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40" d="100"/>
          <a:sy n="140" d="100"/>
        </p:scale>
        <p:origin x="-21948" y="-18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09.12.2022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09.12.2022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340</a:t>
            </a:r>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Конкиста во имя </a:t>
            </a:r>
            <a:r>
              <a:rPr lang="ru-RU" sz="700" dirty="0" err="1"/>
              <a:t>Санхуро</a:t>
            </a:r>
            <a:r>
              <a:rPr lang="ru-RU" sz="700" dirty="0"/>
              <a:t> </a:t>
            </a:r>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визит в Германию</a:t>
            </a:r>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оружием из Германии</a:t>
            </a:r>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военного атташе из Германии </a:t>
            </a:r>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вождю</a:t>
            </a:r>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испанский режим</a:t>
            </a:r>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либералов</a:t>
            </a:r>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Репрессии против левых</a:t>
            </a:r>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Торжество традиционных ценностей</a:t>
            </a:r>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Испания (армада у </a:t>
            </a:r>
            <a:r>
              <a:rPr lang="ru-RU" sz="700" dirty="0" err="1"/>
              <a:t>кири</a:t>
            </a:r>
            <a:r>
              <a:rPr lang="ru-RU" sz="700" dirty="0"/>
              <a:t>) </a:t>
            </a:r>
            <a:r>
              <a:rPr lang="ru-RU" sz="500" dirty="0"/>
              <a:t>(право на создание альянсов) (решения на поиск союзника в карибском море)</a:t>
            </a:r>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a:t>
            </a:r>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Возвращение новой Испании (клейм на Мексику)</a:t>
            </a:r>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3530505"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Реставрация монархии</a:t>
            </a:r>
            <a:endParaRPr lang="ru-RU" sz="700" dirty="0">
              <a:solidFill>
                <a:srgbClr val="FF0000"/>
              </a:solidFill>
            </a:endParaRPr>
          </a:p>
        </p:txBody>
      </p:sp>
      <p:sp>
        <p:nvSpPr>
          <p:cNvPr id="106" name="Прямоугольник 105"/>
          <p:cNvSpPr/>
          <p:nvPr/>
        </p:nvSpPr>
        <p:spPr>
          <a:xfrm>
            <a:off x="23530505"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Восстание под королевским флагом</a:t>
            </a:r>
          </a:p>
        </p:txBody>
      </p:sp>
      <p:sp>
        <p:nvSpPr>
          <p:cNvPr id="107" name="Прямоугольник 106"/>
          <p:cNvSpPr/>
          <p:nvPr/>
        </p:nvSpPr>
        <p:spPr>
          <a:xfrm>
            <a:off x="19886202"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Карлос </a:t>
            </a:r>
            <a:r>
              <a:rPr lang="en-US" sz="700" dirty="0"/>
              <a:t>VIII</a:t>
            </a:r>
            <a:r>
              <a:rPr lang="ru-RU" sz="700" dirty="0"/>
              <a:t> (Карл </a:t>
            </a:r>
            <a:r>
              <a:rPr lang="ru-RU" sz="700" dirty="0" err="1"/>
              <a:t>Пио</a:t>
            </a:r>
            <a:r>
              <a:rPr lang="ru-RU" sz="700" dirty="0"/>
              <a:t> Габсбург-</a:t>
            </a:r>
            <a:r>
              <a:rPr lang="ru-RU" sz="700" dirty="0" err="1"/>
              <a:t>Бурбонский</a:t>
            </a:r>
            <a:r>
              <a:rPr lang="ru-RU" sz="700" dirty="0"/>
              <a:t>)</a:t>
            </a:r>
          </a:p>
        </p:txBody>
      </p:sp>
      <p:sp>
        <p:nvSpPr>
          <p:cNvPr id="108" name="Прямоугольник 107"/>
          <p:cNvSpPr/>
          <p:nvPr/>
        </p:nvSpPr>
        <p:spPr>
          <a:xfrm>
            <a:off x="22001090"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Хавьер</a:t>
            </a:r>
            <a:r>
              <a:rPr lang="en-US" sz="700" dirty="0"/>
              <a:t> I</a:t>
            </a:r>
            <a:r>
              <a:rPr lang="ru-RU" sz="700" dirty="0"/>
              <a:t> (Хавьер де Бурбон-Парма)</a:t>
            </a:r>
          </a:p>
        </p:txBody>
      </p:sp>
      <p:sp>
        <p:nvSpPr>
          <p:cNvPr id="109" name="Прямоугольник 108"/>
          <p:cNvSpPr/>
          <p:nvPr/>
        </p:nvSpPr>
        <p:spPr>
          <a:xfrm>
            <a:off x="2518579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Хуан </a:t>
            </a:r>
            <a:r>
              <a:rPr lang="en-US" sz="700" dirty="0"/>
              <a:t>III</a:t>
            </a:r>
            <a:endParaRPr lang="ru-RU" sz="700" dirty="0"/>
          </a:p>
        </p:txBody>
      </p:sp>
      <p:sp>
        <p:nvSpPr>
          <p:cNvPr id="110" name="Прямоугольник 109"/>
          <p:cNvSpPr/>
          <p:nvPr/>
        </p:nvSpPr>
        <p:spPr>
          <a:xfrm>
            <a:off x="2743288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Альфонс </a:t>
            </a:r>
            <a:r>
              <a:rPr lang="en-US" sz="700" dirty="0"/>
              <a:t>XIII</a:t>
            </a:r>
            <a:endParaRPr lang="ru-RU" sz="700" dirty="0"/>
          </a:p>
        </p:txBody>
      </p:sp>
      <p:sp>
        <p:nvSpPr>
          <p:cNvPr id="111" name="Прямоугольник 110"/>
          <p:cNvSpPr/>
          <p:nvPr/>
        </p:nvSpPr>
        <p:spPr>
          <a:xfrm>
            <a:off x="27432883"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Renovación</a:t>
            </a:r>
            <a:r>
              <a:rPr lang="en-US" sz="700" dirty="0"/>
              <a:t> </a:t>
            </a:r>
            <a:r>
              <a:rPr lang="en-US" sz="700" dirty="0" err="1"/>
              <a:t>Española</a:t>
            </a:r>
            <a:endParaRPr lang="ru-RU" sz="700" dirty="0"/>
          </a:p>
        </p:txBody>
      </p:sp>
      <p:sp>
        <p:nvSpPr>
          <p:cNvPr id="112" name="Прямоугольник 111"/>
          <p:cNvSpPr/>
          <p:nvPr/>
        </p:nvSpPr>
        <p:spPr>
          <a:xfrm>
            <a:off x="2518579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блок</a:t>
            </a:r>
            <a:endParaRPr lang="ru-RU" sz="300" dirty="0"/>
          </a:p>
        </p:txBody>
      </p:sp>
      <p:sp>
        <p:nvSpPr>
          <p:cNvPr id="120" name="Прямоугольник 119"/>
          <p:cNvSpPr/>
          <p:nvPr/>
        </p:nvSpPr>
        <p:spPr>
          <a:xfrm>
            <a:off x="19886202"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крестоносцы</a:t>
            </a:r>
          </a:p>
        </p:txBody>
      </p:sp>
      <p:sp>
        <p:nvSpPr>
          <p:cNvPr id="121" name="Прямоугольник 120"/>
          <p:cNvSpPr/>
          <p:nvPr/>
        </p:nvSpPr>
        <p:spPr>
          <a:xfrm>
            <a:off x="22001090"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Традиционалисты</a:t>
            </a:r>
          </a:p>
        </p:txBody>
      </p:sp>
      <p:cxnSp>
        <p:nvCxnSpPr>
          <p:cNvPr id="134" name="Прямая соединительная линия 133"/>
          <p:cNvCxnSpPr>
            <a:stCxn id="121" idx="3"/>
            <a:endCxn id="112" idx="1"/>
          </p:cNvCxnSpPr>
          <p:nvPr/>
        </p:nvCxnSpPr>
        <p:spPr>
          <a:xfrm>
            <a:off x="22927415"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349365"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2464253"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564895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7896046"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3993668"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068773"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5842113"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126217"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4718568"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057342"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4707137"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114786"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0432127"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Женские секции «Маргариток»</a:t>
            </a:r>
            <a:endParaRPr lang="ru-RU" sz="200" dirty="0"/>
          </a:p>
        </p:txBody>
      </p:sp>
      <p:sp>
        <p:nvSpPr>
          <p:cNvPr id="80" name="Прямоугольник 79"/>
          <p:cNvSpPr/>
          <p:nvPr/>
        </p:nvSpPr>
        <p:spPr>
          <a:xfrm>
            <a:off x="20944924"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церкви</a:t>
            </a:r>
          </a:p>
        </p:txBody>
      </p:sp>
      <p:sp>
        <p:nvSpPr>
          <p:cNvPr id="82" name="Прямоугольник 81"/>
          <p:cNvSpPr/>
          <p:nvPr/>
        </p:nvSpPr>
        <p:spPr>
          <a:xfrm>
            <a:off x="22002349"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Карлистская Королевская военная академия</a:t>
            </a:r>
            <a:endParaRPr lang="ru-RU" sz="100" dirty="0"/>
          </a:p>
        </p:txBody>
      </p:sp>
      <p:sp>
        <p:nvSpPr>
          <p:cNvPr id="83" name="Прямоугольник 82"/>
          <p:cNvSpPr/>
          <p:nvPr/>
        </p:nvSpPr>
        <p:spPr>
          <a:xfrm>
            <a:off x="2200345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Голубой дивизион</a:t>
            </a:r>
            <a:endParaRPr lang="ru-RU" sz="100" dirty="0"/>
          </a:p>
        </p:txBody>
      </p:sp>
      <p:cxnSp>
        <p:nvCxnSpPr>
          <p:cNvPr id="85" name="Прямая со стрелкой 84"/>
          <p:cNvCxnSpPr>
            <a:stCxn id="82" idx="2"/>
            <a:endCxn id="83" idx="0"/>
          </p:cNvCxnSpPr>
          <p:nvPr/>
        </p:nvCxnSpPr>
        <p:spPr>
          <a:xfrm>
            <a:off x="22465512"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Бунт испанской фаланги</a:t>
            </a:r>
          </a:p>
        </p:txBody>
      </p:sp>
      <p:sp>
        <p:nvSpPr>
          <p:cNvPr id="104" name="Прямоугольник 103"/>
          <p:cNvSpPr/>
          <p:nvPr/>
        </p:nvSpPr>
        <p:spPr>
          <a:xfrm>
            <a:off x="21476765"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a:t>
            </a:r>
            <a:r>
              <a:rPr lang="ru-RU" sz="700" dirty="0" err="1"/>
              <a:t>Рекете</a:t>
            </a:r>
            <a:endParaRPr lang="ru-RU" sz="700" dirty="0"/>
          </a:p>
        </p:txBody>
      </p:sp>
      <p:cxnSp>
        <p:nvCxnSpPr>
          <p:cNvPr id="113" name="Прямая соединительная линия 112"/>
          <p:cNvCxnSpPr>
            <a:stCxn id="121" idx="1"/>
            <a:endCxn id="120" idx="3"/>
          </p:cNvCxnSpPr>
          <p:nvPr/>
        </p:nvCxnSpPr>
        <p:spPr>
          <a:xfrm flipH="1">
            <a:off x="20812527"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080419"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1559254"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0501809"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022974"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0758360"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1815804"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102982"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309747" y="95077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финансовой власти олигархов</a:t>
            </a:r>
          </a:p>
        </p:txBody>
      </p:sp>
      <p:sp>
        <p:nvSpPr>
          <p:cNvPr id="139" name="Прямоугольник 138"/>
          <p:cNvSpPr/>
          <p:nvPr/>
        </p:nvSpPr>
        <p:spPr>
          <a:xfrm>
            <a:off x="26309750"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349365"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185792"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Прогрессивный подоходный налог</a:t>
            </a:r>
          </a:p>
        </p:txBody>
      </p:sp>
      <p:sp>
        <p:nvSpPr>
          <p:cNvPr id="144" name="Прямоугольник 143"/>
          <p:cNvSpPr/>
          <p:nvPr/>
        </p:nvSpPr>
        <p:spPr>
          <a:xfrm>
            <a:off x="25185792" y="1177043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Универсализация социального обеспечения</a:t>
            </a:r>
          </a:p>
        </p:txBody>
      </p:sp>
      <p:sp>
        <p:nvSpPr>
          <p:cNvPr id="145" name="Прямоугольник 144"/>
          <p:cNvSpPr/>
          <p:nvPr/>
        </p:nvSpPr>
        <p:spPr>
          <a:xfrm>
            <a:off x="24069478" y="950861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Коллективная аренда ферм</a:t>
            </a:r>
          </a:p>
        </p:txBody>
      </p:sp>
      <p:sp>
        <p:nvSpPr>
          <p:cNvPr id="147" name="Прямоугольник 146"/>
          <p:cNvSpPr/>
          <p:nvPr/>
        </p:nvSpPr>
        <p:spPr>
          <a:xfrm>
            <a:off x="26309750"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Акционеры-рабочие</a:t>
            </a:r>
          </a:p>
        </p:txBody>
      </p:sp>
      <p:sp>
        <p:nvSpPr>
          <p:cNvPr id="148" name="Прямоугольник 147"/>
          <p:cNvSpPr/>
          <p:nvPr/>
        </p:nvSpPr>
        <p:spPr>
          <a:xfrm>
            <a:off x="24069479"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Корпоративная монархия</a:t>
            </a:r>
          </a:p>
        </p:txBody>
      </p:sp>
      <p:cxnSp>
        <p:nvCxnSpPr>
          <p:cNvPr id="150" name="Соединительная линия уступом 149"/>
          <p:cNvCxnSpPr>
            <a:cxnSpLocks/>
            <a:stCxn id="109" idx="2"/>
            <a:endCxn id="145" idx="0"/>
          </p:cNvCxnSpPr>
          <p:nvPr/>
        </p:nvCxnSpPr>
        <p:spPr>
          <a:xfrm rot="5400000">
            <a:off x="24967631"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cxnSpLocks/>
            <a:stCxn id="109" idx="2"/>
            <a:endCxn id="138" idx="0"/>
          </p:cNvCxnSpPr>
          <p:nvPr/>
        </p:nvCxnSpPr>
        <p:spPr>
          <a:xfrm rot="16200000" flipH="1">
            <a:off x="26088181"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5648955"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29673645"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помощь в Италии</a:t>
            </a:r>
          </a:p>
        </p:txBody>
      </p:sp>
      <p:sp>
        <p:nvSpPr>
          <p:cNvPr id="176" name="Прямоугольник 175"/>
          <p:cNvSpPr/>
          <p:nvPr/>
        </p:nvSpPr>
        <p:spPr>
          <a:xfrm>
            <a:off x="21470884"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Крестовый поход против революции</a:t>
            </a:r>
            <a:endParaRPr lang="ru-RU" sz="600" dirty="0"/>
          </a:p>
        </p:txBody>
      </p:sp>
      <p:sp>
        <p:nvSpPr>
          <p:cNvPr id="178" name="Прямоугольник 177"/>
          <p:cNvSpPr/>
          <p:nvPr/>
        </p:nvSpPr>
        <p:spPr>
          <a:xfrm>
            <a:off x="27432886"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Неотрадиционализм</a:t>
            </a:r>
            <a:endParaRPr lang="ru-RU" sz="700" dirty="0"/>
          </a:p>
        </p:txBody>
      </p:sp>
      <p:sp>
        <p:nvSpPr>
          <p:cNvPr id="179" name="Прямоугольник 178"/>
          <p:cNvSpPr/>
          <p:nvPr/>
        </p:nvSpPr>
        <p:spPr>
          <a:xfrm>
            <a:off x="2743288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Превознесения национальных ценностей</a:t>
            </a:r>
          </a:p>
        </p:txBody>
      </p:sp>
      <p:sp>
        <p:nvSpPr>
          <p:cNvPr id="181" name="Прямоугольник 180"/>
          <p:cNvSpPr/>
          <p:nvPr/>
        </p:nvSpPr>
        <p:spPr>
          <a:xfrm>
            <a:off x="28556022"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Содействие сельскохозяйственной кооперации</a:t>
            </a:r>
          </a:p>
        </p:txBody>
      </p:sp>
      <p:sp>
        <p:nvSpPr>
          <p:cNvPr id="193" name="Прямоугольник 192"/>
          <p:cNvSpPr/>
          <p:nvPr/>
        </p:nvSpPr>
        <p:spPr>
          <a:xfrm>
            <a:off x="2855602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Аграрный национализм</a:t>
            </a:r>
          </a:p>
        </p:txBody>
      </p:sp>
      <p:sp>
        <p:nvSpPr>
          <p:cNvPr id="194" name="Прямоугольник 193"/>
          <p:cNvSpPr/>
          <p:nvPr/>
        </p:nvSpPr>
        <p:spPr>
          <a:xfrm>
            <a:off x="2967364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служб здравоохранения и социальной помощи</a:t>
            </a:r>
          </a:p>
        </p:txBody>
      </p:sp>
      <p:sp>
        <p:nvSpPr>
          <p:cNvPr id="195" name="Прямоугольник 194"/>
          <p:cNvSpPr/>
          <p:nvPr/>
        </p:nvSpPr>
        <p:spPr>
          <a:xfrm>
            <a:off x="29117691"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Ввести бесплатное начальное образование </a:t>
            </a:r>
            <a:r>
              <a:rPr lang="ru-RU" sz="200" dirty="0"/>
              <a:t>(Бесплатное начальное образование и доступ для популярных классов к среднему и высшему образованию.)</a:t>
            </a:r>
          </a:p>
        </p:txBody>
      </p:sp>
      <p:cxnSp>
        <p:nvCxnSpPr>
          <p:cNvPr id="196" name="Соединительная линия уступом 195"/>
          <p:cNvCxnSpPr>
            <a:stCxn id="110" idx="2"/>
            <a:endCxn id="175" idx="0"/>
          </p:cNvCxnSpPr>
          <p:nvPr/>
        </p:nvCxnSpPr>
        <p:spPr>
          <a:xfrm rot="16200000" flipH="1">
            <a:off x="28896061"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337250"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7896047"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7896048"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019183"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29472177"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2991790"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19701493"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005338"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Французский престол</a:t>
            </a:r>
          </a:p>
        </p:txBody>
      </p:sp>
      <p:cxnSp>
        <p:nvCxnSpPr>
          <p:cNvPr id="167" name="Прямая со стрелкой 166"/>
          <p:cNvCxnSpPr>
            <a:stCxn id="108" idx="2"/>
            <a:endCxn id="82" idx="0"/>
          </p:cNvCxnSpPr>
          <p:nvPr/>
        </p:nvCxnSpPr>
        <p:spPr>
          <a:xfrm>
            <a:off x="22464253"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2852635"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214152"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cxnSpLocks/>
            <a:stCxn id="112" idx="2"/>
            <a:endCxn id="139" idx="0"/>
          </p:cNvCxnSpPr>
          <p:nvPr/>
        </p:nvCxnSpPr>
        <p:spPr>
          <a:xfrm rot="16200000" flipH="1">
            <a:off x="26090329"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094492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титул короля обеих Сицилий</a:t>
            </a:r>
          </a:p>
        </p:txBody>
      </p:sp>
      <p:cxnSp>
        <p:nvCxnSpPr>
          <p:cNvPr id="160" name="Соединительная линия уступом 124"/>
          <p:cNvCxnSpPr>
            <a:stCxn id="82" idx="2"/>
            <a:endCxn id="159" idx="0"/>
          </p:cNvCxnSpPr>
          <p:nvPr/>
        </p:nvCxnSpPr>
        <p:spPr>
          <a:xfrm rot="5400000">
            <a:off x="21830979"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3530505"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Подтверждение легитимности</a:t>
            </a:r>
          </a:p>
        </p:txBody>
      </p:sp>
      <p:cxnSp>
        <p:nvCxnSpPr>
          <p:cNvPr id="173" name="Прямая со стрелкой 172"/>
          <p:cNvCxnSpPr>
            <a:stCxn id="105" idx="2"/>
            <a:endCxn id="170" idx="0"/>
          </p:cNvCxnSpPr>
          <p:nvPr/>
        </p:nvCxnSpPr>
        <p:spPr>
          <a:xfrm>
            <a:off x="23993668"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8829137"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Испанский средиземноморский флот</a:t>
            </a:r>
          </a:p>
        </p:txBody>
      </p:sp>
      <p:sp>
        <p:nvSpPr>
          <p:cNvPr id="155" name="Прямоугольник 154"/>
          <p:cNvSpPr/>
          <p:nvPr/>
        </p:nvSpPr>
        <p:spPr>
          <a:xfrm>
            <a:off x="19886784"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католика-монархического общества</a:t>
            </a:r>
          </a:p>
        </p:txBody>
      </p:sp>
      <p:sp>
        <p:nvSpPr>
          <p:cNvPr id="156" name="Прямоугольник 155"/>
          <p:cNvSpPr/>
          <p:nvPr/>
        </p:nvSpPr>
        <p:spPr>
          <a:xfrm>
            <a:off x="18829137"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292300"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1988500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Идея превыше всего!</a:t>
            </a:r>
          </a:p>
        </p:txBody>
      </p:sp>
      <p:cxnSp>
        <p:nvCxnSpPr>
          <p:cNvPr id="184" name="Прямая со стрелкой 183"/>
          <p:cNvCxnSpPr>
            <a:stCxn id="155" idx="2"/>
            <a:endCxn id="183" idx="0"/>
          </p:cNvCxnSpPr>
          <p:nvPr/>
        </p:nvCxnSpPr>
        <p:spPr>
          <a:xfrm flipH="1">
            <a:off x="20348167"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0772171"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992429" y="1105927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a:t>
            </a:r>
            <a:r>
              <a:rPr lang="ru-RU" sz="700" dirty="0" err="1"/>
              <a:t>Виндзорский</a:t>
            </a:r>
            <a:r>
              <a:rPr lang="ru-RU" sz="700" dirty="0"/>
              <a:t> пакт от новой династии</a:t>
            </a:r>
          </a:p>
        </p:txBody>
      </p:sp>
      <p:sp>
        <p:nvSpPr>
          <p:cNvPr id="190" name="Прямоугольник 189"/>
          <p:cNvSpPr/>
          <p:nvPr/>
        </p:nvSpPr>
        <p:spPr>
          <a:xfrm>
            <a:off x="20941679" y="1105245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072579" y="110560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324734"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0747601"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1806826"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3370481"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1868004"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4439152"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5562697"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192614" y="95145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трон у </a:t>
            </a:r>
            <a:r>
              <a:rPr lang="ru-RU" sz="700" dirty="0" err="1"/>
              <a:t>Виндзоров</a:t>
            </a:r>
            <a:r>
              <a:rPr lang="ru-RU" sz="700" dirty="0"/>
              <a:t> (мать Хуана внучка королевы Виктории)</a:t>
            </a:r>
          </a:p>
        </p:txBody>
      </p:sp>
      <p:cxnSp>
        <p:nvCxnSpPr>
          <p:cNvPr id="234" name="Прямая со стрелкой 233"/>
          <p:cNvCxnSpPr>
            <a:stCxn id="138" idx="2"/>
            <a:endCxn id="147" idx="0"/>
          </p:cNvCxnSpPr>
          <p:nvPr/>
        </p:nvCxnSpPr>
        <p:spPr>
          <a:xfrm>
            <a:off x="26772910"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5648956"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311256"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4961651"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085197"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3918754"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4998904"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3397996"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1468105"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565577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империю</a:t>
            </a:r>
          </a:p>
        </p:txBody>
      </p:sp>
      <p:cxnSp>
        <p:nvCxnSpPr>
          <p:cNvPr id="282" name="Соединительная линия уступом 124"/>
          <p:cNvCxnSpPr>
            <a:stCxn id="170" idx="2"/>
            <a:endCxn id="281" idx="0"/>
          </p:cNvCxnSpPr>
          <p:nvPr/>
        </p:nvCxnSpPr>
        <p:spPr>
          <a:xfrm rot="16200000" flipH="1">
            <a:off x="24926016"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2832181"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4632750"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академию </a:t>
            </a:r>
            <a:r>
              <a:rPr lang="ru-RU" sz="700" dirty="0" err="1"/>
              <a:t>Васкеса</a:t>
            </a:r>
            <a:r>
              <a:rPr lang="ru-RU" sz="700" dirty="0"/>
              <a:t> де </a:t>
            </a:r>
            <a:r>
              <a:rPr lang="ru-RU" sz="700" dirty="0" err="1"/>
              <a:t>Меллы</a:t>
            </a:r>
            <a:endParaRPr lang="ru-RU" sz="700" dirty="0"/>
          </a:p>
        </p:txBody>
      </p:sp>
      <p:sp>
        <p:nvSpPr>
          <p:cNvPr id="295" name="Прямоугольник 294"/>
          <p:cNvSpPr/>
          <p:nvPr/>
        </p:nvSpPr>
        <p:spPr>
          <a:xfrm>
            <a:off x="20952238"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Изгнать лидеров партий</a:t>
            </a:r>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5485166"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1569701"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046228"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7531601"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3532837"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Подтвердить </a:t>
            </a:r>
            <a:r>
              <a:rPr lang="ru-RU" sz="700" dirty="0" err="1"/>
              <a:t>фуэрос</a:t>
            </a:r>
            <a:endParaRPr lang="ru-RU" sz="700" dirty="0"/>
          </a:p>
        </p:txBody>
      </p:sp>
      <p:cxnSp>
        <p:nvCxnSpPr>
          <p:cNvPr id="229" name="Прямая со стрелкой 228"/>
          <p:cNvCxnSpPr>
            <a:stCxn id="170" idx="2"/>
            <a:endCxn id="228" idx="0"/>
          </p:cNvCxnSpPr>
          <p:nvPr/>
        </p:nvCxnSpPr>
        <p:spPr>
          <a:xfrm>
            <a:off x="23993668"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1999229"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Защитники католичества</a:t>
            </a:r>
          </a:p>
        </p:txBody>
      </p:sp>
      <p:sp>
        <p:nvSpPr>
          <p:cNvPr id="238" name="Прямоугольник 237"/>
          <p:cNvSpPr/>
          <p:nvPr/>
        </p:nvSpPr>
        <p:spPr>
          <a:xfrm>
            <a:off x="20951956"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Культивировать фанатизм</a:t>
            </a:r>
          </a:p>
        </p:txBody>
      </p:sp>
      <p:cxnSp>
        <p:nvCxnSpPr>
          <p:cNvPr id="239" name="Соединительная линия уступом 124"/>
          <p:cNvCxnSpPr>
            <a:stCxn id="280" idx="2"/>
            <a:endCxn id="176" idx="0"/>
          </p:cNvCxnSpPr>
          <p:nvPr/>
        </p:nvCxnSpPr>
        <p:spPr>
          <a:xfrm rot="16200000" flipH="1">
            <a:off x="21813404"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3532109"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разработку месторождений</a:t>
            </a:r>
          </a:p>
        </p:txBody>
      </p:sp>
      <p:cxnSp>
        <p:nvCxnSpPr>
          <p:cNvPr id="261" name="Прямая со стрелкой 260"/>
          <p:cNvCxnSpPr>
            <a:stCxn id="228" idx="2"/>
            <a:endCxn id="284" idx="0"/>
          </p:cNvCxnSpPr>
          <p:nvPr/>
        </p:nvCxnSpPr>
        <p:spPr>
          <a:xfrm flipH="1">
            <a:off x="23995272"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5663003"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Флот достойный короля </a:t>
            </a:r>
          </a:p>
        </p:txBody>
      </p:sp>
      <p:cxnSp>
        <p:nvCxnSpPr>
          <p:cNvPr id="267" name="Соединительная линия уступом 124"/>
          <p:cNvCxnSpPr>
            <a:stCxn id="281" idx="2"/>
            <a:endCxn id="266" idx="0"/>
          </p:cNvCxnSpPr>
          <p:nvPr/>
        </p:nvCxnSpPr>
        <p:spPr>
          <a:xfrm rot="16200000" flipH="1">
            <a:off x="26000902"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5661784"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славу Испанской армады </a:t>
            </a:r>
            <a:endParaRPr lang="ru-RU" sz="500" dirty="0"/>
          </a:p>
        </p:txBody>
      </p:sp>
      <p:sp>
        <p:nvSpPr>
          <p:cNvPr id="271" name="Прямоугольник 270"/>
          <p:cNvSpPr/>
          <p:nvPr/>
        </p:nvSpPr>
        <p:spPr>
          <a:xfrm>
            <a:off x="25661783"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Имперская безопасность</a:t>
            </a:r>
          </a:p>
        </p:txBody>
      </p:sp>
      <p:cxnSp>
        <p:nvCxnSpPr>
          <p:cNvPr id="272" name="Прямая со стрелкой 271"/>
          <p:cNvCxnSpPr>
            <a:stCxn id="266" idx="2"/>
            <a:endCxn id="270" idx="0"/>
          </p:cNvCxnSpPr>
          <p:nvPr/>
        </p:nvCxnSpPr>
        <p:spPr>
          <a:xfrm flipH="1">
            <a:off x="26124947"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124946"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3532109"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индустриализацию</a:t>
            </a:r>
          </a:p>
        </p:txBody>
      </p:sp>
      <p:cxnSp>
        <p:nvCxnSpPr>
          <p:cNvPr id="287" name="Прямая со стрелкой 286"/>
          <p:cNvCxnSpPr>
            <a:stCxn id="284" idx="2"/>
            <a:endCxn id="259" idx="0"/>
          </p:cNvCxnSpPr>
          <p:nvPr/>
        </p:nvCxnSpPr>
        <p:spPr>
          <a:xfrm>
            <a:off x="23995272"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6796830"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Усилить империю</a:t>
            </a:r>
          </a:p>
        </p:txBody>
      </p:sp>
      <p:sp>
        <p:nvSpPr>
          <p:cNvPr id="297" name="Прямоугольник 296"/>
          <p:cNvSpPr/>
          <p:nvPr/>
        </p:nvSpPr>
        <p:spPr>
          <a:xfrm>
            <a:off x="24623026"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Отобрать Испанские Нидерланды</a:t>
            </a:r>
          </a:p>
        </p:txBody>
      </p:sp>
      <p:sp>
        <p:nvSpPr>
          <p:cNvPr id="298" name="Прямоугольник 297"/>
          <p:cNvSpPr/>
          <p:nvPr/>
        </p:nvSpPr>
        <p:spPr>
          <a:xfrm>
            <a:off x="24621807"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299" name="Прямоугольник 298"/>
          <p:cNvSpPr/>
          <p:nvPr/>
        </p:nvSpPr>
        <p:spPr>
          <a:xfrm>
            <a:off x="26778572"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Кубу</a:t>
            </a:r>
          </a:p>
        </p:txBody>
      </p:sp>
      <p:sp>
        <p:nvSpPr>
          <p:cNvPr id="300" name="Прямоугольник 299"/>
          <p:cNvSpPr/>
          <p:nvPr/>
        </p:nvSpPr>
        <p:spPr>
          <a:xfrm>
            <a:off x="26777352"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Мексику</a:t>
            </a:r>
          </a:p>
        </p:txBody>
      </p:sp>
      <p:cxnSp>
        <p:nvCxnSpPr>
          <p:cNvPr id="301" name="Соединительная линия уступом 124"/>
          <p:cNvCxnSpPr>
            <a:stCxn id="266" idx="2"/>
            <a:endCxn id="299" idx="0"/>
          </p:cNvCxnSpPr>
          <p:nvPr/>
        </p:nvCxnSpPr>
        <p:spPr>
          <a:xfrm rot="16200000" flipH="1">
            <a:off x="26557100"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5481767"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084970"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240515"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165426"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29724239"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5664222"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«долг» США</a:t>
            </a:r>
          </a:p>
        </p:txBody>
      </p:sp>
      <p:cxnSp>
        <p:nvCxnSpPr>
          <p:cNvPr id="322" name="Соединительная линия уступом 124"/>
          <p:cNvCxnSpPr>
            <a:stCxn id="298" idx="2"/>
            <a:endCxn id="321" idx="0"/>
          </p:cNvCxnSpPr>
          <p:nvPr/>
        </p:nvCxnSpPr>
        <p:spPr>
          <a:xfrm rot="16200000" flipH="1">
            <a:off x="25475670"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6559539"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002592"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белогвардейской дивизии</a:t>
            </a:r>
          </a:p>
        </p:txBody>
      </p:sp>
      <p:cxnSp>
        <p:nvCxnSpPr>
          <p:cNvPr id="329" name="Соединительная линия уступом 328"/>
          <p:cNvCxnSpPr>
            <a:stCxn id="105" idx="2"/>
            <a:endCxn id="328" idx="0"/>
          </p:cNvCxnSpPr>
          <p:nvPr/>
        </p:nvCxnSpPr>
        <p:spPr>
          <a:xfrm rot="5400000">
            <a:off x="23627246"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076707"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генералитета</a:t>
            </a:r>
          </a:p>
        </p:txBody>
      </p:sp>
      <p:cxnSp>
        <p:nvCxnSpPr>
          <p:cNvPr id="333" name="Соединительная линия уступом 332"/>
          <p:cNvCxnSpPr>
            <a:stCxn id="105" idx="2"/>
            <a:endCxn id="332" idx="0"/>
          </p:cNvCxnSpPr>
          <p:nvPr/>
        </p:nvCxnSpPr>
        <p:spPr>
          <a:xfrm rot="16200000" flipH="1">
            <a:off x="24164913"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505952"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монастырей</a:t>
            </a:r>
          </a:p>
        </p:txBody>
      </p:sp>
      <p:cxnSp>
        <p:nvCxnSpPr>
          <p:cNvPr id="344" name="Соединительная линия уступом 124"/>
          <p:cNvCxnSpPr>
            <a:stCxn id="281" idx="2"/>
            <a:endCxn id="292" idx="0"/>
          </p:cNvCxnSpPr>
          <p:nvPr/>
        </p:nvCxnSpPr>
        <p:spPr>
          <a:xfrm rot="16200000" flipH="1">
            <a:off x="26571474"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329043"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315409" y="110453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Италией</a:t>
            </a:r>
          </a:p>
        </p:txBody>
      </p:sp>
      <p:cxnSp>
        <p:nvCxnSpPr>
          <p:cNvPr id="354" name="Соединительная линия уступом 353"/>
          <p:cNvCxnSpPr>
            <a:stCxn id="179" idx="2"/>
            <a:endCxn id="350" idx="0"/>
          </p:cNvCxnSpPr>
          <p:nvPr/>
        </p:nvCxnSpPr>
        <p:spPr>
          <a:xfrm rot="5400000">
            <a:off x="27211969"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веру в церковь (католицизм)</a:t>
            </a:r>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Тоталитарное государство профсоюзов</a:t>
            </a:r>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Вертикальный профсоюз</a:t>
            </a:r>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рабочих и работодателей по отраслям</a:t>
            </a:r>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Передача прав собственности и средств производства в профсоюзы</a:t>
            </a:r>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Обязательная начальная военная подготовка</a:t>
            </a:r>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Привить дисциплину и единство через религию</a:t>
            </a:r>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Воплотить в жизнь национал-</a:t>
            </a:r>
            <a:r>
              <a:rPr lang="ru-RU" sz="700" dirty="0" err="1"/>
              <a:t>юнионизм</a:t>
            </a:r>
            <a:r>
              <a:rPr lang="ru-RU" sz="700" dirty="0"/>
              <a:t> </a:t>
            </a:r>
            <a:r>
              <a:rPr lang="ru-RU" sz="700" dirty="0" err="1"/>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Диктатура </a:t>
            </a:r>
            <a:r>
              <a:rPr lang="ru-RU" sz="700" dirty="0" err="1"/>
              <a:t>Примо</a:t>
            </a:r>
            <a:r>
              <a:rPr lang="ru-RU" sz="700" dirty="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Представительство </a:t>
            </a:r>
            <a:r>
              <a:rPr lang="ru-RU" sz="700" dirty="0" err="1"/>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Диалектика кулаков и ружей</a:t>
            </a:r>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Помочь </a:t>
            </a:r>
            <a:r>
              <a:rPr lang="ru-RU" sz="700" dirty="0" err="1"/>
              <a:t>Прету</a:t>
            </a:r>
            <a:r>
              <a:rPr lang="ru-RU" sz="700" dirty="0"/>
              <a:t> возглавить Португалию</a:t>
            </a:r>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португальских национал-синдикалистов</a:t>
            </a:r>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под авторитетом государства</a:t>
            </a:r>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Концепция «Воинственной и жертвенной жизни»</a:t>
            </a:r>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Стимулирование роста промышленности</a:t>
            </a:r>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Взять руководство над Филиппинской фалангой</a:t>
            </a:r>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фашистский Интернационал </a:t>
            </a:r>
            <a:r>
              <a:rPr lang="ru-RU" sz="500" dirty="0"/>
              <a:t>(если </a:t>
            </a:r>
            <a:r>
              <a:rPr lang="ru-RU" sz="500" dirty="0" err="1"/>
              <a:t>Итал</a:t>
            </a:r>
            <a:r>
              <a:rPr lang="ru-RU" sz="500" dirty="0"/>
              <a:t> во главе, не даёт учить </a:t>
            </a:r>
            <a:r>
              <a:rPr lang="ru-RU" sz="500" dirty="0" err="1"/>
              <a:t>дип</a:t>
            </a:r>
            <a:r>
              <a:rPr lang="ru-RU" sz="500" dirty="0"/>
              <a:t> службу фаланги)</a:t>
            </a:r>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Превосходство старых рубашек</a:t>
            </a:r>
          </a:p>
        </p:txBody>
      </p:sp>
      <p:sp>
        <p:nvSpPr>
          <p:cNvPr id="405" name="Прямоугольник 404"/>
          <p:cNvSpPr/>
          <p:nvPr/>
        </p:nvSpPr>
        <p:spPr>
          <a:xfrm>
            <a:off x="12178074" y="7973646"/>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культ личности</a:t>
            </a:r>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Пролетарская пропаганда</a:t>
            </a:r>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Пятая колонна</a:t>
            </a:r>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национальной фалангой Чили</a:t>
            </a:r>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Передать власть «Национальной фаланге»</a:t>
            </a:r>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«Поколение </a:t>
            </a:r>
            <a:r>
              <a:rPr lang="ru-RU" sz="700" dirty="0" err="1"/>
              <a:t>Чако</a:t>
            </a:r>
            <a:r>
              <a:rPr lang="ru-RU" sz="700" dirty="0"/>
              <a:t>» в Боливии</a:t>
            </a:r>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Достигнуть консенсуса с Боливийской социалистической фалангой</a:t>
            </a:r>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Перетянуть Кубу на свою сторону</a:t>
            </a:r>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Поставить фалангу во главе Кубы</a:t>
            </a:r>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поддержку аргентинским филиалам фаланги</a:t>
            </a:r>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Аргентиной</a:t>
            </a:r>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Испаноязычные страны</a:t>
            </a:r>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Слава и богатство на морях (ваниль)</a:t>
            </a:r>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внутренние морские базы (ваниль)</a:t>
            </a:r>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морская держава (ваниль)</a:t>
            </a:r>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статуса автономии 1932 года</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труде</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печати</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среднем образовании</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подконтрольных кортесов</a:t>
            </a:r>
            <a:endParaRPr lang="ru-RU" sz="100" dirty="0"/>
          </a:p>
        </p:txBody>
      </p:sp>
      <p:sp>
        <p:nvSpPr>
          <p:cNvPr id="362" name="Прямоугольник 361"/>
          <p:cNvSpPr/>
          <p:nvPr/>
        </p:nvSpPr>
        <p:spPr>
          <a:xfrm>
            <a:off x="14398814" y="72068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a:t>
            </a:r>
            <a:endParaRPr lang="ru-RU" sz="700" dirty="0"/>
          </a:p>
        </p:txBody>
      </p:sp>
      <p:sp>
        <p:nvSpPr>
          <p:cNvPr id="363" name="Прямоугольник 362"/>
          <p:cNvSpPr/>
          <p:nvPr/>
        </p:nvSpPr>
        <p:spPr>
          <a:xfrm>
            <a:off x="16593383" y="72132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Генералиссимус Франсиско Франко</a:t>
            </a:r>
          </a:p>
        </p:txBody>
      </p:sp>
      <p:cxnSp>
        <p:nvCxnSpPr>
          <p:cNvPr id="364" name="Прямая соединительная линия 363"/>
          <p:cNvCxnSpPr>
            <a:stCxn id="362" idx="3"/>
            <a:endCxn id="363" idx="1"/>
          </p:cNvCxnSpPr>
          <p:nvPr/>
        </p:nvCxnSpPr>
        <p:spPr>
          <a:xfrm>
            <a:off x="15325139" y="7476880"/>
            <a:ext cx="1268244" cy="63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5297180" y="6539698"/>
            <a:ext cx="231979" cy="11023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91290" y="6547971"/>
            <a:ext cx="238326"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6851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инструкции</a:t>
            </a:r>
            <a:endParaRPr lang="ru-RU" sz="500" dirty="0"/>
          </a:p>
        </p:txBody>
      </p:sp>
      <p:sp>
        <p:nvSpPr>
          <p:cNvPr id="385" name="Прямоугольник 384"/>
          <p:cNvSpPr/>
          <p:nvPr/>
        </p:nvSpPr>
        <p:spPr>
          <a:xfrm>
            <a:off x="14409007" y="79711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Испанскую директорию</a:t>
            </a:r>
            <a:endParaRPr lang="ru-RU" sz="100" dirty="0"/>
          </a:p>
        </p:txBody>
      </p:sp>
      <p:cxnSp>
        <p:nvCxnSpPr>
          <p:cNvPr id="393" name="Соединительная линия уступом 392"/>
          <p:cNvCxnSpPr>
            <a:stCxn id="362" idx="2"/>
            <a:endCxn id="405" idx="0"/>
          </p:cNvCxnSpPr>
          <p:nvPr/>
        </p:nvCxnSpPr>
        <p:spPr>
          <a:xfrm rot="5400000">
            <a:off x="13638224" y="6749893"/>
            <a:ext cx="226766" cy="222074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754932" y="7853924"/>
            <a:ext cx="224282" cy="101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Панамским перешейком </a:t>
            </a:r>
            <a:r>
              <a:rPr lang="ru-RU" sz="500" dirty="0"/>
              <a:t>(клейм на страны перешейка)</a:t>
            </a:r>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Золотые берега</a:t>
            </a:r>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флот</a:t>
            </a:r>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a:t>морской 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испанский трон</a:t>
            </a:r>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Армия как основа Испании</a:t>
            </a:r>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верфей</a:t>
            </a:r>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логистики флота (дальность флота)</a:t>
            </a:r>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пользу</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err="1"/>
              <a:t>Naviera</a:t>
            </a:r>
            <a:r>
              <a:rPr lang="en-US" sz="700" dirty="0"/>
              <a:t> </a:t>
            </a:r>
            <a:r>
              <a:rPr lang="en-US" sz="700" dirty="0" err="1"/>
              <a:t>Armas</a:t>
            </a:r>
            <a:r>
              <a:rPr lang="ru-RU" sz="700" dirty="0"/>
              <a:t> (1941)</a:t>
            </a:r>
            <a:endParaRPr lang="ru-RU" sz="100" dirty="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endParaRPr lang="ru-RU" sz="100" dirty="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флота</a:t>
            </a:r>
            <a:r>
              <a:rPr lang="ru-RU" sz="500" dirty="0"/>
              <a:t> (</a:t>
            </a:r>
            <a:r>
              <a:rPr lang="ru-RU" sz="500" dirty="0" err="1"/>
              <a:t>ист</a:t>
            </a:r>
            <a:r>
              <a:rPr lang="ru-RU" sz="500" dirty="0"/>
              <a:t> 11 мая 1937 года)</a:t>
            </a:r>
            <a:endParaRPr lang="ru-RU" sz="100" dirty="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пятой колонны националистов во флоте </a:t>
            </a:r>
            <a:r>
              <a:rPr lang="ru-RU" sz="500" dirty="0"/>
              <a:t>(не исторический)</a:t>
            </a:r>
            <a:endParaRPr lang="ru-RU" sz="100" dirty="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a:t>(исторический)</a:t>
            </a:r>
            <a:endParaRPr lang="ru-RU" sz="100" dirty="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Спустить со стапелей </a:t>
            </a:r>
            <a:r>
              <a:rPr lang="en-US" sz="700" dirty="0"/>
              <a:t>Canarias</a:t>
            </a:r>
            <a:r>
              <a:rPr lang="ru-RU" sz="700" dirty="0"/>
              <a:t> (</a:t>
            </a:r>
            <a:r>
              <a:rPr lang="ru-RU" sz="700" dirty="0" err="1"/>
              <a:t>ист</a:t>
            </a:r>
            <a:r>
              <a:rPr lang="ru-RU" sz="700" dirty="0"/>
              <a:t> сентябрь 1936)</a:t>
            </a:r>
            <a:endParaRPr lang="ru-RU" sz="100" dirty="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и укрепление военно-морской базы </a:t>
            </a:r>
            <a:r>
              <a:rPr lang="ru-RU" sz="700" dirty="0" err="1"/>
              <a:t>Картахен</a:t>
            </a:r>
            <a:r>
              <a:rPr lang="ru-RU" sz="700" dirty="0"/>
              <a:t> </a:t>
            </a:r>
            <a:r>
              <a:rPr lang="ru-RU" sz="500" dirty="0"/>
              <a:t>(исторический)</a:t>
            </a:r>
            <a:endParaRPr lang="ru-RU" sz="100" dirty="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a:t>Эузкади</a:t>
            </a:r>
            <a:r>
              <a:rPr lang="ru-RU" sz="700" dirty="0"/>
              <a:t> </a:t>
            </a:r>
            <a:r>
              <a:rPr lang="ru-RU" sz="500" dirty="0"/>
              <a:t>(январь 1937)</a:t>
            </a:r>
            <a:endParaRPr lang="ru-RU" sz="100" dirty="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 </a:t>
            </a:r>
            <a:r>
              <a:rPr lang="en-US" sz="700" dirty="0"/>
              <a:t>Juan </a:t>
            </a:r>
            <a:r>
              <a:rPr lang="en-US" sz="700" dirty="0" err="1"/>
              <a:t>Cervera</a:t>
            </a:r>
            <a:r>
              <a:rPr lang="en-US" sz="700" dirty="0"/>
              <a:t> </a:t>
            </a:r>
            <a:r>
              <a:rPr lang="en-US" sz="700" dirty="0" err="1"/>
              <a:t>Valderrama</a:t>
            </a:r>
            <a:r>
              <a:rPr lang="ru-RU" sz="700" dirty="0"/>
              <a:t> </a:t>
            </a:r>
            <a:r>
              <a:rPr lang="ru-RU" sz="300" dirty="0"/>
              <a:t>(начальником Генерального штаба Военно-морского флота)</a:t>
            </a:r>
            <a:endParaRPr lang="ru-RU" sz="100" dirty="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Добровольный вспомогательный флот</a:t>
            </a:r>
            <a:endParaRPr lang="ru-RU" sz="100" dirty="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школу морского дела и артиллерии</a:t>
            </a:r>
            <a:endParaRPr lang="ru-RU" sz="100" dirty="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германского и итальянских флотов</a:t>
            </a:r>
            <a:endParaRPr lang="ru-RU" sz="100" dirty="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тральщики</a:t>
            </a:r>
            <a:endParaRPr lang="ru-RU" sz="100" dirty="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Усиление ВВС в Африке</a:t>
            </a:r>
            <a:endParaRPr lang="ru-RU" sz="100" dirty="0"/>
          </a:p>
        </p:txBody>
      </p:sp>
      <p:sp>
        <p:nvSpPr>
          <p:cNvPr id="475" name="Прямоугольник 474"/>
          <p:cNvSpPr/>
          <p:nvPr/>
        </p:nvSpPr>
        <p:spPr>
          <a:xfrm>
            <a:off x="2636408"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авиация</a:t>
            </a:r>
            <a:endParaRPr lang="ru-RU" sz="100" dirty="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ВВС Республики </a:t>
            </a:r>
            <a:r>
              <a:rPr lang="ru-RU" sz="500" dirty="0"/>
              <a:t>(исторический)</a:t>
            </a:r>
            <a:endParaRPr lang="ru-RU" sz="100" dirty="0"/>
          </a:p>
        </p:txBody>
      </p:sp>
      <p:sp>
        <p:nvSpPr>
          <p:cNvPr id="481" name="Прямоугольник 480"/>
          <p:cNvSpPr/>
          <p:nvPr/>
        </p:nvSpPr>
        <p:spPr>
          <a:xfrm>
            <a:off x="2640196" y="180392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иностранных лётчиков</a:t>
            </a:r>
            <a:endParaRPr lang="ru-RU" sz="100" dirty="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Иностранный авиакорпус</a:t>
            </a:r>
            <a:endParaRPr lang="ru-RU" sz="100" dirty="0"/>
          </a:p>
        </p:txBody>
      </p:sp>
      <p:sp>
        <p:nvSpPr>
          <p:cNvPr id="485" name="Прямоугольник 484"/>
          <p:cNvSpPr/>
          <p:nvPr/>
        </p:nvSpPr>
        <p:spPr>
          <a:xfrm>
            <a:off x="1499484" y="180373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истребители</a:t>
            </a:r>
            <a:endParaRPr lang="ru-RU" sz="100" dirty="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авиации (май 1937)</a:t>
            </a:r>
            <a:endParaRPr lang="ru-RU" sz="100" dirty="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Французские истребители</a:t>
            </a:r>
            <a:endParaRPr lang="ru-RU" sz="100" dirty="0"/>
          </a:p>
        </p:txBody>
      </p:sp>
      <p:sp>
        <p:nvSpPr>
          <p:cNvPr id="493" name="Прямоугольник 492"/>
          <p:cNvSpPr/>
          <p:nvPr/>
        </p:nvSpPr>
        <p:spPr>
          <a:xfrm>
            <a:off x="2640195" y="1881246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тактика </a:t>
            </a:r>
            <a:r>
              <a:rPr lang="ru-RU" sz="700" dirty="0" err="1"/>
              <a:t>Мёльдирса</a:t>
            </a:r>
            <a:endParaRPr lang="ru-RU" sz="100" dirty="0"/>
          </a:p>
        </p:txBody>
      </p:sp>
      <p:sp>
        <p:nvSpPr>
          <p:cNvPr id="495" name="Прямоугольник 494"/>
          <p:cNvSpPr/>
          <p:nvPr/>
        </p:nvSpPr>
        <p:spPr>
          <a:xfrm>
            <a:off x="2641073" y="195348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Использование рации в крыльях</a:t>
            </a:r>
            <a:endParaRPr lang="ru-RU" sz="100" dirty="0"/>
          </a:p>
        </p:txBody>
      </p:sp>
      <p:sp>
        <p:nvSpPr>
          <p:cNvPr id="497" name="Прямоугольник 496"/>
          <p:cNvSpPr/>
          <p:nvPr/>
        </p:nvSpPr>
        <p:spPr>
          <a:xfrm>
            <a:off x="5902416" y="1883340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Опыт использования манёвренной авиации</a:t>
            </a:r>
            <a:endParaRPr lang="ru-RU" sz="100" dirty="0"/>
          </a:p>
        </p:txBody>
      </p:sp>
      <p:sp>
        <p:nvSpPr>
          <p:cNvPr id="501" name="Прямоугольник 500"/>
          <p:cNvSpPr/>
          <p:nvPr/>
        </p:nvSpPr>
        <p:spPr>
          <a:xfrm>
            <a:off x="6960985" y="18819739"/>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Шторм и пламя</a:t>
            </a:r>
            <a:endParaRPr lang="ru-RU" sz="100" dirty="0"/>
          </a:p>
        </p:txBody>
      </p:sp>
      <p:sp>
        <p:nvSpPr>
          <p:cNvPr id="502" name="Прямоугольник 501"/>
          <p:cNvSpPr/>
          <p:nvPr/>
        </p:nvSpPr>
        <p:spPr>
          <a:xfrm>
            <a:off x="3743575" y="1881123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647822" y="18145553"/>
            <a:ext cx="224600" cy="1106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5400000">
            <a:off x="4098018" y="18695357"/>
            <a:ext cx="224600" cy="715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cxnSpLocks/>
            <a:stCxn id="475" idx="2"/>
            <a:endCxn id="485" idx="0"/>
          </p:cNvCxnSpPr>
          <p:nvPr/>
        </p:nvCxnSpPr>
        <p:spPr>
          <a:xfrm rot="5400000">
            <a:off x="2422626" y="17360407"/>
            <a:ext cx="216967" cy="1136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43609" y="17376348"/>
            <a:ext cx="226250" cy="11143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2986751" y="18695861"/>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12589" y="19443238"/>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6246197" y="18710416"/>
            <a:ext cx="242368" cy="36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782313" y="18177903"/>
            <a:ext cx="228705" cy="1054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Регулярная народная армия </a:t>
            </a:r>
            <a:r>
              <a:rPr lang="ru-RU" sz="500" dirty="0"/>
              <a:t>(исторический)</a:t>
            </a:r>
            <a:endParaRPr lang="ru-RU" sz="100" dirty="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армию добровольцев</a:t>
            </a:r>
            <a:endParaRPr lang="ru-RU" sz="100" dirty="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Министерство национальной обороны</a:t>
            </a:r>
            <a:endParaRPr lang="ru-RU" sz="100" dirty="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Упор на смешанные бригады</a:t>
            </a:r>
            <a:endParaRPr lang="ru-RU" sz="100" dirty="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Подножные ресурсы</a:t>
            </a:r>
            <a:endParaRPr lang="ru-RU" sz="100" dirty="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манёвренной армии</a:t>
            </a:r>
            <a:endParaRPr lang="ru-RU" sz="100" dirty="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советской техники </a:t>
            </a:r>
            <a:r>
              <a:rPr lang="ru-RU" sz="500" dirty="0"/>
              <a:t>(исторический)</a:t>
            </a:r>
            <a:endParaRPr lang="ru-RU" sz="100" dirty="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Trubia</a:t>
            </a:r>
            <a:r>
              <a:rPr lang="en-US" sz="700" dirty="0"/>
              <a:t> A4</a:t>
            </a:r>
            <a:r>
              <a:rPr lang="ru-RU" sz="700" dirty="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Verdeja</a:t>
            </a:r>
            <a:r>
              <a:rPr lang="ru-RU" sz="700" dirty="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Советники правых сил</a:t>
            </a:r>
            <a:endParaRPr lang="ru-RU" sz="100" dirty="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армейских корпусов</a:t>
            </a:r>
            <a:endParaRPr lang="ru-RU" sz="100" dirty="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немецкой техники </a:t>
            </a:r>
            <a:r>
              <a:rPr lang="ru-RU" sz="500" dirty="0"/>
              <a:t>(исторический)</a:t>
            </a:r>
            <a:endParaRPr lang="ru-RU" sz="100" dirty="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Школы и академии для временных офицеров</a:t>
            </a:r>
            <a:endParaRPr lang="ru-RU" sz="100" dirty="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Послевоенный НД «Коррупция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Программа </a:t>
            </a:r>
            <a:r>
              <a:rPr lang="en-US" sz="700" dirty="0" err="1"/>
              <a:t>Bär</a:t>
            </a:r>
            <a:endParaRPr lang="ru-RU" sz="100" dirty="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Крушение надежд (</a:t>
            </a:r>
            <a:r>
              <a:rPr lang="ru-RU" sz="700" dirty="0" err="1"/>
              <a:t>Санхуро</a:t>
            </a:r>
            <a:r>
              <a:rPr lang="ru-RU" sz="700" dirty="0"/>
              <a:t> наебнулся)</a:t>
            </a:r>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301100"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экспедиционный корпус (ваниль)</a:t>
            </a:r>
          </a:p>
        </p:txBody>
      </p:sp>
      <p:sp>
        <p:nvSpPr>
          <p:cNvPr id="592" name="Прямоугольник 591"/>
          <p:cNvSpPr/>
          <p:nvPr/>
        </p:nvSpPr>
        <p:spPr>
          <a:xfrm>
            <a:off x="21428232"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(ваниль)</a:t>
            </a:r>
          </a:p>
        </p:txBody>
      </p:sp>
      <p:sp>
        <p:nvSpPr>
          <p:cNvPr id="593" name="Прямоугольник 592"/>
          <p:cNvSpPr/>
          <p:nvPr/>
        </p:nvSpPr>
        <p:spPr>
          <a:xfrm>
            <a:off x="20871087"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вооружения (ваниль)</a:t>
            </a:r>
          </a:p>
        </p:txBody>
      </p:sp>
      <p:cxnSp>
        <p:nvCxnSpPr>
          <p:cNvPr id="594" name="Соединительная линия уступом 593"/>
          <p:cNvCxnSpPr>
            <a:stCxn id="719" idx="2"/>
            <a:endCxn id="591" idx="0"/>
          </p:cNvCxnSpPr>
          <p:nvPr/>
        </p:nvCxnSpPr>
        <p:spPr>
          <a:xfrm rot="16200000" flipH="1">
            <a:off x="12292598" y="-5235053"/>
            <a:ext cx="114124" cy="1682920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851667" y="-5794122"/>
            <a:ext cx="123119" cy="179563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28117" y="800466"/>
            <a:ext cx="70184" cy="480210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887186" y="241397"/>
            <a:ext cx="79179" cy="59292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0931776"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499841"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301101"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обучающий персонал (ваниль)</a:t>
            </a:r>
          </a:p>
        </p:txBody>
      </p:sp>
      <p:sp>
        <p:nvSpPr>
          <p:cNvPr id="601" name="Прямоугольник 600"/>
          <p:cNvSpPr/>
          <p:nvPr/>
        </p:nvSpPr>
        <p:spPr>
          <a:xfrm>
            <a:off x="21428232"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доктрин (ваниль)</a:t>
            </a:r>
          </a:p>
        </p:txBody>
      </p:sp>
      <p:cxnSp>
        <p:nvCxnSpPr>
          <p:cNvPr id="602" name="Соединительная линия уступом 601"/>
          <p:cNvCxnSpPr>
            <a:stCxn id="593" idx="2"/>
            <a:endCxn id="600" idx="0"/>
          </p:cNvCxnSpPr>
          <p:nvPr/>
        </p:nvCxnSpPr>
        <p:spPr>
          <a:xfrm rot="5400000">
            <a:off x="20928779"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489708"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Научный блок Оси</a:t>
            </a:r>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7145931" y="33550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Подержать верных </a:t>
            </a:r>
            <a:r>
              <a:rPr lang="ru-RU" sz="700" dirty="0" err="1"/>
              <a:t>карлистов</a:t>
            </a:r>
            <a:endParaRPr lang="ru-RU" sz="700" dirty="0"/>
          </a:p>
        </p:txBody>
      </p:sp>
      <p:sp>
        <p:nvSpPr>
          <p:cNvPr id="609" name="Прямоугольник 608"/>
          <p:cNvSpPr/>
          <p:nvPr/>
        </p:nvSpPr>
        <p:spPr>
          <a:xfrm>
            <a:off x="16589510" y="41159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Интегрировать </a:t>
            </a:r>
            <a:r>
              <a:rPr lang="ru-RU" sz="700" dirty="0" err="1"/>
              <a:t>рекете</a:t>
            </a:r>
            <a:r>
              <a:rPr lang="ru-RU" sz="700" dirty="0"/>
              <a:t> (ваниль)</a:t>
            </a:r>
          </a:p>
        </p:txBody>
      </p:sp>
      <p:sp>
        <p:nvSpPr>
          <p:cNvPr id="610" name="Прямоугольник 609"/>
          <p:cNvSpPr/>
          <p:nvPr/>
        </p:nvSpPr>
        <p:spPr>
          <a:xfrm>
            <a:off x="13848107" y="3350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фалангой</a:t>
            </a:r>
          </a:p>
        </p:txBody>
      </p:sp>
      <p:sp>
        <p:nvSpPr>
          <p:cNvPr id="611" name="Прямоугольник 610"/>
          <p:cNvSpPr/>
          <p:nvPr/>
        </p:nvSpPr>
        <p:spPr>
          <a:xfrm>
            <a:off x="14408582" y="4109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Роль мученика </a:t>
            </a:r>
            <a:r>
              <a:rPr lang="ru-RU" sz="700" dirty="0" err="1"/>
              <a:t>Примо</a:t>
            </a:r>
            <a:r>
              <a:rPr lang="ru-RU" sz="700" dirty="0"/>
              <a:t> де Риверы (ваниль)</a:t>
            </a:r>
          </a:p>
        </p:txBody>
      </p:sp>
      <p:sp>
        <p:nvSpPr>
          <p:cNvPr id="612" name="Прямоугольник 611"/>
          <p:cNvSpPr/>
          <p:nvPr/>
        </p:nvSpPr>
        <p:spPr>
          <a:xfrm>
            <a:off x="14953007"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Превознести жертвы войны (ваниль)</a:t>
            </a:r>
          </a:p>
        </p:txBody>
      </p:sp>
      <p:cxnSp>
        <p:nvCxnSpPr>
          <p:cNvPr id="613" name="Соединительная линия уступом 612"/>
          <p:cNvCxnSpPr>
            <a:stCxn id="611" idx="2"/>
            <a:endCxn id="612" idx="0"/>
          </p:cNvCxnSpPr>
          <p:nvPr/>
        </p:nvCxnSpPr>
        <p:spPr>
          <a:xfrm rot="16200000" flipH="1">
            <a:off x="14998171" y="4523437"/>
            <a:ext cx="291572" cy="5444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19887377" y="2315386"/>
            <a:ext cx="187426" cy="80251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44858" y="2432840"/>
            <a:ext cx="183711" cy="1650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691334" y="2437250"/>
            <a:ext cx="188583" cy="16469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Указ об объединении</a:t>
            </a:r>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6091679" y="3980442"/>
            <a:ext cx="285486" cy="16365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848107" y="87350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шпионской деятельности</a:t>
            </a:r>
            <a:endParaRPr lang="ru-RU" sz="600" dirty="0"/>
          </a:p>
        </p:txBody>
      </p:sp>
      <p:sp>
        <p:nvSpPr>
          <p:cNvPr id="635" name="Прямоугольник 634"/>
          <p:cNvSpPr/>
          <p:nvPr/>
        </p:nvSpPr>
        <p:spPr>
          <a:xfrm>
            <a:off x="35708185"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СЕДО (Хосе Мария </a:t>
            </a:r>
            <a:r>
              <a:rPr lang="ru-RU" sz="700" dirty="0" err="1"/>
              <a:t>Хиль-Роблес</a:t>
            </a:r>
            <a:r>
              <a:rPr lang="ru-RU" sz="700" dirty="0"/>
              <a:t> с </a:t>
            </a:r>
            <a:r>
              <a:rPr lang="ru-RU" sz="700" dirty="0" err="1"/>
              <a:t>трейтом</a:t>
            </a:r>
            <a:r>
              <a:rPr lang="ru-RU" sz="700" dirty="0"/>
              <a:t> </a:t>
            </a:r>
            <a:r>
              <a:rPr lang="ru-RU" sz="700" dirty="0" err="1"/>
              <a:t>Хефе</a:t>
            </a:r>
            <a:r>
              <a:rPr lang="ru-RU" sz="700" dirty="0"/>
              <a:t>)</a:t>
            </a:r>
          </a:p>
        </p:txBody>
      </p:sp>
      <p:cxnSp>
        <p:nvCxnSpPr>
          <p:cNvPr id="636" name="Прямая соединительная линия 635"/>
          <p:cNvCxnSpPr>
            <a:stCxn id="582" idx="3"/>
            <a:endCxn id="635" idx="1"/>
          </p:cNvCxnSpPr>
          <p:nvPr/>
        </p:nvCxnSpPr>
        <p:spPr>
          <a:xfrm flipV="1">
            <a:off x="16425318" y="2876551"/>
            <a:ext cx="19282867"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548856"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Португальская помощь (ваниль)</a:t>
            </a:r>
          </a:p>
        </p:txBody>
      </p:sp>
      <p:sp>
        <p:nvSpPr>
          <p:cNvPr id="641" name="Прямоугольник 640"/>
          <p:cNvSpPr/>
          <p:nvPr/>
        </p:nvSpPr>
        <p:spPr>
          <a:xfrm>
            <a:off x="22548720"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Иберийский пакт (ваниль)</a:t>
            </a:r>
          </a:p>
        </p:txBody>
      </p:sp>
      <p:cxnSp>
        <p:nvCxnSpPr>
          <p:cNvPr id="642" name="Соединительная линия уступом 641"/>
          <p:cNvCxnSpPr>
            <a:stCxn id="719" idx="2"/>
            <a:endCxn id="640" idx="0"/>
          </p:cNvCxnSpPr>
          <p:nvPr/>
        </p:nvCxnSpPr>
        <p:spPr>
          <a:xfrm rot="16200000" flipH="1">
            <a:off x="13414388" y="-6356843"/>
            <a:ext cx="118301" cy="190769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449907" y="-321324"/>
            <a:ext cx="74361" cy="70498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011883"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странам Оси (ваниль)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фашистских стран</a:t>
            </a:r>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250-я дивизия</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корпус военной медицины</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дивизию артиллерийскими батальонами</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Каудильо Франсиско Франко</a:t>
            </a:r>
          </a:p>
        </p:txBody>
      </p:sp>
      <p:sp>
        <p:nvSpPr>
          <p:cNvPr id="654" name="Прямоугольник 653"/>
          <p:cNvSpPr/>
          <p:nvPr/>
        </p:nvSpPr>
        <p:spPr>
          <a:xfrm>
            <a:off x="17685559" y="79814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Фаланга, армия и церковь</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Автаркия</a:t>
            </a:r>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a:t>
            </a:r>
            <a:endParaRPr lang="ru-RU" sz="200" dirty="0"/>
          </a:p>
        </p:txBody>
      </p:sp>
      <p:sp>
        <p:nvSpPr>
          <p:cNvPr id="660" name="Прямоугольник 659"/>
          <p:cNvSpPr/>
          <p:nvPr/>
        </p:nvSpPr>
        <p:spPr>
          <a:xfrm>
            <a:off x="13295061" y="9545980"/>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Реорганизация женской секции фаланги</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монархию</a:t>
            </a:r>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Пожизненный диктатор (ваниль)</a:t>
            </a:r>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союзникам (ваниль)</a:t>
            </a:r>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Бронетанковый корпус (ваниль)</a:t>
            </a:r>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фашистов (ваниль)</a:t>
            </a:r>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Способствовать работе пиренейских грузовых перевозок (ваниль)</a:t>
            </a:r>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судостроительный опыт(ваниль)</a:t>
            </a:r>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военную промышленность (ваниль)</a:t>
            </a:r>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Испанские базы (ваниль)</a:t>
            </a:r>
          </a:p>
        </p:txBody>
      </p:sp>
      <p:cxnSp>
        <p:nvCxnSpPr>
          <p:cNvPr id="755" name="Соединительная линия уступом 754"/>
          <p:cNvCxnSpPr>
            <a:stCxn id="363" idx="2"/>
            <a:endCxn id="654" idx="0"/>
          </p:cNvCxnSpPr>
          <p:nvPr/>
        </p:nvCxnSpPr>
        <p:spPr>
          <a:xfrm rot="16200000" flipH="1">
            <a:off x="17488546" y="7321227"/>
            <a:ext cx="228176"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3227"/>
            <a:ext cx="7" cy="2246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капиталистов (ваниль)</a:t>
            </a:r>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жизни (ваниль)</a:t>
            </a:r>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внутренней промышленности (ваниль)</a:t>
            </a:r>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Испанское чудо (ваниль)</a:t>
            </a:r>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Искоренить маки (ваниль)</a:t>
            </a:r>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Танжерский</a:t>
            </a:r>
            <a:r>
              <a:rPr lang="ru-RU" sz="700" dirty="0"/>
              <a:t> анклав (ваниль)</a:t>
            </a:r>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стратегических бомбардировок (ваниль)</a:t>
            </a:r>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вторжения с моря (ваниль)</a:t>
            </a:r>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Потребовать французскую Северную Африку (ваниль)</a:t>
            </a:r>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Отвоевать </a:t>
            </a:r>
            <a:r>
              <a:rPr lang="ru-RU" sz="700" dirty="0" err="1"/>
              <a:t>Гибраалтар</a:t>
            </a:r>
            <a:r>
              <a:rPr lang="ru-RU" sz="700" dirty="0"/>
              <a:t> (ваниль)</a:t>
            </a:r>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Заявить претензию на западную Африку (ваниль)</a:t>
            </a:r>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Синтез </a:t>
            </a:r>
            <a:r>
              <a:rPr lang="ru-RU" sz="600" dirty="0" err="1"/>
              <a:t>фалангизма</a:t>
            </a:r>
            <a:r>
              <a:rPr lang="ru-RU" sz="600" dirty="0"/>
              <a:t> и капитализма (наше)</a:t>
            </a:r>
          </a:p>
        </p:txBody>
      </p:sp>
      <p:cxnSp>
        <p:nvCxnSpPr>
          <p:cNvPr id="815" name="Соединительная линия уступом 814"/>
          <p:cNvCxnSpPr>
            <a:stCxn id="363" idx="2"/>
            <a:endCxn id="814" idx="0"/>
          </p:cNvCxnSpPr>
          <p:nvPr/>
        </p:nvCxnSpPr>
        <p:spPr>
          <a:xfrm rot="16200000" flipH="1">
            <a:off x="16834691" y="7975081"/>
            <a:ext cx="989793" cy="546083"/>
          </a:xfrm>
          <a:prstGeom prst="bentConnector3">
            <a:avLst>
              <a:gd name="adj1" fmla="val 113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422776" y="-4511961"/>
            <a:ext cx="90061" cy="154070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8981844" y="-3943897"/>
            <a:ext cx="99056" cy="1427995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544565" y="-3385994"/>
            <a:ext cx="94238" cy="131593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4590250"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христианской цивилизации</a:t>
            </a:r>
          </a:p>
        </p:txBody>
      </p:sp>
      <p:sp>
        <p:nvSpPr>
          <p:cNvPr id="627" name="Прямоугольник 626"/>
          <p:cNvSpPr/>
          <p:nvPr/>
        </p:nvSpPr>
        <p:spPr>
          <a:xfrm>
            <a:off x="35708183"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628" name="Прямоугольник 627"/>
          <p:cNvSpPr/>
          <p:nvPr/>
        </p:nvSpPr>
        <p:spPr>
          <a:xfrm>
            <a:off x="36826115"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Молодёжь народного действия </a:t>
            </a:r>
            <a:r>
              <a:rPr lang="ru-RU" sz="200" dirty="0"/>
              <a:t>(</a:t>
            </a:r>
            <a:r>
              <a:rPr lang="en-US" sz="200" dirty="0"/>
              <a:t>José </a:t>
            </a:r>
            <a:r>
              <a:rPr lang="en-US" sz="200" dirty="0" err="1"/>
              <a:t>María</a:t>
            </a:r>
            <a:r>
              <a:rPr lang="en-US" sz="200" dirty="0"/>
              <a:t> Pérez de </a:t>
            </a:r>
            <a:r>
              <a:rPr lang="en-US" sz="200" dirty="0" err="1"/>
              <a:t>Laborda</a:t>
            </a:r>
            <a:r>
              <a:rPr lang="ru-RU" sz="200" dirty="0"/>
              <a:t>как советник) (были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p>
        </p:txBody>
      </p:sp>
      <p:sp>
        <p:nvSpPr>
          <p:cNvPr id="629" name="Прямоугольник 628"/>
          <p:cNvSpPr/>
          <p:nvPr/>
        </p:nvSpPr>
        <p:spPr>
          <a:xfrm>
            <a:off x="34590249"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2384253"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Обострение культа 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p>
        </p:txBody>
      </p:sp>
      <p:sp>
        <p:nvSpPr>
          <p:cNvPr id="633" name="Прямоугольник 632"/>
          <p:cNvSpPr/>
          <p:nvPr/>
        </p:nvSpPr>
        <p:spPr>
          <a:xfrm>
            <a:off x="35152174"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коммунизму</a:t>
            </a:r>
          </a:p>
        </p:txBody>
      </p:sp>
      <p:sp>
        <p:nvSpPr>
          <p:cNvPr id="634" name="Прямоугольник 633"/>
          <p:cNvSpPr/>
          <p:nvPr/>
        </p:nvSpPr>
        <p:spPr>
          <a:xfrm>
            <a:off x="3627305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власти олигархии (наше)</a:t>
            </a:r>
          </a:p>
        </p:txBody>
      </p:sp>
      <p:sp>
        <p:nvSpPr>
          <p:cNvPr id="637" name="Прямоугольник 636"/>
          <p:cNvSpPr/>
          <p:nvPr/>
        </p:nvSpPr>
        <p:spPr>
          <a:xfrm>
            <a:off x="37398231"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войнам</a:t>
            </a:r>
          </a:p>
        </p:txBody>
      </p:sp>
      <p:sp>
        <p:nvSpPr>
          <p:cNvPr id="638" name="Прямоугольник 637"/>
          <p:cNvSpPr/>
          <p:nvPr/>
        </p:nvSpPr>
        <p:spPr>
          <a:xfrm>
            <a:off x="33999661"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католическое учения в колониях</a:t>
            </a:r>
          </a:p>
        </p:txBody>
      </p:sp>
      <p:sp>
        <p:nvSpPr>
          <p:cNvPr id="639" name="Прямоугольник 638"/>
          <p:cNvSpPr/>
          <p:nvPr/>
        </p:nvSpPr>
        <p:spPr>
          <a:xfrm>
            <a:off x="35709078"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Радикальная Республиканская партия </a:t>
            </a:r>
            <a:r>
              <a:rPr lang="ru-RU" sz="200" dirty="0"/>
              <a:t>(не выучен фокус на гонение масонов, католические университеты не восстановлены) (Алехандро </a:t>
            </a:r>
            <a:r>
              <a:rPr lang="ru-RU" sz="200" dirty="0" err="1"/>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273052"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масонству</a:t>
            </a:r>
          </a:p>
        </p:txBody>
      </p:sp>
      <p:sp>
        <p:nvSpPr>
          <p:cNvPr id="646" name="Прямоугольник 645"/>
          <p:cNvSpPr/>
          <p:nvPr/>
        </p:nvSpPr>
        <p:spPr>
          <a:xfrm>
            <a:off x="35708182"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Органическая демократия</a:t>
            </a:r>
          </a:p>
        </p:txBody>
      </p:sp>
      <p:sp>
        <p:nvSpPr>
          <p:cNvPr id="647" name="Прямоугольник 646"/>
          <p:cNvSpPr/>
          <p:nvPr/>
        </p:nvSpPr>
        <p:spPr>
          <a:xfrm>
            <a:off x="36826115"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помещикам (наше)</a:t>
            </a:r>
          </a:p>
        </p:txBody>
      </p:sp>
      <p:cxnSp>
        <p:nvCxnSpPr>
          <p:cNvPr id="659" name="Соединительная линия уступом 658"/>
          <p:cNvCxnSpPr>
            <a:stCxn id="635" idx="2"/>
            <a:endCxn id="618" idx="0"/>
          </p:cNvCxnSpPr>
          <p:nvPr/>
        </p:nvCxnSpPr>
        <p:spPr>
          <a:xfrm rot="5400000">
            <a:off x="35488471"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6606403"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5798646"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242256"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6920628"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6359084"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171345"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171346"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053412"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289278"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8359208"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5821756"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39593419"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Позиция </a:t>
            </a:r>
            <a:r>
              <a:rPr lang="ru-RU" sz="700" dirty="0" err="1"/>
              <a:t>Мануэля</a:t>
            </a:r>
            <a:r>
              <a:rPr lang="ru-RU" sz="700" dirty="0"/>
              <a:t> </a:t>
            </a:r>
            <a:r>
              <a:rPr lang="ru-RU" sz="700" dirty="0" err="1"/>
              <a:t>Вернандеса</a:t>
            </a:r>
            <a:r>
              <a:rPr lang="ru-RU" sz="700" dirty="0"/>
              <a:t> </a:t>
            </a:r>
            <a:r>
              <a:rPr lang="ru-RU" sz="500" dirty="0"/>
              <a:t>(не выучен фокус на гонение коммунистов</a:t>
            </a:r>
            <a:r>
              <a:rPr lang="ru-RU" sz="700" dirty="0"/>
              <a:t>)  </a:t>
            </a:r>
            <a:r>
              <a:rPr lang="ru-RU" sz="100" dirty="0"/>
              <a:t>(«Я не имею ничего против испанских епископов, кроме двух вещей: они не верят в Бога и не окончили среднюю школу».)</a:t>
            </a:r>
          </a:p>
        </p:txBody>
      </p:sp>
      <p:cxnSp>
        <p:nvCxnSpPr>
          <p:cNvPr id="680" name="Прямая соединительная линия 679"/>
          <p:cNvCxnSpPr>
            <a:stCxn id="632" idx="3"/>
            <a:endCxn id="639" idx="1"/>
          </p:cNvCxnSpPr>
          <p:nvPr/>
        </p:nvCxnSpPr>
        <p:spPr>
          <a:xfrm>
            <a:off x="33310578"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384252"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средства нацистской пропаганды</a:t>
            </a:r>
          </a:p>
        </p:txBody>
      </p:sp>
      <p:sp>
        <p:nvSpPr>
          <p:cNvPr id="684" name="Прямоугольник 683"/>
          <p:cNvSpPr/>
          <p:nvPr/>
        </p:nvSpPr>
        <p:spPr>
          <a:xfrm>
            <a:off x="3238425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687" name="Прямоугольник 686"/>
          <p:cNvSpPr/>
          <p:nvPr/>
        </p:nvSpPr>
        <p:spPr>
          <a:xfrm>
            <a:off x="35157568"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a:t>Анно</a:t>
            </a:r>
            <a:r>
              <a:rPr lang="ru-RU" sz="100" dirty="0"/>
              <a:t>)</a:t>
            </a:r>
          </a:p>
        </p:txBody>
      </p:sp>
      <p:cxnSp>
        <p:nvCxnSpPr>
          <p:cNvPr id="691" name="Соединительная линия уступом 690"/>
          <p:cNvCxnSpPr>
            <a:stCxn id="629" idx="2"/>
            <a:endCxn id="638" idx="0"/>
          </p:cNvCxnSpPr>
          <p:nvPr/>
        </p:nvCxnSpPr>
        <p:spPr>
          <a:xfrm rot="5400000">
            <a:off x="34637173"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218143"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1920300"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4396263"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7998067"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5709359"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Марш в Мадриде</a:t>
            </a:r>
          </a:p>
        </p:txBody>
      </p:sp>
      <p:cxnSp>
        <p:nvCxnSpPr>
          <p:cNvPr id="711" name="Прямая со стрелкой 710"/>
          <p:cNvCxnSpPr>
            <a:stCxn id="627" idx="2"/>
            <a:endCxn id="708" idx="0"/>
          </p:cNvCxnSpPr>
          <p:nvPr/>
        </p:nvCxnSpPr>
        <p:spPr>
          <a:xfrm>
            <a:off x="36171346"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6635403"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3999661"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Свернуть секуляризацию (наше)</a:t>
            </a:r>
          </a:p>
        </p:txBody>
      </p:sp>
      <p:cxnSp>
        <p:nvCxnSpPr>
          <p:cNvPr id="718" name="Соединительная линия уступом 717"/>
          <p:cNvCxnSpPr>
            <a:stCxn id="618" idx="2"/>
            <a:endCxn id="717" idx="0"/>
          </p:cNvCxnSpPr>
          <p:nvPr/>
        </p:nvCxnSpPr>
        <p:spPr>
          <a:xfrm rot="5400000">
            <a:off x="34663141"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7490283"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7398230"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прогрессивного налога (наше)</a:t>
            </a:r>
          </a:p>
        </p:txBody>
      </p:sp>
      <p:cxnSp>
        <p:nvCxnSpPr>
          <p:cNvPr id="724" name="Соединительная линия уступом 723"/>
          <p:cNvCxnSpPr>
            <a:stCxn id="647" idx="2"/>
            <a:endCxn id="723" idx="0"/>
          </p:cNvCxnSpPr>
          <p:nvPr/>
        </p:nvCxnSpPr>
        <p:spPr>
          <a:xfrm rot="16200000" flipH="1">
            <a:off x="37459597"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6895064"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1355241"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авиазавода в Гвадалахаре</a:t>
            </a:r>
            <a:endParaRPr lang="ru-RU" sz="200" dirty="0"/>
          </a:p>
        </p:txBody>
      </p:sp>
      <p:sp>
        <p:nvSpPr>
          <p:cNvPr id="731" name="Прямоугольник 730"/>
          <p:cNvSpPr/>
          <p:nvPr/>
        </p:nvSpPr>
        <p:spPr>
          <a:xfrm>
            <a:off x="3025250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оружейного завода в Толедо</a:t>
            </a:r>
          </a:p>
        </p:txBody>
      </p:sp>
      <p:sp>
        <p:nvSpPr>
          <p:cNvPr id="734" name="Прямоугольник 733"/>
          <p:cNvSpPr/>
          <p:nvPr/>
        </p:nvSpPr>
        <p:spPr>
          <a:xfrm>
            <a:off x="33495845"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0810455"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Оснащение современными касками </a:t>
            </a:r>
            <a:r>
              <a:rPr lang="ru-RU" sz="300" dirty="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p>
        </p:txBody>
      </p:sp>
      <p:cxnSp>
        <p:nvCxnSpPr>
          <p:cNvPr id="740" name="Соединительная линия уступом 739"/>
          <p:cNvCxnSpPr>
            <a:stCxn id="632" idx="2"/>
            <a:endCxn id="738" idx="0"/>
          </p:cNvCxnSpPr>
          <p:nvPr/>
        </p:nvCxnSpPr>
        <p:spPr>
          <a:xfrm rot="5400000">
            <a:off x="31928674"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0885816"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1437183"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2847415"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2847415"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349431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Собственный альянс</a:t>
            </a:r>
          </a:p>
        </p:txBody>
      </p:sp>
      <p:cxnSp>
        <p:nvCxnSpPr>
          <p:cNvPr id="757" name="Соединительная линия уступом 756"/>
          <p:cNvCxnSpPr>
            <a:stCxn id="683" idx="2"/>
            <a:endCxn id="756" idx="0"/>
          </p:cNvCxnSpPr>
          <p:nvPr/>
        </p:nvCxnSpPr>
        <p:spPr>
          <a:xfrm rot="16200000" flipH="1">
            <a:off x="33281646"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310577"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041652"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p>
        </p:txBody>
      </p:sp>
      <p:cxnSp>
        <p:nvCxnSpPr>
          <p:cNvPr id="769" name="Прямая со стрелкой 768"/>
          <p:cNvCxnSpPr>
            <a:stCxn id="646" idx="2"/>
            <a:endCxn id="639" idx="0"/>
          </p:cNvCxnSpPr>
          <p:nvPr/>
        </p:nvCxnSpPr>
        <p:spPr>
          <a:xfrm>
            <a:off x="36171345"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227843"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39594596"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Христианско-демократической партии</a:t>
            </a:r>
          </a:p>
        </p:txBody>
      </p:sp>
      <p:sp>
        <p:nvSpPr>
          <p:cNvPr id="773" name="Прямоугольник 772"/>
          <p:cNvSpPr/>
          <p:nvPr/>
        </p:nvSpPr>
        <p:spPr>
          <a:xfrm>
            <a:off x="40158289"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p>
        </p:txBody>
      </p:sp>
      <p:cxnSp>
        <p:nvCxnSpPr>
          <p:cNvPr id="775" name="Соединительная линия уступом 774"/>
          <p:cNvCxnSpPr>
            <a:stCxn id="772" idx="2"/>
            <a:endCxn id="763" idx="0"/>
          </p:cNvCxnSpPr>
          <p:nvPr/>
        </p:nvCxnSpPr>
        <p:spPr>
          <a:xfrm rot="5400000">
            <a:off x="39669383"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056582"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281821"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cxnSp>
        <p:nvCxnSpPr>
          <p:cNvPr id="788" name="Соединительная линия уступом 787"/>
          <p:cNvCxnSpPr>
            <a:stCxn id="772" idx="2"/>
            <a:endCxn id="786" idx="0"/>
          </p:cNvCxnSpPr>
          <p:nvPr/>
        </p:nvCxnSpPr>
        <p:spPr>
          <a:xfrm rot="16200000" flipH="1">
            <a:off x="40789609"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084614"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8470853"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из кризиса (наше?)</a:t>
            </a:r>
          </a:p>
        </p:txBody>
      </p:sp>
      <p:cxnSp>
        <p:nvCxnSpPr>
          <p:cNvPr id="795" name="Прямая со стрелкой 794"/>
          <p:cNvCxnSpPr>
            <a:stCxn id="763" idx="2"/>
            <a:endCxn id="895" idx="0"/>
          </p:cNvCxnSpPr>
          <p:nvPr/>
        </p:nvCxnSpPr>
        <p:spPr>
          <a:xfrm>
            <a:off x="39504815"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7887624"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Порты Барселоны (наше)</a:t>
            </a:r>
          </a:p>
        </p:txBody>
      </p:sp>
      <p:sp>
        <p:nvSpPr>
          <p:cNvPr id="801" name="Прямоугольник 800"/>
          <p:cNvSpPr/>
          <p:nvPr/>
        </p:nvSpPr>
        <p:spPr>
          <a:xfrm>
            <a:off x="39039531"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железных дорог (наше)</a:t>
            </a:r>
          </a:p>
        </p:txBody>
      </p:sp>
      <p:sp>
        <p:nvSpPr>
          <p:cNvPr id="803" name="Прямоугольник 802"/>
          <p:cNvSpPr/>
          <p:nvPr/>
        </p:nvSpPr>
        <p:spPr>
          <a:xfrm>
            <a:off x="35709077"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Усмирить каталонский национализм</a:t>
            </a:r>
          </a:p>
        </p:txBody>
      </p:sp>
      <p:sp>
        <p:nvSpPr>
          <p:cNvPr id="804" name="Прямоугольник 803"/>
          <p:cNvSpPr/>
          <p:nvPr/>
        </p:nvSpPr>
        <p:spPr>
          <a:xfrm>
            <a:off x="36786115"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p>
        </p:txBody>
      </p:sp>
      <p:sp>
        <p:nvSpPr>
          <p:cNvPr id="805" name="Прямоугольник 804"/>
          <p:cNvSpPr/>
          <p:nvPr/>
        </p:nvSpPr>
        <p:spPr>
          <a:xfrm>
            <a:off x="36789250"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790588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4618391"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Разрешить азартные игры </a:t>
            </a:r>
            <a:r>
              <a:rPr lang="ru-RU" sz="100" dirty="0"/>
              <a:t>(строительство казино на </a:t>
            </a:r>
            <a:r>
              <a:rPr lang="ru-RU" sz="100" dirty="0" err="1"/>
              <a:t>Болеарских</a:t>
            </a:r>
            <a:r>
              <a:rPr lang="ru-RU" sz="100" dirty="0"/>
              <a:t> островах)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089017"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8513075"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8470854"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реформаторского 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39376211"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101379"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39588474"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об 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p>
        </p:txBody>
      </p:sp>
      <p:sp>
        <p:nvSpPr>
          <p:cNvPr id="851" name="Прямоугольник 850"/>
          <p:cNvSpPr/>
          <p:nvPr/>
        </p:nvSpPr>
        <p:spPr>
          <a:xfrm>
            <a:off x="35711381"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a:t>))</a:t>
            </a:r>
          </a:p>
        </p:txBody>
      </p:sp>
      <p:cxnSp>
        <p:nvCxnSpPr>
          <p:cNvPr id="853" name="Соединительная линия уступом 852"/>
          <p:cNvCxnSpPr>
            <a:stCxn id="639" idx="2"/>
            <a:endCxn id="804" idx="0"/>
          </p:cNvCxnSpPr>
          <p:nvPr/>
        </p:nvCxnSpPr>
        <p:spPr>
          <a:xfrm rot="16200000" flipH="1">
            <a:off x="36593858"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5507012"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172240"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172240"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4944058"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4630093"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Римскому Пакту</a:t>
            </a:r>
          </a:p>
        </p:txBody>
      </p:sp>
      <p:cxnSp>
        <p:nvCxnSpPr>
          <p:cNvPr id="869" name="Прямая соединительная линия 868"/>
          <p:cNvCxnSpPr>
            <a:stCxn id="756" idx="3"/>
            <a:endCxn id="868" idx="1"/>
          </p:cNvCxnSpPr>
          <p:nvPr/>
        </p:nvCxnSpPr>
        <p:spPr>
          <a:xfrm>
            <a:off x="34420641"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4389026"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cxnSpLocks/>
            <a:stCxn id="803" idx="2"/>
            <a:endCxn id="868" idx="0"/>
          </p:cNvCxnSpPr>
          <p:nvPr/>
        </p:nvCxnSpPr>
        <p:spPr>
          <a:xfrm rot="5400000">
            <a:off x="35511000"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3848587"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249278"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7685394"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3513457"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Автаркия</a:t>
            </a:r>
          </a:p>
        </p:txBody>
      </p:sp>
      <p:cxnSp>
        <p:nvCxnSpPr>
          <p:cNvPr id="888" name="Соединительная линия уступом 887"/>
          <p:cNvCxnSpPr>
            <a:stCxn id="632" idx="2"/>
            <a:endCxn id="887" idx="0"/>
          </p:cNvCxnSpPr>
          <p:nvPr/>
        </p:nvCxnSpPr>
        <p:spPr>
          <a:xfrm rot="16200000" flipH="1">
            <a:off x="33280879"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4943292"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046354"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Удержать республику (создание коалиционного правительства)</a:t>
            </a:r>
          </a:p>
        </p:txBody>
      </p:sp>
      <p:sp>
        <p:nvSpPr>
          <p:cNvPr id="897" name="Прямоугольник 896"/>
          <p:cNvSpPr/>
          <p:nvPr/>
        </p:nvSpPr>
        <p:spPr>
          <a:xfrm>
            <a:off x="37905886"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индустриализацию страны</a:t>
            </a:r>
          </a:p>
        </p:txBody>
      </p:sp>
      <p:cxnSp>
        <p:nvCxnSpPr>
          <p:cNvPr id="898" name="Соединительная линия уступом 897"/>
          <p:cNvCxnSpPr>
            <a:stCxn id="763" idx="2"/>
            <a:endCxn id="897" idx="0"/>
          </p:cNvCxnSpPr>
          <p:nvPr/>
        </p:nvCxnSpPr>
        <p:spPr>
          <a:xfrm rot="5400000">
            <a:off x="38832302"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39667351"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346000"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урбанизацию</a:t>
            </a:r>
          </a:p>
        </p:txBody>
      </p:sp>
      <p:cxnSp>
        <p:nvCxnSpPr>
          <p:cNvPr id="905" name="Соединительная линия уступом 904"/>
          <p:cNvCxnSpPr>
            <a:stCxn id="897" idx="2"/>
            <a:endCxn id="904" idx="0"/>
          </p:cNvCxnSpPr>
          <p:nvPr/>
        </p:nvCxnSpPr>
        <p:spPr>
          <a:xfrm rot="5400000">
            <a:off x="37976408"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107541"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8540980"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3494316"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границы Арагона</a:t>
            </a:r>
          </a:p>
        </p:txBody>
      </p:sp>
      <p:cxnSp>
        <p:nvCxnSpPr>
          <p:cNvPr id="915" name="Соединительная линия уступом 914"/>
          <p:cNvCxnSpPr>
            <a:stCxn id="684" idx="2"/>
            <a:endCxn id="914" idx="0"/>
          </p:cNvCxnSpPr>
          <p:nvPr/>
        </p:nvCxnSpPr>
        <p:spPr>
          <a:xfrm rot="16200000" flipH="1">
            <a:off x="33297655"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4421523"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3957479"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0808664"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271827"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462539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Иберийский полуостров</a:t>
            </a:r>
          </a:p>
        </p:txBody>
      </p:sp>
      <p:cxnSp>
        <p:nvCxnSpPr>
          <p:cNvPr id="932" name="Прямая со стрелкой 931"/>
          <p:cNvCxnSpPr>
            <a:stCxn id="868" idx="2"/>
            <a:endCxn id="931" idx="0"/>
          </p:cNvCxnSpPr>
          <p:nvPr/>
        </p:nvCxnSpPr>
        <p:spPr>
          <a:xfrm flipH="1">
            <a:off x="35088556"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3863193"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4418225"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2379549"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 (и </a:t>
            </a:r>
            <a:r>
              <a:rPr lang="ru-RU" sz="700" dirty="0" err="1"/>
              <a:t>танжером</a:t>
            </a:r>
            <a:r>
              <a:rPr lang="ru-RU" sz="700" dirty="0"/>
              <a:t>)</a:t>
            </a:r>
          </a:p>
        </p:txBody>
      </p:sp>
      <p:cxnSp>
        <p:nvCxnSpPr>
          <p:cNvPr id="942" name="Прямая со стрелкой 941"/>
          <p:cNvCxnSpPr>
            <a:stCxn id="684" idx="2"/>
            <a:endCxn id="941" idx="0"/>
          </p:cNvCxnSpPr>
          <p:nvPr/>
        </p:nvCxnSpPr>
        <p:spPr>
          <a:xfrm flipH="1">
            <a:off x="32842712"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298302"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3867137"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291017"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4416937"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3957479"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1354521"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инструкторов из Рейха</a:t>
            </a:r>
          </a:p>
        </p:txBody>
      </p:sp>
      <p:sp>
        <p:nvSpPr>
          <p:cNvPr id="963" name="Прямоугольник 962"/>
          <p:cNvSpPr/>
          <p:nvPr/>
        </p:nvSpPr>
        <p:spPr>
          <a:xfrm>
            <a:off x="35708182"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итальянских судостроителей</a:t>
            </a:r>
          </a:p>
        </p:txBody>
      </p:sp>
      <p:cxnSp>
        <p:nvCxnSpPr>
          <p:cNvPr id="964" name="Соединительная линия уступом 963"/>
          <p:cNvCxnSpPr>
            <a:stCxn id="684" idx="2"/>
            <a:endCxn id="961" idx="0"/>
          </p:cNvCxnSpPr>
          <p:nvPr/>
        </p:nvCxnSpPr>
        <p:spPr>
          <a:xfrm rot="5400000">
            <a:off x="32233378"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5528455"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1867833"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Германские военные заводы</a:t>
            </a:r>
          </a:p>
        </p:txBody>
      </p:sp>
      <p:cxnSp>
        <p:nvCxnSpPr>
          <p:cNvPr id="971" name="Соединительная линия уступом 970"/>
          <p:cNvCxnSpPr>
            <a:stCxn id="684" idx="2"/>
            <a:endCxn id="970" idx="0"/>
          </p:cNvCxnSpPr>
          <p:nvPr/>
        </p:nvCxnSpPr>
        <p:spPr>
          <a:xfrm rot="5400000">
            <a:off x="32110569"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6786115"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верфи Средиземноморья</a:t>
            </a:r>
          </a:p>
        </p:txBody>
      </p:sp>
      <p:cxnSp>
        <p:nvCxnSpPr>
          <p:cNvPr id="976" name="Соединительная линия уступом 975"/>
          <p:cNvCxnSpPr>
            <a:stCxn id="868" idx="2"/>
            <a:endCxn id="975" idx="0"/>
          </p:cNvCxnSpPr>
          <p:nvPr/>
        </p:nvCxnSpPr>
        <p:spPr>
          <a:xfrm rot="16200000" flipH="1">
            <a:off x="36068577"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2379349"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Нидерланды</a:t>
            </a:r>
          </a:p>
        </p:txBody>
      </p:sp>
      <p:sp>
        <p:nvSpPr>
          <p:cNvPr id="981" name="Прямоугольник 980"/>
          <p:cNvSpPr/>
          <p:nvPr/>
        </p:nvSpPr>
        <p:spPr>
          <a:xfrm>
            <a:off x="34625214"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в Италии</a:t>
            </a:r>
          </a:p>
        </p:txBody>
      </p:sp>
      <p:cxnSp>
        <p:nvCxnSpPr>
          <p:cNvPr id="982" name="Прямая со стрелкой 981"/>
          <p:cNvCxnSpPr>
            <a:stCxn id="941" idx="2"/>
            <a:endCxn id="980" idx="0"/>
          </p:cNvCxnSpPr>
          <p:nvPr/>
        </p:nvCxnSpPr>
        <p:spPr>
          <a:xfrm flipH="1">
            <a:off x="32842512"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088377"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253502"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333389"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6871200"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1357698"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1817684"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1942965"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165113"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Воспользоваться Арагонским национализмом </a:t>
            </a:r>
            <a:r>
              <a:rPr lang="ru-RU" sz="500" dirty="0"/>
              <a:t>(референдум во французском </a:t>
            </a:r>
            <a:r>
              <a:rPr lang="ru-RU" sz="500" dirty="0" err="1"/>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084341"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0522575"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Освободить офицеров Первой </a:t>
            </a:r>
            <a:r>
              <a:rPr lang="ru-RU" sz="700" dirty="0" err="1"/>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достигнутого! (лозунг УМЕ)</a:t>
            </a:r>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военные заводы по германскому образцу</a:t>
            </a:r>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плацдарм из островов</a:t>
            </a:r>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влияние на </a:t>
            </a:r>
            <a:r>
              <a:rPr lang="ru-RU" sz="700" dirty="0" err="1"/>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Набрать мавров в Африканскую армию (+</a:t>
            </a:r>
            <a:r>
              <a:rPr lang="ru-RU" sz="700" dirty="0" err="1"/>
              <a:t>дивки</a:t>
            </a:r>
            <a:r>
              <a:rPr lang="ru-RU" sz="700" dirty="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8630048" y="325061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a:t>
            </a:r>
            <a:endParaRPr lang="ru-RU" sz="100" dirty="0"/>
          </a:p>
        </p:txBody>
      </p:sp>
      <p:cxnSp>
        <p:nvCxnSpPr>
          <p:cNvPr id="832" name="Соединительная линия уступом 831"/>
          <p:cNvCxnSpPr>
            <a:stCxn id="635" idx="2"/>
            <a:endCxn id="831" idx="0"/>
          </p:cNvCxnSpPr>
          <p:nvPr/>
        </p:nvCxnSpPr>
        <p:spPr>
          <a:xfrm rot="5400000">
            <a:off x="32580249" y="-340486"/>
            <a:ext cx="104062" cy="70781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2485591" y="-3357008"/>
            <a:ext cx="84185" cy="131310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6450072" y="-9392527"/>
            <a:ext cx="128125" cy="2515815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6912219" y="404815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8105525" y="3060471"/>
            <a:ext cx="257545" cy="17178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6363796" y="480444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Нефтяной кредит в США </a:t>
            </a:r>
            <a:r>
              <a:rPr lang="ru-RU" sz="100" dirty="0"/>
              <a:t>(Так 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sp>
        <p:nvSpPr>
          <p:cNvPr id="830" name="Прямоугольник 829"/>
          <p:cNvSpPr/>
          <p:nvPr/>
        </p:nvSpPr>
        <p:spPr>
          <a:xfrm>
            <a:off x="26914893"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Зимняя помощь (есть 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родителями)</a:t>
            </a:r>
          </a:p>
        </p:txBody>
      </p:sp>
      <p:sp>
        <p:nvSpPr>
          <p:cNvPr id="840" name="Прямоугольник 839"/>
          <p:cNvSpPr/>
          <p:nvPr/>
        </p:nvSpPr>
        <p:spPr>
          <a:xfrm>
            <a:off x="28042041" y="404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Германо-Испанское экономическое соглашение</a:t>
            </a:r>
            <a:endParaRPr lang="ru-RU" sz="100" dirty="0"/>
          </a:p>
        </p:txBody>
      </p:sp>
      <p:cxnSp>
        <p:nvCxnSpPr>
          <p:cNvPr id="841" name="Соединительная линия уступом 840"/>
          <p:cNvCxnSpPr>
            <a:cxnSpLocks/>
            <a:stCxn id="831" idx="2"/>
            <a:endCxn id="840" idx="0"/>
          </p:cNvCxnSpPr>
          <p:nvPr/>
        </p:nvCxnSpPr>
        <p:spPr>
          <a:xfrm rot="5400000">
            <a:off x="28671239" y="3624579"/>
            <a:ext cx="255938" cy="58800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30914610" y="479869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Текстильные фабрики в Севилье  (1938)</a:t>
            </a:r>
            <a:endParaRPr lang="ru-RU" sz="100" dirty="0"/>
          </a:p>
        </p:txBody>
      </p: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a:solidFill>
                  <a:srgbClr val="00B0F0"/>
                </a:solidFill>
              </a:rPr>
              <a:t>ЭТА ВЕТКА ПОЯВЛЯЕТСЯ ПО СЮЖЕТУ НА МЕСТЕ ВЕТКИ РИВЕРЫ!</a:t>
            </a:r>
            <a:br>
              <a:rPr lang="ru-RU" sz="600" b="1" i="1" dirty="0">
                <a:solidFill>
                  <a:srgbClr val="00B0F0"/>
                </a:solidFill>
              </a:rPr>
            </a:br>
            <a:r>
              <a:rPr lang="ru-RU" sz="700" dirty="0">
                <a:solidFill>
                  <a:schemeClr val="tx1"/>
                </a:solidFill>
              </a:rPr>
              <a:t>Власть </a:t>
            </a:r>
            <a:r>
              <a:rPr lang="ru-RU" sz="700" dirty="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 </a:t>
            </a:r>
            <a:r>
              <a:rPr lang="ru-RU" sz="500" dirty="0"/>
              <a:t>(если Германия во главе, не даёт учить </a:t>
            </a:r>
            <a:r>
              <a:rPr lang="ru-RU" sz="500" dirty="0" err="1"/>
              <a:t>дип</a:t>
            </a:r>
            <a:r>
              <a:rPr lang="ru-RU" sz="500" dirty="0"/>
              <a:t> службу фаланги)</a:t>
            </a:r>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cxnSpLocks/>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Поддержание культа Эль-</a:t>
            </a:r>
            <a:r>
              <a:rPr lang="ru-RU" sz="700" dirty="0" err="1"/>
              <a:t>Аусенте</a:t>
            </a:r>
            <a:r>
              <a:rPr lang="ru-RU" sz="700" dirty="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здравоохранения в отсталых регионах</a:t>
            </a:r>
            <a:endParaRPr lang="ru-RU" sz="100" dirty="0"/>
          </a:p>
        </p:txBody>
      </p:sp>
      <p:cxnSp>
        <p:nvCxnSpPr>
          <p:cNvPr id="879" name="Соединительная линия уступом 878"/>
          <p:cNvCxnSpPr>
            <a:cxnSpLocks/>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личную транспортную кампанию</a:t>
            </a:r>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008118"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Бразилии</a:t>
            </a:r>
          </a:p>
        </p:txBody>
      </p:sp>
      <p:cxnSp>
        <p:nvCxnSpPr>
          <p:cNvPr id="871" name="Соединительная линия уступом 124"/>
          <p:cNvCxnSpPr>
            <a:stCxn id="124" idx="2"/>
            <a:endCxn id="861" idx="0"/>
          </p:cNvCxnSpPr>
          <p:nvPr/>
        </p:nvCxnSpPr>
        <p:spPr>
          <a:xfrm rot="5400000">
            <a:off x="22478265"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2846800"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3408156"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0432126"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Благословление Ватикана</a:t>
            </a:r>
          </a:p>
        </p:txBody>
      </p:sp>
      <p:cxnSp>
        <p:nvCxnSpPr>
          <p:cNvPr id="873" name="Соединительная линия уступом 124"/>
          <p:cNvCxnSpPr>
            <a:stCxn id="280" idx="2"/>
            <a:endCxn id="857" idx="0"/>
          </p:cNvCxnSpPr>
          <p:nvPr/>
        </p:nvCxnSpPr>
        <p:spPr>
          <a:xfrm rot="5400000">
            <a:off x="21295287"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083053"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1559417"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2602483"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038777"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3" name="Соединительная линия уступом 882"/>
          <p:cNvCxnSpPr>
            <a:stCxn id="138" idx="2"/>
            <a:endCxn id="148" idx="0"/>
          </p:cNvCxnSpPr>
          <p:nvPr/>
        </p:nvCxnSpPr>
        <p:spPr>
          <a:xfrm rot="5400000">
            <a:off x="25549343" y="9031076"/>
            <a:ext cx="206867" cy="2240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5" name="Соединительная линия уступом 884"/>
          <p:cNvCxnSpPr>
            <a:stCxn id="138" idx="2"/>
            <a:endCxn id="142" idx="0"/>
          </p:cNvCxnSpPr>
          <p:nvPr/>
        </p:nvCxnSpPr>
        <p:spPr>
          <a:xfrm rot="5400000">
            <a:off x="26107500" y="9589233"/>
            <a:ext cx="206867"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6" name="Соединительная линия уступом 885"/>
          <p:cNvCxnSpPr>
            <a:stCxn id="385" idx="2"/>
            <a:endCxn id="630" idx="0"/>
          </p:cNvCxnSpPr>
          <p:nvPr/>
        </p:nvCxnSpPr>
        <p:spPr>
          <a:xfrm rot="5400000">
            <a:off x="14479793" y="8342639"/>
            <a:ext cx="223855" cy="5609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9" name="Соединительная линия уступом 597">
            <a:extLst>
              <a:ext uri="{FF2B5EF4-FFF2-40B4-BE49-F238E27FC236}">
                <a16:creationId xmlns:a16="http://schemas.microsoft.com/office/drawing/2014/main" id="{A731F4E2-35CF-4955-98BB-9EA72915E541}"/>
              </a:ext>
            </a:extLst>
          </p:cNvPr>
          <p:cNvCxnSpPr>
            <a:cxnSpLocks/>
            <a:stCxn id="610" idx="2"/>
            <a:endCxn id="611" idx="0"/>
          </p:cNvCxnSpPr>
          <p:nvPr/>
        </p:nvCxnSpPr>
        <p:spPr>
          <a:xfrm rot="16200000" flipH="1">
            <a:off x="14481645" y="3719763"/>
            <a:ext cx="219725" cy="5604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90" name="Соединительная линия уступом 597">
            <a:extLst>
              <a:ext uri="{FF2B5EF4-FFF2-40B4-BE49-F238E27FC236}">
                <a16:creationId xmlns:a16="http://schemas.microsoft.com/office/drawing/2014/main" id="{D997A904-B93C-4810-B588-B7EA3D133D90}"/>
              </a:ext>
            </a:extLst>
          </p:cNvPr>
          <p:cNvCxnSpPr>
            <a:cxnSpLocks/>
            <a:stCxn id="607" idx="2"/>
            <a:endCxn id="609" idx="0"/>
          </p:cNvCxnSpPr>
          <p:nvPr/>
        </p:nvCxnSpPr>
        <p:spPr>
          <a:xfrm rot="5400000">
            <a:off x="17220415" y="3727270"/>
            <a:ext cx="220939" cy="5564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2" name="Прямоугольник 891">
            <a:extLst>
              <a:ext uri="{FF2B5EF4-FFF2-40B4-BE49-F238E27FC236}">
                <a16:creationId xmlns:a16="http://schemas.microsoft.com/office/drawing/2014/main" id="{8B84836F-6DB8-4D5D-BE52-F0D6F935D5A6}"/>
              </a:ext>
            </a:extLst>
          </p:cNvPr>
          <p:cNvSpPr/>
          <p:nvPr/>
        </p:nvSpPr>
        <p:spPr>
          <a:xfrm>
            <a:off x="16065979"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Сгладить шрамы войны</a:t>
            </a:r>
          </a:p>
        </p:txBody>
      </p:sp>
      <p:cxnSp>
        <p:nvCxnSpPr>
          <p:cNvPr id="893" name="Соединительная линия уступом 624">
            <a:extLst>
              <a:ext uri="{FF2B5EF4-FFF2-40B4-BE49-F238E27FC236}">
                <a16:creationId xmlns:a16="http://schemas.microsoft.com/office/drawing/2014/main" id="{2669992B-CE2D-4FC1-AE5F-B48958B14460}"/>
              </a:ext>
            </a:extLst>
          </p:cNvPr>
          <p:cNvCxnSpPr>
            <a:cxnSpLocks/>
            <a:stCxn id="609" idx="2"/>
            <a:endCxn id="892" idx="0"/>
          </p:cNvCxnSpPr>
          <p:nvPr/>
        </p:nvCxnSpPr>
        <p:spPr>
          <a:xfrm rot="5400000">
            <a:off x="16648165" y="4536928"/>
            <a:ext cx="285486" cy="52353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4" name="Соединительная линия уступом 624">
            <a:extLst>
              <a:ext uri="{FF2B5EF4-FFF2-40B4-BE49-F238E27FC236}">
                <a16:creationId xmlns:a16="http://schemas.microsoft.com/office/drawing/2014/main" id="{6BA93E0E-D676-4CDA-9937-9A62B931C48B}"/>
              </a:ext>
            </a:extLst>
          </p:cNvPr>
          <p:cNvCxnSpPr>
            <a:cxnSpLocks/>
            <a:stCxn id="611" idx="2"/>
            <a:endCxn id="892" idx="0"/>
          </p:cNvCxnSpPr>
          <p:nvPr/>
        </p:nvCxnSpPr>
        <p:spPr>
          <a:xfrm rot="16200000" flipH="1">
            <a:off x="15554657" y="3966951"/>
            <a:ext cx="291572" cy="16573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6" name="Прямая соединительная линия 895">
            <a:extLst>
              <a:ext uri="{FF2B5EF4-FFF2-40B4-BE49-F238E27FC236}">
                <a16:creationId xmlns:a16="http://schemas.microsoft.com/office/drawing/2014/main" id="{05D843C2-9B4C-46FF-B6D9-82BE7C0A1E5D}"/>
              </a:ext>
            </a:extLst>
          </p:cNvPr>
          <p:cNvCxnSpPr>
            <a:cxnSpLocks/>
            <a:stCxn id="612" idx="3"/>
            <a:endCxn id="892" idx="1"/>
          </p:cNvCxnSpPr>
          <p:nvPr/>
        </p:nvCxnSpPr>
        <p:spPr>
          <a:xfrm>
            <a:off x="15879332" y="5211436"/>
            <a:ext cx="1866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9" name="Соединительная линия уступом 885">
            <a:extLst>
              <a:ext uri="{FF2B5EF4-FFF2-40B4-BE49-F238E27FC236}">
                <a16:creationId xmlns:a16="http://schemas.microsoft.com/office/drawing/2014/main" id="{AE2E6EC3-F54F-4F9B-B53A-6A26AD50A6F1}"/>
              </a:ext>
            </a:extLst>
          </p:cNvPr>
          <p:cNvCxnSpPr>
            <a:cxnSpLocks/>
            <a:stCxn id="381" idx="2"/>
            <a:endCxn id="630" idx="0"/>
          </p:cNvCxnSpPr>
          <p:nvPr/>
        </p:nvCxnSpPr>
        <p:spPr>
          <a:xfrm rot="16200000" flipH="1">
            <a:off x="13921498" y="8345244"/>
            <a:ext cx="226499" cy="5530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0" name="Соединительная линия уступом 885">
            <a:extLst>
              <a:ext uri="{FF2B5EF4-FFF2-40B4-BE49-F238E27FC236}">
                <a16:creationId xmlns:a16="http://schemas.microsoft.com/office/drawing/2014/main" id="{E0B77D89-0D7D-4086-A28C-A9C4C7ABE8AA}"/>
              </a:ext>
            </a:extLst>
          </p:cNvPr>
          <p:cNvCxnSpPr>
            <a:cxnSpLocks/>
            <a:stCxn id="362" idx="2"/>
            <a:endCxn id="381" idx="0"/>
          </p:cNvCxnSpPr>
          <p:nvPr/>
        </p:nvCxnSpPr>
        <p:spPr>
          <a:xfrm rot="5400000">
            <a:off x="14199282" y="7305823"/>
            <a:ext cx="221638" cy="11037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9" name="Прямоугольник 908">
            <a:extLst>
              <a:ext uri="{FF2B5EF4-FFF2-40B4-BE49-F238E27FC236}">
                <a16:creationId xmlns:a16="http://schemas.microsoft.com/office/drawing/2014/main" id="{5AF50C78-7CED-461D-82DE-E1C6A169BCFD}"/>
              </a:ext>
            </a:extLst>
          </p:cNvPr>
          <p:cNvSpPr/>
          <p:nvPr/>
        </p:nvSpPr>
        <p:spPr>
          <a:xfrm>
            <a:off x="28646561" y="48068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Договор с Аргентиной (1947)</a:t>
            </a:r>
            <a:endParaRPr lang="ru-RU" sz="100" dirty="0"/>
          </a:p>
        </p:txBody>
      </p:sp>
      <p:sp>
        <p:nvSpPr>
          <p:cNvPr id="910" name="Прямоугольник 909">
            <a:extLst>
              <a:ext uri="{FF2B5EF4-FFF2-40B4-BE49-F238E27FC236}">
                <a16:creationId xmlns:a16="http://schemas.microsoft.com/office/drawing/2014/main" id="{C3436558-F784-4636-8E9B-1D6DB4305157}"/>
              </a:ext>
            </a:extLst>
          </p:cNvPr>
          <p:cNvSpPr/>
          <p:nvPr/>
        </p:nvSpPr>
        <p:spPr>
          <a:xfrm>
            <a:off x="27461753" y="48124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золотовалютные резервы (стабилизирует песо)</a:t>
            </a:r>
            <a:endParaRPr lang="ru-RU" sz="100" dirty="0"/>
          </a:p>
        </p:txBody>
      </p:sp>
      <p:cxnSp>
        <p:nvCxnSpPr>
          <p:cNvPr id="913" name="Соединительная линия уступом 835">
            <a:extLst>
              <a:ext uri="{FF2B5EF4-FFF2-40B4-BE49-F238E27FC236}">
                <a16:creationId xmlns:a16="http://schemas.microsoft.com/office/drawing/2014/main" id="{4EF6A03E-98A4-492D-B2D6-181CD409BD57}"/>
              </a:ext>
            </a:extLst>
          </p:cNvPr>
          <p:cNvCxnSpPr>
            <a:cxnSpLocks/>
            <a:stCxn id="840" idx="2"/>
            <a:endCxn id="910" idx="0"/>
          </p:cNvCxnSpPr>
          <p:nvPr/>
        </p:nvCxnSpPr>
        <p:spPr>
          <a:xfrm rot="5400000">
            <a:off x="28102086" y="4409381"/>
            <a:ext cx="225948" cy="580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6" name="Соединительная линия уступом 840">
            <a:extLst>
              <a:ext uri="{FF2B5EF4-FFF2-40B4-BE49-F238E27FC236}">
                <a16:creationId xmlns:a16="http://schemas.microsoft.com/office/drawing/2014/main" id="{107D7916-E974-4D93-BA21-E2D820CEC79A}"/>
              </a:ext>
            </a:extLst>
          </p:cNvPr>
          <p:cNvCxnSpPr>
            <a:cxnSpLocks/>
            <a:stCxn id="831" idx="2"/>
            <a:endCxn id="921" idx="0"/>
          </p:cNvCxnSpPr>
          <p:nvPr/>
        </p:nvCxnSpPr>
        <p:spPr>
          <a:xfrm rot="16200000" flipH="1">
            <a:off x="29260091" y="3623732"/>
            <a:ext cx="258308" cy="592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20" name="Прямоугольник 919">
            <a:extLst>
              <a:ext uri="{FF2B5EF4-FFF2-40B4-BE49-F238E27FC236}">
                <a16:creationId xmlns:a16="http://schemas.microsoft.com/office/drawing/2014/main" id="{6E3CDBC5-EB98-4EF8-80F7-EFE9C492FF32}"/>
              </a:ext>
            </a:extLst>
          </p:cNvPr>
          <p:cNvSpPr/>
          <p:nvPr/>
        </p:nvSpPr>
        <p:spPr>
          <a:xfrm>
            <a:off x="29794230" y="481143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институт промышленности (1941) </a:t>
            </a:r>
            <a:r>
              <a:rPr lang="ru-RU" sz="100" dirty="0"/>
              <a:t>(Также примечательно в этот период стремление правительства к индустриализации достичь максимальной национальной самодостаточности; создание в 1941 году Национального института промышленности с целью содействия созданию новых промышленных компаний и экономического развития нации в рамках автаркического видения экономики было учреждением, просуществовавшим до 1995 года и сформировавшим холдинговая компания из более чем 50 компаний.)</a:t>
            </a:r>
          </a:p>
        </p:txBody>
      </p:sp>
      <p:sp>
        <p:nvSpPr>
          <p:cNvPr id="921" name="Прямоугольник 920">
            <a:extLst>
              <a:ext uri="{FF2B5EF4-FFF2-40B4-BE49-F238E27FC236}">
                <a16:creationId xmlns:a16="http://schemas.microsoft.com/office/drawing/2014/main" id="{A64CE2D1-CA6E-42FC-B022-CA2A2CF2EF1F}"/>
              </a:ext>
            </a:extLst>
          </p:cNvPr>
          <p:cNvSpPr/>
          <p:nvPr/>
        </p:nvSpPr>
        <p:spPr>
          <a:xfrm>
            <a:off x="29222117" y="40489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служба по пшенице</a:t>
            </a:r>
            <a:endParaRPr lang="ru-RU" sz="100" dirty="0"/>
          </a:p>
        </p:txBody>
      </p:sp>
      <p:cxnSp>
        <p:nvCxnSpPr>
          <p:cNvPr id="923" name="Соединительная линия уступом 835">
            <a:extLst>
              <a:ext uri="{FF2B5EF4-FFF2-40B4-BE49-F238E27FC236}">
                <a16:creationId xmlns:a16="http://schemas.microsoft.com/office/drawing/2014/main" id="{D1243D31-6783-4954-A676-C250BAF397AF}"/>
              </a:ext>
            </a:extLst>
          </p:cNvPr>
          <p:cNvCxnSpPr>
            <a:cxnSpLocks/>
            <a:stCxn id="840" idx="2"/>
            <a:endCxn id="909" idx="0"/>
          </p:cNvCxnSpPr>
          <p:nvPr/>
        </p:nvCxnSpPr>
        <p:spPr>
          <a:xfrm rot="16200000" flipH="1">
            <a:off x="28697290" y="4394465"/>
            <a:ext cx="220348" cy="60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6" name="Соединительная линия уступом 840">
            <a:extLst>
              <a:ext uri="{FF2B5EF4-FFF2-40B4-BE49-F238E27FC236}">
                <a16:creationId xmlns:a16="http://schemas.microsoft.com/office/drawing/2014/main" id="{DAFCFF06-47EB-4BF6-B42F-15C4D8980AD3}"/>
              </a:ext>
            </a:extLst>
          </p:cNvPr>
          <p:cNvCxnSpPr>
            <a:cxnSpLocks/>
            <a:stCxn id="921" idx="2"/>
            <a:endCxn id="909" idx="0"/>
          </p:cNvCxnSpPr>
          <p:nvPr/>
        </p:nvCxnSpPr>
        <p:spPr>
          <a:xfrm rot="5400000">
            <a:off x="29288513" y="4410132"/>
            <a:ext cx="217978" cy="5755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9" name="Соединительная линия уступом 840">
            <a:extLst>
              <a:ext uri="{FF2B5EF4-FFF2-40B4-BE49-F238E27FC236}">
                <a16:creationId xmlns:a16="http://schemas.microsoft.com/office/drawing/2014/main" id="{8DB18F5A-36FE-408B-9206-86DC3547B5A1}"/>
              </a:ext>
            </a:extLst>
          </p:cNvPr>
          <p:cNvCxnSpPr>
            <a:cxnSpLocks/>
            <a:stCxn id="835" idx="2"/>
            <a:endCxn id="910" idx="0"/>
          </p:cNvCxnSpPr>
          <p:nvPr/>
        </p:nvCxnSpPr>
        <p:spPr>
          <a:xfrm rot="16200000" flipH="1">
            <a:off x="27537979" y="4425561"/>
            <a:ext cx="224341" cy="5495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9" name="Прямоугольник 838">
            <a:extLst>
              <a:ext uri="{FF2B5EF4-FFF2-40B4-BE49-F238E27FC236}">
                <a16:creationId xmlns:a16="http://schemas.microsoft.com/office/drawing/2014/main" id="{573FCDE4-D6BD-4CD2-9BCB-74116200B42B}"/>
              </a:ext>
            </a:extLst>
          </p:cNvPr>
          <p:cNvSpPr/>
          <p:nvPr/>
        </p:nvSpPr>
        <p:spPr>
          <a:xfrm>
            <a:off x="29794230"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кампании энергетического сектора (1943)</a:t>
            </a:r>
            <a:endParaRPr lang="ru-RU" sz="100" dirty="0"/>
          </a:p>
        </p:txBody>
      </p:sp>
      <p:sp>
        <p:nvSpPr>
          <p:cNvPr id="843" name="Прямоугольник 842">
            <a:extLst>
              <a:ext uri="{FF2B5EF4-FFF2-40B4-BE49-F238E27FC236}">
                <a16:creationId xmlns:a16="http://schemas.microsoft.com/office/drawing/2014/main" id="{E086B258-090C-4BA3-8E5D-FD8FE4EEDB26}"/>
              </a:ext>
            </a:extLst>
          </p:cNvPr>
          <p:cNvSpPr/>
          <p:nvPr/>
        </p:nvSpPr>
        <p:spPr>
          <a:xfrm>
            <a:off x="30353421" y="64143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компания </a:t>
            </a:r>
            <a:r>
              <a:rPr lang="ru-RU" sz="700" dirty="0" err="1"/>
              <a:t>Кальво</a:t>
            </a:r>
            <a:r>
              <a:rPr lang="ru-RU" sz="700" dirty="0"/>
              <a:t> </a:t>
            </a:r>
            <a:r>
              <a:rPr lang="ru-RU" sz="700" dirty="0" err="1"/>
              <a:t>Сотело</a:t>
            </a:r>
            <a:r>
              <a:rPr lang="ru-RU" sz="700" dirty="0"/>
              <a:t>  (1942 есть символ) </a:t>
            </a:r>
            <a:r>
              <a:rPr lang="ru-RU" sz="100" dirty="0"/>
              <a:t>(Компания была официально создана 24 ноября 1942 года по инициативе Национального института промышленности (INI). [ 4 ] Он получил свое название в честь политика Хосе </a:t>
            </a:r>
            <a:r>
              <a:rPr lang="ru-RU" sz="100" dirty="0" err="1"/>
              <a:t>Кальво</a:t>
            </a:r>
            <a:r>
              <a:rPr lang="ru-RU" sz="100" dirty="0"/>
              <a:t> </a:t>
            </a:r>
            <a:r>
              <a:rPr lang="ru-RU" sz="100" dirty="0" err="1"/>
              <a:t>Сотело</a:t>
            </a:r>
            <a:r>
              <a:rPr lang="ru-RU" sz="100" dirty="0"/>
              <a:t> , который был министром финансов во время диктатуры </a:t>
            </a:r>
            <a:r>
              <a:rPr lang="ru-RU" sz="100" dirty="0" err="1"/>
              <a:t>Примо</a:t>
            </a:r>
            <a:r>
              <a:rPr lang="ru-RU" sz="100" dirty="0"/>
              <a:t> де Ривера . [ нет. 1 ]​ Определенный INI как «лучший пример политики автаркии», [ 7 ]​ ENCASO был создан для производства углеводородов в эпоху автаркии и послевоенный период., продукты, которые были в дефиците в связи с нехваткой энергии. В 1944 году режим утвердил Национальный план по жидкому топливу, реализация и разработка которого была поручена ИНИ. План предусматривал строительство четырех крупных промышленных комплексов, расположенных в районах </a:t>
            </a:r>
            <a:r>
              <a:rPr lang="ru-RU" sz="100" dirty="0" err="1"/>
              <a:t>Пуэртольяно</a:t>
            </a:r>
            <a:r>
              <a:rPr lang="ru-RU" sz="100" dirty="0"/>
              <a:t> , Эбро , </a:t>
            </a:r>
            <a:r>
              <a:rPr lang="ru-RU" sz="100" dirty="0" err="1"/>
              <a:t>Пуэнтес</a:t>
            </a:r>
            <a:r>
              <a:rPr lang="ru-RU" sz="100" dirty="0"/>
              <a:t>-де-Гарсия-Родригес и Леванте , в которых должны были быть тепловые электростанции для производства электроэнергии, предприятия по производству жидкого топлива и смазочных материалов, вспомогательные производства и др.)</a:t>
            </a:r>
          </a:p>
        </p:txBody>
      </p:sp>
      <p:cxnSp>
        <p:nvCxnSpPr>
          <p:cNvPr id="902" name="Соединительная линия уступом 840">
            <a:extLst>
              <a:ext uri="{FF2B5EF4-FFF2-40B4-BE49-F238E27FC236}">
                <a16:creationId xmlns:a16="http://schemas.microsoft.com/office/drawing/2014/main" id="{9D25FF35-4556-4D76-8B00-8A009717F1C7}"/>
              </a:ext>
            </a:extLst>
          </p:cNvPr>
          <p:cNvCxnSpPr>
            <a:cxnSpLocks/>
            <a:stCxn id="831" idx="2"/>
            <a:endCxn id="920" idx="0"/>
          </p:cNvCxnSpPr>
          <p:nvPr/>
        </p:nvCxnSpPr>
        <p:spPr>
          <a:xfrm rot="16200000" flipH="1">
            <a:off x="29164890" y="3718934"/>
            <a:ext cx="1020824" cy="1164182"/>
          </a:xfrm>
          <a:prstGeom prst="bentConnector3">
            <a:avLst>
              <a:gd name="adj1" fmla="val 1250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3" name="Соединительная линия уступом 840">
            <a:extLst>
              <a:ext uri="{FF2B5EF4-FFF2-40B4-BE49-F238E27FC236}">
                <a16:creationId xmlns:a16="http://schemas.microsoft.com/office/drawing/2014/main" id="{CAFAFB41-6212-44BC-94A0-2AEB42DC2E90}"/>
              </a:ext>
            </a:extLst>
          </p:cNvPr>
          <p:cNvCxnSpPr>
            <a:cxnSpLocks/>
            <a:stCxn id="831" idx="2"/>
            <a:endCxn id="842" idx="0"/>
          </p:cNvCxnSpPr>
          <p:nvPr/>
        </p:nvCxnSpPr>
        <p:spPr>
          <a:xfrm rot="16200000" flipH="1">
            <a:off x="29731452" y="3152372"/>
            <a:ext cx="1008080" cy="2284562"/>
          </a:xfrm>
          <a:prstGeom prst="bentConnector3">
            <a:avLst>
              <a:gd name="adj1" fmla="val 1255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6" name="Соединительная линия уступом 840">
            <a:extLst>
              <a:ext uri="{FF2B5EF4-FFF2-40B4-BE49-F238E27FC236}">
                <a16:creationId xmlns:a16="http://schemas.microsoft.com/office/drawing/2014/main" id="{B7E64F36-A4F7-45DD-BFA1-7B133F7739A6}"/>
              </a:ext>
            </a:extLst>
          </p:cNvPr>
          <p:cNvCxnSpPr>
            <a:cxnSpLocks/>
            <a:stCxn id="831" idx="2"/>
            <a:endCxn id="837" idx="0"/>
          </p:cNvCxnSpPr>
          <p:nvPr/>
        </p:nvCxnSpPr>
        <p:spPr>
          <a:xfrm rot="5400000">
            <a:off x="27453170" y="3164402"/>
            <a:ext cx="1013830" cy="2266252"/>
          </a:xfrm>
          <a:prstGeom prst="bentConnector3">
            <a:avLst>
              <a:gd name="adj1" fmla="val 1224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7" name="Прямоугольник 906">
            <a:extLst>
              <a:ext uri="{FF2B5EF4-FFF2-40B4-BE49-F238E27FC236}">
                <a16:creationId xmlns:a16="http://schemas.microsoft.com/office/drawing/2014/main" id="{3311AEB8-8688-474F-80BB-EB7E3345C796}"/>
              </a:ext>
            </a:extLst>
          </p:cNvPr>
          <p:cNvSpPr/>
          <p:nvPr/>
        </p:nvSpPr>
        <p:spPr>
          <a:xfrm>
            <a:off x="30914610"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авиационные кампании (1943 с символами) </a:t>
            </a:r>
            <a:r>
              <a:rPr lang="ru-RU" sz="300" dirty="0"/>
              <a:t>(</a:t>
            </a:r>
            <a:r>
              <a:rPr lang="en-US" sz="300" dirty="0" err="1"/>
              <a:t>Construcciones</a:t>
            </a:r>
            <a:r>
              <a:rPr lang="en-US" sz="300" dirty="0"/>
              <a:t> </a:t>
            </a:r>
            <a:r>
              <a:rPr lang="en-US" sz="300" dirty="0" err="1"/>
              <a:t>Aeronáuticas</a:t>
            </a:r>
            <a:r>
              <a:rPr lang="en-US" sz="300" dirty="0"/>
              <a:t> S.A.; Iberia (</a:t>
            </a:r>
            <a:r>
              <a:rPr lang="en-US" sz="300" dirty="0" err="1"/>
              <a:t>aerolínea</a:t>
            </a:r>
            <a:r>
              <a:rPr lang="en-US" sz="300" dirty="0"/>
              <a:t>); </a:t>
            </a:r>
            <a:r>
              <a:rPr lang="en-US" sz="300" dirty="0" err="1"/>
              <a:t>Aviaco</a:t>
            </a:r>
            <a:r>
              <a:rPr lang="ru-RU" sz="300" dirty="0"/>
              <a:t>)</a:t>
            </a:r>
            <a:endParaRPr lang="ru-RU" sz="100" dirty="0"/>
          </a:p>
        </p:txBody>
      </p:sp>
      <p:cxnSp>
        <p:nvCxnSpPr>
          <p:cNvPr id="912" name="Прямая со стрелкой 911">
            <a:extLst>
              <a:ext uri="{FF2B5EF4-FFF2-40B4-BE49-F238E27FC236}">
                <a16:creationId xmlns:a16="http://schemas.microsoft.com/office/drawing/2014/main" id="{B0707D0A-663C-46F2-9B85-472A6576D5B3}"/>
              </a:ext>
            </a:extLst>
          </p:cNvPr>
          <p:cNvCxnSpPr>
            <a:cxnSpLocks/>
            <a:stCxn id="920" idx="2"/>
            <a:endCxn id="839" idx="0"/>
          </p:cNvCxnSpPr>
          <p:nvPr/>
        </p:nvCxnSpPr>
        <p:spPr>
          <a:xfrm>
            <a:off x="30257393" y="5351437"/>
            <a:ext cx="0" cy="3387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7" name="Соединительная линия уступом 840">
            <a:extLst>
              <a:ext uri="{FF2B5EF4-FFF2-40B4-BE49-F238E27FC236}">
                <a16:creationId xmlns:a16="http://schemas.microsoft.com/office/drawing/2014/main" id="{5598FABD-5449-4376-AC0B-A914D7810808}"/>
              </a:ext>
            </a:extLst>
          </p:cNvPr>
          <p:cNvCxnSpPr>
            <a:cxnSpLocks/>
            <a:stCxn id="920" idx="2"/>
            <a:endCxn id="907" idx="0"/>
          </p:cNvCxnSpPr>
          <p:nvPr/>
        </p:nvCxnSpPr>
        <p:spPr>
          <a:xfrm rot="16200000" flipH="1">
            <a:off x="30648194" y="4960636"/>
            <a:ext cx="338779" cy="11203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9" name="Соединительная линия уступом 840">
            <a:extLst>
              <a:ext uri="{FF2B5EF4-FFF2-40B4-BE49-F238E27FC236}">
                <a16:creationId xmlns:a16="http://schemas.microsoft.com/office/drawing/2014/main" id="{4C17A63C-4FA2-4AB9-B4BA-42A9AB9ACABA}"/>
              </a:ext>
            </a:extLst>
          </p:cNvPr>
          <p:cNvCxnSpPr>
            <a:cxnSpLocks/>
            <a:stCxn id="920" idx="2"/>
            <a:endCxn id="843" idx="0"/>
          </p:cNvCxnSpPr>
          <p:nvPr/>
        </p:nvCxnSpPr>
        <p:spPr>
          <a:xfrm rot="16200000" flipH="1">
            <a:off x="30005508" y="5603321"/>
            <a:ext cx="1062961" cy="559191"/>
          </a:xfrm>
          <a:prstGeom prst="bentConnector3">
            <a:avLst>
              <a:gd name="adj1" fmla="val 1596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3" name="Прямоугольник 932">
            <a:extLst>
              <a:ext uri="{FF2B5EF4-FFF2-40B4-BE49-F238E27FC236}">
                <a16:creationId xmlns:a16="http://schemas.microsoft.com/office/drawing/2014/main" id="{591D7410-4EE7-4EC5-B7B2-2E2398945347}"/>
              </a:ext>
            </a:extLst>
          </p:cNvPr>
          <p:cNvSpPr/>
          <p:nvPr/>
        </p:nvSpPr>
        <p:spPr>
          <a:xfrm>
            <a:off x="4849379" y="188150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Испанская авиация (</a:t>
            </a:r>
            <a:r>
              <a:rPr lang="en-US" sz="700" dirty="0"/>
              <a:t>Hispano </a:t>
            </a:r>
            <a:r>
              <a:rPr lang="en-US" sz="700" dirty="0" err="1"/>
              <a:t>Aviación</a:t>
            </a:r>
            <a:r>
              <a:rPr lang="ru-RU" sz="700" dirty="0"/>
              <a:t> )</a:t>
            </a:r>
            <a:endParaRPr lang="ru-RU" sz="100" dirty="0"/>
          </a:p>
        </p:txBody>
      </p:sp>
      <p:cxnSp>
        <p:nvCxnSpPr>
          <p:cNvPr id="934" name="Соединительная линия уступом 124">
            <a:extLst>
              <a:ext uri="{FF2B5EF4-FFF2-40B4-BE49-F238E27FC236}">
                <a16:creationId xmlns:a16="http://schemas.microsoft.com/office/drawing/2014/main" id="{A1754BDF-5260-4306-BCBD-63C0B1AEF514}"/>
              </a:ext>
            </a:extLst>
          </p:cNvPr>
          <p:cNvCxnSpPr>
            <a:cxnSpLocks/>
            <a:stCxn id="475" idx="2"/>
            <a:endCxn id="481" idx="0"/>
          </p:cNvCxnSpPr>
          <p:nvPr/>
        </p:nvCxnSpPr>
        <p:spPr>
          <a:xfrm rot="16200000" flipH="1">
            <a:off x="2992032" y="17927925"/>
            <a:ext cx="218867" cy="37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9" name="Прямоугольник 938">
            <a:extLst>
              <a:ext uri="{FF2B5EF4-FFF2-40B4-BE49-F238E27FC236}">
                <a16:creationId xmlns:a16="http://schemas.microsoft.com/office/drawing/2014/main" id="{E51DB72E-870D-4D22-B162-1956ABEA5CFA}"/>
              </a:ext>
            </a:extLst>
          </p:cNvPr>
          <p:cNvSpPr/>
          <p:nvPr/>
        </p:nvSpPr>
        <p:spPr>
          <a:xfrm>
            <a:off x="4296959" y="1953272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a:t>
            </a:r>
            <a:r>
              <a:rPr lang="en-US" sz="700" dirty="0"/>
              <a:t> El Hispano-</a:t>
            </a:r>
            <a:r>
              <a:rPr lang="en-US" sz="700" dirty="0" err="1"/>
              <a:t>Suiza</a:t>
            </a:r>
            <a:r>
              <a:rPr lang="en-US" sz="700" dirty="0"/>
              <a:t> HS-42</a:t>
            </a:r>
            <a:r>
              <a:rPr lang="ru-RU" sz="700" dirty="0"/>
              <a:t> </a:t>
            </a:r>
            <a:r>
              <a:rPr lang="en-US" sz="700" dirty="0"/>
              <a:t>(5 </a:t>
            </a:r>
            <a:r>
              <a:rPr lang="ru-RU" sz="700" dirty="0"/>
              <a:t>апреля</a:t>
            </a:r>
            <a:r>
              <a:rPr lang="en-US" sz="700" dirty="0"/>
              <a:t> 1942)</a:t>
            </a:r>
            <a:endParaRPr lang="ru-RU" sz="100" dirty="0"/>
          </a:p>
        </p:txBody>
      </p:sp>
      <p:cxnSp>
        <p:nvCxnSpPr>
          <p:cNvPr id="940" name="Соединительная линия уступом 124">
            <a:extLst>
              <a:ext uri="{FF2B5EF4-FFF2-40B4-BE49-F238E27FC236}">
                <a16:creationId xmlns:a16="http://schemas.microsoft.com/office/drawing/2014/main" id="{09F529F3-C46D-41B0-9198-9D36F1BED8C1}"/>
              </a:ext>
            </a:extLst>
          </p:cNvPr>
          <p:cNvCxnSpPr>
            <a:cxnSpLocks/>
            <a:stCxn id="432" idx="2"/>
            <a:endCxn id="933" idx="0"/>
          </p:cNvCxnSpPr>
          <p:nvPr/>
        </p:nvCxnSpPr>
        <p:spPr>
          <a:xfrm rot="16200000" flipH="1">
            <a:off x="4649037" y="18151495"/>
            <a:ext cx="228364" cy="10986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3" name="Соединительная линия уступом 124">
            <a:extLst>
              <a:ext uri="{FF2B5EF4-FFF2-40B4-BE49-F238E27FC236}">
                <a16:creationId xmlns:a16="http://schemas.microsoft.com/office/drawing/2014/main" id="{9C77E6FD-98C8-4A95-A02E-DDFE00D8EFC9}"/>
              </a:ext>
            </a:extLst>
          </p:cNvPr>
          <p:cNvCxnSpPr>
            <a:cxnSpLocks/>
            <a:stCxn id="486" idx="2"/>
            <a:endCxn id="933" idx="0"/>
          </p:cNvCxnSpPr>
          <p:nvPr/>
        </p:nvCxnSpPr>
        <p:spPr>
          <a:xfrm rot="5400000">
            <a:off x="5198842" y="18700337"/>
            <a:ext cx="228364" cy="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4" name="Соединительная линия уступом 124">
            <a:extLst>
              <a:ext uri="{FF2B5EF4-FFF2-40B4-BE49-F238E27FC236}">
                <a16:creationId xmlns:a16="http://schemas.microsoft.com/office/drawing/2014/main" id="{35041960-15A8-4FBF-8916-8A613114B6DA}"/>
              </a:ext>
            </a:extLst>
          </p:cNvPr>
          <p:cNvCxnSpPr>
            <a:cxnSpLocks/>
            <a:stCxn id="933" idx="2"/>
            <a:endCxn id="939" idx="0"/>
          </p:cNvCxnSpPr>
          <p:nvPr/>
        </p:nvCxnSpPr>
        <p:spPr>
          <a:xfrm rot="5400000">
            <a:off x="4947469" y="19167653"/>
            <a:ext cx="177727" cy="5524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6" name="Прямоугольник 945">
            <a:extLst>
              <a:ext uri="{FF2B5EF4-FFF2-40B4-BE49-F238E27FC236}">
                <a16:creationId xmlns:a16="http://schemas.microsoft.com/office/drawing/2014/main" id="{9321C6A2-7E43-4A6A-8A56-B1AF1D569B22}"/>
              </a:ext>
            </a:extLst>
          </p:cNvPr>
          <p:cNvSpPr/>
          <p:nvPr/>
        </p:nvSpPr>
        <p:spPr>
          <a:xfrm>
            <a:off x="5372958" y="1953488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 </a:t>
            </a:r>
            <a:r>
              <a:rPr lang="en-US" sz="700" dirty="0"/>
              <a:t>Hispano </a:t>
            </a:r>
            <a:r>
              <a:rPr lang="en-US" sz="700" dirty="0" err="1"/>
              <a:t>Aviación</a:t>
            </a:r>
            <a:r>
              <a:rPr lang="en-US" sz="700" dirty="0"/>
              <a:t> HA-43</a:t>
            </a:r>
            <a:endParaRPr lang="ru-RU" sz="100" dirty="0"/>
          </a:p>
        </p:txBody>
      </p:sp>
      <p:cxnSp>
        <p:nvCxnSpPr>
          <p:cNvPr id="947" name="Соединительная линия уступом 124">
            <a:extLst>
              <a:ext uri="{FF2B5EF4-FFF2-40B4-BE49-F238E27FC236}">
                <a16:creationId xmlns:a16="http://schemas.microsoft.com/office/drawing/2014/main" id="{E547B9EB-19DB-46DC-AE08-8AD10781A9F9}"/>
              </a:ext>
            </a:extLst>
          </p:cNvPr>
          <p:cNvCxnSpPr>
            <a:cxnSpLocks/>
            <a:stCxn id="933" idx="2"/>
            <a:endCxn id="946" idx="0"/>
          </p:cNvCxnSpPr>
          <p:nvPr/>
        </p:nvCxnSpPr>
        <p:spPr>
          <a:xfrm rot="16200000" flipH="1">
            <a:off x="5484389" y="19183152"/>
            <a:ext cx="179885" cy="5235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9" name="Прямоугольник 948">
            <a:extLst>
              <a:ext uri="{FF2B5EF4-FFF2-40B4-BE49-F238E27FC236}">
                <a16:creationId xmlns:a16="http://schemas.microsoft.com/office/drawing/2014/main" id="{0634CBD3-C01E-41BC-A313-07E91F5B7741}"/>
              </a:ext>
            </a:extLst>
          </p:cNvPr>
          <p:cNvSpPr/>
          <p:nvPr/>
        </p:nvSpPr>
        <p:spPr>
          <a:xfrm>
            <a:off x="30355799" y="404579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Папский университет Саламанки (1940)</a:t>
            </a:r>
            <a:endParaRPr lang="ru-RU" sz="100" dirty="0"/>
          </a:p>
        </p:txBody>
      </p:sp>
      <p:cxnSp>
        <p:nvCxnSpPr>
          <p:cNvPr id="950" name="Соединительная линия уступом 840">
            <a:extLst>
              <a:ext uri="{FF2B5EF4-FFF2-40B4-BE49-F238E27FC236}">
                <a16:creationId xmlns:a16="http://schemas.microsoft.com/office/drawing/2014/main" id="{8A9A2C1B-C1E8-4441-ABD7-F246BCE4F7F6}"/>
              </a:ext>
            </a:extLst>
          </p:cNvPr>
          <p:cNvCxnSpPr>
            <a:cxnSpLocks/>
            <a:stCxn id="831" idx="2"/>
            <a:endCxn id="949" idx="0"/>
          </p:cNvCxnSpPr>
          <p:nvPr/>
        </p:nvCxnSpPr>
        <p:spPr>
          <a:xfrm rot="16200000" flipH="1">
            <a:off x="29828494" y="3055329"/>
            <a:ext cx="255184" cy="17257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2" name="Соединительная линия уступом 840">
            <a:extLst>
              <a:ext uri="{FF2B5EF4-FFF2-40B4-BE49-F238E27FC236}">
                <a16:creationId xmlns:a16="http://schemas.microsoft.com/office/drawing/2014/main" id="{16E0DB7B-4E31-48E3-9706-D68DC9FFD9BA}"/>
              </a:ext>
            </a:extLst>
          </p:cNvPr>
          <p:cNvCxnSpPr>
            <a:cxnSpLocks/>
            <a:stCxn id="835" idx="2"/>
            <a:endCxn id="830" idx="0"/>
          </p:cNvCxnSpPr>
          <p:nvPr/>
        </p:nvCxnSpPr>
        <p:spPr>
          <a:xfrm rot="16200000" flipH="1">
            <a:off x="26825690" y="5137850"/>
            <a:ext cx="1102058" cy="26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3" name="Прямоугольник 952">
            <a:extLst>
              <a:ext uri="{FF2B5EF4-FFF2-40B4-BE49-F238E27FC236}">
                <a16:creationId xmlns:a16="http://schemas.microsoft.com/office/drawing/2014/main" id="{50E572D2-7DF7-40C6-9CB7-0E62603CC6E4}"/>
              </a:ext>
            </a:extLst>
          </p:cNvPr>
          <p:cNvSpPr/>
          <p:nvPr/>
        </p:nvSpPr>
        <p:spPr>
          <a:xfrm>
            <a:off x="28042041" y="56936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Университет Наварры (1952)</a:t>
            </a:r>
            <a:endParaRPr lang="ru-RU" sz="100" dirty="0"/>
          </a:p>
        </p:txBody>
      </p:sp>
      <p:cxnSp>
        <p:nvCxnSpPr>
          <p:cNvPr id="955" name="Соединительная линия уступом 840">
            <a:extLst>
              <a:ext uri="{FF2B5EF4-FFF2-40B4-BE49-F238E27FC236}">
                <a16:creationId xmlns:a16="http://schemas.microsoft.com/office/drawing/2014/main" id="{3BE71C79-A3F9-4318-917D-24B000A95849}"/>
              </a:ext>
            </a:extLst>
          </p:cNvPr>
          <p:cNvCxnSpPr>
            <a:cxnSpLocks/>
            <a:stCxn id="910" idx="2"/>
            <a:endCxn id="953" idx="0"/>
          </p:cNvCxnSpPr>
          <p:nvPr/>
        </p:nvCxnSpPr>
        <p:spPr>
          <a:xfrm rot="16200000" flipH="1">
            <a:off x="28044489" y="5232926"/>
            <a:ext cx="341143" cy="580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6" name="Соединительная линия уступом 840">
            <a:extLst>
              <a:ext uri="{FF2B5EF4-FFF2-40B4-BE49-F238E27FC236}">
                <a16:creationId xmlns:a16="http://schemas.microsoft.com/office/drawing/2014/main" id="{798D03FA-B126-4F82-914E-F7E75FE6327F}"/>
              </a:ext>
            </a:extLst>
          </p:cNvPr>
          <p:cNvCxnSpPr>
            <a:cxnSpLocks/>
            <a:stCxn id="920" idx="2"/>
            <a:endCxn id="953" idx="0"/>
          </p:cNvCxnSpPr>
          <p:nvPr/>
        </p:nvCxnSpPr>
        <p:spPr>
          <a:xfrm rot="5400000">
            <a:off x="29210197" y="4646445"/>
            <a:ext cx="342205" cy="175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8" name="Прямоугольник 957">
            <a:extLst>
              <a:ext uri="{FF2B5EF4-FFF2-40B4-BE49-F238E27FC236}">
                <a16:creationId xmlns:a16="http://schemas.microsoft.com/office/drawing/2014/main" id="{9203EA80-D8BC-431E-8DD3-BBCB51553123}"/>
              </a:ext>
            </a:extLst>
          </p:cNvPr>
          <p:cNvSpPr/>
          <p:nvPr/>
        </p:nvSpPr>
        <p:spPr>
          <a:xfrm>
            <a:off x="27472219"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школ по всей стране</a:t>
            </a:r>
            <a:endParaRPr lang="ru-RU" sz="100" dirty="0"/>
          </a:p>
        </p:txBody>
      </p:sp>
      <p:cxnSp>
        <p:nvCxnSpPr>
          <p:cNvPr id="959" name="Соединительная линия уступом 840">
            <a:extLst>
              <a:ext uri="{FF2B5EF4-FFF2-40B4-BE49-F238E27FC236}">
                <a16:creationId xmlns:a16="http://schemas.microsoft.com/office/drawing/2014/main" id="{835F8A16-4896-4E0E-9090-9E7203019807}"/>
              </a:ext>
            </a:extLst>
          </p:cNvPr>
          <p:cNvCxnSpPr>
            <a:cxnSpLocks/>
            <a:stCxn id="953" idx="2"/>
            <a:endCxn id="958" idx="0"/>
          </p:cNvCxnSpPr>
          <p:nvPr/>
        </p:nvCxnSpPr>
        <p:spPr>
          <a:xfrm rot="5400000">
            <a:off x="28125220" y="6043804"/>
            <a:ext cx="190147" cy="5698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0" name="Соединительная линия уступом 840">
            <a:extLst>
              <a:ext uri="{FF2B5EF4-FFF2-40B4-BE49-F238E27FC236}">
                <a16:creationId xmlns:a16="http://schemas.microsoft.com/office/drawing/2014/main" id="{D6524018-1237-4F00-B538-F48E7BCF53EC}"/>
              </a:ext>
            </a:extLst>
          </p:cNvPr>
          <p:cNvCxnSpPr>
            <a:cxnSpLocks/>
            <a:stCxn id="830" idx="2"/>
            <a:endCxn id="958" idx="0"/>
          </p:cNvCxnSpPr>
          <p:nvPr/>
        </p:nvCxnSpPr>
        <p:spPr>
          <a:xfrm rot="16200000" flipH="1">
            <a:off x="27559933" y="6048339"/>
            <a:ext cx="193573" cy="5573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41005</TotalTime>
  <Words>3268</Words>
  <Application>Microsoft Office PowerPoint</Application>
  <PresentationFormat>Произвольный</PresentationFormat>
  <Paragraphs>352</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2207</cp:revision>
  <dcterms:created xsi:type="dcterms:W3CDTF">2018-10-23T08:09:21Z</dcterms:created>
  <dcterms:modified xsi:type="dcterms:W3CDTF">2022-12-09T11:44:55Z</dcterms:modified>
</cp:coreProperties>
</file>