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9644" autoAdjust="0"/>
  </p:normalViewPr>
  <p:slideViewPr>
    <p:cSldViewPr snapToGrid="0">
      <p:cViewPr>
        <p:scale>
          <a:sx n="90" d="100"/>
          <a:sy n="90" d="100"/>
        </p:scale>
        <p:origin x="-7848" y="-510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12.11.2021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12.11.2021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Прямоугольник 128"/>
          <p:cNvSpPr/>
          <p:nvPr/>
        </p:nvSpPr>
        <p:spPr>
          <a:xfrm>
            <a:off x="4717272" y="14316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Забрать пустые </a:t>
            </a:r>
            <a:r>
              <a:rPr lang="ru-RU" sz="1400" dirty="0" smtClean="0"/>
              <a:t>земли</a:t>
            </a:r>
            <a:endParaRPr lang="ru-RU" sz="800" dirty="0"/>
          </a:p>
        </p:txBody>
      </p:sp>
      <p:cxnSp>
        <p:nvCxnSpPr>
          <p:cNvPr id="138" name="Соединительная линия уступом 137"/>
          <p:cNvCxnSpPr>
            <a:stCxn id="129" idx="2"/>
            <a:endCxn id="147" idx="0"/>
          </p:cNvCxnSpPr>
          <p:nvPr/>
        </p:nvCxnSpPr>
        <p:spPr>
          <a:xfrm rot="5400000">
            <a:off x="4970230" y="2142930"/>
            <a:ext cx="436307" cy="11736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Прямоугольник 146"/>
          <p:cNvSpPr/>
          <p:nvPr/>
        </p:nvSpPr>
        <p:spPr>
          <a:xfrm>
            <a:off x="3543575" y="29479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пальмового </a:t>
            </a:r>
            <a:r>
              <a:rPr lang="ru-RU" sz="1400" dirty="0" smtClean="0"/>
              <a:t>масла</a:t>
            </a:r>
            <a:endParaRPr lang="ru-RU" sz="800" dirty="0"/>
          </a:p>
        </p:txBody>
      </p:sp>
      <p:sp>
        <p:nvSpPr>
          <p:cNvPr id="300" name="Прямоугольник 299"/>
          <p:cNvSpPr/>
          <p:nvPr/>
        </p:nvSpPr>
        <p:spPr>
          <a:xfrm>
            <a:off x="8238002" y="44815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Программа </a:t>
            </a:r>
            <a:r>
              <a:rPr lang="ru-RU" sz="1400" dirty="0"/>
              <a:t>местных </a:t>
            </a:r>
            <a:r>
              <a:rPr lang="ru-RU" sz="1400" dirty="0" smtClean="0"/>
              <a:t>фермеров</a:t>
            </a:r>
            <a:endParaRPr lang="ru-RU" sz="500" dirty="0"/>
          </a:p>
        </p:txBody>
      </p:sp>
      <p:sp>
        <p:nvSpPr>
          <p:cNvPr id="301" name="Прямоугольник 300"/>
          <p:cNvSpPr/>
          <p:nvPr/>
        </p:nvSpPr>
        <p:spPr>
          <a:xfrm>
            <a:off x="5890968" y="29479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</a:t>
            </a:r>
            <a:r>
              <a:rPr lang="ru-RU" sz="1400" dirty="0" smtClean="0"/>
              <a:t>Хлопка</a:t>
            </a:r>
            <a:endParaRPr lang="ru-RU" sz="800" dirty="0"/>
          </a:p>
        </p:txBody>
      </p:sp>
      <p:sp>
        <p:nvSpPr>
          <p:cNvPr id="302" name="Прямоугольник 301"/>
          <p:cNvSpPr/>
          <p:nvPr/>
        </p:nvSpPr>
        <p:spPr>
          <a:xfrm>
            <a:off x="1190722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</a:t>
            </a:r>
            <a:r>
              <a:rPr lang="ru-RU" sz="1400" dirty="0" smtClean="0"/>
              <a:t>каучука</a:t>
            </a:r>
            <a:endParaRPr lang="ru-RU" sz="1000" dirty="0"/>
          </a:p>
        </p:txBody>
      </p:sp>
      <p:sp>
        <p:nvSpPr>
          <p:cNvPr id="304" name="Прямоугольник 303"/>
          <p:cNvSpPr/>
          <p:nvPr/>
        </p:nvSpPr>
        <p:spPr>
          <a:xfrm>
            <a:off x="8238002" y="29479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Модернизация </a:t>
            </a:r>
            <a:r>
              <a:rPr lang="ru-RU" sz="1400" dirty="0"/>
              <a:t>сельского </a:t>
            </a:r>
            <a:r>
              <a:rPr lang="ru-RU" sz="1400" dirty="0" smtClean="0"/>
              <a:t>хозяйства</a:t>
            </a:r>
            <a:endParaRPr lang="ru-RU" sz="400" dirty="0"/>
          </a:p>
        </p:txBody>
      </p:sp>
      <p:cxnSp>
        <p:nvCxnSpPr>
          <p:cNvPr id="306" name="Соединительная линия уступом 305"/>
          <p:cNvCxnSpPr>
            <a:stCxn id="129" idx="2"/>
            <a:endCxn id="302" idx="0"/>
          </p:cNvCxnSpPr>
          <p:nvPr/>
        </p:nvCxnSpPr>
        <p:spPr>
          <a:xfrm rot="5400000">
            <a:off x="3796143" y="964163"/>
            <a:ext cx="431627" cy="35265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Прямоугольник 306"/>
          <p:cNvSpPr/>
          <p:nvPr/>
        </p:nvSpPr>
        <p:spPr>
          <a:xfrm>
            <a:off x="8238002" y="14313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Объединение исследовательских служб </a:t>
            </a:r>
            <a:r>
              <a:rPr lang="en-US" sz="1400" dirty="0" smtClean="0"/>
              <a:t>INEAC</a:t>
            </a:r>
            <a:endParaRPr lang="ru-RU" sz="800" dirty="0"/>
          </a:p>
        </p:txBody>
      </p:sp>
      <p:sp>
        <p:nvSpPr>
          <p:cNvPr id="308" name="Прямоугольник 307"/>
          <p:cNvSpPr/>
          <p:nvPr/>
        </p:nvSpPr>
        <p:spPr>
          <a:xfrm>
            <a:off x="8232361" y="366576"/>
            <a:ext cx="2115918" cy="58643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800" dirty="0" err="1" smtClean="0"/>
              <a:t>Auguste</a:t>
            </a:r>
            <a:r>
              <a:rPr lang="en-US" sz="800" dirty="0" smtClean="0"/>
              <a:t> </a:t>
            </a:r>
            <a:r>
              <a:rPr lang="en-US" sz="800" dirty="0" err="1"/>
              <a:t>Tilkens</a:t>
            </a:r>
            <a:r>
              <a:rPr lang="ru-RU" sz="800" dirty="0" smtClean="0"/>
              <a:t> как генерал 2 уровня 2 атака, 3 защита, 1 логистика и 2 планирование. Можно призвать решением во время войны.</a:t>
            </a:r>
            <a:endParaRPr lang="ru-RU" sz="800" dirty="0"/>
          </a:p>
        </p:txBody>
      </p:sp>
      <p:cxnSp>
        <p:nvCxnSpPr>
          <p:cNvPr id="311" name="Соединительная линия уступом 310"/>
          <p:cNvCxnSpPr>
            <a:stCxn id="129" idx="2"/>
            <a:endCxn id="304" idx="0"/>
          </p:cNvCxnSpPr>
          <p:nvPr/>
        </p:nvCxnSpPr>
        <p:spPr>
          <a:xfrm rot="16200000" flipH="1">
            <a:off x="7317443" y="969413"/>
            <a:ext cx="436306" cy="35207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Прямоугольник 326"/>
          <p:cNvSpPr/>
          <p:nvPr/>
        </p:nvSpPr>
        <p:spPr>
          <a:xfrm>
            <a:off x="9417195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Экспорт Урана в США </a:t>
            </a:r>
            <a:r>
              <a:rPr lang="ru-RU" sz="1200" dirty="0" smtClean="0"/>
              <a:t>(ПОКА ЧТО ЭТОГО ФОКУСА НЕ БУДЕТ ДО РЕВОРКА ЯО) </a:t>
            </a:r>
            <a:r>
              <a:rPr lang="ru-RU" sz="500" dirty="0" smtClean="0"/>
              <a:t>(Бельгийское </a:t>
            </a:r>
            <a:r>
              <a:rPr lang="ru-RU" sz="500" dirty="0"/>
              <a:t>Конго было основным экспортером урана в США во время Второй мировой войны (а также во время холодной войны ), в основном благодаря руднику </a:t>
            </a:r>
            <a:r>
              <a:rPr lang="ru-RU" sz="500" dirty="0" err="1"/>
              <a:t>Шинколобверан</a:t>
            </a:r>
            <a:r>
              <a:rPr lang="ru-RU" sz="500" dirty="0"/>
              <a:t>, необходимый для разработки Манхэттенского проекта , а также Хиросимы , поступил из </a:t>
            </a:r>
            <a:r>
              <a:rPr lang="ru-RU" sz="500" dirty="0" err="1"/>
              <a:t>колонии.и</a:t>
            </a:r>
            <a:r>
              <a:rPr lang="ru-RU" sz="500" dirty="0"/>
              <a:t> Нагасаки о бросании бомб </a:t>
            </a:r>
            <a:r>
              <a:rPr lang="ru-RU" sz="500" dirty="0" err="1"/>
              <a:t>атомикоэна</a:t>
            </a:r>
            <a:r>
              <a:rPr lang="ru-RU" sz="500" dirty="0"/>
              <a:t> в [33] [34] . Это уран из Конго, США отправили войска в Конго и для улучшения инфраструктуры рудников в порт)</a:t>
            </a:r>
          </a:p>
        </p:txBody>
      </p:sp>
      <p:sp>
        <p:nvSpPr>
          <p:cNvPr id="328" name="Прямоугольник 327"/>
          <p:cNvSpPr/>
          <p:nvPr/>
        </p:nvSpPr>
        <p:spPr>
          <a:xfrm>
            <a:off x="14128541" y="7460492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Экономическое соглашение с Великобританией </a:t>
            </a:r>
            <a:r>
              <a:rPr lang="ru-RU" sz="500" dirty="0"/>
              <a:t>(Так что21 января 1941 г., он подписывает экономическое соглашение с Великобританией после того, как Черчилль объясняет ему потребности, которых не хватает союзникам. Цель этого соглашения - установить определенное количество продуктов, которые англичане обязуются покупать у них до тех пор, пока31 августа 1941 г.[ 9 ] [21] . Это золото и олово-металл, основные материалы войны [ 34 ], а также уран.</a:t>
            </a:r>
          </a:p>
        </p:txBody>
      </p:sp>
      <p:sp>
        <p:nvSpPr>
          <p:cNvPr id="329" name="Прямоугольник 328"/>
          <p:cNvSpPr/>
          <p:nvPr/>
        </p:nvSpPr>
        <p:spPr>
          <a:xfrm>
            <a:off x="7058703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Нарастить добычу в шахтах </a:t>
            </a:r>
            <a:r>
              <a:rPr lang="ru-RU" sz="1400" dirty="0" err="1" smtClean="0"/>
              <a:t>Катанги</a:t>
            </a:r>
            <a:endParaRPr lang="ru-RU" sz="500" dirty="0"/>
          </a:p>
        </p:txBody>
      </p:sp>
      <p:sp>
        <p:nvSpPr>
          <p:cNvPr id="333" name="Прямоугольник 332"/>
          <p:cNvSpPr/>
          <p:nvPr/>
        </p:nvSpPr>
        <p:spPr>
          <a:xfrm>
            <a:off x="23661443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Увеличить военный налог </a:t>
            </a:r>
            <a:r>
              <a:rPr lang="ru-RU" sz="500" dirty="0"/>
              <a:t>(Беспорядки среди белого населения также усилились, поскольку «военный налог» увеличился на 40%.)</a:t>
            </a:r>
          </a:p>
        </p:txBody>
      </p:sp>
      <p:sp>
        <p:nvSpPr>
          <p:cNvPr id="339" name="Прямоугольник 338"/>
          <p:cNvSpPr/>
          <p:nvPr/>
        </p:nvSpPr>
        <p:spPr>
          <a:xfrm>
            <a:off x="13776668" y="2368902"/>
            <a:ext cx="2115918" cy="58643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00" dirty="0"/>
              <a:t>Но чрезмерная работа, которую колониальное правительство требовало от конголезских рабочих, привело к нескольким забастовкам и конфликтам среди рабочих. Белые не имели права создавать союзы до начала войны , но во время войны это изменилось. Они начали требовать повышения заработной платы и улучшения условий труда, и вскоре за ними последовали черные рабочие с аналогичными требованиями. В 1941 году в колонии белых рабочих была предпринята попытка призыва к всеобщей забастовке , но безуспешно [39] . В декабре 1941 года черные горняки забастовали в </a:t>
            </a:r>
            <a:r>
              <a:rPr lang="ru-RU" sz="300" dirty="0" err="1"/>
              <a:t>Катанге</a:t>
            </a:r>
            <a:r>
              <a:rPr lang="ru-RU" sz="300" dirty="0"/>
              <a:t>, в том числе в </a:t>
            </a:r>
            <a:r>
              <a:rPr lang="ru-RU" sz="300" dirty="0" err="1"/>
              <a:t>Жадовиле</a:t>
            </a:r>
            <a:r>
              <a:rPr lang="ru-RU" sz="300" dirty="0"/>
              <a:t> и </a:t>
            </a:r>
            <a:r>
              <a:rPr lang="ru-RU" sz="300" dirty="0" err="1"/>
              <a:t>Элизабетвиле</a:t>
            </a:r>
            <a:r>
              <a:rPr lang="ru-RU" sz="300" dirty="0"/>
              <a:t> . Их требованием было повышение заработной платы с 1,5 до 2 франков [40].[41] . Забастовка началась 3 декабря, и 1400 сотрудников уволились на следующий день [39] . Антиколониальные и антирасистские вопросы также усилили </a:t>
            </a:r>
            <a:r>
              <a:rPr lang="ru-RU" sz="300" dirty="0" err="1"/>
              <a:t>забастовку.Правительство</a:t>
            </a:r>
            <a:r>
              <a:rPr lang="ru-RU" sz="300" dirty="0"/>
              <a:t> провело несколько массовых убийств, чтобы остановить забастовку: военные </a:t>
            </a:r>
            <a:r>
              <a:rPr lang="ru-RU" sz="300" dirty="0" err="1"/>
              <a:t>Жадотвиля</a:t>
            </a:r>
            <a:r>
              <a:rPr lang="ru-RU" sz="300" dirty="0"/>
              <a:t> убили 15 рабочих и пригласили лидера забастовки </a:t>
            </a:r>
            <a:r>
              <a:rPr lang="ru-RU" sz="300" dirty="0" err="1"/>
              <a:t>Элизабетвилля</a:t>
            </a:r>
            <a:r>
              <a:rPr lang="ru-RU" sz="300" dirty="0"/>
              <a:t> Леонарда </a:t>
            </a:r>
            <a:r>
              <a:rPr lang="ru-RU" sz="300" dirty="0" err="1"/>
              <a:t>Мпойи</a:t>
            </a:r>
            <a:r>
              <a:rPr lang="ru-RU" sz="300" dirty="0"/>
              <a:t> для переговоров, а когда они отклонили сделку, он был застрелен губернатором Амуром Мароном . Спустя примерно 70 или 80 рабочих были убиты на футбольном стадионе [39] [38] [42] .</a:t>
            </a:r>
          </a:p>
        </p:txBody>
      </p:sp>
      <p:sp>
        <p:nvSpPr>
          <p:cNvPr id="340" name="Прямоугольник 339"/>
          <p:cNvSpPr/>
          <p:nvPr/>
        </p:nvSpPr>
        <p:spPr>
          <a:xfrm>
            <a:off x="10585216" y="29479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школьное образование</a:t>
            </a:r>
            <a:endParaRPr lang="ru-RU" sz="500" dirty="0"/>
          </a:p>
        </p:txBody>
      </p:sp>
      <p:sp>
        <p:nvSpPr>
          <p:cNvPr id="341" name="Прямоугольник 340"/>
          <p:cNvSpPr/>
          <p:nvPr/>
        </p:nvSpPr>
        <p:spPr>
          <a:xfrm>
            <a:off x="10590855" y="448155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медицинского факультета</a:t>
            </a:r>
            <a:endParaRPr lang="ru-RU" sz="500" dirty="0"/>
          </a:p>
        </p:txBody>
      </p:sp>
      <p:sp>
        <p:nvSpPr>
          <p:cNvPr id="342" name="Прямоугольник 341"/>
          <p:cNvSpPr/>
          <p:nvPr/>
        </p:nvSpPr>
        <p:spPr>
          <a:xfrm>
            <a:off x="4717272" y="60243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Больничных диспансеров</a:t>
            </a:r>
            <a:endParaRPr lang="ru-RU" sz="500" dirty="0"/>
          </a:p>
        </p:txBody>
      </p:sp>
      <p:cxnSp>
        <p:nvCxnSpPr>
          <p:cNvPr id="343" name="Соединительная линия уступом 342"/>
          <p:cNvCxnSpPr>
            <a:stCxn id="307" idx="2"/>
            <a:endCxn id="340" idx="0"/>
          </p:cNvCxnSpPr>
          <p:nvPr/>
        </p:nvCxnSpPr>
        <p:spPr>
          <a:xfrm rot="16200000" flipH="1">
            <a:off x="10251278" y="1556034"/>
            <a:ext cx="436580" cy="23472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Прямая со стрелкой 343"/>
          <p:cNvCxnSpPr>
            <a:stCxn id="340" idx="2"/>
            <a:endCxn id="341" idx="0"/>
          </p:cNvCxnSpPr>
          <p:nvPr/>
        </p:nvCxnSpPr>
        <p:spPr>
          <a:xfrm>
            <a:off x="11643175" y="4027931"/>
            <a:ext cx="5639" cy="4536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Соединительная линия уступом 344"/>
          <p:cNvCxnSpPr>
            <a:stCxn id="341" idx="2"/>
            <a:endCxn id="342" idx="0"/>
          </p:cNvCxnSpPr>
          <p:nvPr/>
        </p:nvCxnSpPr>
        <p:spPr>
          <a:xfrm rot="5400000">
            <a:off x="8480604" y="2856178"/>
            <a:ext cx="462838" cy="58735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Прямая со стрелкой 345"/>
          <p:cNvCxnSpPr>
            <a:stCxn id="304" idx="2"/>
            <a:endCxn id="300" idx="0"/>
          </p:cNvCxnSpPr>
          <p:nvPr/>
        </p:nvCxnSpPr>
        <p:spPr>
          <a:xfrm>
            <a:off x="9295961" y="4027931"/>
            <a:ext cx="0" cy="4536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 38"/>
          <p:cNvSpPr/>
          <p:nvPr/>
        </p:nvSpPr>
        <p:spPr>
          <a:xfrm>
            <a:off x="5885149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Распространение новых сортов сои</a:t>
            </a:r>
            <a:endParaRPr lang="ru-RU" sz="400" dirty="0"/>
          </a:p>
        </p:txBody>
      </p:sp>
      <p:cxnSp>
        <p:nvCxnSpPr>
          <p:cNvPr id="40" name="Соединительная линия уступом 39"/>
          <p:cNvCxnSpPr>
            <a:stCxn id="304" idx="2"/>
            <a:endCxn id="39" idx="0"/>
          </p:cNvCxnSpPr>
          <p:nvPr/>
        </p:nvCxnSpPr>
        <p:spPr>
          <a:xfrm rot="5400000">
            <a:off x="7892863" y="3078177"/>
            <a:ext cx="453345" cy="23528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3543575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Культивация кофе</a:t>
            </a:r>
            <a:endParaRPr lang="ru-RU" sz="500" dirty="0"/>
          </a:p>
        </p:txBody>
      </p:sp>
      <p:cxnSp>
        <p:nvCxnSpPr>
          <p:cNvPr id="45" name="Соединительная линия уступом 44"/>
          <p:cNvCxnSpPr>
            <a:stCxn id="304" idx="2"/>
            <a:endCxn id="43" idx="0"/>
          </p:cNvCxnSpPr>
          <p:nvPr/>
        </p:nvCxnSpPr>
        <p:spPr>
          <a:xfrm rot="5400000">
            <a:off x="6722076" y="1907390"/>
            <a:ext cx="453345" cy="46944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Соединительная линия уступом 52"/>
          <p:cNvCxnSpPr>
            <a:stCxn id="129" idx="2"/>
            <a:endCxn id="301" idx="0"/>
          </p:cNvCxnSpPr>
          <p:nvPr/>
        </p:nvCxnSpPr>
        <p:spPr>
          <a:xfrm rot="16200000" flipH="1">
            <a:off x="6143926" y="2142930"/>
            <a:ext cx="436307" cy="11736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129" idx="2"/>
            <a:endCxn id="342" idx="0"/>
          </p:cNvCxnSpPr>
          <p:nvPr/>
        </p:nvCxnSpPr>
        <p:spPr>
          <a:xfrm>
            <a:off x="5775231" y="2511625"/>
            <a:ext cx="0" cy="35127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307" idx="2"/>
            <a:endCxn id="304" idx="0"/>
          </p:cNvCxnSpPr>
          <p:nvPr/>
        </p:nvCxnSpPr>
        <p:spPr>
          <a:xfrm>
            <a:off x="9295961" y="2511351"/>
            <a:ext cx="0" cy="4365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Прямоугольник 75"/>
          <p:cNvSpPr/>
          <p:nvPr/>
        </p:nvSpPr>
        <p:spPr>
          <a:xfrm>
            <a:off x="1190722" y="44862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порта </a:t>
            </a:r>
            <a:r>
              <a:rPr lang="ru-RU" sz="1400" dirty="0" err="1" smtClean="0"/>
              <a:t>Матади</a:t>
            </a:r>
            <a:endParaRPr lang="ru-RU" sz="500" dirty="0"/>
          </a:p>
        </p:txBody>
      </p:sp>
      <p:sp>
        <p:nvSpPr>
          <p:cNvPr id="78" name="Прямоугольник 77"/>
          <p:cNvSpPr/>
          <p:nvPr/>
        </p:nvSpPr>
        <p:spPr>
          <a:xfrm>
            <a:off x="2364347" y="60243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экспорт внутренней продукции</a:t>
            </a:r>
            <a:endParaRPr lang="ru-RU" sz="500" dirty="0"/>
          </a:p>
        </p:txBody>
      </p:sp>
      <p:cxnSp>
        <p:nvCxnSpPr>
          <p:cNvPr id="79" name="Соединительная линия уступом 78"/>
          <p:cNvCxnSpPr>
            <a:stCxn id="43" idx="2"/>
            <a:endCxn id="78" idx="0"/>
          </p:cNvCxnSpPr>
          <p:nvPr/>
        </p:nvCxnSpPr>
        <p:spPr>
          <a:xfrm rot="5400000">
            <a:off x="3780364" y="5203218"/>
            <a:ext cx="463112" cy="11792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Соединительная линия уступом 81"/>
          <p:cNvCxnSpPr>
            <a:stCxn id="76" idx="2"/>
            <a:endCxn id="78" idx="0"/>
          </p:cNvCxnSpPr>
          <p:nvPr/>
        </p:nvCxnSpPr>
        <p:spPr>
          <a:xfrm rot="16200000" flipH="1">
            <a:off x="2606418" y="5208500"/>
            <a:ext cx="458150" cy="11736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Прямоугольник 84"/>
          <p:cNvSpPr/>
          <p:nvPr/>
        </p:nvSpPr>
        <p:spPr>
          <a:xfrm>
            <a:off x="1190721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Военно-морская верфь Банана</a:t>
            </a:r>
            <a:endParaRPr lang="ru-RU" sz="500" dirty="0"/>
          </a:p>
        </p:txBody>
      </p:sp>
      <p:cxnSp>
        <p:nvCxnSpPr>
          <p:cNvPr id="86" name="Прямая со стрелкой 85"/>
          <p:cNvCxnSpPr>
            <a:stCxn id="76" idx="2"/>
            <a:endCxn id="85" idx="0"/>
          </p:cNvCxnSpPr>
          <p:nvPr/>
        </p:nvCxnSpPr>
        <p:spPr>
          <a:xfrm flipH="1">
            <a:off x="2248680" y="5566238"/>
            <a:ext cx="1" cy="20011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 88"/>
          <p:cNvSpPr/>
          <p:nvPr/>
        </p:nvSpPr>
        <p:spPr>
          <a:xfrm>
            <a:off x="4711490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Железнодорожная линия </a:t>
            </a:r>
            <a:r>
              <a:rPr lang="ru-RU" sz="1400" dirty="0" err="1" smtClean="0"/>
              <a:t>Лукула</a:t>
            </a:r>
            <a:r>
              <a:rPr lang="ru-RU" sz="1400" dirty="0" smtClean="0"/>
              <a:t>-Чела (1938)</a:t>
            </a:r>
            <a:endParaRPr lang="ru-RU" sz="500" dirty="0"/>
          </a:p>
        </p:txBody>
      </p:sp>
      <p:sp>
        <p:nvSpPr>
          <p:cNvPr id="93" name="Прямоугольник 92"/>
          <p:cNvSpPr/>
          <p:nvPr/>
        </p:nvSpPr>
        <p:spPr>
          <a:xfrm>
            <a:off x="8238004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Union </a:t>
            </a:r>
            <a:r>
              <a:rPr lang="en-US" sz="1400" dirty="0" err="1"/>
              <a:t>Minière</a:t>
            </a:r>
            <a:r>
              <a:rPr lang="en-US" sz="1400" dirty="0"/>
              <a:t> du </a:t>
            </a:r>
            <a:r>
              <a:rPr lang="en-US" sz="1400" dirty="0" smtClean="0"/>
              <a:t>Haut-Katanga</a:t>
            </a:r>
            <a:endParaRPr lang="ru-RU" sz="100" dirty="0"/>
          </a:p>
        </p:txBody>
      </p:sp>
      <p:sp>
        <p:nvSpPr>
          <p:cNvPr id="94" name="Прямоугольник 93"/>
          <p:cNvSpPr/>
          <p:nvPr/>
        </p:nvSpPr>
        <p:spPr>
          <a:xfrm>
            <a:off x="7058702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Горнодобывающая промышленность медного пояса</a:t>
            </a:r>
            <a:endParaRPr lang="ru-RU" sz="500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9417195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Механизация производства шахт</a:t>
            </a:r>
            <a:endParaRPr lang="ru-RU" sz="100" dirty="0"/>
          </a:p>
        </p:txBody>
      </p:sp>
      <p:sp>
        <p:nvSpPr>
          <p:cNvPr id="97" name="Прямоугольник 96"/>
          <p:cNvSpPr/>
          <p:nvPr/>
        </p:nvSpPr>
        <p:spPr>
          <a:xfrm>
            <a:off x="9417195" y="121604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Открытие </a:t>
            </a:r>
            <a:r>
              <a:rPr lang="en-US" sz="1400" dirty="0" err="1" smtClean="0"/>
              <a:t>Musonoi</a:t>
            </a:r>
            <a:r>
              <a:rPr lang="en-US" sz="1400" dirty="0" smtClean="0"/>
              <a:t> Principal</a:t>
            </a:r>
            <a:endParaRPr lang="ru-RU" sz="300" dirty="0"/>
          </a:p>
        </p:txBody>
      </p:sp>
      <p:sp>
        <p:nvSpPr>
          <p:cNvPr id="99" name="Прямоугольник 98"/>
          <p:cNvSpPr/>
          <p:nvPr/>
        </p:nvSpPr>
        <p:spPr>
          <a:xfrm>
            <a:off x="2358636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торгового флота </a:t>
            </a:r>
            <a:r>
              <a:rPr lang="ru-RU" sz="800" dirty="0"/>
              <a:t>(наше)</a:t>
            </a:r>
            <a:endParaRPr lang="ru-RU" sz="100" dirty="0"/>
          </a:p>
          <a:p>
            <a:pPr algn="ctr"/>
            <a:endParaRPr lang="ru-RU" sz="500" dirty="0"/>
          </a:p>
        </p:txBody>
      </p:sp>
      <p:sp>
        <p:nvSpPr>
          <p:cNvPr id="100" name="Прямоугольник 99"/>
          <p:cNvSpPr/>
          <p:nvPr/>
        </p:nvSpPr>
        <p:spPr>
          <a:xfrm>
            <a:off x="3543575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Подготовка к войне на море (наше)</a:t>
            </a:r>
            <a:endParaRPr lang="ru-RU" sz="500" dirty="0"/>
          </a:p>
        </p:txBody>
      </p:sp>
      <p:sp>
        <p:nvSpPr>
          <p:cNvPr id="102" name="Прямоугольник 101"/>
          <p:cNvSpPr/>
          <p:nvPr/>
        </p:nvSpPr>
        <p:spPr>
          <a:xfrm>
            <a:off x="4717272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крупного флота (наше)</a:t>
            </a:r>
            <a:endParaRPr lang="ru-RU" sz="700" dirty="0"/>
          </a:p>
        </p:txBody>
      </p:sp>
      <p:sp>
        <p:nvSpPr>
          <p:cNvPr id="103" name="Прямоугольник 102"/>
          <p:cNvSpPr/>
          <p:nvPr/>
        </p:nvSpPr>
        <p:spPr>
          <a:xfrm>
            <a:off x="0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малого флота </a:t>
            </a:r>
            <a:r>
              <a:rPr lang="ru-RU" sz="800" dirty="0"/>
              <a:t>(наше</a:t>
            </a:r>
            <a:r>
              <a:rPr lang="ru-RU" sz="800" dirty="0" smtClean="0"/>
              <a:t>)</a:t>
            </a:r>
            <a:endParaRPr lang="ru-RU" sz="100" dirty="0"/>
          </a:p>
        </p:txBody>
      </p:sp>
      <p:cxnSp>
        <p:nvCxnSpPr>
          <p:cNvPr id="104" name="Соединительная линия уступом 103"/>
          <p:cNvCxnSpPr>
            <a:stCxn id="85" idx="2"/>
            <a:endCxn id="103" idx="0"/>
          </p:cNvCxnSpPr>
          <p:nvPr/>
        </p:nvCxnSpPr>
        <p:spPr>
          <a:xfrm rot="5400000">
            <a:off x="1421828" y="8283505"/>
            <a:ext cx="462985" cy="11907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Соединительная линия уступом 106"/>
          <p:cNvCxnSpPr>
            <a:stCxn id="100" idx="2"/>
            <a:endCxn id="103" idx="0"/>
          </p:cNvCxnSpPr>
          <p:nvPr/>
        </p:nvCxnSpPr>
        <p:spPr>
          <a:xfrm rot="5400000">
            <a:off x="2598255" y="7107078"/>
            <a:ext cx="462985" cy="35435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Соединительная линия уступом 109"/>
          <p:cNvCxnSpPr>
            <a:stCxn id="85" idx="2"/>
            <a:endCxn id="99" idx="0"/>
          </p:cNvCxnSpPr>
          <p:nvPr/>
        </p:nvCxnSpPr>
        <p:spPr>
          <a:xfrm rot="16200000" flipH="1">
            <a:off x="2601145" y="8294907"/>
            <a:ext cx="462985" cy="11679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Соединительная линия уступом 112"/>
          <p:cNvCxnSpPr>
            <a:stCxn id="100" idx="2"/>
            <a:endCxn id="99" idx="0"/>
          </p:cNvCxnSpPr>
          <p:nvPr/>
        </p:nvCxnSpPr>
        <p:spPr>
          <a:xfrm rot="5400000">
            <a:off x="3777573" y="8286396"/>
            <a:ext cx="462985" cy="11849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15"/>
          <p:cNvCxnSpPr>
            <a:stCxn id="100" idx="2"/>
            <a:endCxn id="102" idx="0"/>
          </p:cNvCxnSpPr>
          <p:nvPr/>
        </p:nvCxnSpPr>
        <p:spPr>
          <a:xfrm rot="16200000" flipH="1">
            <a:off x="4956890" y="8292016"/>
            <a:ext cx="462985" cy="11736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18"/>
          <p:cNvCxnSpPr>
            <a:stCxn id="85" idx="2"/>
            <a:endCxn id="102" idx="0"/>
          </p:cNvCxnSpPr>
          <p:nvPr/>
        </p:nvCxnSpPr>
        <p:spPr>
          <a:xfrm rot="16200000" flipH="1">
            <a:off x="3780463" y="7115589"/>
            <a:ext cx="462985" cy="35265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Прямоугольник 121"/>
          <p:cNvSpPr/>
          <p:nvPr/>
        </p:nvSpPr>
        <p:spPr>
          <a:xfrm>
            <a:off x="1190721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Выслеживание чужих конвоев </a:t>
            </a:r>
            <a:r>
              <a:rPr lang="ru-RU" sz="800" dirty="0" smtClean="0"/>
              <a:t>(наше</a:t>
            </a:r>
            <a:r>
              <a:rPr lang="ru-RU" sz="800" dirty="0"/>
              <a:t>)</a:t>
            </a:r>
            <a:endParaRPr lang="ru-RU" sz="100" dirty="0"/>
          </a:p>
          <a:p>
            <a:pPr algn="ctr"/>
            <a:endParaRPr lang="ru-RU" sz="500" dirty="0"/>
          </a:p>
        </p:txBody>
      </p:sp>
      <p:sp>
        <p:nvSpPr>
          <p:cNvPr id="125" name="Прямоугольник 124"/>
          <p:cNvSpPr/>
          <p:nvPr/>
        </p:nvSpPr>
        <p:spPr>
          <a:xfrm>
            <a:off x="7058702" y="121604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Институт исследований Центральной Африки (1947)</a:t>
            </a:r>
            <a:endParaRPr lang="ru-RU" sz="500" dirty="0"/>
          </a:p>
        </p:txBody>
      </p:sp>
      <p:sp>
        <p:nvSpPr>
          <p:cNvPr id="126" name="Прямоугольник 125"/>
          <p:cNvSpPr/>
          <p:nvPr/>
        </p:nvSpPr>
        <p:spPr>
          <a:xfrm>
            <a:off x="4711489" y="121655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Африканская урбанизация (наше</a:t>
            </a:r>
            <a:r>
              <a:rPr lang="ru-RU" sz="1400" dirty="0"/>
              <a:t>)</a:t>
            </a:r>
            <a:endParaRPr lang="ru-RU" sz="700" dirty="0"/>
          </a:p>
        </p:txBody>
      </p:sp>
      <p:cxnSp>
        <p:nvCxnSpPr>
          <p:cNvPr id="127" name="Соединительная линия уступом 126"/>
          <p:cNvCxnSpPr>
            <a:stCxn id="94" idx="2"/>
            <a:endCxn id="89" idx="0"/>
          </p:cNvCxnSpPr>
          <p:nvPr/>
        </p:nvCxnSpPr>
        <p:spPr>
          <a:xfrm rot="5400000">
            <a:off x="6729585" y="9230222"/>
            <a:ext cx="426940" cy="23472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Соединительная линия уступом 130"/>
          <p:cNvCxnSpPr>
            <a:stCxn id="93" idx="2"/>
            <a:endCxn id="327" idx="0"/>
          </p:cNvCxnSpPr>
          <p:nvPr/>
        </p:nvCxnSpPr>
        <p:spPr>
          <a:xfrm rot="16200000" flipH="1">
            <a:off x="9654066" y="8289269"/>
            <a:ext cx="462985" cy="11791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stCxn id="94" idx="2"/>
            <a:endCxn id="329" idx="0"/>
          </p:cNvCxnSpPr>
          <p:nvPr/>
        </p:nvCxnSpPr>
        <p:spPr>
          <a:xfrm>
            <a:off x="8116661" y="10190358"/>
            <a:ext cx="1" cy="4269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/>
          <p:cNvCxnSpPr>
            <a:stCxn id="329" idx="2"/>
            <a:endCxn id="125" idx="0"/>
          </p:cNvCxnSpPr>
          <p:nvPr/>
        </p:nvCxnSpPr>
        <p:spPr>
          <a:xfrm flipH="1">
            <a:off x="8116661" y="11697298"/>
            <a:ext cx="1" cy="463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89" idx="2"/>
            <a:endCxn id="126" idx="0"/>
          </p:cNvCxnSpPr>
          <p:nvPr/>
        </p:nvCxnSpPr>
        <p:spPr>
          <a:xfrm flipH="1">
            <a:off x="5769448" y="11697298"/>
            <a:ext cx="1" cy="4682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Прямая со стрелкой 145"/>
          <p:cNvCxnSpPr>
            <a:stCxn id="95" idx="2"/>
            <a:endCxn id="97" idx="0"/>
          </p:cNvCxnSpPr>
          <p:nvPr/>
        </p:nvCxnSpPr>
        <p:spPr>
          <a:xfrm>
            <a:off x="10475154" y="11697298"/>
            <a:ext cx="0" cy="463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Соединительная линия уступом 152"/>
          <p:cNvCxnSpPr>
            <a:stCxn id="94" idx="2"/>
            <a:endCxn id="95" idx="0"/>
          </p:cNvCxnSpPr>
          <p:nvPr/>
        </p:nvCxnSpPr>
        <p:spPr>
          <a:xfrm rot="16200000" flipH="1">
            <a:off x="9082437" y="9224581"/>
            <a:ext cx="426940" cy="23584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Соединительная линия уступом 155"/>
          <p:cNvCxnSpPr>
            <a:stCxn id="99" idx="2"/>
            <a:endCxn id="122" idx="0"/>
          </p:cNvCxnSpPr>
          <p:nvPr/>
        </p:nvCxnSpPr>
        <p:spPr>
          <a:xfrm rot="5400000">
            <a:off x="2619168" y="9819871"/>
            <a:ext cx="426940" cy="1167915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Соединительная линия уступом 159"/>
          <p:cNvCxnSpPr>
            <a:stCxn id="103" idx="2"/>
            <a:endCxn id="122" idx="0"/>
          </p:cNvCxnSpPr>
          <p:nvPr/>
        </p:nvCxnSpPr>
        <p:spPr>
          <a:xfrm rot="16200000" flipH="1">
            <a:off x="1439849" y="9808467"/>
            <a:ext cx="426940" cy="1190721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Прямоугольник 164"/>
          <p:cNvSpPr/>
          <p:nvPr/>
        </p:nvSpPr>
        <p:spPr>
          <a:xfrm>
            <a:off x="11775687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плотин Инга (не историчный фокус)</a:t>
            </a:r>
            <a:endParaRPr lang="ru-RU" sz="500" dirty="0"/>
          </a:p>
        </p:txBody>
      </p:sp>
      <p:sp>
        <p:nvSpPr>
          <p:cNvPr id="166" name="Прямоугольник 165"/>
          <p:cNvSpPr/>
          <p:nvPr/>
        </p:nvSpPr>
        <p:spPr>
          <a:xfrm>
            <a:off x="11775687" y="1061909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гидроэлектростанций</a:t>
            </a:r>
            <a:endParaRPr lang="ru-RU" sz="500" dirty="0"/>
          </a:p>
        </p:txBody>
      </p:sp>
      <p:cxnSp>
        <p:nvCxnSpPr>
          <p:cNvPr id="167" name="Соединительная линия уступом 166"/>
          <p:cNvCxnSpPr>
            <a:stCxn id="93" idx="2"/>
            <a:endCxn id="165" idx="0"/>
          </p:cNvCxnSpPr>
          <p:nvPr/>
        </p:nvCxnSpPr>
        <p:spPr>
          <a:xfrm rot="16200000" flipH="1">
            <a:off x="10833312" y="7110023"/>
            <a:ext cx="462985" cy="35376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Соединительная линия уступом 173"/>
          <p:cNvCxnSpPr>
            <a:stCxn id="93" idx="2"/>
            <a:endCxn id="94" idx="0"/>
          </p:cNvCxnSpPr>
          <p:nvPr/>
        </p:nvCxnSpPr>
        <p:spPr>
          <a:xfrm rot="5400000">
            <a:off x="8474820" y="8289214"/>
            <a:ext cx="462985" cy="11793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Прямая со стрелкой 177"/>
          <p:cNvCxnSpPr>
            <a:stCxn id="165" idx="2"/>
            <a:endCxn id="166" idx="0"/>
          </p:cNvCxnSpPr>
          <p:nvPr/>
        </p:nvCxnSpPr>
        <p:spPr>
          <a:xfrm>
            <a:off x="12833646" y="10190358"/>
            <a:ext cx="0" cy="4287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Прямоугольник 184"/>
          <p:cNvSpPr/>
          <p:nvPr/>
        </p:nvSpPr>
        <p:spPr>
          <a:xfrm>
            <a:off x="4711489" y="1367247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 smtClean="0"/>
              <a:t>Force </a:t>
            </a:r>
            <a:r>
              <a:rPr lang="en-US" sz="1400" dirty="0" err="1" smtClean="0"/>
              <a:t>Publique</a:t>
            </a:r>
            <a:endParaRPr lang="ru-RU" sz="100" dirty="0"/>
          </a:p>
        </p:txBody>
      </p:sp>
      <p:sp>
        <p:nvSpPr>
          <p:cNvPr id="186" name="Прямоугольник 185"/>
          <p:cNvSpPr/>
          <p:nvPr/>
        </p:nvSpPr>
        <p:spPr>
          <a:xfrm>
            <a:off x="3543575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Сохранить белых офицеров</a:t>
            </a:r>
            <a:endParaRPr lang="ru-RU" sz="700" dirty="0"/>
          </a:p>
        </p:txBody>
      </p:sp>
      <p:sp>
        <p:nvSpPr>
          <p:cNvPr id="187" name="Прямоугольник 186"/>
          <p:cNvSpPr/>
          <p:nvPr/>
        </p:nvSpPr>
        <p:spPr>
          <a:xfrm>
            <a:off x="5885096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Набрать офицеров из чернокожих</a:t>
            </a:r>
            <a:endParaRPr lang="ru-RU" sz="700" dirty="0"/>
          </a:p>
        </p:txBody>
      </p:sp>
      <p:cxnSp>
        <p:nvCxnSpPr>
          <p:cNvPr id="188" name="Прямая соединительная линия 187"/>
          <p:cNvCxnSpPr>
            <a:stCxn id="186" idx="3"/>
            <a:endCxn id="187" idx="1"/>
          </p:cNvCxnSpPr>
          <p:nvPr/>
        </p:nvCxnSpPr>
        <p:spPr>
          <a:xfrm>
            <a:off x="5659493" y="15719418"/>
            <a:ext cx="22560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Прямоугольник 190"/>
          <p:cNvSpPr/>
          <p:nvPr/>
        </p:nvSpPr>
        <p:spPr>
          <a:xfrm>
            <a:off x="2358636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Compagnie</a:t>
            </a:r>
            <a:r>
              <a:rPr lang="ru-RU" sz="1400" dirty="0" smtClean="0"/>
              <a:t> </a:t>
            </a:r>
            <a:r>
              <a:rPr lang="ru-RU" sz="1400" dirty="0" err="1" smtClean="0"/>
              <a:t>d'Artillerie</a:t>
            </a:r>
            <a:r>
              <a:rPr lang="ru-RU" sz="1400" dirty="0" smtClean="0"/>
              <a:t> </a:t>
            </a:r>
            <a:r>
              <a:rPr lang="ru-RU" sz="1400" dirty="0" err="1" smtClean="0"/>
              <a:t>et</a:t>
            </a:r>
            <a:r>
              <a:rPr lang="ru-RU" sz="1400" dirty="0" smtClean="0"/>
              <a:t> </a:t>
            </a:r>
            <a:r>
              <a:rPr lang="ru-RU" sz="1400" dirty="0" err="1" smtClean="0"/>
              <a:t>de</a:t>
            </a:r>
            <a:r>
              <a:rPr lang="ru-RU" sz="1400" dirty="0" smtClean="0"/>
              <a:t> </a:t>
            </a:r>
            <a:r>
              <a:rPr lang="ru-RU" sz="1400" dirty="0" err="1" smtClean="0"/>
              <a:t>Génie</a:t>
            </a:r>
            <a:endParaRPr lang="ru-RU" sz="400" dirty="0"/>
          </a:p>
        </p:txBody>
      </p:sp>
      <p:sp>
        <p:nvSpPr>
          <p:cNvPr id="192" name="Прямоугольник 191"/>
          <p:cNvSpPr/>
          <p:nvPr/>
        </p:nvSpPr>
        <p:spPr>
          <a:xfrm>
            <a:off x="7058702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10-я станция </a:t>
            </a:r>
            <a:r>
              <a:rPr lang="ru-RU" sz="1400" dirty="0"/>
              <a:t>по оказанию помощи </a:t>
            </a:r>
            <a:r>
              <a:rPr lang="ru-RU" sz="1400" dirty="0" smtClean="0"/>
              <a:t>пострадавшим</a:t>
            </a:r>
            <a:endParaRPr lang="ru-RU" sz="100" dirty="0"/>
          </a:p>
        </p:txBody>
      </p:sp>
      <p:sp>
        <p:nvSpPr>
          <p:cNvPr id="193" name="Прямоугольник 192"/>
          <p:cNvSpPr/>
          <p:nvPr/>
        </p:nvSpPr>
        <p:spPr>
          <a:xfrm>
            <a:off x="10585216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fr-FR" sz="1400" dirty="0" smtClean="0"/>
              <a:t>Aviation militaire de la Force Publique</a:t>
            </a:r>
            <a:r>
              <a:rPr lang="ru-RU" sz="1400" dirty="0" smtClean="0"/>
              <a:t> (конец 1940)</a:t>
            </a:r>
            <a:endParaRPr lang="ru-RU" sz="100" dirty="0"/>
          </a:p>
        </p:txBody>
      </p:sp>
      <p:sp>
        <p:nvSpPr>
          <p:cNvPr id="194" name="Прямоугольник 193"/>
          <p:cNvSpPr/>
          <p:nvPr/>
        </p:nvSpPr>
        <p:spPr>
          <a:xfrm>
            <a:off x="11775687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аэропорт Н</a:t>
            </a:r>
            <a:r>
              <a:rPr lang="en-US" sz="1400" dirty="0" smtClean="0"/>
              <a:t>’</a:t>
            </a:r>
            <a:r>
              <a:rPr lang="ru-RU" sz="1400" dirty="0" err="1" smtClean="0"/>
              <a:t>Доло</a:t>
            </a:r>
            <a:r>
              <a:rPr lang="ru-RU" sz="1400" dirty="0" smtClean="0"/>
              <a:t> в </a:t>
            </a:r>
            <a:r>
              <a:rPr lang="ru-RU" sz="1400" dirty="0" err="1" smtClean="0"/>
              <a:t>Леопольдвиле</a:t>
            </a:r>
            <a:endParaRPr lang="ru-RU" sz="700" dirty="0"/>
          </a:p>
        </p:txBody>
      </p:sp>
      <p:sp>
        <p:nvSpPr>
          <p:cNvPr id="195" name="Прямоугольник 194"/>
          <p:cNvSpPr/>
          <p:nvPr/>
        </p:nvSpPr>
        <p:spPr>
          <a:xfrm>
            <a:off x="2358636" y="13672478"/>
            <a:ext cx="2115918" cy="591575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Генералы</a:t>
            </a:r>
            <a:r>
              <a:rPr lang="en-US" sz="1400" dirty="0"/>
              <a:t>: </a:t>
            </a:r>
            <a:r>
              <a:rPr lang="en-US" sz="1400" dirty="0" err="1"/>
              <a:t>Émile</a:t>
            </a:r>
            <a:r>
              <a:rPr lang="en-US" sz="1400" dirty="0"/>
              <a:t> </a:t>
            </a:r>
            <a:r>
              <a:rPr lang="en-US" sz="1400" dirty="0" err="1" smtClean="0"/>
              <a:t>Hennequin</a:t>
            </a:r>
            <a:r>
              <a:rPr lang="ru-RU" sz="1400" dirty="0" smtClean="0"/>
              <a:t>, </a:t>
            </a:r>
            <a:r>
              <a:rPr lang="en-US" sz="1400" dirty="0" err="1"/>
              <a:t>Auguste</a:t>
            </a:r>
            <a:r>
              <a:rPr lang="en-US" sz="1400" dirty="0"/>
              <a:t> </a:t>
            </a:r>
            <a:r>
              <a:rPr lang="en-US" sz="1400" dirty="0" err="1" smtClean="0"/>
              <a:t>Gilliaert</a:t>
            </a:r>
            <a:r>
              <a:rPr lang="ru-RU" sz="1400" dirty="0" smtClean="0"/>
              <a:t>, </a:t>
            </a:r>
            <a:r>
              <a:rPr lang="en-US" sz="1400" dirty="0"/>
              <a:t>Paul </a:t>
            </a:r>
            <a:r>
              <a:rPr lang="en-US" sz="1400" dirty="0" err="1" smtClean="0"/>
              <a:t>Ermens</a:t>
            </a:r>
            <a:r>
              <a:rPr lang="ru-RU" sz="1400" dirty="0" smtClean="0"/>
              <a:t>, </a:t>
            </a:r>
            <a:endParaRPr lang="ru-RU" sz="700" dirty="0"/>
          </a:p>
        </p:txBody>
      </p:sp>
      <p:sp>
        <p:nvSpPr>
          <p:cNvPr id="196" name="Прямоугольник 195"/>
          <p:cNvSpPr/>
          <p:nvPr/>
        </p:nvSpPr>
        <p:spPr>
          <a:xfrm>
            <a:off x="9417195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Воздушное </a:t>
            </a:r>
            <a:r>
              <a:rPr lang="ru-RU" sz="1400" dirty="0" smtClean="0"/>
              <a:t>снабжение</a:t>
            </a:r>
            <a:endParaRPr lang="ru-RU" sz="200" dirty="0"/>
          </a:p>
        </p:txBody>
      </p:sp>
      <p:cxnSp>
        <p:nvCxnSpPr>
          <p:cNvPr id="197" name="Соединительная линия уступом 196"/>
          <p:cNvCxnSpPr>
            <a:stCxn id="185" idx="2"/>
            <a:endCxn id="191" idx="0"/>
          </p:cNvCxnSpPr>
          <p:nvPr/>
        </p:nvCxnSpPr>
        <p:spPr>
          <a:xfrm rot="5400000">
            <a:off x="3569552" y="14599522"/>
            <a:ext cx="2046940" cy="2352853"/>
          </a:xfrm>
          <a:prstGeom prst="bentConnector3">
            <a:avLst>
              <a:gd name="adj1" fmla="val 1091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Соединительная линия уступом 201"/>
          <p:cNvCxnSpPr>
            <a:stCxn id="185" idx="2"/>
            <a:endCxn id="186" idx="0"/>
          </p:cNvCxnSpPr>
          <p:nvPr/>
        </p:nvCxnSpPr>
        <p:spPr>
          <a:xfrm rot="5400000">
            <a:off x="4972021" y="14381991"/>
            <a:ext cx="426940" cy="11679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Соединительная линия уступом 204"/>
          <p:cNvCxnSpPr>
            <a:stCxn id="185" idx="2"/>
            <a:endCxn id="187" idx="0"/>
          </p:cNvCxnSpPr>
          <p:nvPr/>
        </p:nvCxnSpPr>
        <p:spPr>
          <a:xfrm rot="16200000" flipH="1">
            <a:off x="6142781" y="14379144"/>
            <a:ext cx="426940" cy="11736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Соединительная линия уступом 207"/>
          <p:cNvCxnSpPr>
            <a:stCxn id="185" idx="2"/>
            <a:endCxn id="193" idx="0"/>
          </p:cNvCxnSpPr>
          <p:nvPr/>
        </p:nvCxnSpPr>
        <p:spPr>
          <a:xfrm rot="16200000" flipH="1">
            <a:off x="8492841" y="12029084"/>
            <a:ext cx="426940" cy="58737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Соединительная линия уступом 210"/>
          <p:cNvCxnSpPr>
            <a:stCxn id="185" idx="2"/>
            <a:endCxn id="192" idx="0"/>
          </p:cNvCxnSpPr>
          <p:nvPr/>
        </p:nvCxnSpPr>
        <p:spPr>
          <a:xfrm rot="16200000" flipH="1">
            <a:off x="5919584" y="14602341"/>
            <a:ext cx="2046940" cy="2347213"/>
          </a:xfrm>
          <a:prstGeom prst="bentConnector3">
            <a:avLst>
              <a:gd name="adj1" fmla="val 104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Соединительная линия уступом 214"/>
          <p:cNvCxnSpPr>
            <a:stCxn id="193" idx="2"/>
            <a:endCxn id="194" idx="0"/>
          </p:cNvCxnSpPr>
          <p:nvPr/>
        </p:nvCxnSpPr>
        <p:spPr>
          <a:xfrm rot="16200000" flipH="1">
            <a:off x="11968410" y="15934182"/>
            <a:ext cx="540000" cy="1190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Соединительная линия уступом 217"/>
          <p:cNvCxnSpPr>
            <a:stCxn id="193" idx="2"/>
            <a:endCxn id="196" idx="0"/>
          </p:cNvCxnSpPr>
          <p:nvPr/>
        </p:nvCxnSpPr>
        <p:spPr>
          <a:xfrm rot="5400000">
            <a:off x="10789165" y="15945408"/>
            <a:ext cx="540000" cy="11680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Прямоугольник 220"/>
          <p:cNvSpPr/>
          <p:nvPr/>
        </p:nvSpPr>
        <p:spPr>
          <a:xfrm>
            <a:off x="4711488" y="167882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Использование бельгийского вооружения (наше)</a:t>
            </a:r>
            <a:endParaRPr lang="ru-RU" sz="100" dirty="0"/>
          </a:p>
        </p:txBody>
      </p:sp>
      <p:cxnSp>
        <p:nvCxnSpPr>
          <p:cNvPr id="222" name="Прямая со стрелкой 221"/>
          <p:cNvCxnSpPr>
            <a:stCxn id="185" idx="2"/>
            <a:endCxn id="221" idx="0"/>
          </p:cNvCxnSpPr>
          <p:nvPr/>
        </p:nvCxnSpPr>
        <p:spPr>
          <a:xfrm flipH="1">
            <a:off x="5769447" y="14752478"/>
            <a:ext cx="1" cy="20357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8292979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Использовать радарные системы в армии</a:t>
            </a:r>
            <a:endParaRPr lang="ru-RU" sz="700" dirty="0"/>
          </a:p>
        </p:txBody>
      </p:sp>
      <p:cxnSp>
        <p:nvCxnSpPr>
          <p:cNvPr id="227" name="Соединительная линия уступом 226"/>
          <p:cNvCxnSpPr>
            <a:stCxn id="185" idx="2"/>
            <a:endCxn id="226" idx="0"/>
          </p:cNvCxnSpPr>
          <p:nvPr/>
        </p:nvCxnSpPr>
        <p:spPr>
          <a:xfrm rot="16200000" flipH="1">
            <a:off x="7346723" y="13175203"/>
            <a:ext cx="426940" cy="35814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Соединительная линия уступом 229"/>
          <p:cNvCxnSpPr>
            <a:stCxn id="226" idx="2"/>
            <a:endCxn id="196" idx="0"/>
          </p:cNvCxnSpPr>
          <p:nvPr/>
        </p:nvCxnSpPr>
        <p:spPr>
          <a:xfrm rot="16200000" flipH="1">
            <a:off x="9643046" y="15967310"/>
            <a:ext cx="540000" cy="11242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/>
          <p:cNvSpPr/>
          <p:nvPr/>
        </p:nvSpPr>
        <p:spPr>
          <a:xfrm>
            <a:off x="10585216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Обучить гражданских пилотов (наше)</a:t>
            </a:r>
            <a:endParaRPr lang="ru-RU" sz="700" dirty="0"/>
          </a:p>
        </p:txBody>
      </p:sp>
      <p:cxnSp>
        <p:nvCxnSpPr>
          <p:cNvPr id="234" name="Прямая со стрелкой 233"/>
          <p:cNvCxnSpPr>
            <a:stCxn id="193" idx="2"/>
            <a:endCxn id="233" idx="0"/>
          </p:cNvCxnSpPr>
          <p:nvPr/>
        </p:nvCxnSpPr>
        <p:spPr>
          <a:xfrm>
            <a:off x="11643175" y="16259418"/>
            <a:ext cx="0" cy="20813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Прямоугольник 237"/>
          <p:cNvSpPr/>
          <p:nvPr/>
        </p:nvSpPr>
        <p:spPr>
          <a:xfrm>
            <a:off x="2358636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территориальных вооружённых сил</a:t>
            </a:r>
            <a:endParaRPr lang="ru-RU" sz="700" dirty="0"/>
          </a:p>
        </p:txBody>
      </p:sp>
      <p:sp>
        <p:nvSpPr>
          <p:cNvPr id="239" name="Прямоугольник 238"/>
          <p:cNvSpPr/>
          <p:nvPr/>
        </p:nvSpPr>
        <p:spPr>
          <a:xfrm>
            <a:off x="7058702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набор в добровольческие дивизии</a:t>
            </a:r>
            <a:endParaRPr lang="ru-RU" sz="700" dirty="0"/>
          </a:p>
        </p:txBody>
      </p:sp>
      <p:sp>
        <p:nvSpPr>
          <p:cNvPr id="241" name="Прямоугольник 240"/>
          <p:cNvSpPr/>
          <p:nvPr/>
        </p:nvSpPr>
        <p:spPr>
          <a:xfrm>
            <a:off x="4708669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Дивизион </a:t>
            </a:r>
            <a:r>
              <a:rPr lang="ru-RU" sz="1400" dirty="0" err="1" smtClean="0"/>
              <a:t>Катанги</a:t>
            </a:r>
            <a:endParaRPr lang="ru-RU" sz="100" dirty="0"/>
          </a:p>
        </p:txBody>
      </p:sp>
      <p:cxnSp>
        <p:nvCxnSpPr>
          <p:cNvPr id="245" name="Соединительная линия уступом 244"/>
          <p:cNvCxnSpPr>
            <a:stCxn id="221" idx="2"/>
            <a:endCxn id="238" idx="0"/>
          </p:cNvCxnSpPr>
          <p:nvPr/>
        </p:nvCxnSpPr>
        <p:spPr>
          <a:xfrm rot="5400000">
            <a:off x="4356759" y="16928043"/>
            <a:ext cx="472524" cy="2352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Соединительная линия уступом 247"/>
          <p:cNvCxnSpPr>
            <a:stCxn id="221" idx="2"/>
            <a:endCxn id="239" idx="0"/>
          </p:cNvCxnSpPr>
          <p:nvPr/>
        </p:nvCxnSpPr>
        <p:spPr>
          <a:xfrm rot="16200000" flipH="1">
            <a:off x="6706792" y="16930862"/>
            <a:ext cx="472524" cy="23472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 стрелкой 250"/>
          <p:cNvCxnSpPr>
            <a:stCxn id="221" idx="2"/>
            <a:endCxn id="241" idx="0"/>
          </p:cNvCxnSpPr>
          <p:nvPr/>
        </p:nvCxnSpPr>
        <p:spPr>
          <a:xfrm flipH="1">
            <a:off x="5766628" y="17868207"/>
            <a:ext cx="2819" cy="4725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Прямоугольник 253"/>
          <p:cNvSpPr/>
          <p:nvPr/>
        </p:nvSpPr>
        <p:spPr>
          <a:xfrm>
            <a:off x="1190721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Война в Африканских условиях (наше)</a:t>
            </a:r>
            <a:endParaRPr lang="ru-RU" sz="700" dirty="0"/>
          </a:p>
        </p:txBody>
      </p:sp>
      <p:cxnSp>
        <p:nvCxnSpPr>
          <p:cNvPr id="255" name="Соединительная линия уступом 254"/>
          <p:cNvCxnSpPr>
            <a:stCxn id="185" idx="2"/>
            <a:endCxn id="254" idx="0"/>
          </p:cNvCxnSpPr>
          <p:nvPr/>
        </p:nvCxnSpPr>
        <p:spPr>
          <a:xfrm rot="5400000">
            <a:off x="3795594" y="13205564"/>
            <a:ext cx="426940" cy="35207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Прямоугольник 259"/>
          <p:cNvSpPr/>
          <p:nvPr/>
        </p:nvSpPr>
        <p:spPr>
          <a:xfrm>
            <a:off x="2829747" y="1436311"/>
            <a:ext cx="1294896" cy="80999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800" b="1" dirty="0" smtClean="0"/>
              <a:t>50</a:t>
            </a:r>
            <a:endParaRPr lang="ru-RU" sz="1600" b="1" dirty="0"/>
          </a:p>
        </p:txBody>
      </p:sp>
      <p:sp>
        <p:nvSpPr>
          <p:cNvPr id="261" name="Прямоугольник 260"/>
          <p:cNvSpPr/>
          <p:nvPr/>
        </p:nvSpPr>
        <p:spPr>
          <a:xfrm>
            <a:off x="9417195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 smtClean="0"/>
              <a:t>DH.85 Leopard Moth </a:t>
            </a:r>
            <a:r>
              <a:rPr lang="ru-RU" sz="1400" dirty="0" smtClean="0"/>
              <a:t>(наше)</a:t>
            </a:r>
            <a:endParaRPr lang="ru-RU" sz="700" dirty="0"/>
          </a:p>
        </p:txBody>
      </p:sp>
      <p:sp>
        <p:nvSpPr>
          <p:cNvPr id="262" name="Прямоугольник 261"/>
          <p:cNvSpPr/>
          <p:nvPr/>
        </p:nvSpPr>
        <p:spPr>
          <a:xfrm>
            <a:off x="11775687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Развитие озёрных истребителей и бомбардировщиков</a:t>
            </a:r>
            <a:endParaRPr lang="ru-RU" sz="700" dirty="0"/>
          </a:p>
        </p:txBody>
      </p:sp>
      <p:cxnSp>
        <p:nvCxnSpPr>
          <p:cNvPr id="263" name="Соединительная линия уступом 262"/>
          <p:cNvCxnSpPr>
            <a:stCxn id="233" idx="2"/>
            <a:endCxn id="261" idx="0"/>
          </p:cNvCxnSpPr>
          <p:nvPr/>
        </p:nvCxnSpPr>
        <p:spPr>
          <a:xfrm rot="5400000">
            <a:off x="10828509" y="19067377"/>
            <a:ext cx="461313" cy="11680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Соединительная линия уступом 265"/>
          <p:cNvCxnSpPr>
            <a:stCxn id="233" idx="2"/>
            <a:endCxn id="262" idx="0"/>
          </p:cNvCxnSpPr>
          <p:nvPr/>
        </p:nvCxnSpPr>
        <p:spPr>
          <a:xfrm rot="16200000" flipH="1">
            <a:off x="12007754" y="19056151"/>
            <a:ext cx="461313" cy="1190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Прямоугольник 268"/>
          <p:cNvSpPr/>
          <p:nvPr/>
        </p:nvSpPr>
        <p:spPr>
          <a:xfrm>
            <a:off x="3543575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Перенести часть Бельгийской военной промышленности</a:t>
            </a:r>
            <a:endParaRPr lang="ru-RU" sz="700" dirty="0"/>
          </a:p>
        </p:txBody>
      </p:sp>
      <p:sp>
        <p:nvSpPr>
          <p:cNvPr id="270" name="Прямоугольник 269"/>
          <p:cNvSpPr/>
          <p:nvPr/>
        </p:nvSpPr>
        <p:spPr>
          <a:xfrm>
            <a:off x="5885095" y="1988204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собственной военной промышленности</a:t>
            </a:r>
            <a:endParaRPr lang="ru-RU" sz="700" dirty="0"/>
          </a:p>
        </p:txBody>
      </p:sp>
      <p:cxnSp>
        <p:nvCxnSpPr>
          <p:cNvPr id="271" name="Соединительная линия уступом 270"/>
          <p:cNvCxnSpPr>
            <a:stCxn id="221" idx="2"/>
            <a:endCxn id="269" idx="0"/>
          </p:cNvCxnSpPr>
          <p:nvPr/>
        </p:nvCxnSpPr>
        <p:spPr>
          <a:xfrm rot="5400000">
            <a:off x="4178573" y="18291169"/>
            <a:ext cx="2013837" cy="1167913"/>
          </a:xfrm>
          <a:prstGeom prst="bentConnector3">
            <a:avLst>
              <a:gd name="adj1" fmla="val 116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274"/>
          <p:cNvCxnSpPr>
            <a:stCxn id="221" idx="2"/>
            <a:endCxn id="270" idx="0"/>
          </p:cNvCxnSpPr>
          <p:nvPr/>
        </p:nvCxnSpPr>
        <p:spPr>
          <a:xfrm rot="16200000" flipH="1">
            <a:off x="5349332" y="18288321"/>
            <a:ext cx="2013836" cy="1173607"/>
          </a:xfrm>
          <a:prstGeom prst="bentConnector3">
            <a:avLst>
              <a:gd name="adj1" fmla="val 116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Прямоугольник 278"/>
          <p:cNvSpPr/>
          <p:nvPr/>
        </p:nvSpPr>
        <p:spPr>
          <a:xfrm>
            <a:off x="23669660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</a:t>
            </a:r>
            <a:r>
              <a:rPr lang="ru-RU" sz="1400" dirty="0"/>
              <a:t>п</a:t>
            </a:r>
            <a:r>
              <a:rPr lang="ru-RU" sz="1400" dirty="0" smtClean="0"/>
              <a:t>рофсоюзов для белых</a:t>
            </a:r>
            <a:endParaRPr lang="ru-RU" sz="500" dirty="0"/>
          </a:p>
        </p:txBody>
      </p:sp>
      <p:sp>
        <p:nvSpPr>
          <p:cNvPr id="112" name="Прямоугольник 111"/>
          <p:cNvSpPr/>
          <p:nvPr/>
        </p:nvSpPr>
        <p:spPr>
          <a:xfrm>
            <a:off x="25980469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</a:t>
            </a:r>
            <a:r>
              <a:rPr lang="ru-RU" sz="1400" dirty="0"/>
              <a:t>п</a:t>
            </a:r>
            <a:r>
              <a:rPr lang="ru-RU" sz="1400" dirty="0" smtClean="0"/>
              <a:t>рофсоюзов для чёрных</a:t>
            </a:r>
            <a:endParaRPr lang="ru-RU" sz="500" dirty="0"/>
          </a:p>
        </p:txBody>
      </p:sp>
      <p:sp>
        <p:nvSpPr>
          <p:cNvPr id="114" name="Прямоугольник 113"/>
          <p:cNvSpPr/>
          <p:nvPr/>
        </p:nvSpPr>
        <p:spPr>
          <a:xfrm>
            <a:off x="25980469" y="1433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Введение нового социального класса</a:t>
            </a:r>
            <a:endParaRPr lang="ru-RU" sz="100" dirty="0"/>
          </a:p>
        </p:txBody>
      </p:sp>
      <p:sp>
        <p:nvSpPr>
          <p:cNvPr id="115" name="Прямоугольник 114"/>
          <p:cNvSpPr/>
          <p:nvPr/>
        </p:nvSpPr>
        <p:spPr>
          <a:xfrm>
            <a:off x="28294203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Доминируй, чтобы служить </a:t>
            </a:r>
            <a:r>
              <a:rPr lang="ru-RU" sz="400" dirty="0" smtClean="0"/>
              <a:t>(Пьер </a:t>
            </a:r>
            <a:r>
              <a:rPr lang="ru-RU" sz="400" dirty="0"/>
              <a:t>читает лекции и публикует статьи. В своих лекциях и публикациях он обсуждает голод в Руанда-Урунди. Коллекция его презентаций и публикаций, насчитывающая восемь, включена в книгу: </a:t>
            </a:r>
            <a:r>
              <a:rPr lang="ru-RU" sz="400" dirty="0" err="1"/>
              <a:t>Dominate</a:t>
            </a:r>
            <a:r>
              <a:rPr lang="ru-RU" sz="400" dirty="0"/>
              <a:t> </a:t>
            </a:r>
            <a:r>
              <a:rPr lang="ru-RU" sz="400" dirty="0" err="1"/>
              <a:t>to</a:t>
            </a:r>
            <a:r>
              <a:rPr lang="ru-RU" sz="400" dirty="0"/>
              <a:t> </a:t>
            </a:r>
            <a:r>
              <a:rPr lang="ru-RU" sz="400" dirty="0" err="1"/>
              <a:t>serve</a:t>
            </a:r>
            <a:r>
              <a:rPr lang="ru-RU" sz="400" dirty="0"/>
              <a:t> [ 17 ] . Вот отрывок: « Доминировать, чтобы служить, служить Африке, то есть цивилизовать ее». Не только для того, чтобы вызвать новые потребности и предоставить средства для их удовлетворения; не просто эксплуатировать, не просто обогащать; но делать людей лучше, счастливее, человечнее. Чтобы иметь возможность служить, нужно знать; чтобы служить, нужно любить. И именно благодаря знакомству с чернокожими мы учимся любить их; потому что любить - это только понимать, понимать до героизма »)</a:t>
            </a:r>
            <a:endParaRPr lang="ru-RU" sz="100" dirty="0"/>
          </a:p>
        </p:txBody>
      </p:sp>
      <p:sp>
        <p:nvSpPr>
          <p:cNvPr id="117" name="Прямоугольник 116"/>
          <p:cNvSpPr/>
          <p:nvPr/>
        </p:nvSpPr>
        <p:spPr>
          <a:xfrm>
            <a:off x="25980469" y="602680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Амнистия заключённых</a:t>
            </a:r>
            <a:endParaRPr lang="ru-RU" sz="500" dirty="0"/>
          </a:p>
        </p:txBody>
      </p:sp>
      <p:sp>
        <p:nvSpPr>
          <p:cNvPr id="118" name="Прямоугольник 117"/>
          <p:cNvSpPr/>
          <p:nvPr/>
        </p:nvSpPr>
        <p:spPr>
          <a:xfrm>
            <a:off x="28294203" y="601930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Признание конголезской церкви</a:t>
            </a:r>
            <a:endParaRPr lang="ru-RU" sz="500" dirty="0"/>
          </a:p>
        </p:txBody>
      </p:sp>
      <p:sp>
        <p:nvSpPr>
          <p:cNvPr id="120" name="Прямоугольник 119"/>
          <p:cNvSpPr/>
          <p:nvPr/>
        </p:nvSpPr>
        <p:spPr>
          <a:xfrm>
            <a:off x="30597923" y="745752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Изгнать белого человека в землю </a:t>
            </a:r>
            <a:r>
              <a:rPr lang="ru-RU" sz="1200" dirty="0" smtClean="0"/>
              <a:t>(восстание в 295 </a:t>
            </a:r>
            <a:r>
              <a:rPr lang="ru-RU" sz="1200" dirty="0" err="1" smtClean="0"/>
              <a:t>стейте</a:t>
            </a:r>
            <a:r>
              <a:rPr lang="ru-RU" sz="1200" dirty="0" smtClean="0"/>
              <a:t>, необходимо захватить всё </a:t>
            </a:r>
            <a:r>
              <a:rPr lang="ru-RU" sz="1200" dirty="0" err="1" smtClean="0"/>
              <a:t>конго</a:t>
            </a:r>
            <a:r>
              <a:rPr lang="ru-RU" sz="1200" dirty="0" smtClean="0"/>
              <a:t> перед миром, +30к населения рабов)</a:t>
            </a:r>
            <a:endParaRPr lang="ru-RU" sz="400" dirty="0"/>
          </a:p>
        </p:txBody>
      </p:sp>
      <p:sp>
        <p:nvSpPr>
          <p:cNvPr id="121" name="Прямоугольник 120"/>
          <p:cNvSpPr/>
          <p:nvPr/>
        </p:nvSpPr>
        <p:spPr>
          <a:xfrm>
            <a:off x="30597923" y="91055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Второе пришествие </a:t>
            </a:r>
            <a:r>
              <a:rPr lang="ru-RU" sz="1400" dirty="0"/>
              <a:t>Христа </a:t>
            </a:r>
            <a:r>
              <a:rPr lang="ru-RU" sz="500" dirty="0"/>
              <a:t>(Когда власти обсуждали его движение, они интерпретировали его как имеющее пять основных требований:(1) Господь должен был прийти немедленно, (2) не нужно возделывать сады и не накапливать пищу, (3) белый человек будет изгнан в землю, (4) земля будет возвращена туземцу, ( 5) местным жителям больше не нужно работать на европейца или платить </a:t>
            </a:r>
            <a:r>
              <a:rPr lang="ru-RU" sz="500" dirty="0" smtClean="0"/>
              <a:t>налоги)</a:t>
            </a:r>
            <a:endParaRPr lang="ru-RU" sz="100" dirty="0"/>
          </a:p>
        </p:txBody>
      </p:sp>
      <p:sp>
        <p:nvSpPr>
          <p:cNvPr id="123" name="Прямоугольник 122"/>
          <p:cNvSpPr/>
          <p:nvPr/>
        </p:nvSpPr>
        <p:spPr>
          <a:xfrm>
            <a:off x="28294203" y="91055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Возврат земель туземцам</a:t>
            </a:r>
            <a:endParaRPr lang="ru-RU" sz="500" dirty="0"/>
          </a:p>
        </p:txBody>
      </p:sp>
      <p:sp>
        <p:nvSpPr>
          <p:cNvPr id="124" name="Прямоугольник 123"/>
          <p:cNvSpPr/>
          <p:nvPr/>
        </p:nvSpPr>
        <p:spPr>
          <a:xfrm>
            <a:off x="28294203" y="1212907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Отмена налогов</a:t>
            </a:r>
            <a:endParaRPr lang="ru-RU" sz="500" dirty="0"/>
          </a:p>
        </p:txBody>
      </p:sp>
      <p:sp>
        <p:nvSpPr>
          <p:cNvPr id="128" name="Прямоугольник 127"/>
          <p:cNvSpPr/>
          <p:nvPr/>
        </p:nvSpPr>
        <p:spPr>
          <a:xfrm>
            <a:off x="23661443" y="602680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Ультиматум правительству апартеида (</a:t>
            </a:r>
            <a:r>
              <a:rPr lang="en-US" sz="1400" dirty="0"/>
              <a:t>Léonard </a:t>
            </a:r>
            <a:r>
              <a:rPr lang="en-US" sz="1400" dirty="0" err="1" smtClean="0"/>
              <a:t>Mpoyi</a:t>
            </a:r>
            <a:r>
              <a:rPr lang="ru-RU" sz="1400" dirty="0" smtClean="0"/>
              <a:t> станет лидером</a:t>
            </a:r>
            <a:r>
              <a:rPr lang="ru-RU" sz="1400" dirty="0"/>
              <a:t>)</a:t>
            </a:r>
            <a:br>
              <a:rPr lang="ru-RU" sz="1400" dirty="0"/>
            </a:br>
            <a:r>
              <a:rPr lang="ru-RU" sz="400" dirty="0"/>
              <a:t>(«Почему белому человеку должны платить больше, чем черному, когда все, что белый человек делает, - это стоит там, отдавая приказы, заложив руки за спину и с трубкой во рту? Мы должны отозвать свои права, или мы не будем работа завтра."</a:t>
            </a:r>
            <a:r>
              <a:rPr lang="ru-RU" sz="400" dirty="0" err="1"/>
              <a:t>Леонар</a:t>
            </a:r>
            <a:r>
              <a:rPr lang="ru-RU" sz="400" dirty="0"/>
              <a:t> </a:t>
            </a:r>
            <a:r>
              <a:rPr lang="ru-RU" sz="400" dirty="0" err="1"/>
              <a:t>Мпой</a:t>
            </a:r>
            <a:r>
              <a:rPr lang="ru-RU" sz="400" dirty="0"/>
              <a:t>, декабрь 1941 </a:t>
            </a:r>
            <a:r>
              <a:rPr lang="ru-RU" sz="400" dirty="0" smtClean="0"/>
              <a:t>г)</a:t>
            </a:r>
            <a:endParaRPr lang="ru-RU" sz="100" dirty="0"/>
          </a:p>
        </p:txBody>
      </p:sp>
      <p:sp>
        <p:nvSpPr>
          <p:cNvPr id="130" name="Прямоугольник 129"/>
          <p:cNvSpPr/>
          <p:nvPr/>
        </p:nvSpPr>
        <p:spPr>
          <a:xfrm>
            <a:off x="23669660" y="745752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Прекратить расовую сегрегацию</a:t>
            </a:r>
            <a:endParaRPr lang="ru-RU" sz="500" dirty="0"/>
          </a:p>
        </p:txBody>
      </p:sp>
      <p:sp>
        <p:nvSpPr>
          <p:cNvPr id="132" name="Прямоугольник 131"/>
          <p:cNvSpPr/>
          <p:nvPr/>
        </p:nvSpPr>
        <p:spPr>
          <a:xfrm>
            <a:off x="23669660" y="910552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Уравнять права белых и чёрных рабочих</a:t>
            </a:r>
            <a:endParaRPr lang="ru-RU" sz="500" dirty="0"/>
          </a:p>
        </p:txBody>
      </p:sp>
      <p:sp>
        <p:nvSpPr>
          <p:cNvPr id="133" name="Прямоугольник 132"/>
          <p:cNvSpPr/>
          <p:nvPr/>
        </p:nvSpPr>
        <p:spPr>
          <a:xfrm>
            <a:off x="25980469" y="746049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Национализировать иностранные предприятия</a:t>
            </a:r>
            <a:endParaRPr lang="ru-RU" sz="500" dirty="0"/>
          </a:p>
        </p:txBody>
      </p:sp>
      <p:sp>
        <p:nvSpPr>
          <p:cNvPr id="134" name="Прямоугольник 133"/>
          <p:cNvSpPr/>
          <p:nvPr/>
        </p:nvSpPr>
        <p:spPr>
          <a:xfrm>
            <a:off x="25980469" y="910552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Повышение зарплат рабочим</a:t>
            </a:r>
            <a:endParaRPr lang="ru-RU" sz="500" dirty="0"/>
          </a:p>
        </p:txBody>
      </p:sp>
      <p:sp>
        <p:nvSpPr>
          <p:cNvPr id="135" name="Прямоугольник 134"/>
          <p:cNvSpPr/>
          <p:nvPr/>
        </p:nvSpPr>
        <p:spPr>
          <a:xfrm>
            <a:off x="28294203" y="44862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Поддержка протестантских церквей</a:t>
            </a:r>
            <a:endParaRPr lang="ru-RU" sz="500" dirty="0"/>
          </a:p>
        </p:txBody>
      </p:sp>
      <p:cxnSp>
        <p:nvCxnSpPr>
          <p:cNvPr id="136" name="Прямая соединительная линия 135"/>
          <p:cNvCxnSpPr>
            <a:stCxn id="115" idx="1"/>
            <a:endCxn id="279" idx="3"/>
          </p:cNvCxnSpPr>
          <p:nvPr/>
        </p:nvCxnSpPr>
        <p:spPr>
          <a:xfrm flipH="1">
            <a:off x="25785578" y="3483252"/>
            <a:ext cx="25086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Соединительная линия уступом 138"/>
          <p:cNvCxnSpPr>
            <a:stCxn id="114" idx="2"/>
            <a:endCxn id="279" idx="0"/>
          </p:cNvCxnSpPr>
          <p:nvPr/>
        </p:nvCxnSpPr>
        <p:spPr>
          <a:xfrm rot="5400000">
            <a:off x="25668107" y="1572931"/>
            <a:ext cx="429834" cy="23108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Соединительная линия уступом 140"/>
          <p:cNvCxnSpPr>
            <a:stCxn id="114" idx="2"/>
            <a:endCxn id="115" idx="0"/>
          </p:cNvCxnSpPr>
          <p:nvPr/>
        </p:nvCxnSpPr>
        <p:spPr>
          <a:xfrm rot="16200000" flipH="1">
            <a:off x="27980378" y="1571468"/>
            <a:ext cx="429834" cy="2313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Соединительная линия уступом 143"/>
          <p:cNvCxnSpPr>
            <a:stCxn id="115" idx="2"/>
            <a:endCxn id="112" idx="0"/>
          </p:cNvCxnSpPr>
          <p:nvPr/>
        </p:nvCxnSpPr>
        <p:spPr>
          <a:xfrm rot="5400000">
            <a:off x="27966283" y="3095397"/>
            <a:ext cx="458024" cy="231373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Соединительная линия уступом 147"/>
          <p:cNvCxnSpPr>
            <a:stCxn id="279" idx="2"/>
            <a:endCxn id="112" idx="0"/>
          </p:cNvCxnSpPr>
          <p:nvPr/>
        </p:nvCxnSpPr>
        <p:spPr>
          <a:xfrm rot="16200000" flipH="1">
            <a:off x="25654011" y="3096859"/>
            <a:ext cx="458024" cy="231080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Прямая со стрелкой 148"/>
          <p:cNvCxnSpPr>
            <a:stCxn id="115" idx="2"/>
            <a:endCxn id="135" idx="0"/>
          </p:cNvCxnSpPr>
          <p:nvPr/>
        </p:nvCxnSpPr>
        <p:spPr>
          <a:xfrm>
            <a:off x="29352162" y="4023252"/>
            <a:ext cx="0" cy="4629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 стрелкой 151"/>
          <p:cNvCxnSpPr>
            <a:stCxn id="135" idx="2"/>
            <a:endCxn id="118" idx="0"/>
          </p:cNvCxnSpPr>
          <p:nvPr/>
        </p:nvCxnSpPr>
        <p:spPr>
          <a:xfrm>
            <a:off x="29352162" y="5566238"/>
            <a:ext cx="0" cy="4530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Прямая со стрелкой 154"/>
          <p:cNvCxnSpPr>
            <a:stCxn id="112" idx="2"/>
            <a:endCxn id="117" idx="0"/>
          </p:cNvCxnSpPr>
          <p:nvPr/>
        </p:nvCxnSpPr>
        <p:spPr>
          <a:xfrm>
            <a:off x="27038428" y="5561276"/>
            <a:ext cx="0" cy="4655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 стрелкой 157"/>
          <p:cNvCxnSpPr>
            <a:stCxn id="279" idx="2"/>
            <a:endCxn id="333" idx="0"/>
          </p:cNvCxnSpPr>
          <p:nvPr/>
        </p:nvCxnSpPr>
        <p:spPr>
          <a:xfrm flipH="1">
            <a:off x="24719402" y="4023252"/>
            <a:ext cx="8217" cy="4580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Прямая со стрелкой 161"/>
          <p:cNvCxnSpPr>
            <a:stCxn id="333" idx="2"/>
            <a:endCxn id="128" idx="0"/>
          </p:cNvCxnSpPr>
          <p:nvPr/>
        </p:nvCxnSpPr>
        <p:spPr>
          <a:xfrm>
            <a:off x="24719402" y="5561276"/>
            <a:ext cx="0" cy="4655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Прямоугольник 168"/>
          <p:cNvSpPr/>
          <p:nvPr/>
        </p:nvSpPr>
        <p:spPr>
          <a:xfrm>
            <a:off x="30613229" y="447377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Уменьшить зависимость от Брюсселя</a:t>
            </a:r>
            <a:endParaRPr lang="ru-RU" sz="500" dirty="0"/>
          </a:p>
        </p:txBody>
      </p:sp>
      <p:sp>
        <p:nvSpPr>
          <p:cNvPr id="171" name="Прямоугольник 170"/>
          <p:cNvSpPr/>
          <p:nvPr/>
        </p:nvSpPr>
        <p:spPr>
          <a:xfrm>
            <a:off x="18825967" y="602676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Подчиниться новому правительству </a:t>
            </a:r>
            <a:r>
              <a:rPr lang="ru-RU" sz="1400" dirty="0"/>
              <a:t>Брюсселя </a:t>
            </a:r>
            <a:r>
              <a:rPr lang="ru-RU" sz="800" dirty="0"/>
              <a:t>(Британцы были уверены, что Конго не попадет в руки Оси, и планировали вторгнуться в колонию и оккупировать ее, если бельгийцы не придут к соглашению</a:t>
            </a:r>
            <a:r>
              <a:rPr lang="ru-RU" sz="800" dirty="0" smtClean="0"/>
              <a:t>.)</a:t>
            </a:r>
            <a:endParaRPr lang="ru-RU" sz="100" dirty="0"/>
          </a:p>
        </p:txBody>
      </p:sp>
      <p:sp>
        <p:nvSpPr>
          <p:cNvPr id="172" name="Прямоугольник 171"/>
          <p:cNvSpPr/>
          <p:nvPr/>
        </p:nvSpPr>
        <p:spPr>
          <a:xfrm>
            <a:off x="14126671" y="6026763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Лояльность </a:t>
            </a:r>
            <a:r>
              <a:rPr lang="ru-RU" sz="1400" dirty="0"/>
              <a:t>проигравшему правительству </a:t>
            </a:r>
            <a:r>
              <a:rPr lang="ru-RU" sz="400" dirty="0"/>
              <a:t>(Пьер </a:t>
            </a:r>
            <a:r>
              <a:rPr lang="ru-RU" sz="400" dirty="0" err="1"/>
              <a:t>Рикманс</a:t>
            </a:r>
            <a:r>
              <a:rPr lang="ru-RU" sz="400" dirty="0"/>
              <a:t> поддерживал контакты с бельгийским правительством на протяжении всей войны. Более того, последний отправляет его,24 июня 1940 г., декрет-закон обнародован 18 июня 1940 </a:t>
            </a:r>
            <a:r>
              <a:rPr lang="ru-RU" sz="400" dirty="0" err="1"/>
              <a:t>г.который</a:t>
            </a:r>
            <a:r>
              <a:rPr lang="ru-RU" sz="400" dirty="0"/>
              <a:t> в своей статье 2 возлагает законодательные полномочия на генерал-губернатора при условии обновления так называемых чрезвычайных постановлений каждые 6 месяцев. Министр, отвечающий за колонии Альбер де </a:t>
            </a:r>
            <a:r>
              <a:rPr lang="ru-RU" sz="400" dirty="0" err="1"/>
              <a:t>Влишауэр</a:t>
            </a:r>
            <a:r>
              <a:rPr lang="ru-RU" sz="400" dirty="0"/>
              <a:t>, наделил его исключительными полномочиями</a:t>
            </a:r>
            <a:r>
              <a:rPr lang="ru-RU" sz="400" dirty="0" smtClean="0"/>
              <a:t>.)</a:t>
            </a:r>
            <a:endParaRPr lang="ru-RU" sz="100" dirty="0"/>
          </a:p>
        </p:txBody>
      </p:sp>
      <p:cxnSp>
        <p:nvCxnSpPr>
          <p:cNvPr id="173" name="Прямая соединительная линия 172"/>
          <p:cNvCxnSpPr>
            <a:stCxn id="128" idx="1"/>
            <a:endCxn id="171" idx="3"/>
          </p:cNvCxnSpPr>
          <p:nvPr/>
        </p:nvCxnSpPr>
        <p:spPr>
          <a:xfrm flipH="1" flipV="1">
            <a:off x="20941885" y="6566763"/>
            <a:ext cx="2719558" cy="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Прямая соединительная линия 174"/>
          <p:cNvCxnSpPr>
            <a:stCxn id="172" idx="3"/>
            <a:endCxn id="171" idx="1"/>
          </p:cNvCxnSpPr>
          <p:nvPr/>
        </p:nvCxnSpPr>
        <p:spPr>
          <a:xfrm>
            <a:off x="16242589" y="6566763"/>
            <a:ext cx="258337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Соединительная линия уступом 178"/>
          <p:cNvCxnSpPr>
            <a:stCxn id="333" idx="2"/>
            <a:endCxn id="171" idx="0"/>
          </p:cNvCxnSpPr>
          <p:nvPr/>
        </p:nvCxnSpPr>
        <p:spPr>
          <a:xfrm rot="5400000">
            <a:off x="22068921" y="3376281"/>
            <a:ext cx="465487" cy="48354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Соединительная линия уступом 181"/>
          <p:cNvCxnSpPr>
            <a:stCxn id="333" idx="2"/>
            <a:endCxn id="172" idx="0"/>
          </p:cNvCxnSpPr>
          <p:nvPr/>
        </p:nvCxnSpPr>
        <p:spPr>
          <a:xfrm rot="5400000">
            <a:off x="19719273" y="1026633"/>
            <a:ext cx="465487" cy="95347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Прямоугольник 188"/>
          <p:cNvSpPr/>
          <p:nvPr/>
        </p:nvSpPr>
        <p:spPr>
          <a:xfrm>
            <a:off x="16477254" y="7452987"/>
            <a:ext cx="2115918" cy="1080000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Провести реструктуризацию </a:t>
            </a:r>
            <a:r>
              <a:rPr lang="ru-RU" sz="1200" dirty="0"/>
              <a:t>(изменение профессии, увеличение необходимого </a:t>
            </a:r>
            <a:r>
              <a:rPr lang="ru-RU" sz="1200" dirty="0" err="1" smtClean="0"/>
              <a:t>production</a:t>
            </a:r>
            <a:r>
              <a:rPr lang="ru-RU" sz="1200" dirty="0" smtClean="0"/>
              <a:t>)</a:t>
            </a:r>
            <a:endParaRPr lang="ru-RU" sz="400" dirty="0"/>
          </a:p>
        </p:txBody>
      </p:sp>
      <p:sp>
        <p:nvSpPr>
          <p:cNvPr id="190" name="Прямоугольник 189"/>
          <p:cNvSpPr/>
          <p:nvPr/>
        </p:nvSpPr>
        <p:spPr>
          <a:xfrm>
            <a:off x="18825967" y="745298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Подпустить Рейх к разработке Урана</a:t>
            </a:r>
            <a:endParaRPr lang="ru-RU" sz="500" dirty="0"/>
          </a:p>
        </p:txBody>
      </p:sp>
      <p:sp>
        <p:nvSpPr>
          <p:cNvPr id="198" name="Прямоугольник 197"/>
          <p:cNvSpPr/>
          <p:nvPr/>
        </p:nvSpPr>
        <p:spPr>
          <a:xfrm>
            <a:off x="14126671" y="9108493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Девальвация </a:t>
            </a:r>
            <a:r>
              <a:rPr lang="ru-RU" sz="1400" dirty="0" err="1" smtClean="0"/>
              <a:t>Коглолезского</a:t>
            </a:r>
            <a:r>
              <a:rPr lang="ru-RU" sz="1400" dirty="0" smtClean="0"/>
              <a:t> франка </a:t>
            </a:r>
            <a:r>
              <a:rPr lang="ru-RU" sz="500" dirty="0"/>
              <a:t>(Лондон по просьбе Бельгийского Конго было решено принять участие в усилиях союзников [37] . Британцы проявляли особый интерес к участию Конго, главным образом потому, что теперь это была одна из немногих возможностей для получения различного сырья (особенно каучука). Бельгия приняла пакт и выполнила требования Великобритании, включая девальвацию конголезского франка .)</a:t>
            </a:r>
          </a:p>
        </p:txBody>
      </p:sp>
      <p:sp>
        <p:nvSpPr>
          <p:cNvPr id="203" name="Прямоугольник 202"/>
          <p:cNvSpPr/>
          <p:nvPr/>
        </p:nvSpPr>
        <p:spPr>
          <a:xfrm>
            <a:off x="16477254" y="9108493"/>
            <a:ext cx="2115918" cy="1080000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Совместные исследования (наше)</a:t>
            </a:r>
            <a:endParaRPr lang="ru-RU" sz="500" dirty="0"/>
          </a:p>
        </p:txBody>
      </p:sp>
      <p:cxnSp>
        <p:nvCxnSpPr>
          <p:cNvPr id="204" name="Прямая со стрелкой 203"/>
          <p:cNvCxnSpPr>
            <a:stCxn id="189" idx="2"/>
            <a:endCxn id="203" idx="0"/>
          </p:cNvCxnSpPr>
          <p:nvPr/>
        </p:nvCxnSpPr>
        <p:spPr>
          <a:xfrm>
            <a:off x="17535213" y="8532987"/>
            <a:ext cx="0" cy="5755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Соединительная линия уступом 206"/>
          <p:cNvCxnSpPr>
            <a:stCxn id="172" idx="2"/>
            <a:endCxn id="189" idx="0"/>
          </p:cNvCxnSpPr>
          <p:nvPr/>
        </p:nvCxnSpPr>
        <p:spPr>
          <a:xfrm rot="16200000" flipH="1">
            <a:off x="16186809" y="6104583"/>
            <a:ext cx="346224" cy="235058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209"/>
          <p:cNvCxnSpPr>
            <a:stCxn id="171" idx="2"/>
            <a:endCxn id="189" idx="0"/>
          </p:cNvCxnSpPr>
          <p:nvPr/>
        </p:nvCxnSpPr>
        <p:spPr>
          <a:xfrm rot="5400000">
            <a:off x="18536458" y="6105519"/>
            <a:ext cx="346224" cy="23487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Прямоугольник 212"/>
          <p:cNvSpPr/>
          <p:nvPr/>
        </p:nvSpPr>
        <p:spPr>
          <a:xfrm>
            <a:off x="11775687" y="7460492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Стремление к освобождению Эфиопии (наше)</a:t>
            </a:r>
            <a:endParaRPr lang="ru-RU" sz="500" dirty="0"/>
          </a:p>
        </p:txBody>
      </p:sp>
      <p:cxnSp>
        <p:nvCxnSpPr>
          <p:cNvPr id="214" name="Соединительная линия уступом 213"/>
          <p:cNvCxnSpPr>
            <a:stCxn id="172" idx="2"/>
            <a:endCxn id="213" idx="0"/>
          </p:cNvCxnSpPr>
          <p:nvPr/>
        </p:nvCxnSpPr>
        <p:spPr>
          <a:xfrm rot="5400000">
            <a:off x="13832274" y="6108135"/>
            <a:ext cx="353729" cy="23509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Соединительная линия уступом 216"/>
          <p:cNvCxnSpPr>
            <a:stCxn id="172" idx="2"/>
            <a:endCxn id="328" idx="0"/>
          </p:cNvCxnSpPr>
          <p:nvPr/>
        </p:nvCxnSpPr>
        <p:spPr>
          <a:xfrm rot="16200000" flipH="1">
            <a:off x="15008701" y="7282692"/>
            <a:ext cx="353729" cy="18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Прямая со стрелкой 219"/>
          <p:cNvCxnSpPr>
            <a:stCxn id="328" idx="2"/>
            <a:endCxn id="198" idx="0"/>
          </p:cNvCxnSpPr>
          <p:nvPr/>
        </p:nvCxnSpPr>
        <p:spPr>
          <a:xfrm flipH="1">
            <a:off x="15184630" y="8540492"/>
            <a:ext cx="1870" cy="5680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Прямоугольник 248"/>
          <p:cNvSpPr/>
          <p:nvPr/>
        </p:nvSpPr>
        <p:spPr>
          <a:xfrm>
            <a:off x="18825967" y="91055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Создать </a:t>
            </a:r>
            <a:r>
              <a:rPr lang="en-US" sz="1400" dirty="0" smtClean="0"/>
              <a:t>SS </a:t>
            </a:r>
            <a:r>
              <a:rPr lang="ru-RU" sz="1400" dirty="0" smtClean="0"/>
              <a:t>из конголезцев</a:t>
            </a:r>
            <a:endParaRPr lang="ru-RU" sz="500" dirty="0"/>
          </a:p>
        </p:txBody>
      </p:sp>
      <p:sp>
        <p:nvSpPr>
          <p:cNvPr id="250" name="Прямоугольник 249"/>
          <p:cNvSpPr/>
          <p:nvPr/>
        </p:nvSpPr>
        <p:spPr>
          <a:xfrm>
            <a:off x="21243705" y="746049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Французское Конго (если Франция воюет с новым правительством)</a:t>
            </a:r>
            <a:endParaRPr lang="ru-RU" sz="500" dirty="0"/>
          </a:p>
        </p:txBody>
      </p:sp>
      <p:cxnSp>
        <p:nvCxnSpPr>
          <p:cNvPr id="252" name="Прямая со стрелкой 251"/>
          <p:cNvCxnSpPr>
            <a:stCxn id="190" idx="2"/>
            <a:endCxn id="249" idx="0"/>
          </p:cNvCxnSpPr>
          <p:nvPr/>
        </p:nvCxnSpPr>
        <p:spPr>
          <a:xfrm>
            <a:off x="19883926" y="8532987"/>
            <a:ext cx="0" cy="5725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Прямая со стрелкой 252"/>
          <p:cNvCxnSpPr>
            <a:stCxn id="171" idx="2"/>
            <a:endCxn id="190" idx="0"/>
          </p:cNvCxnSpPr>
          <p:nvPr/>
        </p:nvCxnSpPr>
        <p:spPr>
          <a:xfrm>
            <a:off x="19883926" y="7106763"/>
            <a:ext cx="0" cy="3462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Соединительная линия уступом 255"/>
          <p:cNvCxnSpPr>
            <a:stCxn id="171" idx="2"/>
            <a:endCxn id="250" idx="0"/>
          </p:cNvCxnSpPr>
          <p:nvPr/>
        </p:nvCxnSpPr>
        <p:spPr>
          <a:xfrm rot="16200000" flipH="1">
            <a:off x="20915931" y="6074758"/>
            <a:ext cx="353729" cy="241773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Прямоугольник 258"/>
          <p:cNvSpPr/>
          <p:nvPr/>
        </p:nvSpPr>
        <p:spPr>
          <a:xfrm>
            <a:off x="21243705" y="91055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Португальское Конго (если Португалия воюет с новым правительством)</a:t>
            </a:r>
            <a:endParaRPr lang="ru-RU" sz="500" dirty="0"/>
          </a:p>
        </p:txBody>
      </p:sp>
      <p:cxnSp>
        <p:nvCxnSpPr>
          <p:cNvPr id="264" name="Соединительная линия уступом 263"/>
          <p:cNvCxnSpPr>
            <a:stCxn id="190" idx="2"/>
            <a:endCxn id="259" idx="0"/>
          </p:cNvCxnSpPr>
          <p:nvPr/>
        </p:nvCxnSpPr>
        <p:spPr>
          <a:xfrm rot="16200000" flipH="1">
            <a:off x="20806527" y="7610386"/>
            <a:ext cx="572537" cy="241773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Прямая со стрелкой 264"/>
          <p:cNvCxnSpPr>
            <a:stCxn id="250" idx="2"/>
            <a:endCxn id="259" idx="0"/>
          </p:cNvCxnSpPr>
          <p:nvPr/>
        </p:nvCxnSpPr>
        <p:spPr>
          <a:xfrm>
            <a:off x="22301664" y="8540492"/>
            <a:ext cx="0" cy="565032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Прямоугольник 162"/>
          <p:cNvSpPr/>
          <p:nvPr/>
        </p:nvSpPr>
        <p:spPr>
          <a:xfrm>
            <a:off x="31761146" y="59423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Разрешить набор местных </a:t>
            </a:r>
            <a:r>
              <a:rPr lang="ru-RU" sz="1400" dirty="0"/>
              <a:t>в администрацию </a:t>
            </a:r>
            <a:r>
              <a:rPr lang="ru-RU" sz="600" dirty="0" smtClean="0"/>
              <a:t>(некоторые </a:t>
            </a:r>
            <a:r>
              <a:rPr lang="ru-RU" sz="600" dirty="0"/>
              <a:t>из реформ, которые он хотел, например набор магистратов из числа местных опытных административных сотрудников со степенью юриста, не могли быть осуществлены на практике</a:t>
            </a:r>
            <a:r>
              <a:rPr lang="ru-RU" sz="600" dirty="0" smtClean="0"/>
              <a:t>.)</a:t>
            </a:r>
            <a:endParaRPr lang="ru-RU" sz="100" dirty="0"/>
          </a:p>
        </p:txBody>
      </p:sp>
      <p:sp>
        <p:nvSpPr>
          <p:cNvPr id="164" name="Прямоугольник 163"/>
          <p:cNvSpPr/>
          <p:nvPr/>
        </p:nvSpPr>
        <p:spPr>
          <a:xfrm>
            <a:off x="37526186" y="745298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Объявить о независимости Конго </a:t>
            </a:r>
            <a:r>
              <a:rPr lang="ru-RU" sz="600" dirty="0" smtClean="0"/>
              <a:t>(</a:t>
            </a:r>
            <a:r>
              <a:rPr lang="ru-RU" sz="600" dirty="0" err="1" smtClean="0"/>
              <a:t>Пьерло</a:t>
            </a:r>
            <a:r>
              <a:rPr lang="ru-RU" sz="600" dirty="0" smtClean="0"/>
              <a:t> </a:t>
            </a:r>
            <a:r>
              <a:rPr lang="ru-RU" sz="600" dirty="0"/>
              <a:t>предложил предоставить де </a:t>
            </a:r>
            <a:r>
              <a:rPr lang="ru-RU" sz="600" dirty="0" err="1"/>
              <a:t>Влишауэру</a:t>
            </a:r>
            <a:r>
              <a:rPr lang="ru-RU" sz="600" dirty="0"/>
              <a:t> новый титул генерального администратора Конго, что позволит ему продолжать это дело, даже если впоследствии правительство рухнет и его министерский мандат станет недействительным</a:t>
            </a:r>
            <a:r>
              <a:rPr lang="ru-RU" sz="600" dirty="0" smtClean="0"/>
              <a:t>.)</a:t>
            </a:r>
            <a:endParaRPr lang="ru-RU" sz="100" dirty="0"/>
          </a:p>
        </p:txBody>
      </p:sp>
      <p:cxnSp>
        <p:nvCxnSpPr>
          <p:cNvPr id="168" name="Прямая соединительная линия 167"/>
          <p:cNvCxnSpPr>
            <a:stCxn id="164" idx="1"/>
            <a:endCxn id="120" idx="3"/>
          </p:cNvCxnSpPr>
          <p:nvPr/>
        </p:nvCxnSpPr>
        <p:spPr>
          <a:xfrm flipH="1">
            <a:off x="32713841" y="7992986"/>
            <a:ext cx="4812345" cy="453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Прямоугольник 169"/>
          <p:cNvSpPr/>
          <p:nvPr/>
        </p:nvSpPr>
        <p:spPr>
          <a:xfrm>
            <a:off x="14121145" y="10617298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Вход экономики в области стерлингов </a:t>
            </a:r>
            <a:r>
              <a:rPr lang="ru-RU" sz="500" dirty="0"/>
              <a:t>вход Конго в области стерлингов . [13] [25] С официальным соглашением и конголезским заявлением о поддержке союзников, экономика Конго - в частности, производство важного сырья - была передана в распоряжение союзников. [24] Хотя </a:t>
            </a:r>
            <a:r>
              <a:rPr lang="ru-RU" sz="500" dirty="0" err="1"/>
              <a:t>Рикманы</a:t>
            </a:r>
            <a:r>
              <a:rPr lang="ru-RU" sz="500" dirty="0"/>
              <a:t> и </a:t>
            </a:r>
            <a:r>
              <a:rPr lang="ru-RU" sz="500" dirty="0" err="1"/>
              <a:t>лидерыBanque</a:t>
            </a:r>
            <a:r>
              <a:rPr lang="ru-RU" sz="500" dirty="0"/>
              <a:t> </a:t>
            </a:r>
            <a:r>
              <a:rPr lang="ru-RU" sz="500" dirty="0" err="1"/>
              <a:t>du</a:t>
            </a:r>
            <a:r>
              <a:rPr lang="ru-RU" sz="500" dirty="0"/>
              <a:t> </a:t>
            </a:r>
            <a:r>
              <a:rPr lang="ru-RU" sz="500" dirty="0" err="1"/>
              <a:t>Congo</a:t>
            </a:r>
            <a:r>
              <a:rPr lang="ru-RU" sz="500" dirty="0"/>
              <a:t> </a:t>
            </a:r>
            <a:r>
              <a:rPr lang="ru-RU" sz="500" dirty="0" err="1"/>
              <a:t>Belge</a:t>
            </a:r>
            <a:r>
              <a:rPr lang="ru-RU" sz="500" dirty="0"/>
              <a:t> ( центральный банк Конго ) был доволен вступлением в зону фунта стерлингов, которая гарантировала экспортный рынок для территории, им категорически не понравились фиксированные цены, заключенные в соглашении, которые были выгодны Соединенному Королевству, и обеспокоены тем, что только торговля с фунтом стерлингов может негативно повлиять на валютные резервы Конго</a:t>
            </a:r>
          </a:p>
        </p:txBody>
      </p:sp>
      <p:cxnSp>
        <p:nvCxnSpPr>
          <p:cNvPr id="176" name="Прямая со стрелкой 175"/>
          <p:cNvCxnSpPr>
            <a:stCxn id="198" idx="2"/>
            <a:endCxn id="170" idx="0"/>
          </p:cNvCxnSpPr>
          <p:nvPr/>
        </p:nvCxnSpPr>
        <p:spPr>
          <a:xfrm flipH="1">
            <a:off x="15179104" y="10188493"/>
            <a:ext cx="5526" cy="4288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Прямоугольник 176"/>
          <p:cNvSpPr/>
          <p:nvPr/>
        </p:nvSpPr>
        <p:spPr>
          <a:xfrm>
            <a:off x="21243705" y="447752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Привлечь сельских жителей </a:t>
            </a:r>
            <a:r>
              <a:rPr lang="ru-RU" sz="1400" dirty="0"/>
              <a:t>к работам </a:t>
            </a:r>
            <a:r>
              <a:rPr lang="ru-RU" sz="700" dirty="0"/>
              <a:t>(Требования колониальной администрации больше всего выпали на долю сельских жителей, которых привлекали для строительства дорог и сбора каучука.)</a:t>
            </a:r>
            <a:endParaRPr lang="ru-RU" sz="100" dirty="0"/>
          </a:p>
        </p:txBody>
      </p:sp>
      <p:cxnSp>
        <p:nvCxnSpPr>
          <p:cNvPr id="180" name="Соединительная линия уступом 179"/>
          <p:cNvCxnSpPr>
            <a:stCxn id="279" idx="2"/>
            <a:endCxn id="177" idx="0"/>
          </p:cNvCxnSpPr>
          <p:nvPr/>
        </p:nvCxnSpPr>
        <p:spPr>
          <a:xfrm rot="5400000">
            <a:off x="23287507" y="3037410"/>
            <a:ext cx="454270" cy="24259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Прямоугольник 180"/>
          <p:cNvSpPr/>
          <p:nvPr/>
        </p:nvSpPr>
        <p:spPr>
          <a:xfrm>
            <a:off x="-1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Нарастить </a:t>
            </a:r>
            <a:r>
              <a:rPr lang="ru-RU" sz="1400" dirty="0"/>
              <a:t>производство транспорта </a:t>
            </a:r>
            <a:r>
              <a:rPr lang="ru-RU" sz="900" dirty="0"/>
              <a:t>(Колониальное правительство также значительно улучшило транспортные и производственные мощности во время </a:t>
            </a:r>
            <a:r>
              <a:rPr lang="ru-RU" sz="900" dirty="0" smtClean="0"/>
              <a:t>войны)</a:t>
            </a:r>
            <a:endParaRPr lang="ru-RU" sz="200" dirty="0"/>
          </a:p>
        </p:txBody>
      </p:sp>
      <p:cxnSp>
        <p:nvCxnSpPr>
          <p:cNvPr id="183" name="Соединительная линия уступом 182"/>
          <p:cNvCxnSpPr>
            <a:stCxn id="185" idx="2"/>
            <a:endCxn id="181" idx="0"/>
          </p:cNvCxnSpPr>
          <p:nvPr/>
        </p:nvCxnSpPr>
        <p:spPr>
          <a:xfrm rot="5400000">
            <a:off x="2390233" y="13420203"/>
            <a:ext cx="2046940" cy="4711490"/>
          </a:xfrm>
          <a:prstGeom prst="bentConnector3">
            <a:avLst>
              <a:gd name="adj1" fmla="val 1003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Прямоугольник 183"/>
          <p:cNvSpPr/>
          <p:nvPr/>
        </p:nvSpPr>
        <p:spPr>
          <a:xfrm>
            <a:off x="18825967" y="447377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принудительный труд </a:t>
            </a:r>
            <a:r>
              <a:rPr lang="ru-RU" sz="700" dirty="0" smtClean="0"/>
              <a:t>(он был типа отменён в 1930х где то.)</a:t>
            </a:r>
            <a:endParaRPr lang="ru-RU" sz="100" dirty="0"/>
          </a:p>
        </p:txBody>
      </p:sp>
      <p:cxnSp>
        <p:nvCxnSpPr>
          <p:cNvPr id="199" name="Соединительная линия уступом 198"/>
          <p:cNvCxnSpPr>
            <a:stCxn id="279" idx="2"/>
            <a:endCxn id="184" idx="0"/>
          </p:cNvCxnSpPr>
          <p:nvPr/>
        </p:nvCxnSpPr>
        <p:spPr>
          <a:xfrm rot="5400000">
            <a:off x="22080514" y="1826665"/>
            <a:ext cx="450519" cy="48436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Прямоугольник 199"/>
          <p:cNvSpPr/>
          <p:nvPr/>
        </p:nvSpPr>
        <p:spPr>
          <a:xfrm>
            <a:off x="32906650" y="447377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Предоставить права </a:t>
            </a:r>
            <a:r>
              <a:rPr lang="ru-RU" sz="1400" dirty="0" smtClean="0"/>
              <a:t>«развитым» </a:t>
            </a:r>
            <a:r>
              <a:rPr lang="ru-RU" sz="1400" dirty="0"/>
              <a:t>конголезцам</a:t>
            </a:r>
            <a:endParaRPr lang="ru-RU" sz="500" dirty="0"/>
          </a:p>
        </p:txBody>
      </p:sp>
      <p:sp>
        <p:nvSpPr>
          <p:cNvPr id="201" name="Прямоугольник 200"/>
          <p:cNvSpPr/>
          <p:nvPr/>
        </p:nvSpPr>
        <p:spPr>
          <a:xfrm>
            <a:off x="29447412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Двенадцать апостолов пророка </a:t>
            </a:r>
            <a:r>
              <a:rPr lang="ru-RU" sz="1400" dirty="0" err="1" smtClean="0"/>
              <a:t>Кимбангу</a:t>
            </a:r>
            <a:r>
              <a:rPr lang="ru-RU" sz="1400" dirty="0"/>
              <a:t> </a:t>
            </a:r>
            <a:r>
              <a:rPr lang="ru-RU" sz="600" dirty="0"/>
              <a:t>(Жена пророка, </a:t>
            </a:r>
            <a:r>
              <a:rPr lang="ru-RU" sz="600" dirty="0" err="1"/>
              <a:t>Кимбангу</a:t>
            </a:r>
            <a:r>
              <a:rPr lang="ru-RU" sz="600" dirty="0"/>
              <a:t> Мари </a:t>
            </a:r>
            <a:r>
              <a:rPr lang="ru-RU" sz="600" dirty="0" err="1"/>
              <a:t>Мвилу</a:t>
            </a:r>
            <a:r>
              <a:rPr lang="ru-RU" sz="600" dirty="0"/>
              <a:t>, посвятила первых пасторов-</a:t>
            </a:r>
            <a:r>
              <a:rPr lang="ru-RU" sz="600" dirty="0" err="1"/>
              <a:t>кимбангуистов</a:t>
            </a:r>
            <a:r>
              <a:rPr lang="ru-RU" sz="600" dirty="0"/>
              <a:t> в 1955 </a:t>
            </a:r>
            <a:r>
              <a:rPr lang="ru-RU" sz="600" dirty="0" smtClean="0"/>
              <a:t>году ну и + слухи что у него были 12 апостолов)</a:t>
            </a:r>
            <a:endParaRPr lang="ru-RU" sz="100" dirty="0"/>
          </a:p>
        </p:txBody>
      </p:sp>
      <p:sp>
        <p:nvSpPr>
          <p:cNvPr id="206" name="Прямоугольник 205"/>
          <p:cNvSpPr/>
          <p:nvPr/>
        </p:nvSpPr>
        <p:spPr>
          <a:xfrm>
            <a:off x="31761146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</a:t>
            </a:r>
            <a:r>
              <a:rPr lang="ru-RU" sz="1400" dirty="0"/>
              <a:t>святого храма </a:t>
            </a:r>
            <a:r>
              <a:rPr lang="ru-RU" sz="500" dirty="0"/>
              <a:t>(С 1921 года , согласно откровению </a:t>
            </a:r>
            <a:r>
              <a:rPr lang="ru-RU" sz="500" dirty="0" err="1"/>
              <a:t>Саймона</a:t>
            </a:r>
            <a:r>
              <a:rPr lang="ru-RU" sz="500" dirty="0"/>
              <a:t> </a:t>
            </a:r>
            <a:r>
              <a:rPr lang="ru-RU" sz="500" dirty="0" err="1"/>
              <a:t>Кимбангу</a:t>
            </a:r>
            <a:r>
              <a:rPr lang="ru-RU" sz="500" dirty="0"/>
              <a:t>, </a:t>
            </a:r>
            <a:r>
              <a:rPr lang="en-US" sz="500" dirty="0" err="1"/>
              <a:t>Nkamba</a:t>
            </a:r>
            <a:r>
              <a:rPr lang="ru-RU" sz="500" dirty="0" smtClean="0"/>
              <a:t> </a:t>
            </a:r>
            <a:r>
              <a:rPr lang="ru-RU" sz="500" dirty="0"/>
              <a:t>считается Новым Иерусалимом . Сегодня большой храм 100 м в длину и 50 м в ширину на 37 000 мест находится в </a:t>
            </a:r>
            <a:r>
              <a:rPr lang="ru-RU" sz="500" dirty="0" err="1"/>
              <a:t>Мбанза</a:t>
            </a:r>
            <a:r>
              <a:rPr lang="ru-RU" sz="500" dirty="0"/>
              <a:t> </a:t>
            </a:r>
            <a:r>
              <a:rPr lang="ru-RU" sz="500" dirty="0" err="1"/>
              <a:t>Нкамба</a:t>
            </a:r>
            <a:r>
              <a:rPr lang="ru-RU" sz="500" dirty="0"/>
              <a:t>, единственном святом месте </a:t>
            </a:r>
            <a:r>
              <a:rPr lang="ru-RU" sz="500" dirty="0" err="1"/>
              <a:t>кимбангизма</a:t>
            </a:r>
            <a:r>
              <a:rPr lang="ru-RU" sz="500" dirty="0"/>
              <a:t>.)</a:t>
            </a:r>
            <a:endParaRPr lang="ru-RU" sz="100" dirty="0"/>
          </a:p>
        </p:txBody>
      </p:sp>
      <p:sp>
        <p:nvSpPr>
          <p:cNvPr id="209" name="Прямоугольник 208"/>
          <p:cNvSpPr/>
          <p:nvPr/>
        </p:nvSpPr>
        <p:spPr>
          <a:xfrm>
            <a:off x="32906650" y="91055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Запрет алкоголя </a:t>
            </a:r>
            <a:r>
              <a:rPr lang="ru-RU" sz="1400" dirty="0"/>
              <a:t>и дурманов </a:t>
            </a:r>
            <a:r>
              <a:rPr lang="ru-RU" sz="600" dirty="0"/>
              <a:t>(Он запрещает алкогольные напитки, танцы, наркотики, употребление табака, полигамию, прелюбодеяние, блуд, употребление свинины и мяса обезьяны, ношение брюк с заниженной талией для мужчин и мини-юбки или даже декольте для женщин.)</a:t>
            </a:r>
            <a:endParaRPr lang="ru-RU" sz="100" dirty="0"/>
          </a:p>
        </p:txBody>
      </p:sp>
      <p:cxnSp>
        <p:nvCxnSpPr>
          <p:cNvPr id="212" name="Соединительная линия уступом 211"/>
          <p:cNvCxnSpPr>
            <a:stCxn id="117" idx="2"/>
            <a:endCxn id="120" idx="0"/>
          </p:cNvCxnSpPr>
          <p:nvPr/>
        </p:nvCxnSpPr>
        <p:spPr>
          <a:xfrm rot="16200000" flipH="1">
            <a:off x="29171796" y="4973437"/>
            <a:ext cx="350718" cy="46174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Соединительная линия уступом 215"/>
          <p:cNvCxnSpPr>
            <a:stCxn id="118" idx="2"/>
            <a:endCxn id="120" idx="0"/>
          </p:cNvCxnSpPr>
          <p:nvPr/>
        </p:nvCxnSpPr>
        <p:spPr>
          <a:xfrm rot="16200000" flipH="1">
            <a:off x="30324911" y="6126551"/>
            <a:ext cx="358223" cy="23037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Соединительная линия уступом 218"/>
          <p:cNvCxnSpPr>
            <a:stCxn id="115" idx="2"/>
            <a:endCxn id="169" idx="0"/>
          </p:cNvCxnSpPr>
          <p:nvPr/>
        </p:nvCxnSpPr>
        <p:spPr>
          <a:xfrm rot="16200000" flipH="1">
            <a:off x="30286416" y="3088998"/>
            <a:ext cx="450519" cy="23190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Соединительная линия уступом 222"/>
          <p:cNvCxnSpPr>
            <a:stCxn id="115" idx="2"/>
            <a:endCxn id="200" idx="0"/>
          </p:cNvCxnSpPr>
          <p:nvPr/>
        </p:nvCxnSpPr>
        <p:spPr>
          <a:xfrm rot="16200000" flipH="1">
            <a:off x="31433126" y="1942287"/>
            <a:ext cx="450518" cy="461244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Соединительная линия уступом 223"/>
          <p:cNvCxnSpPr>
            <a:stCxn id="169" idx="2"/>
            <a:endCxn id="163" idx="0"/>
          </p:cNvCxnSpPr>
          <p:nvPr/>
        </p:nvCxnSpPr>
        <p:spPr>
          <a:xfrm rot="16200000" flipH="1">
            <a:off x="32050870" y="5174088"/>
            <a:ext cx="388553" cy="11479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Соединительная линия уступом 224"/>
          <p:cNvCxnSpPr>
            <a:stCxn id="200" idx="2"/>
            <a:endCxn id="163" idx="0"/>
          </p:cNvCxnSpPr>
          <p:nvPr/>
        </p:nvCxnSpPr>
        <p:spPr>
          <a:xfrm rot="5400000">
            <a:off x="33197580" y="5175295"/>
            <a:ext cx="388554" cy="114550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Соединительная линия уступом 228"/>
          <p:cNvCxnSpPr>
            <a:stCxn id="163" idx="2"/>
            <a:endCxn id="164" idx="0"/>
          </p:cNvCxnSpPr>
          <p:nvPr/>
        </p:nvCxnSpPr>
        <p:spPr>
          <a:xfrm rot="16200000" flipH="1">
            <a:off x="35486294" y="4355135"/>
            <a:ext cx="430662" cy="57650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Соединительная линия уступом 230"/>
          <p:cNvCxnSpPr>
            <a:stCxn id="120" idx="2"/>
            <a:endCxn id="209" idx="0"/>
          </p:cNvCxnSpPr>
          <p:nvPr/>
        </p:nvCxnSpPr>
        <p:spPr>
          <a:xfrm rot="16200000" flipH="1">
            <a:off x="32526245" y="7667159"/>
            <a:ext cx="568001" cy="23087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Соединительная линия уступом 231"/>
          <p:cNvCxnSpPr>
            <a:stCxn id="120" idx="2"/>
            <a:endCxn id="123" idx="0"/>
          </p:cNvCxnSpPr>
          <p:nvPr/>
        </p:nvCxnSpPr>
        <p:spPr>
          <a:xfrm rot="5400000">
            <a:off x="30220022" y="7669663"/>
            <a:ext cx="568001" cy="23037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Соединительная линия уступом 234"/>
          <p:cNvCxnSpPr>
            <a:stCxn id="121" idx="2"/>
            <a:endCxn id="201" idx="0"/>
          </p:cNvCxnSpPr>
          <p:nvPr/>
        </p:nvCxnSpPr>
        <p:spPr>
          <a:xfrm rot="5400000">
            <a:off x="30864740" y="9826156"/>
            <a:ext cx="431774" cy="11505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Соединительная линия уступом 235"/>
          <p:cNvCxnSpPr>
            <a:stCxn id="121" idx="2"/>
            <a:endCxn id="206" idx="0"/>
          </p:cNvCxnSpPr>
          <p:nvPr/>
        </p:nvCxnSpPr>
        <p:spPr>
          <a:xfrm rot="16200000" flipH="1">
            <a:off x="32021606" y="9819799"/>
            <a:ext cx="431774" cy="11632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Прямая со стрелкой 236"/>
          <p:cNvCxnSpPr>
            <a:stCxn id="123" idx="2"/>
            <a:endCxn id="124" idx="0"/>
          </p:cNvCxnSpPr>
          <p:nvPr/>
        </p:nvCxnSpPr>
        <p:spPr>
          <a:xfrm>
            <a:off x="29352162" y="10185524"/>
            <a:ext cx="0" cy="19435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Прямая со стрелкой 239"/>
          <p:cNvCxnSpPr>
            <a:stCxn id="120" idx="2"/>
            <a:endCxn id="121" idx="0"/>
          </p:cNvCxnSpPr>
          <p:nvPr/>
        </p:nvCxnSpPr>
        <p:spPr>
          <a:xfrm>
            <a:off x="31655882" y="8537523"/>
            <a:ext cx="0" cy="5680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Прямоугольник 241"/>
          <p:cNvSpPr/>
          <p:nvPr/>
        </p:nvSpPr>
        <p:spPr>
          <a:xfrm>
            <a:off x="35210370" y="9109209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Военная администрация Конго</a:t>
            </a:r>
          </a:p>
        </p:txBody>
      </p:sp>
      <p:sp>
        <p:nvSpPr>
          <p:cNvPr id="244" name="Прямоугольник 243"/>
          <p:cNvSpPr/>
          <p:nvPr/>
        </p:nvSpPr>
        <p:spPr>
          <a:xfrm>
            <a:off x="39843940" y="9105523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Пётр </a:t>
            </a:r>
            <a:r>
              <a:rPr lang="en-US" sz="1400" dirty="0" smtClean="0"/>
              <a:t>VII</a:t>
            </a:r>
            <a:r>
              <a:rPr lang="ru-RU" sz="1400" dirty="0" smtClean="0"/>
              <a:t> (</a:t>
            </a:r>
            <a:r>
              <a:rPr lang="pt-BR" sz="1400" dirty="0"/>
              <a:t>Pierre VIII du Kongo</a:t>
            </a:r>
            <a:r>
              <a:rPr lang="ru-RU" sz="1400" dirty="0" smtClean="0"/>
              <a:t>)</a:t>
            </a:r>
          </a:p>
        </p:txBody>
      </p:sp>
      <p:cxnSp>
        <p:nvCxnSpPr>
          <p:cNvPr id="246" name="Прямая соединительная линия 245"/>
          <p:cNvCxnSpPr>
            <a:endCxn id="242" idx="3"/>
          </p:cNvCxnSpPr>
          <p:nvPr/>
        </p:nvCxnSpPr>
        <p:spPr>
          <a:xfrm flipH="1">
            <a:off x="37326288" y="9645524"/>
            <a:ext cx="200867" cy="36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Прямая соединительная линия 246"/>
          <p:cNvCxnSpPr>
            <a:stCxn id="244" idx="1"/>
          </p:cNvCxnSpPr>
          <p:nvPr/>
        </p:nvCxnSpPr>
        <p:spPr>
          <a:xfrm flipH="1">
            <a:off x="39643073" y="9645523"/>
            <a:ext cx="200867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Соединительная линия уступом 256"/>
          <p:cNvCxnSpPr>
            <a:stCxn id="164" idx="2"/>
            <a:endCxn id="242" idx="0"/>
          </p:cNvCxnSpPr>
          <p:nvPr/>
        </p:nvCxnSpPr>
        <p:spPr>
          <a:xfrm rot="5400000">
            <a:off x="37138126" y="7663189"/>
            <a:ext cx="576223" cy="23158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Соединительная линия уступом 257"/>
          <p:cNvCxnSpPr>
            <a:stCxn id="164" idx="2"/>
            <a:endCxn id="244" idx="0"/>
          </p:cNvCxnSpPr>
          <p:nvPr/>
        </p:nvCxnSpPr>
        <p:spPr>
          <a:xfrm rot="16200000" flipH="1">
            <a:off x="39456754" y="7660377"/>
            <a:ext cx="572537" cy="23177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Прямая со стрелкой 266"/>
          <p:cNvCxnSpPr>
            <a:stCxn id="164" idx="2"/>
          </p:cNvCxnSpPr>
          <p:nvPr/>
        </p:nvCxnSpPr>
        <p:spPr>
          <a:xfrm>
            <a:off x="38584145" y="8532986"/>
            <a:ext cx="969" cy="5725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22008</TotalTime>
  <Words>1493</Words>
  <Application>Microsoft Office PowerPoint</Application>
  <PresentationFormat>Произвольный</PresentationFormat>
  <Paragraphs>96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it</cp:lastModifiedBy>
  <cp:revision>1545</cp:revision>
  <dcterms:created xsi:type="dcterms:W3CDTF">2018-10-23T08:09:21Z</dcterms:created>
  <dcterms:modified xsi:type="dcterms:W3CDTF">2021-11-12T11:23:43Z</dcterms:modified>
</cp:coreProperties>
</file>