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6357" autoAdjust="0"/>
  </p:normalViewPr>
  <p:slideViewPr>
    <p:cSldViewPr snapToGrid="0">
      <p:cViewPr>
        <p:scale>
          <a:sx n="90" d="100"/>
          <a:sy n="90" d="100"/>
        </p:scale>
        <p:origin x="-5868" y="-1378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21.11.2022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21.11.2022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21.11.2022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21.11.2022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21.11.2022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21.11.2022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Прямоугольник 720"/>
          <p:cNvSpPr/>
          <p:nvPr/>
        </p:nvSpPr>
        <p:spPr>
          <a:xfrm>
            <a:off x="20745354" y="2148280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22" name="Прямоугольник 721"/>
          <p:cNvSpPr/>
          <p:nvPr/>
        </p:nvSpPr>
        <p:spPr>
          <a:xfrm>
            <a:off x="21803313" y="21482808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8" name="Прямоугольник 477"/>
          <p:cNvSpPr/>
          <p:nvPr/>
        </p:nvSpPr>
        <p:spPr>
          <a:xfrm>
            <a:off x="6524755" y="1844516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коммунистическую партию Сиама</a:t>
            </a:r>
          </a:p>
        </p:txBody>
      </p:sp>
      <p:cxnSp>
        <p:nvCxnSpPr>
          <p:cNvPr id="193" name="Прямая соединительная линия 192"/>
          <p:cNvCxnSpPr>
            <a:stCxn id="60" idx="3"/>
            <a:endCxn id="213" idx="1"/>
          </p:cNvCxnSpPr>
          <p:nvPr/>
        </p:nvCxnSpPr>
        <p:spPr>
          <a:xfrm flipV="1">
            <a:off x="-5025343" y="9437133"/>
            <a:ext cx="2644876" cy="227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94" name="Shape 248"/>
          <p:cNvCxnSpPr>
            <a:stCxn id="19" idx="2"/>
            <a:endCxn id="210" idx="0"/>
          </p:cNvCxnSpPr>
          <p:nvPr/>
        </p:nvCxnSpPr>
        <p:spPr>
          <a:xfrm rot="16200000" flipH="1">
            <a:off x="-3242404" y="5075417"/>
            <a:ext cx="312098" cy="1167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-5915338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Денонсация неравноправных договоров (</a:t>
            </a:r>
            <a:r>
              <a:rPr lang="ru-RU" sz="1400" dirty="0" err="1"/>
              <a:t>ист</a:t>
            </a:r>
            <a:r>
              <a:rPr lang="ru-RU" sz="1400" dirty="0"/>
              <a:t> 1936)</a:t>
            </a:r>
            <a:endParaRPr lang="ru-RU" sz="3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-3560742" y="5815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таможенной независимости (</a:t>
            </a:r>
            <a:r>
              <a:rPr lang="ru-RU" sz="1400" dirty="0" err="1"/>
              <a:t>ист</a:t>
            </a:r>
            <a:r>
              <a:rPr lang="ru-RU" sz="1400" dirty="0"/>
              <a:t> 1936) 50</a:t>
            </a:r>
          </a:p>
        </p:txBody>
      </p:sp>
      <p:sp>
        <p:nvSpPr>
          <p:cNvPr id="213" name="Прямоугольник 212"/>
          <p:cNvSpPr/>
          <p:nvPr/>
        </p:nvSpPr>
        <p:spPr>
          <a:xfrm>
            <a:off x="-2380467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неугодных национальных кампаний (</a:t>
            </a:r>
            <a:r>
              <a:rPr lang="ru-RU" sz="1400" dirty="0" err="1"/>
              <a:t>ист</a:t>
            </a:r>
            <a:r>
              <a:rPr lang="ru-RU" sz="1400" dirty="0"/>
              <a:t> после </a:t>
            </a:r>
            <a:r>
              <a:rPr lang="ru-RU" sz="1400" dirty="0" err="1"/>
              <a:t>фаш</a:t>
            </a:r>
            <a:r>
              <a:rPr lang="ru-RU" sz="1400" dirty="0"/>
              <a:t> переворота)</a:t>
            </a:r>
          </a:p>
        </p:txBody>
      </p:sp>
      <p:sp>
        <p:nvSpPr>
          <p:cNvPr id="214" name="Прямоугольник 213"/>
          <p:cNvSpPr/>
          <p:nvPr/>
        </p:nvSpPr>
        <p:spPr>
          <a:xfrm>
            <a:off x="17206955" y="1845208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«Третий путь» (Народная Партия, </a:t>
            </a:r>
            <a:r>
              <a:rPr lang="ru-RU" sz="1400" dirty="0" err="1"/>
              <a:t>подъидеология</a:t>
            </a:r>
            <a:r>
              <a:rPr lang="ru-RU" sz="1400" dirty="0"/>
              <a:t> социал-демократия)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43814675" y="184514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Восстание 18 трупов</a:t>
            </a:r>
          </a:p>
        </p:txBody>
      </p:sp>
      <p:sp>
        <p:nvSpPr>
          <p:cNvPr id="234" name="Прямоугольник 233"/>
          <p:cNvSpPr/>
          <p:nvPr/>
        </p:nvSpPr>
        <p:spPr>
          <a:xfrm>
            <a:off x="43814675" y="2003474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ультранационализма </a:t>
            </a:r>
            <a:r>
              <a:rPr lang="ru-RU" sz="600" dirty="0"/>
              <a:t>(</a:t>
            </a:r>
            <a:r>
              <a:rPr lang="ru-RU" sz="1100" dirty="0"/>
              <a:t>24 июня 1939 года)</a:t>
            </a:r>
            <a:endParaRPr lang="ru-RU" sz="600" dirty="0"/>
          </a:p>
        </p:txBody>
      </p:sp>
      <p:sp>
        <p:nvSpPr>
          <p:cNvPr id="236" name="Прямоугольник 235"/>
          <p:cNvSpPr/>
          <p:nvPr/>
        </p:nvSpPr>
        <p:spPr>
          <a:xfrm>
            <a:off x="-238056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имущество китайских ростовщиков (историчный)</a:t>
            </a:r>
          </a:p>
        </p:txBody>
      </p:sp>
      <p:sp>
        <p:nvSpPr>
          <p:cNvPr id="239" name="Прямоугольник 238"/>
          <p:cNvSpPr/>
          <p:nvPr/>
        </p:nvSpPr>
        <p:spPr>
          <a:xfrm>
            <a:off x="4381467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 о дружбе с Японией</a:t>
            </a:r>
          </a:p>
        </p:txBody>
      </p:sp>
      <p:sp>
        <p:nvSpPr>
          <p:cNvPr id="240" name="Прямоугольник 239"/>
          <p:cNvSpPr/>
          <p:nvPr/>
        </p:nvSpPr>
        <p:spPr>
          <a:xfrm>
            <a:off x="40399891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 личности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sp>
        <p:nvSpPr>
          <p:cNvPr id="245" name="Прямоугольник 244"/>
          <p:cNvSpPr/>
          <p:nvPr/>
        </p:nvSpPr>
        <p:spPr>
          <a:xfrm>
            <a:off x="44957675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сотрудничество с Японией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-4727885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Вывод валюты из золотого стандарта (</a:t>
            </a:r>
            <a:r>
              <a:rPr lang="ru-RU" sz="1400" dirty="0" err="1"/>
              <a:t>ист</a:t>
            </a:r>
            <a:r>
              <a:rPr lang="ru-RU" sz="1400" dirty="0"/>
              <a:t> 1936) 100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41528331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Ювачон</a:t>
            </a:r>
            <a:endParaRPr lang="ru-RU" sz="5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46095415" y="2151709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Двенадцать культурных мандатов</a:t>
            </a:r>
          </a:p>
        </p:txBody>
      </p:sp>
      <p:cxnSp>
        <p:nvCxnSpPr>
          <p:cNvPr id="24" name="Shape 248"/>
          <p:cNvCxnSpPr>
            <a:stCxn id="19" idx="2"/>
            <a:endCxn id="207" idx="0"/>
          </p:cNvCxnSpPr>
          <p:nvPr/>
        </p:nvCxnSpPr>
        <p:spPr>
          <a:xfrm rot="5400000">
            <a:off x="-4419392" y="5064954"/>
            <a:ext cx="311480" cy="1187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-8328711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Заключить новый договор с Францией (</a:t>
            </a:r>
            <a:r>
              <a:rPr lang="ru-RU" sz="1400" dirty="0" err="1"/>
              <a:t>ист</a:t>
            </a:r>
            <a:r>
              <a:rPr lang="ru-RU" sz="1400" dirty="0"/>
              <a:t> 1937) 50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-5910789" y="73748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из Великобритании и США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-3561101" y="73907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Привлечь вложения скандинавских стран (Дании Швеции Норвегии)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30" name="Прямоугольник 29"/>
          <p:cNvSpPr/>
          <p:nvPr/>
        </p:nvSpPr>
        <p:spPr>
          <a:xfrm>
            <a:off x="-1211414" y="737936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Итальянские и Германские концессии (</a:t>
            </a:r>
            <a:r>
              <a:rPr lang="ru-RU" sz="1400" dirty="0" err="1"/>
              <a:t>ист</a:t>
            </a:r>
            <a:r>
              <a:rPr lang="ru-RU" sz="1400" dirty="0"/>
              <a:t> 1937) 100</a:t>
            </a:r>
          </a:p>
        </p:txBody>
      </p:sp>
      <p:sp>
        <p:nvSpPr>
          <p:cNvPr id="54" name="Прямоугольник 53"/>
          <p:cNvSpPr/>
          <p:nvPr/>
        </p:nvSpPr>
        <p:spPr>
          <a:xfrm>
            <a:off x="18261755" y="155858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земельном максимуме (</a:t>
            </a:r>
            <a:r>
              <a:rPr lang="ru-RU" sz="1400" dirty="0" err="1"/>
              <a:t>ист</a:t>
            </a:r>
            <a:r>
              <a:rPr lang="ru-RU" sz="1400" dirty="0"/>
              <a:t> 1936) </a:t>
            </a:r>
          </a:p>
        </p:txBody>
      </p:sp>
      <p:sp>
        <p:nvSpPr>
          <p:cNvPr id="55" name="Прямоугольник 54"/>
          <p:cNvSpPr/>
          <p:nvPr/>
        </p:nvSpPr>
        <p:spPr>
          <a:xfrm>
            <a:off x="23177179" y="155888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системы медицинского обслуживания (</a:t>
            </a:r>
            <a:r>
              <a:rPr lang="ru-RU" sz="1400" dirty="0" err="1"/>
              <a:t>ист</a:t>
            </a:r>
            <a:r>
              <a:rPr lang="ru-RU" sz="1400" dirty="0"/>
              <a:t> 1937) 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17209711" y="200347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Воскресить Проект «Жёлтой книги»</a:t>
            </a:r>
            <a:endParaRPr lang="ru-RU" sz="10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16006082" y="229214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рабочего законодательства</a:t>
            </a:r>
            <a:endParaRPr lang="ru-RU" sz="1200" dirty="0"/>
          </a:p>
        </p:txBody>
      </p:sp>
      <p:sp>
        <p:nvSpPr>
          <p:cNvPr id="58" name="Прямоугольник 57"/>
          <p:cNvSpPr/>
          <p:nvPr/>
        </p:nvSpPr>
        <p:spPr>
          <a:xfrm>
            <a:off x="-4725609" y="103051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беженцев из Китая</a:t>
            </a:r>
          </a:p>
        </p:txBody>
      </p:sp>
      <p:sp>
        <p:nvSpPr>
          <p:cNvPr id="59" name="Прямоугольник 58"/>
          <p:cNvSpPr/>
          <p:nvPr/>
        </p:nvSpPr>
        <p:spPr>
          <a:xfrm>
            <a:off x="-9513696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сахарного завода (</a:t>
            </a:r>
            <a:r>
              <a:rPr lang="ru-RU" sz="1400" dirty="0" err="1"/>
              <a:t>ист</a:t>
            </a:r>
            <a:r>
              <a:rPr lang="ru-RU" sz="1400" dirty="0"/>
              <a:t> 1937) 50 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-7141261" y="88994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Пойти на компромисс с Великобританией</a:t>
            </a:r>
          </a:p>
        </p:txBody>
      </p:sp>
      <p:cxnSp>
        <p:nvCxnSpPr>
          <p:cNvPr id="63" name="Shape 248"/>
          <p:cNvCxnSpPr>
            <a:cxnSpLocks/>
            <a:stCxn id="27" idx="2"/>
            <a:endCxn id="60" idx="0"/>
          </p:cNvCxnSpPr>
          <p:nvPr/>
        </p:nvCxnSpPr>
        <p:spPr>
          <a:xfrm rot="16200000" flipH="1">
            <a:off x="-6893636" y="8089072"/>
            <a:ext cx="433219" cy="118745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hape 248"/>
          <p:cNvCxnSpPr>
            <a:cxnSpLocks/>
            <a:stCxn id="28" idx="2"/>
            <a:endCxn id="60" idx="0"/>
          </p:cNvCxnSpPr>
          <p:nvPr/>
        </p:nvCxnSpPr>
        <p:spPr>
          <a:xfrm rot="5400000">
            <a:off x="-5690362" y="8061874"/>
            <a:ext cx="444593" cy="12304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hape 248"/>
          <p:cNvCxnSpPr>
            <a:cxnSpLocks/>
            <a:stCxn id="29" idx="2"/>
            <a:endCxn id="60" idx="0"/>
          </p:cNvCxnSpPr>
          <p:nvPr/>
        </p:nvCxnSpPr>
        <p:spPr>
          <a:xfrm rot="5400000">
            <a:off x="-4507557" y="6894991"/>
            <a:ext cx="428671" cy="3580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hape 248"/>
          <p:cNvCxnSpPr>
            <a:cxnSpLocks/>
            <a:stCxn id="30" idx="2"/>
            <a:endCxn id="60" idx="0"/>
          </p:cNvCxnSpPr>
          <p:nvPr/>
        </p:nvCxnSpPr>
        <p:spPr>
          <a:xfrm rot="5400000">
            <a:off x="-3338400" y="5714462"/>
            <a:ext cx="440044" cy="59298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hape 248"/>
          <p:cNvCxnSpPr>
            <a:stCxn id="27" idx="2"/>
            <a:endCxn id="213" idx="0"/>
          </p:cNvCxnSpPr>
          <p:nvPr/>
        </p:nvCxnSpPr>
        <p:spPr>
          <a:xfrm rot="16200000" flipH="1">
            <a:off x="-4512102" y="5707538"/>
            <a:ext cx="430945" cy="594824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hape 248"/>
          <p:cNvCxnSpPr>
            <a:stCxn id="28" idx="2"/>
            <a:endCxn id="213" idx="0"/>
          </p:cNvCxnSpPr>
          <p:nvPr/>
        </p:nvCxnSpPr>
        <p:spPr>
          <a:xfrm rot="16200000" flipH="1">
            <a:off x="-3308828" y="6910812"/>
            <a:ext cx="442319" cy="35303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hape 248"/>
          <p:cNvCxnSpPr>
            <a:stCxn id="29" idx="2"/>
            <a:endCxn id="213" idx="0"/>
          </p:cNvCxnSpPr>
          <p:nvPr/>
        </p:nvCxnSpPr>
        <p:spPr>
          <a:xfrm rot="16200000" flipH="1">
            <a:off x="-2126023" y="8093617"/>
            <a:ext cx="426397" cy="11806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/>
          <p:cNvCxnSpPr>
            <a:stCxn id="30" idx="2"/>
            <a:endCxn id="213" idx="0"/>
          </p:cNvCxnSpPr>
          <p:nvPr/>
        </p:nvCxnSpPr>
        <p:spPr>
          <a:xfrm rot="5400000">
            <a:off x="-956866" y="8093722"/>
            <a:ext cx="437770" cy="11690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/>
          <p:cNvCxnSpPr>
            <a:stCxn id="213" idx="2"/>
            <a:endCxn id="58" idx="0"/>
          </p:cNvCxnSpPr>
          <p:nvPr/>
        </p:nvCxnSpPr>
        <p:spPr>
          <a:xfrm rot="5400000">
            <a:off x="-2659086" y="8968569"/>
            <a:ext cx="328015" cy="2345142"/>
          </a:xfrm>
          <a:prstGeom prst="bentConnector3">
            <a:avLst>
              <a:gd name="adj1" fmla="val 532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/>
          <p:cNvCxnSpPr>
            <a:stCxn id="60" idx="2"/>
            <a:endCxn id="58" idx="0"/>
          </p:cNvCxnSpPr>
          <p:nvPr/>
        </p:nvCxnSpPr>
        <p:spPr>
          <a:xfrm rot="16200000" flipH="1">
            <a:off x="-5038346" y="8934451"/>
            <a:ext cx="325741" cy="241565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Прямоугольник 92"/>
          <p:cNvSpPr/>
          <p:nvPr/>
        </p:nvSpPr>
        <p:spPr>
          <a:xfrm>
            <a:off x="-2401" y="889979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пивоваренного завода (</a:t>
            </a:r>
            <a:r>
              <a:rPr lang="ru-RU" sz="1400" dirty="0" err="1"/>
              <a:t>ист</a:t>
            </a:r>
            <a:r>
              <a:rPr lang="ru-RU" sz="1400" dirty="0"/>
              <a:t> 1938) 100</a:t>
            </a:r>
          </a:p>
        </p:txBody>
      </p:sp>
      <p:sp>
        <p:nvSpPr>
          <p:cNvPr id="94" name="Прямоугольник 93"/>
          <p:cNvSpPr/>
          <p:nvPr/>
        </p:nvSpPr>
        <p:spPr>
          <a:xfrm>
            <a:off x="-7138987" y="1030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Разделить добычу </a:t>
            </a:r>
          </a:p>
          <a:p>
            <a:pPr algn="ctr"/>
            <a:r>
              <a:rPr lang="ru-RU" sz="1400" dirty="0"/>
              <a:t>олова</a:t>
            </a:r>
          </a:p>
        </p:txBody>
      </p:sp>
      <p:sp>
        <p:nvSpPr>
          <p:cNvPr id="95" name="Прямоугольник 94"/>
          <p:cNvSpPr/>
          <p:nvPr/>
        </p:nvSpPr>
        <p:spPr>
          <a:xfrm>
            <a:off x="-2372689" y="1178138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Экспорт риса</a:t>
            </a:r>
          </a:p>
        </p:txBody>
      </p:sp>
      <p:sp>
        <p:nvSpPr>
          <p:cNvPr id="96" name="Прямоугольник 95"/>
          <p:cNvSpPr/>
          <p:nvPr/>
        </p:nvSpPr>
        <p:spPr>
          <a:xfrm>
            <a:off x="-4721058" y="117836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Касетсарт</a:t>
            </a:r>
            <a:endParaRPr lang="ru-RU" sz="1400" dirty="0"/>
          </a:p>
        </p:txBody>
      </p:sp>
      <p:cxnSp>
        <p:nvCxnSpPr>
          <p:cNvPr id="97" name="Прямая со стрелкой 96"/>
          <p:cNvCxnSpPr>
            <a:stCxn id="60" idx="2"/>
            <a:endCxn id="94" idx="0"/>
          </p:cNvCxnSpPr>
          <p:nvPr/>
        </p:nvCxnSpPr>
        <p:spPr>
          <a:xfrm>
            <a:off x="-6083302" y="9979407"/>
            <a:ext cx="2274" cy="3279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Прямоугольник 102"/>
          <p:cNvSpPr/>
          <p:nvPr/>
        </p:nvSpPr>
        <p:spPr>
          <a:xfrm>
            <a:off x="-9511423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инвестиции в железную дорогу</a:t>
            </a:r>
          </a:p>
        </p:txBody>
      </p:sp>
      <p:sp>
        <p:nvSpPr>
          <p:cNvPr id="104" name="Прямоугольник 103"/>
          <p:cNvSpPr/>
          <p:nvPr/>
        </p:nvSpPr>
        <p:spPr>
          <a:xfrm>
            <a:off x="47219081" y="229238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армии</a:t>
            </a:r>
          </a:p>
        </p:txBody>
      </p:sp>
      <p:sp>
        <p:nvSpPr>
          <p:cNvPr id="105" name="Прямоугольник 104"/>
          <p:cNvSpPr/>
          <p:nvPr/>
        </p:nvSpPr>
        <p:spPr>
          <a:xfrm>
            <a:off x="20734268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Убрать военных из Ассамблеи</a:t>
            </a:r>
          </a:p>
        </p:txBody>
      </p:sp>
      <p:cxnSp>
        <p:nvCxnSpPr>
          <p:cNvPr id="107" name="Shape 248"/>
          <p:cNvCxnSpPr>
            <a:stCxn id="60" idx="2"/>
            <a:endCxn id="103" idx="0"/>
          </p:cNvCxnSpPr>
          <p:nvPr/>
        </p:nvCxnSpPr>
        <p:spPr>
          <a:xfrm rot="5400000">
            <a:off x="-7433517" y="8959460"/>
            <a:ext cx="330269" cy="23701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/>
          <p:cNvSpPr/>
          <p:nvPr/>
        </p:nvSpPr>
        <p:spPr>
          <a:xfrm>
            <a:off x="-9509150" y="117586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Очередной кредит на инфраструктуру</a:t>
            </a:r>
          </a:p>
        </p:txBody>
      </p:sp>
      <p:cxnSp>
        <p:nvCxnSpPr>
          <p:cNvPr id="111" name="Прямая со стрелкой 110"/>
          <p:cNvCxnSpPr>
            <a:stCxn id="103" idx="2"/>
            <a:endCxn id="110" idx="0"/>
          </p:cNvCxnSpPr>
          <p:nvPr/>
        </p:nvCxnSpPr>
        <p:spPr>
          <a:xfrm>
            <a:off x="-8453464" y="11389676"/>
            <a:ext cx="2273" cy="3689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-7095771" y="117836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каучуковых плантаций</a:t>
            </a:r>
          </a:p>
        </p:txBody>
      </p:sp>
      <p:sp>
        <p:nvSpPr>
          <p:cNvPr id="131" name="Прямоугольник 130"/>
          <p:cNvSpPr/>
          <p:nvPr/>
        </p:nvSpPr>
        <p:spPr>
          <a:xfrm>
            <a:off x="-358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Смешанные государственно-частные промышленные кампании</a:t>
            </a:r>
          </a:p>
        </p:txBody>
      </p:sp>
      <p:sp>
        <p:nvSpPr>
          <p:cNvPr id="132" name="Прямоугольник 131"/>
          <p:cNvSpPr/>
          <p:nvPr/>
        </p:nvSpPr>
        <p:spPr>
          <a:xfrm>
            <a:off x="-1308" y="117836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«Тай </a:t>
            </a:r>
            <a:r>
              <a:rPr lang="ru-RU" sz="1400" dirty="0" err="1"/>
              <a:t>Ниа</a:t>
            </a:r>
            <a:r>
              <a:rPr lang="ru-RU" sz="1400" dirty="0"/>
              <a:t> </a:t>
            </a:r>
            <a:r>
              <a:rPr lang="ru-RU" sz="1400" dirty="0" err="1"/>
              <a:t>Паничако</a:t>
            </a:r>
            <a:r>
              <a:rPr lang="ru-RU" sz="1400" dirty="0"/>
              <a:t>» (</a:t>
            </a:r>
            <a:r>
              <a:rPr lang="ru-RU" sz="1400" dirty="0" err="1"/>
              <a:t>ист</a:t>
            </a:r>
            <a:r>
              <a:rPr lang="ru-RU" sz="1400" dirty="0"/>
              <a:t> 1938)</a:t>
            </a:r>
          </a:p>
        </p:txBody>
      </p:sp>
      <p:cxnSp>
        <p:nvCxnSpPr>
          <p:cNvPr id="133" name="Shape 248"/>
          <p:cNvCxnSpPr>
            <a:stCxn id="213" idx="2"/>
            <a:endCxn id="131" idx="0"/>
          </p:cNvCxnSpPr>
          <p:nvPr/>
        </p:nvCxnSpPr>
        <p:spPr>
          <a:xfrm rot="16200000" flipH="1">
            <a:off x="-306023" y="8960648"/>
            <a:ext cx="343914" cy="2376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Прямоугольник 138"/>
          <p:cNvSpPr/>
          <p:nvPr/>
        </p:nvSpPr>
        <p:spPr>
          <a:xfrm>
            <a:off x="34577380" y="1844910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Синяя армия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34577380" y="200453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трон Раму </a:t>
            </a:r>
            <a:r>
              <a:rPr lang="en-US" sz="1400" dirty="0"/>
              <a:t>VII</a:t>
            </a:r>
            <a:endParaRPr lang="ru-RU" sz="200" dirty="0"/>
          </a:p>
        </p:txBody>
      </p:sp>
      <p:sp>
        <p:nvSpPr>
          <p:cNvPr id="141" name="Прямоугольник 140"/>
          <p:cNvSpPr/>
          <p:nvPr/>
        </p:nvSpPr>
        <p:spPr>
          <a:xfrm>
            <a:off x="-8321795" y="132462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</a:t>
            </a:r>
            <a:r>
              <a:rPr lang="en-US" sz="1400" dirty="0" err="1"/>
              <a:t>Chaiseri</a:t>
            </a:r>
            <a:r>
              <a:rPr lang="en-US" sz="1400" dirty="0"/>
              <a:t> Metal and Rubber</a:t>
            </a:r>
            <a:r>
              <a:rPr lang="ru-RU" sz="1400" dirty="0"/>
              <a:t> (</a:t>
            </a:r>
            <a:r>
              <a:rPr lang="ru-RU" sz="1400" dirty="0" err="1"/>
              <a:t>ист</a:t>
            </a:r>
            <a:r>
              <a:rPr lang="ru-RU" sz="1400" dirty="0"/>
              <a:t> 1939)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-9479582" y="145592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восстановлению транспортных средств </a:t>
            </a:r>
            <a:r>
              <a:rPr lang="ru-RU" sz="1100" dirty="0"/>
              <a:t>(</a:t>
            </a:r>
            <a:r>
              <a:rPr lang="ru-RU" sz="1100" dirty="0" err="1"/>
              <a:t>ист</a:t>
            </a:r>
            <a:r>
              <a:rPr lang="ru-RU" sz="1100" dirty="0"/>
              <a:t> 1939)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-7123068" y="145546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рельсовых систем</a:t>
            </a:r>
            <a:endParaRPr lang="ru-RU" sz="1000" dirty="0"/>
          </a:p>
        </p:txBody>
      </p:sp>
      <p:cxnSp>
        <p:nvCxnSpPr>
          <p:cNvPr id="147" name="Shape 248"/>
          <p:cNvCxnSpPr>
            <a:stCxn id="141" idx="2"/>
            <a:endCxn id="142" idx="0"/>
          </p:cNvCxnSpPr>
          <p:nvPr/>
        </p:nvCxnSpPr>
        <p:spPr>
          <a:xfrm rot="5400000">
            <a:off x="-7959225" y="13863843"/>
            <a:ext cx="232993" cy="11577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hape 248"/>
          <p:cNvCxnSpPr>
            <a:stCxn id="141" idx="2"/>
            <a:endCxn id="143" idx="0"/>
          </p:cNvCxnSpPr>
          <p:nvPr/>
        </p:nvCxnSpPr>
        <p:spPr>
          <a:xfrm rot="16200000" flipH="1">
            <a:off x="-6778697" y="13841100"/>
            <a:ext cx="228448" cy="11987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hape 248"/>
          <p:cNvCxnSpPr>
            <a:cxnSpLocks/>
            <a:stCxn id="96" idx="2"/>
            <a:endCxn id="141" idx="0"/>
          </p:cNvCxnSpPr>
          <p:nvPr/>
        </p:nvCxnSpPr>
        <p:spPr>
          <a:xfrm rot="5400000">
            <a:off x="-5654763" y="11254576"/>
            <a:ext cx="382592" cy="3600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4937232" y="3648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вольфрама в </a:t>
            </a:r>
            <a:r>
              <a:rPr lang="ru-RU" sz="1400" dirty="0" err="1"/>
              <a:t>Накхоситхаммарте</a:t>
            </a:r>
            <a:r>
              <a:rPr lang="ru-RU" sz="1400" dirty="0"/>
              <a:t> (при захвате Малайзии)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-1156719" y="1325988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шахта в </a:t>
            </a:r>
            <a:r>
              <a:rPr lang="ru-RU" sz="1400" dirty="0" err="1"/>
              <a:t>Канчанабури</a:t>
            </a:r>
            <a:endParaRPr lang="ru-RU" sz="1400" dirty="0"/>
          </a:p>
        </p:txBody>
      </p:sp>
      <p:cxnSp>
        <p:nvCxnSpPr>
          <p:cNvPr id="85" name="Shape 248"/>
          <p:cNvCxnSpPr>
            <a:stCxn id="96" idx="2"/>
            <a:endCxn id="83" idx="0"/>
          </p:cNvCxnSpPr>
          <p:nvPr/>
        </p:nvCxnSpPr>
        <p:spPr>
          <a:xfrm rot="16200000" flipH="1">
            <a:off x="-2079050" y="11279598"/>
            <a:ext cx="396241" cy="3564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Прямоугольник 88"/>
          <p:cNvSpPr/>
          <p:nvPr/>
        </p:nvSpPr>
        <p:spPr>
          <a:xfrm>
            <a:off x="-4727886" y="132621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Сиамская цементная группа</a:t>
            </a:r>
          </a:p>
        </p:txBody>
      </p:sp>
      <p:cxnSp>
        <p:nvCxnSpPr>
          <p:cNvPr id="91" name="Прямая со стрелкой 90"/>
          <p:cNvCxnSpPr>
            <a:stCxn id="96" idx="2"/>
            <a:endCxn id="89" idx="0"/>
          </p:cNvCxnSpPr>
          <p:nvPr/>
        </p:nvCxnSpPr>
        <p:spPr>
          <a:xfrm flipH="1">
            <a:off x="-3669927" y="12863648"/>
            <a:ext cx="6828" cy="398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-2370413" y="14554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Рисообрабатывающие фабрики</a:t>
            </a:r>
          </a:p>
        </p:txBody>
      </p:sp>
      <p:cxnSp>
        <p:nvCxnSpPr>
          <p:cNvPr id="101" name="Прямая со стрелкой 100"/>
          <p:cNvCxnSpPr>
            <a:cxnSpLocks/>
            <a:stCxn id="95" idx="2"/>
            <a:endCxn id="99" idx="0"/>
          </p:cNvCxnSpPr>
          <p:nvPr/>
        </p:nvCxnSpPr>
        <p:spPr>
          <a:xfrm>
            <a:off x="-1314730" y="12861381"/>
            <a:ext cx="2276" cy="1693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Прямоугольник 107"/>
          <p:cNvSpPr/>
          <p:nvPr/>
        </p:nvSpPr>
        <p:spPr>
          <a:xfrm>
            <a:off x="87502" y="14545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Добыча нефти на севере</a:t>
            </a:r>
          </a:p>
        </p:txBody>
      </p:sp>
      <p:cxnSp>
        <p:nvCxnSpPr>
          <p:cNvPr id="109" name="Shape 248"/>
          <p:cNvCxnSpPr>
            <a:stCxn id="83" idx="2"/>
            <a:endCxn id="108" idx="0"/>
          </p:cNvCxnSpPr>
          <p:nvPr/>
        </p:nvCxnSpPr>
        <p:spPr>
          <a:xfrm rot="16200000" flipH="1">
            <a:off x="420501" y="13820627"/>
            <a:ext cx="205699" cy="1244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/>
          <p:cNvCxnSpPr>
            <a:stCxn id="30" idx="2"/>
            <a:endCxn id="93" idx="0"/>
          </p:cNvCxnSpPr>
          <p:nvPr/>
        </p:nvCxnSpPr>
        <p:spPr>
          <a:xfrm rot="16200000" flipH="1">
            <a:off x="230837" y="8075070"/>
            <a:ext cx="440429" cy="12090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hape 248"/>
          <p:cNvCxnSpPr>
            <a:stCxn id="29" idx="2"/>
            <a:endCxn id="93" idx="0"/>
          </p:cNvCxnSpPr>
          <p:nvPr/>
        </p:nvCxnSpPr>
        <p:spPr>
          <a:xfrm rot="16200000" flipH="1">
            <a:off x="-938320" y="6905914"/>
            <a:ext cx="429056" cy="3558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/>
          <p:cNvCxnSpPr>
            <a:cxnSpLocks/>
            <a:stCxn id="27" idx="2"/>
            <a:endCxn id="59" idx="0"/>
          </p:cNvCxnSpPr>
          <p:nvPr/>
        </p:nvCxnSpPr>
        <p:spPr>
          <a:xfrm rot="5400000">
            <a:off x="-8076895" y="8087347"/>
            <a:ext cx="427303" cy="11849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hape 248"/>
          <p:cNvCxnSpPr>
            <a:cxnSpLocks/>
            <a:stCxn id="28" idx="2"/>
            <a:endCxn id="59" idx="0"/>
          </p:cNvCxnSpPr>
          <p:nvPr/>
        </p:nvCxnSpPr>
        <p:spPr>
          <a:xfrm rot="5400000">
            <a:off x="-6873621" y="6872699"/>
            <a:ext cx="438677" cy="3602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4622344" y="44229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королевских ВВС </a:t>
            </a:r>
            <a:r>
              <a:rPr lang="ru-RU" sz="900" dirty="0"/>
              <a:t>(В апреле 1937 года выделена в отдельный вид вооружённых сил) (ВВС министр 1 </a:t>
            </a:r>
            <a:r>
              <a:rPr lang="en-US" sz="900" dirty="0" err="1"/>
              <a:t>Munee</a:t>
            </a:r>
            <a:r>
              <a:rPr lang="en-US" sz="900" dirty="0"/>
              <a:t> </a:t>
            </a:r>
            <a:r>
              <a:rPr lang="en-US" sz="900" dirty="0" err="1"/>
              <a:t>Mahasanthana</a:t>
            </a:r>
            <a:r>
              <a:rPr lang="en-US" sz="900" dirty="0"/>
              <a:t> </a:t>
            </a:r>
            <a:r>
              <a:rPr lang="en-US" sz="900" dirty="0" err="1"/>
              <a:t>Vejayantarungsarit</a:t>
            </a:r>
            <a:r>
              <a:rPr lang="ru-RU" sz="900" dirty="0"/>
              <a:t>, ВВС министр 2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Atuegtevadej</a:t>
            </a:r>
            <a:r>
              <a:rPr lang="ru-RU" sz="900" dirty="0"/>
              <a:t> министр 3 </a:t>
            </a:r>
            <a:r>
              <a:rPr lang="en-US" sz="900" dirty="0" err="1"/>
              <a:t>Luang</a:t>
            </a:r>
            <a:r>
              <a:rPr lang="en-US" sz="900" dirty="0"/>
              <a:t> </a:t>
            </a:r>
            <a:r>
              <a:rPr lang="en-US" sz="900" dirty="0" err="1"/>
              <a:t>Tevaritpanluek</a:t>
            </a:r>
            <a:r>
              <a:rPr lang="ru-RU" sz="900" dirty="0"/>
              <a:t>)</a:t>
            </a:r>
            <a:r>
              <a:rPr lang="en-US" sz="900" dirty="0"/>
              <a:t> -50</a:t>
            </a:r>
            <a:endParaRPr lang="ru-RU" sz="900" dirty="0"/>
          </a:p>
        </p:txBody>
      </p:sp>
      <p:sp>
        <p:nvSpPr>
          <p:cNvPr id="137" name="Прямоугольник 136"/>
          <p:cNvSpPr/>
          <p:nvPr/>
        </p:nvSpPr>
        <p:spPr>
          <a:xfrm>
            <a:off x="2281245" y="8893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французские самолёты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4620159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японские самолёты (после 1938)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45" name="Прямоугольник 144"/>
          <p:cNvSpPr/>
          <p:nvPr/>
        </p:nvSpPr>
        <p:spPr>
          <a:xfrm>
            <a:off x="6980772" y="88912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американские самолёты</a:t>
            </a:r>
            <a:r>
              <a:rPr lang="en-US" sz="1400" dirty="0"/>
              <a:t> -50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4628752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сил безопасности ВВС</a:t>
            </a:r>
            <a:r>
              <a:rPr lang="ru-RU" sz="600" dirty="0"/>
              <a:t> (конец 1937)</a:t>
            </a:r>
          </a:p>
        </p:txBody>
      </p:sp>
      <p:sp>
        <p:nvSpPr>
          <p:cNvPr id="102" name="Прямоугольник 101"/>
          <p:cNvSpPr/>
          <p:nvPr/>
        </p:nvSpPr>
        <p:spPr>
          <a:xfrm>
            <a:off x="5796091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специальных операций</a:t>
            </a:r>
            <a:endParaRPr lang="ru-RU" sz="7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454999" y="7374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Противовоздушная оборона авиабаз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17" name="Прямоугольник 116"/>
          <p:cNvSpPr/>
          <p:nvPr/>
        </p:nvSpPr>
        <p:spPr>
          <a:xfrm>
            <a:off x="2281245" y="58144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Тактическая группа управления воздушным движением</a:t>
            </a:r>
          </a:p>
        </p:txBody>
      </p:sp>
      <p:cxnSp>
        <p:nvCxnSpPr>
          <p:cNvPr id="118" name="Shape 248"/>
          <p:cNvCxnSpPr>
            <a:stCxn id="130" idx="2"/>
            <a:endCxn id="117" idx="0"/>
          </p:cNvCxnSpPr>
          <p:nvPr/>
        </p:nvCxnSpPr>
        <p:spPr>
          <a:xfrm rot="5400000">
            <a:off x="4354014" y="4488131"/>
            <a:ext cx="311480" cy="23410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/>
          <p:cNvSpPr/>
          <p:nvPr/>
        </p:nvSpPr>
        <p:spPr>
          <a:xfrm>
            <a:off x="3454999" y="132598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Больница </a:t>
            </a:r>
            <a:r>
              <a:rPr lang="ru-RU" sz="1400" dirty="0" err="1"/>
              <a:t>Пхумипона</a:t>
            </a:r>
            <a:r>
              <a:rPr lang="ru-RU" sz="1400" dirty="0"/>
              <a:t> </a:t>
            </a:r>
            <a:r>
              <a:rPr lang="ru-RU" sz="1400" dirty="0" err="1"/>
              <a:t>Адульядета</a:t>
            </a:r>
            <a:r>
              <a:rPr lang="ru-RU" sz="700" dirty="0"/>
              <a:t> (1949)</a:t>
            </a:r>
          </a:p>
        </p:txBody>
      </p:sp>
      <p:sp>
        <p:nvSpPr>
          <p:cNvPr id="126" name="Прямоугольник 125"/>
          <p:cNvSpPr/>
          <p:nvPr/>
        </p:nvSpPr>
        <p:spPr>
          <a:xfrm>
            <a:off x="2281245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факультет </a:t>
            </a:r>
            <a:r>
              <a:rPr lang="ru-RU" sz="1400" dirty="0" err="1"/>
              <a:t>Чулалонгкорнского</a:t>
            </a:r>
            <a:r>
              <a:rPr lang="ru-RU" sz="1400" dirty="0"/>
              <a:t> университета (1947)</a:t>
            </a:r>
          </a:p>
        </p:txBody>
      </p:sp>
      <p:cxnSp>
        <p:nvCxnSpPr>
          <p:cNvPr id="134" name="Shape 248"/>
          <p:cNvCxnSpPr>
            <a:stCxn id="126" idx="2"/>
            <a:endCxn id="125" idx="0"/>
          </p:cNvCxnSpPr>
          <p:nvPr/>
        </p:nvCxnSpPr>
        <p:spPr>
          <a:xfrm rot="16200000" flipH="1">
            <a:off x="3725376" y="12472305"/>
            <a:ext cx="401410" cy="11737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Прямая со стрелкой 134"/>
          <p:cNvCxnSpPr>
            <a:stCxn id="130" idx="2"/>
            <a:endCxn id="146" idx="0"/>
          </p:cNvCxnSpPr>
          <p:nvPr/>
        </p:nvCxnSpPr>
        <p:spPr>
          <a:xfrm>
            <a:off x="5680303" y="5502940"/>
            <a:ext cx="6408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6976259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Оборудование новых авиабаз</a:t>
            </a:r>
          </a:p>
        </p:txBody>
      </p:sp>
      <p:cxnSp>
        <p:nvCxnSpPr>
          <p:cNvPr id="149" name="Shape 248"/>
          <p:cNvCxnSpPr>
            <a:stCxn id="113" idx="2"/>
            <a:endCxn id="137" idx="0"/>
          </p:cNvCxnSpPr>
          <p:nvPr/>
        </p:nvCxnSpPr>
        <p:spPr>
          <a:xfrm rot="5400000">
            <a:off x="3706742" y="8087275"/>
            <a:ext cx="438678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hape 248"/>
          <p:cNvCxnSpPr>
            <a:stCxn id="113" idx="2"/>
            <a:endCxn id="138" idx="0"/>
          </p:cNvCxnSpPr>
          <p:nvPr/>
        </p:nvCxnSpPr>
        <p:spPr>
          <a:xfrm rot="16200000" flipH="1">
            <a:off x="4877332" y="8090439"/>
            <a:ext cx="436413" cy="11651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/>
          <p:cNvCxnSpPr>
            <a:stCxn id="113" idx="2"/>
            <a:endCxn id="145" idx="0"/>
          </p:cNvCxnSpPr>
          <p:nvPr/>
        </p:nvCxnSpPr>
        <p:spPr>
          <a:xfrm rot="16200000" flipH="1">
            <a:off x="6057638" y="6910132"/>
            <a:ext cx="436413" cy="35257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hape 248"/>
          <p:cNvCxnSpPr>
            <a:stCxn id="102" idx="2"/>
            <a:endCxn id="137" idx="0"/>
          </p:cNvCxnSpPr>
          <p:nvPr/>
        </p:nvCxnSpPr>
        <p:spPr>
          <a:xfrm rot="5400000">
            <a:off x="4877288" y="6916729"/>
            <a:ext cx="438678" cy="351484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/>
          <p:cNvCxnSpPr>
            <a:stCxn id="102" idx="2"/>
            <a:endCxn id="138" idx="0"/>
          </p:cNvCxnSpPr>
          <p:nvPr/>
        </p:nvCxnSpPr>
        <p:spPr>
          <a:xfrm rot="5400000">
            <a:off x="6047878" y="8085053"/>
            <a:ext cx="436413" cy="11759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hape 248"/>
          <p:cNvCxnSpPr>
            <a:stCxn id="102" idx="2"/>
            <a:endCxn id="145" idx="0"/>
          </p:cNvCxnSpPr>
          <p:nvPr/>
        </p:nvCxnSpPr>
        <p:spPr>
          <a:xfrm rot="16200000" flipH="1">
            <a:off x="7228184" y="8080678"/>
            <a:ext cx="436413" cy="1184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единительная линия 157"/>
          <p:cNvCxnSpPr>
            <a:stCxn id="137" idx="3"/>
            <a:endCxn id="138" idx="1"/>
          </p:cNvCxnSpPr>
          <p:nvPr/>
        </p:nvCxnSpPr>
        <p:spPr>
          <a:xfrm flipV="1">
            <a:off x="4397163" y="9431226"/>
            <a:ext cx="222996" cy="2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59" name="Прямая соединительная линия 158"/>
          <p:cNvCxnSpPr>
            <a:stCxn id="138" idx="3"/>
            <a:endCxn id="145" idx="1"/>
          </p:cNvCxnSpPr>
          <p:nvPr/>
        </p:nvCxnSpPr>
        <p:spPr>
          <a:xfrm>
            <a:off x="6736077" y="9431226"/>
            <a:ext cx="2446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0" name="Прямоугольник 159"/>
          <p:cNvSpPr/>
          <p:nvPr/>
        </p:nvSpPr>
        <p:spPr>
          <a:xfrm>
            <a:off x="69762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Американские базы</a:t>
            </a:r>
          </a:p>
        </p:txBody>
      </p:sp>
      <p:sp>
        <p:nvSpPr>
          <p:cNvPr id="166" name="Прямоугольник 165"/>
          <p:cNvSpPr/>
          <p:nvPr/>
        </p:nvSpPr>
        <p:spPr>
          <a:xfrm>
            <a:off x="4620159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японскую тактику</a:t>
            </a:r>
          </a:p>
        </p:txBody>
      </p:sp>
      <p:sp>
        <p:nvSpPr>
          <p:cNvPr id="167" name="Прямоугольник 166"/>
          <p:cNvSpPr/>
          <p:nvPr/>
        </p:nvSpPr>
        <p:spPr>
          <a:xfrm>
            <a:off x="2281245" y="1031309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французских двигателей</a:t>
            </a:r>
          </a:p>
        </p:txBody>
      </p:sp>
      <p:cxnSp>
        <p:nvCxnSpPr>
          <p:cNvPr id="171" name="Прямая со стрелкой 170"/>
          <p:cNvCxnSpPr>
            <a:stCxn id="137" idx="2"/>
            <a:endCxn id="167" idx="0"/>
          </p:cNvCxnSpPr>
          <p:nvPr/>
        </p:nvCxnSpPr>
        <p:spPr>
          <a:xfrm>
            <a:off x="3339204" y="9973491"/>
            <a:ext cx="0" cy="3396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138" idx="2"/>
            <a:endCxn id="166" idx="0"/>
          </p:cNvCxnSpPr>
          <p:nvPr/>
        </p:nvCxnSpPr>
        <p:spPr>
          <a:xfrm>
            <a:off x="5678118" y="9971226"/>
            <a:ext cx="0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/>
          <p:cNvCxnSpPr>
            <a:stCxn id="145" idx="2"/>
            <a:endCxn id="160" idx="0"/>
          </p:cNvCxnSpPr>
          <p:nvPr/>
        </p:nvCxnSpPr>
        <p:spPr>
          <a:xfrm flipH="1">
            <a:off x="8034218" y="9971226"/>
            <a:ext cx="4513" cy="349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hape 248"/>
          <p:cNvCxnSpPr>
            <a:stCxn id="160" idx="2"/>
            <a:endCxn id="125" idx="0"/>
          </p:cNvCxnSpPr>
          <p:nvPr/>
        </p:nvCxnSpPr>
        <p:spPr>
          <a:xfrm rot="5400000">
            <a:off x="5344168" y="10569837"/>
            <a:ext cx="1858840" cy="35212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hape 248"/>
          <p:cNvCxnSpPr>
            <a:stCxn id="166" idx="2"/>
            <a:endCxn id="125" idx="0"/>
          </p:cNvCxnSpPr>
          <p:nvPr/>
        </p:nvCxnSpPr>
        <p:spPr>
          <a:xfrm rot="5400000">
            <a:off x="4166118" y="11747887"/>
            <a:ext cx="1858840" cy="1165160"/>
          </a:xfrm>
          <a:prstGeom prst="bentConnector3">
            <a:avLst>
              <a:gd name="adj1" fmla="val 951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hape 248"/>
          <p:cNvCxnSpPr>
            <a:stCxn id="167" idx="2"/>
            <a:endCxn id="125" idx="0"/>
          </p:cNvCxnSpPr>
          <p:nvPr/>
        </p:nvCxnSpPr>
        <p:spPr>
          <a:xfrm rot="16200000" flipH="1">
            <a:off x="2992686" y="11739615"/>
            <a:ext cx="1866790" cy="1173754"/>
          </a:xfrm>
          <a:prstGeom prst="bentConnector3">
            <a:avLst>
              <a:gd name="adj1" fmla="val 1020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1791999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полиция</a:t>
            </a:r>
            <a:endParaRPr lang="ru-RU" sz="500" dirty="0"/>
          </a:p>
        </p:txBody>
      </p:sp>
      <p:cxnSp>
        <p:nvCxnSpPr>
          <p:cNvPr id="195" name="Shape 248"/>
          <p:cNvCxnSpPr>
            <a:stCxn id="130" idx="2"/>
            <a:endCxn id="148" idx="0"/>
          </p:cNvCxnSpPr>
          <p:nvPr/>
        </p:nvCxnSpPr>
        <p:spPr>
          <a:xfrm rot="16200000" flipH="1">
            <a:off x="6701521" y="4481721"/>
            <a:ext cx="311479" cy="23539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Прямоугольник 195"/>
          <p:cNvSpPr/>
          <p:nvPr/>
        </p:nvSpPr>
        <p:spPr>
          <a:xfrm>
            <a:off x="11791999" y="88912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силы полиции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0597670" y="58144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Бюро особого отделения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9442303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полиция</a:t>
            </a:r>
            <a:endParaRPr lang="ru-RU" sz="800" dirty="0"/>
          </a:p>
        </p:txBody>
      </p:sp>
      <p:cxnSp>
        <p:nvCxnSpPr>
          <p:cNvPr id="199" name="Shape 248"/>
          <p:cNvCxnSpPr>
            <a:stCxn id="197" idx="2"/>
            <a:endCxn id="198" idx="0"/>
          </p:cNvCxnSpPr>
          <p:nvPr/>
        </p:nvCxnSpPr>
        <p:spPr>
          <a:xfrm rot="5400000">
            <a:off x="10832062" y="6562620"/>
            <a:ext cx="491769" cy="11553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Прямоугольник 201"/>
          <p:cNvSpPr/>
          <p:nvPr/>
        </p:nvSpPr>
        <p:spPr>
          <a:xfrm>
            <a:off x="11791999" y="73861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Зарубежная деятельность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9442303" y="10321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Пограничная полиция</a:t>
            </a:r>
            <a:endParaRPr lang="ru-RU" sz="900" dirty="0"/>
          </a:p>
        </p:txBody>
      </p:sp>
      <p:sp>
        <p:nvSpPr>
          <p:cNvPr id="205" name="Прямоугольник 204"/>
          <p:cNvSpPr/>
          <p:nvPr/>
        </p:nvSpPr>
        <p:spPr>
          <a:xfrm>
            <a:off x="11791999" y="10313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женскую службу в полиции</a:t>
            </a:r>
          </a:p>
        </p:txBody>
      </p:sp>
      <p:cxnSp>
        <p:nvCxnSpPr>
          <p:cNvPr id="208" name="Shape 248"/>
          <p:cNvCxnSpPr>
            <a:stCxn id="197" idx="2"/>
            <a:endCxn id="202" idx="0"/>
          </p:cNvCxnSpPr>
          <p:nvPr/>
        </p:nvCxnSpPr>
        <p:spPr>
          <a:xfrm rot="16200000" flipH="1">
            <a:off x="12006909" y="6543138"/>
            <a:ext cx="491769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202" idx="2"/>
            <a:endCxn id="196" idx="0"/>
          </p:cNvCxnSpPr>
          <p:nvPr/>
        </p:nvCxnSpPr>
        <p:spPr>
          <a:xfrm>
            <a:off x="12849958" y="8466188"/>
            <a:ext cx="0" cy="4250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hape 248"/>
          <p:cNvCxnSpPr>
            <a:cxnSpLocks/>
            <a:stCxn id="196" idx="2"/>
            <a:endCxn id="203" idx="0"/>
          </p:cNvCxnSpPr>
          <p:nvPr/>
        </p:nvCxnSpPr>
        <p:spPr>
          <a:xfrm rot="5400000">
            <a:off x="11500199" y="8971288"/>
            <a:ext cx="349822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96" idx="2"/>
            <a:endCxn id="205" idx="0"/>
          </p:cNvCxnSpPr>
          <p:nvPr/>
        </p:nvCxnSpPr>
        <p:spPr>
          <a:xfrm>
            <a:off x="12849958" y="9971225"/>
            <a:ext cx="0" cy="3418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единительная линия 222"/>
          <p:cNvCxnSpPr>
            <a:stCxn id="196" idx="3"/>
            <a:endCxn id="226" idx="1"/>
          </p:cNvCxnSpPr>
          <p:nvPr/>
        </p:nvCxnSpPr>
        <p:spPr>
          <a:xfrm flipV="1">
            <a:off x="13907917" y="9431224"/>
            <a:ext cx="4972298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6" name="Прямоугольник 225"/>
          <p:cNvSpPr/>
          <p:nvPr/>
        </p:nvSpPr>
        <p:spPr>
          <a:xfrm>
            <a:off x="18880215" y="88912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армию</a:t>
            </a:r>
          </a:p>
        </p:txBody>
      </p:sp>
      <p:sp>
        <p:nvSpPr>
          <p:cNvPr id="233" name="Прямоугольник 232"/>
          <p:cNvSpPr/>
          <p:nvPr/>
        </p:nvSpPr>
        <p:spPr>
          <a:xfrm>
            <a:off x="820226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Подразделение воздушного усиления</a:t>
            </a:r>
            <a:endParaRPr lang="ru-RU" sz="400" dirty="0"/>
          </a:p>
        </p:txBody>
      </p:sp>
      <p:cxnSp>
        <p:nvCxnSpPr>
          <p:cNvPr id="235" name="Shape 248"/>
          <p:cNvCxnSpPr>
            <a:stCxn id="160" idx="2"/>
            <a:endCxn id="233" idx="0"/>
          </p:cNvCxnSpPr>
          <p:nvPr/>
        </p:nvCxnSpPr>
        <p:spPr>
          <a:xfrm rot="16200000" flipH="1">
            <a:off x="8454500" y="10980765"/>
            <a:ext cx="385444" cy="1226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/>
          <p:cNvSpPr/>
          <p:nvPr/>
        </p:nvSpPr>
        <p:spPr>
          <a:xfrm>
            <a:off x="14141695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Марш сохранения общественного спокойствия</a:t>
            </a:r>
            <a:endParaRPr lang="ru-RU" sz="200" dirty="0"/>
          </a:p>
        </p:txBody>
      </p:sp>
      <p:sp>
        <p:nvSpPr>
          <p:cNvPr id="161" name="Прямоугольник 160"/>
          <p:cNvSpPr/>
          <p:nvPr/>
        </p:nvSpPr>
        <p:spPr>
          <a:xfrm>
            <a:off x="12968906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Специализированные подразделения бюро</a:t>
            </a:r>
            <a:endParaRPr lang="ru-RU" sz="600" dirty="0"/>
          </a:p>
        </p:txBody>
      </p:sp>
      <p:cxnSp>
        <p:nvCxnSpPr>
          <p:cNvPr id="163" name="Shape 248"/>
          <p:cNvCxnSpPr>
            <a:stCxn id="196" idx="2"/>
            <a:endCxn id="242" idx="0"/>
          </p:cNvCxnSpPr>
          <p:nvPr/>
        </p:nvCxnSpPr>
        <p:spPr>
          <a:xfrm rot="16200000" flipH="1">
            <a:off x="13857856" y="8963327"/>
            <a:ext cx="333900" cy="2349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Прямоугольник 163"/>
          <p:cNvSpPr/>
          <p:nvPr/>
        </p:nvSpPr>
        <p:spPr>
          <a:xfrm>
            <a:off x="12968906" y="11789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подразделений рейнджеров</a:t>
            </a:r>
          </a:p>
        </p:txBody>
      </p:sp>
      <p:cxnSp>
        <p:nvCxnSpPr>
          <p:cNvPr id="165" name="Прямая со стрелкой 164"/>
          <p:cNvCxnSpPr>
            <a:stCxn id="161" idx="2"/>
            <a:endCxn id="164" idx="0"/>
          </p:cNvCxnSpPr>
          <p:nvPr/>
        </p:nvCxnSpPr>
        <p:spPr>
          <a:xfrm>
            <a:off x="14026865" y="6901311"/>
            <a:ext cx="0" cy="48877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Прямоугольник 167"/>
          <p:cNvSpPr/>
          <p:nvPr/>
        </p:nvSpPr>
        <p:spPr>
          <a:xfrm>
            <a:off x="5801350" y="117784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Батальон связи Королевских ВВС (1948)</a:t>
            </a:r>
          </a:p>
        </p:txBody>
      </p:sp>
      <p:cxnSp>
        <p:nvCxnSpPr>
          <p:cNvPr id="169" name="Shape 248"/>
          <p:cNvCxnSpPr>
            <a:stCxn id="167" idx="2"/>
            <a:endCxn id="168" idx="0"/>
          </p:cNvCxnSpPr>
          <p:nvPr/>
        </p:nvCxnSpPr>
        <p:spPr>
          <a:xfrm rot="16200000" flipH="1">
            <a:off x="4906566" y="9825734"/>
            <a:ext cx="385380" cy="35201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hape 248"/>
          <p:cNvCxnSpPr>
            <a:stCxn id="166" idx="2"/>
            <a:endCxn id="168" idx="0"/>
          </p:cNvCxnSpPr>
          <p:nvPr/>
        </p:nvCxnSpPr>
        <p:spPr>
          <a:xfrm rot="16200000" flipH="1">
            <a:off x="6079998" y="10999166"/>
            <a:ext cx="377430" cy="118119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hape 248"/>
          <p:cNvCxnSpPr>
            <a:stCxn id="160" idx="2"/>
            <a:endCxn id="168" idx="0"/>
          </p:cNvCxnSpPr>
          <p:nvPr/>
        </p:nvCxnSpPr>
        <p:spPr>
          <a:xfrm rot="5400000">
            <a:off x="7258049" y="11002308"/>
            <a:ext cx="377430" cy="117490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Прямоугольник 172"/>
          <p:cNvSpPr/>
          <p:nvPr/>
        </p:nvSpPr>
        <p:spPr>
          <a:xfrm>
            <a:off x="12531107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400" dirty="0"/>
              <a:t>Футбольный клуб ВВС Она была создана в 1946 году во время , когда главный маршал авиации </a:t>
            </a:r>
            <a:r>
              <a:rPr lang="ru-RU" sz="400" dirty="0" err="1"/>
              <a:t>Луанг</a:t>
            </a:r>
            <a:r>
              <a:rPr lang="ru-RU" sz="400" dirty="0"/>
              <a:t> </a:t>
            </a:r>
            <a:r>
              <a:rPr lang="ru-RU" sz="400" dirty="0" err="1"/>
              <a:t>Thewarit</a:t>
            </a:r>
            <a:r>
              <a:rPr lang="ru-RU" sz="400" dirty="0"/>
              <a:t> </a:t>
            </a:r>
            <a:r>
              <a:rPr lang="ru-RU" sz="400" dirty="0" err="1"/>
              <a:t>Panluek</a:t>
            </a:r>
            <a:r>
              <a:rPr lang="ru-RU" sz="400" dirty="0"/>
              <a:t> был командиром главнокомандующий ВВС. Поддержка в той степени, в которой вы пришли контролировать обучение и контролировать себя, что сделало Клуб Королевских ВВС Таиланда огромным успехом. В то время были различные клубы, такие как команда </a:t>
            </a:r>
            <a:r>
              <a:rPr lang="ru-RU" sz="400" dirty="0" err="1"/>
              <a:t>Total</a:t>
            </a:r>
            <a:r>
              <a:rPr lang="ru-RU" sz="400" dirty="0"/>
              <a:t> </a:t>
            </a:r>
            <a:r>
              <a:rPr lang="ru-RU" sz="400" dirty="0" err="1"/>
              <a:t>Bank</a:t>
            </a:r>
            <a:r>
              <a:rPr lang="ru-RU" sz="400" dirty="0"/>
              <a:t>, мусульманская команда, свежая мужская команда, команды Департамента театра, которые играли в футбол.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 </a:t>
            </a:r>
            <a:r>
              <a:rPr lang="ru-RU" sz="400" dirty="0" err="1"/>
              <a:t>type</a:t>
            </a:r>
            <a:r>
              <a:rPr lang="ru-RU" sz="400" dirty="0"/>
              <a:t> A, но клуб смог выиграть чемпионат. </a:t>
            </a:r>
            <a:r>
              <a:rPr lang="ru-RU" sz="400" dirty="0" err="1"/>
              <a:t>Royal</a:t>
            </a:r>
            <a:r>
              <a:rPr lang="ru-RU" sz="400" dirty="0"/>
              <a:t> </a:t>
            </a:r>
            <a:r>
              <a:rPr lang="ru-RU" sz="400" dirty="0" err="1"/>
              <a:t>Cup</a:t>
            </a:r>
            <a:r>
              <a:rPr lang="ru-RU" sz="400" dirty="0"/>
              <a:t>, тип A, до 14 раз, и в этом количестве он выигрывался 7 раз подряд, что по-прежнему является рекордом, который до сих пор не удавалось побить ни одному клубу. и в том числе выиграть футбольный кубок на всех 4 уровнях, будучи первым клубом в </a:t>
            </a:r>
            <a:r>
              <a:rPr lang="ru-RU" sz="400" dirty="0" err="1"/>
              <a:t>странеВ</a:t>
            </a:r>
            <a:r>
              <a:rPr lang="ru-RU" sz="400" dirty="0"/>
              <a:t> следующую эпоху Королевский клуб ВВС Таиланда поддерживается Главный маршал авиации </a:t>
            </a:r>
            <a:r>
              <a:rPr lang="ru-RU" sz="400" dirty="0" err="1"/>
              <a:t>Бунчу</a:t>
            </a:r>
            <a:r>
              <a:rPr lang="ru-RU" sz="400" dirty="0"/>
              <a:t> </a:t>
            </a:r>
            <a:r>
              <a:rPr lang="ru-RU" sz="400" dirty="0" err="1"/>
              <a:t>Чантрубекса</a:t>
            </a:r>
            <a:r>
              <a:rPr lang="ru-RU" sz="400" dirty="0"/>
              <a:t>, в то время командующий Королевскими ВВС Таиланда, за это время клуб подтолкнул ключевых игроков, таких как </a:t>
            </a:r>
            <a:r>
              <a:rPr lang="ru-RU" sz="400" dirty="0" err="1"/>
              <a:t>Пияпонг</a:t>
            </a:r>
            <a:r>
              <a:rPr lang="ru-RU" sz="400" dirty="0"/>
              <a:t> </a:t>
            </a:r>
            <a:r>
              <a:rPr lang="ru-RU" sz="400" dirty="0" err="1"/>
              <a:t>Фуон</a:t>
            </a:r>
            <a:r>
              <a:rPr lang="ru-RU" sz="400" dirty="0"/>
              <a:t> , а также его товарищ по футболу </a:t>
            </a:r>
            <a:r>
              <a:rPr lang="ru-RU" sz="400" dirty="0" err="1"/>
              <a:t>Пайрой</a:t>
            </a:r>
            <a:r>
              <a:rPr lang="ru-RU" sz="400" dirty="0"/>
              <a:t> </a:t>
            </a:r>
            <a:r>
              <a:rPr lang="ru-RU" sz="400" dirty="0" err="1"/>
              <a:t>Фуангчан</a:t>
            </a:r>
            <a:r>
              <a:rPr lang="ru-RU" sz="400" dirty="0"/>
              <a:t> , </a:t>
            </a:r>
            <a:r>
              <a:rPr lang="ru-RU" sz="400" dirty="0" err="1"/>
              <a:t>Чонлатит</a:t>
            </a:r>
            <a:r>
              <a:rPr lang="ru-RU" sz="400" dirty="0"/>
              <a:t> </a:t>
            </a:r>
            <a:r>
              <a:rPr lang="ru-RU" sz="400" dirty="0" err="1"/>
              <a:t>Круттиенг</a:t>
            </a:r>
            <a:r>
              <a:rPr lang="ru-RU" sz="400" dirty="0"/>
              <a:t> , </a:t>
            </a:r>
            <a:r>
              <a:rPr lang="ru-RU" sz="400" dirty="0" err="1"/>
              <a:t>Пратип</a:t>
            </a:r>
            <a:r>
              <a:rPr lang="ru-RU" sz="400" dirty="0"/>
              <a:t> </a:t>
            </a:r>
            <a:r>
              <a:rPr lang="ru-RU" sz="400" dirty="0" err="1"/>
              <a:t>Панкао</a:t>
            </a:r>
            <a:r>
              <a:rPr lang="ru-RU" sz="400" dirty="0"/>
              <a:t> , </a:t>
            </a:r>
            <a:r>
              <a:rPr lang="ru-RU" sz="400" dirty="0" err="1"/>
              <a:t>Нарасак</a:t>
            </a:r>
            <a:r>
              <a:rPr lang="ru-RU" sz="400" dirty="0"/>
              <a:t> </a:t>
            </a:r>
            <a:r>
              <a:rPr lang="ru-RU" sz="400" dirty="0" err="1"/>
              <a:t>Бунклиенг</a:t>
            </a:r>
            <a:r>
              <a:rPr lang="ru-RU" sz="400" dirty="0"/>
              <a:t> , </a:t>
            </a:r>
            <a:r>
              <a:rPr lang="ru-RU" sz="400" dirty="0" err="1"/>
              <a:t>Чалор</a:t>
            </a:r>
            <a:r>
              <a:rPr lang="ru-RU" sz="400" dirty="0"/>
              <a:t> </a:t>
            </a:r>
            <a:r>
              <a:rPr lang="ru-RU" sz="400" dirty="0" err="1"/>
              <a:t>Хонгкаджон</a:t>
            </a:r>
            <a:r>
              <a:rPr lang="ru-RU" sz="400" dirty="0"/>
              <a:t> , </a:t>
            </a:r>
            <a:r>
              <a:rPr lang="ru-RU" sz="400" dirty="0" err="1"/>
              <a:t>Вирапонг</a:t>
            </a:r>
            <a:r>
              <a:rPr lang="ru-RU" sz="400" dirty="0"/>
              <a:t> </a:t>
            </a:r>
            <a:r>
              <a:rPr lang="ru-RU" sz="400" dirty="0" err="1"/>
              <a:t>Пенгли</a:t>
            </a:r>
            <a:r>
              <a:rPr lang="ru-RU" sz="400" dirty="0"/>
              <a:t> , </a:t>
            </a:r>
            <a:r>
              <a:rPr lang="ru-RU" sz="400" dirty="0" err="1"/>
              <a:t>Вичит</a:t>
            </a:r>
            <a:r>
              <a:rPr lang="ru-RU" sz="400" dirty="0"/>
              <a:t> </a:t>
            </a:r>
            <a:r>
              <a:rPr lang="ru-RU" sz="400" dirty="0" err="1"/>
              <a:t>Сечана</a:t>
            </a:r>
            <a:r>
              <a:rPr lang="ru-RU" sz="400" dirty="0"/>
              <a:t> и др.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15338154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Британское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6" name="Прямоугольник 175"/>
          <p:cNvSpPr/>
          <p:nvPr/>
        </p:nvSpPr>
        <p:spPr>
          <a:xfrm>
            <a:off x="20076648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Японское вооружение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178" name="Прямоугольник 177"/>
          <p:cNvSpPr/>
          <p:nvPr/>
        </p:nvSpPr>
        <p:spPr>
          <a:xfrm>
            <a:off x="17707401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Сиамской винтовки </a:t>
            </a:r>
            <a:r>
              <a:rPr lang="en-US" sz="1400" dirty="0"/>
              <a:t>RS model 66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179" name="Прямая соединительная линия 178"/>
          <p:cNvCxnSpPr>
            <a:stCxn id="175" idx="3"/>
            <a:endCxn id="178" idx="1"/>
          </p:cNvCxnSpPr>
          <p:nvPr/>
        </p:nvCxnSpPr>
        <p:spPr>
          <a:xfrm>
            <a:off x="17454072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2" name="Прямая соединительная линия 181"/>
          <p:cNvCxnSpPr>
            <a:stCxn id="178" idx="3"/>
            <a:endCxn id="176" idx="1"/>
          </p:cNvCxnSpPr>
          <p:nvPr/>
        </p:nvCxnSpPr>
        <p:spPr>
          <a:xfrm>
            <a:off x="19823319" y="7926187"/>
            <a:ext cx="25332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5" name="Прямоугольник 184"/>
          <p:cNvSpPr/>
          <p:nvPr/>
        </p:nvSpPr>
        <p:spPr>
          <a:xfrm>
            <a:off x="14823608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Стартовые генералы (</a:t>
            </a:r>
            <a:r>
              <a:rPr lang="th-TH" sz="1400" dirty="0"/>
              <a:t>หลวงเกรียงศักดิ์พิชิต (พิชิต เกรียงศักดิ์พิชิต)</a:t>
            </a:r>
            <a:r>
              <a:rPr lang="ru-RU" sz="1400" dirty="0"/>
              <a:t>, </a:t>
            </a:r>
            <a:r>
              <a:rPr lang="th-TH" sz="1400" dirty="0"/>
              <a:t>ผิน ชุณหะวัณ</a:t>
            </a:r>
            <a:r>
              <a:rPr lang="ru-RU" sz="1400" dirty="0"/>
              <a:t>)</a:t>
            </a:r>
          </a:p>
        </p:txBody>
      </p:sp>
      <p:cxnSp>
        <p:nvCxnSpPr>
          <p:cNvPr id="212" name="Shape 248"/>
          <p:cNvCxnSpPr>
            <a:stCxn id="192" idx="2"/>
            <a:endCxn id="197" idx="0"/>
          </p:cNvCxnSpPr>
          <p:nvPr/>
        </p:nvCxnSpPr>
        <p:spPr>
          <a:xfrm rot="5400000">
            <a:off x="12097054" y="5061515"/>
            <a:ext cx="311480" cy="1194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hape 248"/>
          <p:cNvCxnSpPr>
            <a:stCxn id="192" idx="2"/>
            <a:endCxn id="161" idx="0"/>
          </p:cNvCxnSpPr>
          <p:nvPr/>
        </p:nvCxnSpPr>
        <p:spPr>
          <a:xfrm rot="16200000" flipH="1">
            <a:off x="13279225" y="5073671"/>
            <a:ext cx="318372" cy="11769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Прямоугольник 217"/>
          <p:cNvSpPr/>
          <p:nvPr/>
        </p:nvSpPr>
        <p:spPr>
          <a:xfrm>
            <a:off x="1534014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Методы дальней разведки</a:t>
            </a:r>
          </a:p>
        </p:txBody>
      </p:sp>
      <p:sp>
        <p:nvSpPr>
          <p:cNvPr id="219" name="Прямоугольник 218"/>
          <p:cNvSpPr/>
          <p:nvPr/>
        </p:nvSpPr>
        <p:spPr>
          <a:xfrm>
            <a:off x="1771137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британской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20073213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германской техники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cxnSp>
        <p:nvCxnSpPr>
          <p:cNvPr id="222" name="Прямая соединительная линия 221"/>
          <p:cNvCxnSpPr>
            <a:stCxn id="219" idx="3"/>
            <a:endCxn id="221" idx="1"/>
          </p:cNvCxnSpPr>
          <p:nvPr/>
        </p:nvCxnSpPr>
        <p:spPr>
          <a:xfrm>
            <a:off x="19827296" y="6361311"/>
            <a:ext cx="2459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18882045" y="44229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инвестиции в Армию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25" name="Прямоугольник 224"/>
          <p:cNvSpPr/>
          <p:nvPr/>
        </p:nvSpPr>
        <p:spPr>
          <a:xfrm>
            <a:off x="22396948" y="58213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военная академия </a:t>
            </a:r>
            <a:r>
              <a:rPr lang="ru-RU" sz="1400" dirty="0" err="1"/>
              <a:t>Чулачомклао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2396948" y="1030512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Усовершенствование учебной программы (1946)</a:t>
            </a:r>
            <a:endParaRPr lang="ru-RU" sz="700" dirty="0"/>
          </a:p>
        </p:txBody>
      </p:sp>
      <p:cxnSp>
        <p:nvCxnSpPr>
          <p:cNvPr id="229" name="Прямая со стрелкой 228"/>
          <p:cNvCxnSpPr>
            <a:stCxn id="225" idx="2"/>
            <a:endCxn id="593" idx="0"/>
          </p:cNvCxnSpPr>
          <p:nvPr/>
        </p:nvCxnSpPr>
        <p:spPr>
          <a:xfrm flipH="1">
            <a:off x="23451560" y="6901311"/>
            <a:ext cx="3347" cy="46730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Shape 248"/>
          <p:cNvCxnSpPr>
            <a:stCxn id="224" idx="2"/>
            <a:endCxn id="218" idx="0"/>
          </p:cNvCxnSpPr>
          <p:nvPr/>
        </p:nvCxnSpPr>
        <p:spPr>
          <a:xfrm rot="5400000">
            <a:off x="18013314" y="3887727"/>
            <a:ext cx="311479" cy="3541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Shape 248"/>
          <p:cNvCxnSpPr>
            <a:stCxn id="224" idx="2"/>
            <a:endCxn id="225" idx="0"/>
          </p:cNvCxnSpPr>
          <p:nvPr/>
        </p:nvCxnSpPr>
        <p:spPr>
          <a:xfrm rot="16200000" flipH="1">
            <a:off x="21538269" y="3904673"/>
            <a:ext cx="318372" cy="3514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Shape 248"/>
          <p:cNvCxnSpPr>
            <a:stCxn id="224" idx="2"/>
            <a:endCxn id="219" idx="0"/>
          </p:cNvCxnSpPr>
          <p:nvPr/>
        </p:nvCxnSpPr>
        <p:spPr>
          <a:xfrm rot="5400000">
            <a:off x="19195485" y="5076792"/>
            <a:ext cx="318372" cy="11706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Shape 248"/>
          <p:cNvCxnSpPr>
            <a:stCxn id="224" idx="2"/>
            <a:endCxn id="221" idx="0"/>
          </p:cNvCxnSpPr>
          <p:nvPr/>
        </p:nvCxnSpPr>
        <p:spPr>
          <a:xfrm rot="16200000" flipH="1">
            <a:off x="20376402" y="5066541"/>
            <a:ext cx="318372" cy="11911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Shape 248"/>
          <p:cNvCxnSpPr>
            <a:stCxn id="219" idx="2"/>
            <a:endCxn id="175" idx="0"/>
          </p:cNvCxnSpPr>
          <p:nvPr/>
        </p:nvCxnSpPr>
        <p:spPr>
          <a:xfrm rot="5400000">
            <a:off x="17340287" y="5957137"/>
            <a:ext cx="484876" cy="23732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hape 248"/>
          <p:cNvCxnSpPr>
            <a:stCxn id="219" idx="2"/>
            <a:endCxn id="176" idx="0"/>
          </p:cNvCxnSpPr>
          <p:nvPr/>
        </p:nvCxnSpPr>
        <p:spPr>
          <a:xfrm rot="16200000" flipH="1">
            <a:off x="19709534" y="5961114"/>
            <a:ext cx="484876" cy="23652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Shape 248"/>
          <p:cNvCxnSpPr>
            <a:stCxn id="221" idx="2"/>
            <a:endCxn id="175" idx="0"/>
          </p:cNvCxnSpPr>
          <p:nvPr/>
        </p:nvCxnSpPr>
        <p:spPr>
          <a:xfrm rot="5400000">
            <a:off x="18521205" y="4776220"/>
            <a:ext cx="484876" cy="47350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Shape 248"/>
          <p:cNvCxnSpPr>
            <a:stCxn id="221" idx="2"/>
            <a:endCxn id="178" idx="0"/>
          </p:cNvCxnSpPr>
          <p:nvPr/>
        </p:nvCxnSpPr>
        <p:spPr>
          <a:xfrm rot="5400000">
            <a:off x="19705828" y="5960843"/>
            <a:ext cx="484876" cy="236581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Shape 248"/>
          <p:cNvCxnSpPr>
            <a:stCxn id="219" idx="2"/>
            <a:endCxn id="178" idx="0"/>
          </p:cNvCxnSpPr>
          <p:nvPr/>
        </p:nvCxnSpPr>
        <p:spPr>
          <a:xfrm rot="5400000">
            <a:off x="18524911" y="7141761"/>
            <a:ext cx="484876" cy="39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Shape 248"/>
          <p:cNvCxnSpPr>
            <a:stCxn id="221" idx="2"/>
            <a:endCxn id="176" idx="0"/>
          </p:cNvCxnSpPr>
          <p:nvPr/>
        </p:nvCxnSpPr>
        <p:spPr>
          <a:xfrm rot="16200000" flipH="1">
            <a:off x="20890451" y="7142031"/>
            <a:ext cx="484876" cy="34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Shape 248"/>
          <p:cNvCxnSpPr>
            <a:stCxn id="175" idx="2"/>
            <a:endCxn id="226" idx="0"/>
          </p:cNvCxnSpPr>
          <p:nvPr/>
        </p:nvCxnSpPr>
        <p:spPr>
          <a:xfrm rot="16200000" flipH="1">
            <a:off x="17954625" y="6907674"/>
            <a:ext cx="425037" cy="3542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Shape 248"/>
          <p:cNvCxnSpPr>
            <a:stCxn id="178" idx="2"/>
            <a:endCxn id="226" idx="0"/>
          </p:cNvCxnSpPr>
          <p:nvPr/>
        </p:nvCxnSpPr>
        <p:spPr>
          <a:xfrm rot="16200000" flipH="1">
            <a:off x="19139249" y="8092298"/>
            <a:ext cx="425037" cy="1172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hape 248"/>
          <p:cNvCxnSpPr>
            <a:stCxn id="176" idx="2"/>
            <a:endCxn id="226" idx="0"/>
          </p:cNvCxnSpPr>
          <p:nvPr/>
        </p:nvCxnSpPr>
        <p:spPr>
          <a:xfrm rot="5400000">
            <a:off x="20323873" y="8080489"/>
            <a:ext cx="425037" cy="11964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/>
          <p:cNvCxnSpPr>
            <a:stCxn id="226" idx="2"/>
            <a:endCxn id="228" idx="0"/>
          </p:cNvCxnSpPr>
          <p:nvPr/>
        </p:nvCxnSpPr>
        <p:spPr>
          <a:xfrm rot="16200000" flipH="1">
            <a:off x="21529590" y="8379807"/>
            <a:ext cx="333900" cy="35167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5" name="Прямоугольник 274"/>
          <p:cNvSpPr/>
          <p:nvPr/>
        </p:nvSpPr>
        <p:spPr>
          <a:xfrm>
            <a:off x="20076648" y="103051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Ремонтный и инженерный отдел</a:t>
            </a:r>
          </a:p>
        </p:txBody>
      </p:sp>
      <p:sp>
        <p:nvSpPr>
          <p:cNvPr id="276" name="Прямоугольник 275"/>
          <p:cNvSpPr/>
          <p:nvPr/>
        </p:nvSpPr>
        <p:spPr>
          <a:xfrm>
            <a:off x="17703307" y="10306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Студенты территориальной обороны</a:t>
            </a:r>
            <a:endParaRPr lang="ru-RU" sz="600" dirty="0"/>
          </a:p>
        </p:txBody>
      </p:sp>
      <p:sp>
        <p:nvSpPr>
          <p:cNvPr id="277" name="Прямоугольник 276"/>
          <p:cNvSpPr/>
          <p:nvPr/>
        </p:nvSpPr>
        <p:spPr>
          <a:xfrm>
            <a:off x="18890307" y="132654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Командование территориальной обороны (1948)</a:t>
            </a:r>
            <a:endParaRPr lang="ru-RU" sz="500" dirty="0"/>
          </a:p>
        </p:txBody>
      </p:sp>
      <p:cxnSp>
        <p:nvCxnSpPr>
          <p:cNvPr id="278" name="Прямая со стрелкой 277"/>
          <p:cNvCxnSpPr>
            <a:stCxn id="226" idx="2"/>
            <a:endCxn id="277" idx="0"/>
          </p:cNvCxnSpPr>
          <p:nvPr/>
        </p:nvCxnSpPr>
        <p:spPr>
          <a:xfrm>
            <a:off x="19938174" y="9971224"/>
            <a:ext cx="10092" cy="3294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21203215" y="88899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Пороховые заводы (</a:t>
            </a:r>
            <a:r>
              <a:rPr lang="ru-RU" sz="1400" dirty="0" err="1"/>
              <a:t>ист</a:t>
            </a:r>
            <a:r>
              <a:rPr lang="ru-RU" sz="1400" dirty="0"/>
              <a:t> 1940) 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190" name="Shape 248"/>
          <p:cNvCxnSpPr>
            <a:stCxn id="175" idx="2"/>
            <a:endCxn id="189" idx="0"/>
          </p:cNvCxnSpPr>
          <p:nvPr/>
        </p:nvCxnSpPr>
        <p:spPr>
          <a:xfrm rot="16200000" flipH="1">
            <a:off x="19116769" y="5745530"/>
            <a:ext cx="423749" cy="586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Shape 248"/>
          <p:cNvCxnSpPr>
            <a:stCxn id="178" idx="2"/>
            <a:endCxn id="189" idx="0"/>
          </p:cNvCxnSpPr>
          <p:nvPr/>
        </p:nvCxnSpPr>
        <p:spPr>
          <a:xfrm rot="16200000" flipH="1">
            <a:off x="20301393" y="6930154"/>
            <a:ext cx="423749" cy="34958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hape 248"/>
          <p:cNvCxnSpPr>
            <a:stCxn id="176" idx="2"/>
            <a:endCxn id="189" idx="0"/>
          </p:cNvCxnSpPr>
          <p:nvPr/>
        </p:nvCxnSpPr>
        <p:spPr>
          <a:xfrm rot="16200000" flipH="1">
            <a:off x="21486016" y="8114777"/>
            <a:ext cx="423749" cy="11265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hape 248"/>
          <p:cNvCxnSpPr>
            <a:stCxn id="226" idx="2"/>
            <a:endCxn id="276" idx="0"/>
          </p:cNvCxnSpPr>
          <p:nvPr/>
        </p:nvCxnSpPr>
        <p:spPr>
          <a:xfrm rot="5400000">
            <a:off x="19182062" y="9550428"/>
            <a:ext cx="335316" cy="11769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hape 248"/>
          <p:cNvCxnSpPr>
            <a:stCxn id="226" idx="2"/>
            <a:endCxn id="275" idx="0"/>
          </p:cNvCxnSpPr>
          <p:nvPr/>
        </p:nvCxnSpPr>
        <p:spPr>
          <a:xfrm rot="16200000" flipH="1">
            <a:off x="20369440" y="9539957"/>
            <a:ext cx="333901" cy="11964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16522777" y="117864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Организовать генеральный штаб</a:t>
            </a:r>
          </a:p>
        </p:txBody>
      </p:sp>
      <p:cxnSp>
        <p:nvCxnSpPr>
          <p:cNvPr id="238" name="Shape 248"/>
          <p:cNvCxnSpPr>
            <a:stCxn id="242" idx="2"/>
            <a:endCxn id="231" idx="0"/>
          </p:cNvCxnSpPr>
          <p:nvPr/>
        </p:nvCxnSpPr>
        <p:spPr>
          <a:xfrm rot="16200000" flipH="1">
            <a:off x="16189512" y="10395267"/>
            <a:ext cx="401366" cy="23810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Shape 248"/>
          <p:cNvCxnSpPr>
            <a:stCxn id="276" idx="2"/>
            <a:endCxn id="231" idx="0"/>
          </p:cNvCxnSpPr>
          <p:nvPr/>
        </p:nvCxnSpPr>
        <p:spPr>
          <a:xfrm rot="5400000">
            <a:off x="17971026" y="10996250"/>
            <a:ext cx="399951" cy="11805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7" name="Прямоугольник 246"/>
          <p:cNvSpPr/>
          <p:nvPr/>
        </p:nvSpPr>
        <p:spPr>
          <a:xfrm>
            <a:off x="27053922" y="44229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Аккумуляторный завод для Королевского ВМФ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sp>
        <p:nvSpPr>
          <p:cNvPr id="249" name="Прямоугольник 248"/>
          <p:cNvSpPr/>
          <p:nvPr/>
        </p:nvSpPr>
        <p:spPr>
          <a:xfrm>
            <a:off x="24711137" y="58250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Подводные лодки класса </a:t>
            </a:r>
            <a:r>
              <a:rPr lang="ru-RU" sz="1400" dirty="0" err="1"/>
              <a:t>Матчану</a:t>
            </a:r>
            <a:r>
              <a:rPr lang="ru-RU" sz="1400" dirty="0"/>
              <a:t> (Май 1936)</a:t>
            </a:r>
            <a:br>
              <a:rPr lang="ru-RU" sz="1400" dirty="0"/>
            </a:br>
            <a:r>
              <a:rPr lang="ru-RU" sz="1400" dirty="0"/>
              <a:t>-50</a:t>
            </a:r>
            <a:endParaRPr lang="ru-RU" sz="400" dirty="0"/>
          </a:p>
        </p:txBody>
      </p:sp>
      <p:sp>
        <p:nvSpPr>
          <p:cNvPr id="250" name="Прямоугольник 249"/>
          <p:cNvSpPr/>
          <p:nvPr/>
        </p:nvSpPr>
        <p:spPr>
          <a:xfrm>
            <a:off x="27053922" y="58144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подводников на обучение в Японию</a:t>
            </a:r>
          </a:p>
        </p:txBody>
      </p:sp>
      <p:sp>
        <p:nvSpPr>
          <p:cNvPr id="252" name="Прямоугольник 251"/>
          <p:cNvSpPr/>
          <p:nvPr/>
        </p:nvSpPr>
        <p:spPr>
          <a:xfrm>
            <a:off x="27053922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Учебные патрули</a:t>
            </a:r>
          </a:p>
        </p:txBody>
      </p:sp>
      <p:sp>
        <p:nvSpPr>
          <p:cNvPr id="253" name="Прямоугольник 252"/>
          <p:cNvSpPr/>
          <p:nvPr/>
        </p:nvSpPr>
        <p:spPr>
          <a:xfrm>
            <a:off x="29396707" y="58213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Корабли береговой обороны (линкоры </a:t>
            </a:r>
            <a:r>
              <a:rPr lang="en-US" sz="1400" dirty="0"/>
              <a:t>HTMS Thonburi</a:t>
            </a:r>
            <a:r>
              <a:rPr lang="ru-RU" sz="1400" dirty="0"/>
              <a:t>, два было готово к 1938) -50</a:t>
            </a:r>
          </a:p>
        </p:txBody>
      </p:sp>
      <p:sp>
        <p:nvSpPr>
          <p:cNvPr id="255" name="Прямоугольник 254"/>
          <p:cNvSpPr/>
          <p:nvPr/>
        </p:nvSpPr>
        <p:spPr>
          <a:xfrm>
            <a:off x="24711136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</a:t>
            </a:r>
            <a:r>
              <a:rPr lang="ru-RU" sz="1400" dirty="0" err="1"/>
              <a:t>Саттахип</a:t>
            </a:r>
            <a:br>
              <a:rPr lang="en-US" sz="1400" dirty="0"/>
            </a:br>
            <a:r>
              <a:rPr lang="en-US" sz="1400" dirty="0"/>
              <a:t>-50</a:t>
            </a:r>
            <a:endParaRPr lang="ru-RU" sz="800" dirty="0"/>
          </a:p>
        </p:txBody>
      </p:sp>
      <p:sp>
        <p:nvSpPr>
          <p:cNvPr id="258" name="Прямоугольник 257"/>
          <p:cNvSpPr/>
          <p:nvPr/>
        </p:nvSpPr>
        <p:spPr>
          <a:xfrm>
            <a:off x="17179773" y="3617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Sindhu </a:t>
            </a:r>
            <a:r>
              <a:rPr lang="en-US" sz="1400" dirty="0" err="1"/>
              <a:t>Kamalanavin</a:t>
            </a:r>
            <a:r>
              <a:rPr lang="ru-RU" sz="1400" dirty="0"/>
              <a:t> – адмирал и министр ВМФ с 1938 по 1951, адмирал </a:t>
            </a:r>
            <a:r>
              <a:rPr lang="en-US" sz="1400" dirty="0"/>
              <a:t>Phraya </a:t>
            </a:r>
            <a:r>
              <a:rPr lang="en-US" sz="1400" dirty="0" err="1"/>
              <a:t>Wichanworajak</a:t>
            </a:r>
            <a:endParaRPr lang="ru-RU" sz="1400" dirty="0"/>
          </a:p>
        </p:txBody>
      </p:sp>
      <p:sp>
        <p:nvSpPr>
          <p:cNvPr id="259" name="Прямоугольник 258"/>
          <p:cNvSpPr/>
          <p:nvPr/>
        </p:nvSpPr>
        <p:spPr>
          <a:xfrm>
            <a:off x="29396707" y="738618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военно-морская верфь -50</a:t>
            </a:r>
          </a:p>
        </p:txBody>
      </p:sp>
      <p:sp>
        <p:nvSpPr>
          <p:cNvPr id="261" name="Прямоугольник 260"/>
          <p:cNvSpPr/>
          <p:nvPr/>
        </p:nvSpPr>
        <p:spPr>
          <a:xfrm>
            <a:off x="27053922" y="103017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Сотрудничество с США для обучения морской пехоты</a:t>
            </a:r>
            <a:endParaRPr lang="ru-RU" sz="1400" dirty="0"/>
          </a:p>
        </p:txBody>
      </p:sp>
      <p:sp>
        <p:nvSpPr>
          <p:cNvPr id="262" name="Прямоугольник 261"/>
          <p:cNvSpPr/>
          <p:nvPr/>
        </p:nvSpPr>
        <p:spPr>
          <a:xfrm>
            <a:off x="28232144" y="889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Расшить королевский корпус морской пехоты (В 1937)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29396707" y="10309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Департамент морской пехоты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5881455" y="88971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Королевская военно-воздушная дивизия</a:t>
            </a:r>
          </a:p>
        </p:txBody>
      </p:sp>
      <p:cxnSp>
        <p:nvCxnSpPr>
          <p:cNvPr id="268" name="Прямая со стрелкой 267"/>
          <p:cNvCxnSpPr>
            <a:stCxn id="249" idx="2"/>
            <a:endCxn id="255" idx="0"/>
          </p:cNvCxnSpPr>
          <p:nvPr/>
        </p:nvCxnSpPr>
        <p:spPr>
          <a:xfrm flipH="1">
            <a:off x="25769095" y="6905051"/>
            <a:ext cx="1" cy="4811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Shape 248"/>
          <p:cNvCxnSpPr>
            <a:stCxn id="247" idx="2"/>
            <a:endCxn id="249" idx="0"/>
          </p:cNvCxnSpPr>
          <p:nvPr/>
        </p:nvCxnSpPr>
        <p:spPr>
          <a:xfrm rot="5400000">
            <a:off x="26779433" y="4492602"/>
            <a:ext cx="322113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/>
          <p:cNvCxnSpPr>
            <a:stCxn id="247" idx="2"/>
            <a:endCxn id="253" idx="0"/>
          </p:cNvCxnSpPr>
          <p:nvPr/>
        </p:nvCxnSpPr>
        <p:spPr>
          <a:xfrm rot="16200000" flipH="1">
            <a:off x="29124087" y="4490731"/>
            <a:ext cx="318372" cy="2342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/>
          <p:cNvCxnSpPr>
            <a:stCxn id="253" idx="2"/>
            <a:endCxn id="252" idx="0"/>
          </p:cNvCxnSpPr>
          <p:nvPr/>
        </p:nvCxnSpPr>
        <p:spPr>
          <a:xfrm rot="5400000">
            <a:off x="29040836" y="5972356"/>
            <a:ext cx="484877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/>
          <p:cNvCxnSpPr>
            <a:stCxn id="249" idx="2"/>
            <a:endCxn id="252" idx="0"/>
          </p:cNvCxnSpPr>
          <p:nvPr/>
        </p:nvCxnSpPr>
        <p:spPr>
          <a:xfrm rot="16200000" flipH="1">
            <a:off x="26699920" y="5974226"/>
            <a:ext cx="481136" cy="2342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Прямая со стрелкой 279"/>
          <p:cNvCxnSpPr>
            <a:stCxn id="253" idx="2"/>
            <a:endCxn id="259" idx="0"/>
          </p:cNvCxnSpPr>
          <p:nvPr/>
        </p:nvCxnSpPr>
        <p:spPr>
          <a:xfrm>
            <a:off x="30454666" y="6901310"/>
            <a:ext cx="0" cy="4848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/>
          <p:cNvCxnSpPr>
            <a:stCxn id="259" idx="2"/>
            <a:endCxn id="262" idx="0"/>
          </p:cNvCxnSpPr>
          <p:nvPr/>
        </p:nvCxnSpPr>
        <p:spPr>
          <a:xfrm rot="5400000">
            <a:off x="29658614" y="8097677"/>
            <a:ext cx="427542" cy="116456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/>
          <p:cNvCxnSpPr>
            <a:stCxn id="252" idx="2"/>
            <a:endCxn id="262" idx="0"/>
          </p:cNvCxnSpPr>
          <p:nvPr/>
        </p:nvCxnSpPr>
        <p:spPr>
          <a:xfrm rot="16200000" flipH="1">
            <a:off x="28487221" y="8090847"/>
            <a:ext cx="427542" cy="11782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/>
          <p:cNvCxnSpPr>
            <a:stCxn id="262" idx="2"/>
            <a:endCxn id="261" idx="0"/>
          </p:cNvCxnSpPr>
          <p:nvPr/>
        </p:nvCxnSpPr>
        <p:spPr>
          <a:xfrm rot="5400000">
            <a:off x="28536997" y="9548613"/>
            <a:ext cx="327990" cy="117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/>
          <p:cNvCxnSpPr>
            <a:stCxn id="262" idx="2"/>
            <a:endCxn id="264" idx="0"/>
          </p:cNvCxnSpPr>
          <p:nvPr/>
        </p:nvCxnSpPr>
        <p:spPr>
          <a:xfrm rot="16200000" flipH="1">
            <a:off x="29704411" y="9559420"/>
            <a:ext cx="335947" cy="1164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Прямая со стрелкой 285"/>
          <p:cNvCxnSpPr>
            <a:stCxn id="247" idx="2"/>
            <a:endCxn id="250" idx="0"/>
          </p:cNvCxnSpPr>
          <p:nvPr/>
        </p:nvCxnSpPr>
        <p:spPr>
          <a:xfrm>
            <a:off x="28111881" y="5502938"/>
            <a:ext cx="0" cy="3114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Прямоугольник 286"/>
          <p:cNvSpPr/>
          <p:nvPr/>
        </p:nvSpPr>
        <p:spPr>
          <a:xfrm>
            <a:off x="-1077018" y="435873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86 фокуса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6521444" y="2008595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Широкое распространение газеты «Массы» (</a:t>
            </a:r>
            <a:r>
              <a:rPr lang="ru-RU" sz="1400" dirty="0" err="1"/>
              <a:t>Махачон</a:t>
            </a:r>
            <a:r>
              <a:rPr lang="ru-RU" sz="1400" dirty="0"/>
              <a:t> – подпольная газета)</a:t>
            </a:r>
          </a:p>
        </p:txBody>
      </p:sp>
      <p:sp>
        <p:nvSpPr>
          <p:cNvPr id="273" name="Прямоугольник 272"/>
          <p:cNvSpPr/>
          <p:nvPr/>
        </p:nvSpPr>
        <p:spPr>
          <a:xfrm>
            <a:off x="5357882" y="215409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Радио «Голос таиландского народа»</a:t>
            </a:r>
          </a:p>
        </p:txBody>
      </p:sp>
      <p:sp>
        <p:nvSpPr>
          <p:cNvPr id="281" name="Прямоугольник 280"/>
          <p:cNvSpPr/>
          <p:nvPr/>
        </p:nvSpPr>
        <p:spPr>
          <a:xfrm>
            <a:off x="7393987" y="3648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Свою политическую деятельность партия начала на поле боя, организуя подразделения тайцев-ополченцев для борьбы против японских захватчиков.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11414976" y="2437029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Связаться с СССР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10222567" y="2154054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урбанизацию для тайцев</a:t>
            </a:r>
          </a:p>
        </p:txBody>
      </p:sp>
      <p:sp>
        <p:nvSpPr>
          <p:cNvPr id="290" name="Прямоугольник 289"/>
          <p:cNvSpPr/>
          <p:nvPr/>
        </p:nvSpPr>
        <p:spPr>
          <a:xfrm>
            <a:off x="2775519" y="229523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Перейти на пятилетнее планирование</a:t>
            </a:r>
          </a:p>
        </p:txBody>
      </p:sp>
      <p:sp>
        <p:nvSpPr>
          <p:cNvPr id="291" name="Прямоугольник 290"/>
          <p:cNvSpPr/>
          <p:nvPr/>
        </p:nvSpPr>
        <p:spPr>
          <a:xfrm>
            <a:off x="6524755" y="229215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Свергнуть короля и принцев</a:t>
            </a:r>
          </a:p>
        </p:txBody>
      </p:sp>
      <p:sp>
        <p:nvSpPr>
          <p:cNvPr id="292" name="Прямоугольник 291"/>
          <p:cNvSpPr/>
          <p:nvPr/>
        </p:nvSpPr>
        <p:spPr>
          <a:xfrm>
            <a:off x="6519159" y="2436831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Социалистический союз восточных азиатских республик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5355130" y="2576762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Ультиматум Камбодже</a:t>
            </a:r>
          </a:p>
        </p:txBody>
      </p:sp>
      <p:sp>
        <p:nvSpPr>
          <p:cNvPr id="294" name="Прямоугольник 293"/>
          <p:cNvSpPr/>
          <p:nvPr/>
        </p:nvSpPr>
        <p:spPr>
          <a:xfrm>
            <a:off x="2906833" y="257656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Сделать Лаос частью союза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7713436" y="2576158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Попробовать примириться с Бирмой</a:t>
            </a:r>
          </a:p>
        </p:txBody>
      </p:sp>
      <p:sp>
        <p:nvSpPr>
          <p:cNvPr id="296" name="Прямоугольник 295"/>
          <p:cNvSpPr/>
          <p:nvPr/>
        </p:nvSpPr>
        <p:spPr>
          <a:xfrm>
            <a:off x="4137909" y="2723422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Вьетнам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6524755" y="272103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Сжечь султанаты Малайи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6519641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Добраться до Филиппин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476349" y="2436831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Сблизиться с коммунистами Китая</a:t>
            </a:r>
          </a:p>
        </p:txBody>
      </p:sp>
      <p:cxnSp>
        <p:nvCxnSpPr>
          <p:cNvPr id="300" name="Shape 248"/>
          <p:cNvCxnSpPr>
            <a:stCxn id="292" idx="2"/>
            <a:endCxn id="295" idx="0"/>
          </p:cNvCxnSpPr>
          <p:nvPr/>
        </p:nvCxnSpPr>
        <p:spPr>
          <a:xfrm rot="16200000" flipH="1">
            <a:off x="8017622" y="25007807"/>
            <a:ext cx="313268" cy="119427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Прямая соединительная линия 300"/>
          <p:cNvCxnSpPr>
            <a:stCxn id="299" idx="3"/>
            <a:endCxn id="292" idx="1"/>
          </p:cNvCxnSpPr>
          <p:nvPr/>
        </p:nvCxnSpPr>
        <p:spPr>
          <a:xfrm flipV="1">
            <a:off x="2592267" y="24908312"/>
            <a:ext cx="3926892" cy="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92" idx="2"/>
            <a:endCxn id="297" idx="0"/>
          </p:cNvCxnSpPr>
          <p:nvPr/>
        </p:nvCxnSpPr>
        <p:spPr>
          <a:xfrm>
            <a:off x="7577118" y="25448312"/>
            <a:ext cx="5596" cy="17620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единительная линия 304"/>
          <p:cNvCxnSpPr>
            <a:stCxn id="292" idx="3"/>
            <a:endCxn id="288" idx="1"/>
          </p:cNvCxnSpPr>
          <p:nvPr/>
        </p:nvCxnSpPr>
        <p:spPr>
          <a:xfrm>
            <a:off x="8635077" y="24908312"/>
            <a:ext cx="2779899" cy="197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10" name="Прямая со стрелкой 309"/>
          <p:cNvCxnSpPr>
            <a:stCxn id="297" idx="2"/>
            <a:endCxn id="298" idx="0"/>
          </p:cNvCxnSpPr>
          <p:nvPr/>
        </p:nvCxnSpPr>
        <p:spPr>
          <a:xfrm flipH="1">
            <a:off x="7577600" y="28290372"/>
            <a:ext cx="5114" cy="4144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Shape 248"/>
          <p:cNvCxnSpPr>
            <a:stCxn id="292" idx="2"/>
            <a:endCxn id="294" idx="0"/>
          </p:cNvCxnSpPr>
          <p:nvPr/>
        </p:nvCxnSpPr>
        <p:spPr>
          <a:xfrm rot="5400000">
            <a:off x="5612291" y="23800813"/>
            <a:ext cx="317329" cy="3612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Shape 248"/>
          <p:cNvCxnSpPr>
            <a:stCxn id="293" idx="2"/>
            <a:endCxn id="296" idx="0"/>
          </p:cNvCxnSpPr>
          <p:nvPr/>
        </p:nvCxnSpPr>
        <p:spPr>
          <a:xfrm rot="5400000">
            <a:off x="5611177" y="26432312"/>
            <a:ext cx="386604" cy="121722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hape 248"/>
          <p:cNvCxnSpPr>
            <a:stCxn id="294" idx="2"/>
            <a:endCxn id="296" idx="0"/>
          </p:cNvCxnSpPr>
          <p:nvPr/>
        </p:nvCxnSpPr>
        <p:spPr>
          <a:xfrm rot="16200000" flipH="1">
            <a:off x="4386039" y="26424394"/>
            <a:ext cx="388583" cy="12310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Shape 248"/>
          <p:cNvCxnSpPr>
            <a:stCxn id="292" idx="2"/>
            <a:endCxn id="293" idx="0"/>
          </p:cNvCxnSpPr>
          <p:nvPr/>
        </p:nvCxnSpPr>
        <p:spPr>
          <a:xfrm rot="5400000">
            <a:off x="6835450" y="25025952"/>
            <a:ext cx="319308" cy="11640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8" name="Прямоугольник 327"/>
          <p:cNvSpPr/>
          <p:nvPr/>
        </p:nvSpPr>
        <p:spPr>
          <a:xfrm>
            <a:off x="9019253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азиатскую науку</a:t>
            </a:r>
          </a:p>
        </p:txBody>
      </p:sp>
      <p:cxnSp>
        <p:nvCxnSpPr>
          <p:cNvPr id="330" name="Shape 248"/>
          <p:cNvCxnSpPr>
            <a:cxnSpLocks/>
            <a:stCxn id="292" idx="2"/>
            <a:endCxn id="328" idx="0"/>
          </p:cNvCxnSpPr>
          <p:nvPr/>
        </p:nvCxnSpPr>
        <p:spPr>
          <a:xfrm rot="16200000" flipH="1">
            <a:off x="7948401" y="25077029"/>
            <a:ext cx="1757528" cy="2500094"/>
          </a:xfrm>
          <a:prstGeom prst="bentConnector3">
            <a:avLst>
              <a:gd name="adj1" fmla="val 881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4135930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Индокитайский союз</a:t>
            </a:r>
          </a:p>
        </p:txBody>
      </p:sp>
      <p:cxnSp>
        <p:nvCxnSpPr>
          <p:cNvPr id="334" name="Прямая со стрелкой 333"/>
          <p:cNvCxnSpPr>
            <a:stCxn id="296" idx="2"/>
            <a:endCxn id="333" idx="0"/>
          </p:cNvCxnSpPr>
          <p:nvPr/>
        </p:nvCxnSpPr>
        <p:spPr>
          <a:xfrm flipH="1">
            <a:off x="5193889" y="28314224"/>
            <a:ext cx="1979" cy="3905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9024689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для Индонезии</a:t>
            </a:r>
          </a:p>
        </p:txBody>
      </p:sp>
      <p:cxnSp>
        <p:nvCxnSpPr>
          <p:cNvPr id="339" name="Shape 248"/>
          <p:cNvCxnSpPr>
            <a:stCxn id="297" idx="2"/>
            <a:endCxn id="338" idx="0"/>
          </p:cNvCxnSpPr>
          <p:nvPr/>
        </p:nvCxnSpPr>
        <p:spPr>
          <a:xfrm rot="16200000" flipH="1">
            <a:off x="8625475" y="27247611"/>
            <a:ext cx="414412" cy="24999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>
            <a:off x="10222567" y="25757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централизованного производства</a:t>
            </a:r>
          </a:p>
        </p:txBody>
      </p:sp>
      <p:sp>
        <p:nvSpPr>
          <p:cNvPr id="343" name="Прямоугольник 342"/>
          <p:cNvSpPr/>
          <p:nvPr/>
        </p:nvSpPr>
        <p:spPr>
          <a:xfrm>
            <a:off x="11414976" y="2720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атеистическую политику СССР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11412760" y="2870478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Революционное образование</a:t>
            </a:r>
          </a:p>
        </p:txBody>
      </p:sp>
      <p:sp>
        <p:nvSpPr>
          <p:cNvPr id="345" name="Прямоугольник 344"/>
          <p:cNvSpPr/>
          <p:nvPr/>
        </p:nvSpPr>
        <p:spPr>
          <a:xfrm>
            <a:off x="12643447" y="2574585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СССР</a:t>
            </a:r>
          </a:p>
        </p:txBody>
      </p:sp>
      <p:cxnSp>
        <p:nvCxnSpPr>
          <p:cNvPr id="346" name="Shape 248"/>
          <p:cNvCxnSpPr>
            <a:stCxn id="288" idx="2"/>
            <a:endCxn id="345" idx="0"/>
          </p:cNvCxnSpPr>
          <p:nvPr/>
        </p:nvCxnSpPr>
        <p:spPr>
          <a:xfrm rot="16200000" flipH="1">
            <a:off x="12939391" y="24983834"/>
            <a:ext cx="295559" cy="12284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Shape 248"/>
          <p:cNvCxnSpPr>
            <a:stCxn id="288" idx="2"/>
            <a:endCxn id="342" idx="0"/>
          </p:cNvCxnSpPr>
          <p:nvPr/>
        </p:nvCxnSpPr>
        <p:spPr>
          <a:xfrm rot="5400000">
            <a:off x="11723352" y="25007466"/>
            <a:ext cx="306758" cy="11924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88" idx="2"/>
            <a:endCxn id="343" idx="0"/>
          </p:cNvCxnSpPr>
          <p:nvPr/>
        </p:nvCxnSpPr>
        <p:spPr>
          <a:xfrm>
            <a:off x="12472935" y="25450291"/>
            <a:ext cx="0" cy="17555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4" idx="0"/>
          </p:cNvCxnSpPr>
          <p:nvPr/>
        </p:nvCxnSpPr>
        <p:spPr>
          <a:xfrm flipH="1">
            <a:off x="12470719" y="28285840"/>
            <a:ext cx="2216" cy="4189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6501219" y="301694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тайский народ под знаменем революции</a:t>
            </a:r>
          </a:p>
        </p:txBody>
      </p:sp>
      <p:cxnSp>
        <p:nvCxnSpPr>
          <p:cNvPr id="359" name="Shape 248"/>
          <p:cNvCxnSpPr>
            <a:stCxn id="344" idx="2"/>
            <a:endCxn id="358" idx="0"/>
          </p:cNvCxnSpPr>
          <p:nvPr/>
        </p:nvCxnSpPr>
        <p:spPr>
          <a:xfrm rot="5400000">
            <a:off x="9822637" y="27521326"/>
            <a:ext cx="384624" cy="49115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1697533" y="2725203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Опыт Китая в партизанской и оборонительной войне</a:t>
            </a:r>
          </a:p>
        </p:txBody>
      </p:sp>
      <p:sp>
        <p:nvSpPr>
          <p:cNvPr id="363" name="Прямоугольник 362"/>
          <p:cNvSpPr/>
          <p:nvPr/>
        </p:nvSpPr>
        <p:spPr>
          <a:xfrm>
            <a:off x="1697533" y="2870478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Китаизация</a:t>
            </a:r>
            <a:r>
              <a:rPr lang="ru-RU" sz="1400" dirty="0"/>
              <a:t> марксизма</a:t>
            </a:r>
          </a:p>
        </p:txBody>
      </p:sp>
      <p:sp>
        <p:nvSpPr>
          <p:cNvPr id="364" name="Прямоугольник 363"/>
          <p:cNvSpPr/>
          <p:nvPr/>
        </p:nvSpPr>
        <p:spPr>
          <a:xfrm>
            <a:off x="472390" y="257775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Примириться с китайцами в рабочем классе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470409" y="301219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предприятия</a:t>
            </a:r>
          </a:p>
        </p:txBody>
      </p:sp>
      <p:cxnSp>
        <p:nvCxnSpPr>
          <p:cNvPr id="366" name="Прямая со стрелкой 365"/>
          <p:cNvCxnSpPr>
            <a:stCxn id="299" idx="2"/>
            <a:endCxn id="364" idx="0"/>
          </p:cNvCxnSpPr>
          <p:nvPr/>
        </p:nvCxnSpPr>
        <p:spPr>
          <a:xfrm flipH="1">
            <a:off x="1530349" y="25448316"/>
            <a:ext cx="3959" cy="3292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9" name="Прямая со стрелкой 368"/>
          <p:cNvCxnSpPr>
            <a:stCxn id="364" idx="2"/>
            <a:endCxn id="365" idx="0"/>
          </p:cNvCxnSpPr>
          <p:nvPr/>
        </p:nvCxnSpPr>
        <p:spPr>
          <a:xfrm flipH="1">
            <a:off x="1528368" y="26857517"/>
            <a:ext cx="1981" cy="32643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Прямая со стрелкой 371"/>
          <p:cNvCxnSpPr>
            <a:stCxn id="362" idx="2"/>
            <a:endCxn id="363" idx="0"/>
          </p:cNvCxnSpPr>
          <p:nvPr/>
        </p:nvCxnSpPr>
        <p:spPr>
          <a:xfrm>
            <a:off x="2755492" y="28332037"/>
            <a:ext cx="0" cy="3727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Shape 248"/>
          <p:cNvCxnSpPr>
            <a:stCxn id="363" idx="2"/>
            <a:endCxn id="358" idx="0"/>
          </p:cNvCxnSpPr>
          <p:nvPr/>
        </p:nvCxnSpPr>
        <p:spPr>
          <a:xfrm rot="16200000" flipH="1">
            <a:off x="4965024" y="27575253"/>
            <a:ext cx="384623" cy="4803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Shape 248"/>
          <p:cNvCxnSpPr>
            <a:stCxn id="299" idx="2"/>
            <a:endCxn id="362" idx="0"/>
          </p:cNvCxnSpPr>
          <p:nvPr/>
        </p:nvCxnSpPr>
        <p:spPr>
          <a:xfrm rot="16200000" flipH="1">
            <a:off x="1243040" y="25739584"/>
            <a:ext cx="1803721" cy="1221184"/>
          </a:xfrm>
          <a:prstGeom prst="bentConnector3">
            <a:avLst>
              <a:gd name="adj1" fmla="val 91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24195050" y="1845010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Умеренный путь</a:t>
            </a:r>
            <a:endParaRPr lang="ru-RU" sz="1000" dirty="0"/>
          </a:p>
        </p:txBody>
      </p:sp>
      <p:cxnSp>
        <p:nvCxnSpPr>
          <p:cNvPr id="385" name="Прямая соединительная линия 384"/>
          <p:cNvCxnSpPr>
            <a:stCxn id="214" idx="3"/>
            <a:endCxn id="384" idx="1"/>
          </p:cNvCxnSpPr>
          <p:nvPr/>
        </p:nvCxnSpPr>
        <p:spPr>
          <a:xfrm flipV="1">
            <a:off x="19322873" y="18990109"/>
            <a:ext cx="4872177" cy="198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88" name="Прямоугольник 387"/>
          <p:cNvSpPr/>
          <p:nvPr/>
        </p:nvSpPr>
        <p:spPr>
          <a:xfrm>
            <a:off x="25348351" y="214738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Новый антикоммунистический закон</a:t>
            </a:r>
          </a:p>
        </p:txBody>
      </p:sp>
      <p:cxnSp>
        <p:nvCxnSpPr>
          <p:cNvPr id="392" name="Прямая соединительная линия 391"/>
          <p:cNvCxnSpPr>
            <a:stCxn id="214" idx="1"/>
            <a:endCxn id="478" idx="3"/>
          </p:cNvCxnSpPr>
          <p:nvPr/>
        </p:nvCxnSpPr>
        <p:spPr>
          <a:xfrm flipH="1" flipV="1">
            <a:off x="8640673" y="18985162"/>
            <a:ext cx="8566282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5" name="Прямая соединительная линия 394"/>
          <p:cNvCxnSpPr>
            <a:stCxn id="139" idx="1"/>
            <a:endCxn id="384" idx="3"/>
          </p:cNvCxnSpPr>
          <p:nvPr/>
        </p:nvCxnSpPr>
        <p:spPr>
          <a:xfrm flipH="1">
            <a:off x="26310968" y="18989109"/>
            <a:ext cx="8266412" cy="1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Прямая соединительная линия 397"/>
          <p:cNvCxnSpPr>
            <a:stCxn id="227" idx="1"/>
            <a:endCxn id="139" idx="3"/>
          </p:cNvCxnSpPr>
          <p:nvPr/>
        </p:nvCxnSpPr>
        <p:spPr>
          <a:xfrm flipH="1" flipV="1">
            <a:off x="36693298" y="18989109"/>
            <a:ext cx="7121377" cy="23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2" name="Прямоугольник 401"/>
          <p:cNvSpPr/>
          <p:nvPr/>
        </p:nvSpPr>
        <p:spPr>
          <a:xfrm>
            <a:off x="23040966" y="2147328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Результаты иностранных инвестиций</a:t>
            </a:r>
          </a:p>
        </p:txBody>
      </p:sp>
      <p:sp>
        <p:nvSpPr>
          <p:cNvPr id="403" name="Прямоугольник 402"/>
          <p:cNvSpPr/>
          <p:nvPr/>
        </p:nvSpPr>
        <p:spPr>
          <a:xfrm>
            <a:off x="23040966" y="200546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Свободный бизнес (свободная торговля)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5352902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Поиск союзников в свободном мире</a:t>
            </a:r>
          </a:p>
        </p:txBody>
      </p:sp>
      <p:sp>
        <p:nvSpPr>
          <p:cNvPr id="405" name="Прямоугольник 404"/>
          <p:cNvSpPr/>
          <p:nvPr/>
        </p:nvSpPr>
        <p:spPr>
          <a:xfrm>
            <a:off x="24185696" y="272103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о лицензиях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26511122" y="272128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Союзная военная миссия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0733581" y="2147782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409" name="Shape 248"/>
          <p:cNvCxnSpPr>
            <a:stCxn id="54" idx="2"/>
            <a:endCxn id="214" idx="0"/>
          </p:cNvCxnSpPr>
          <p:nvPr/>
        </p:nvCxnSpPr>
        <p:spPr>
          <a:xfrm rot="5400000">
            <a:off x="17899208" y="17031583"/>
            <a:ext cx="1786212" cy="1054800"/>
          </a:xfrm>
          <a:prstGeom prst="bentConnector3">
            <a:avLst>
              <a:gd name="adj1" fmla="val 714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hape 248"/>
          <p:cNvCxnSpPr>
            <a:stCxn id="55" idx="2"/>
            <a:endCxn id="214" idx="0"/>
          </p:cNvCxnSpPr>
          <p:nvPr/>
        </p:nvCxnSpPr>
        <p:spPr>
          <a:xfrm rot="5400000">
            <a:off x="20358385" y="14575335"/>
            <a:ext cx="1783283" cy="5970224"/>
          </a:xfrm>
          <a:prstGeom prst="bentConnector3">
            <a:avLst>
              <a:gd name="adj1" fmla="val 70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hape 248"/>
          <p:cNvCxnSpPr>
            <a:stCxn id="54" idx="2"/>
            <a:endCxn id="384" idx="0"/>
          </p:cNvCxnSpPr>
          <p:nvPr/>
        </p:nvCxnSpPr>
        <p:spPr>
          <a:xfrm rot="16200000" flipH="1">
            <a:off x="21394245" y="14591345"/>
            <a:ext cx="1784232" cy="5933295"/>
          </a:xfrm>
          <a:prstGeom prst="bentConnector3">
            <a:avLst>
              <a:gd name="adj1" fmla="val 716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Shape 248"/>
          <p:cNvCxnSpPr>
            <a:stCxn id="54" idx="2"/>
            <a:endCxn id="139" idx="0"/>
          </p:cNvCxnSpPr>
          <p:nvPr/>
        </p:nvCxnSpPr>
        <p:spPr>
          <a:xfrm rot="16200000" flipH="1">
            <a:off x="26585910" y="9399680"/>
            <a:ext cx="1783232" cy="16315625"/>
          </a:xfrm>
          <a:prstGeom prst="bentConnector3">
            <a:avLst>
              <a:gd name="adj1" fmla="val 887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Shape 248"/>
          <p:cNvCxnSpPr>
            <a:stCxn id="54" idx="2"/>
            <a:endCxn id="227" idx="0"/>
          </p:cNvCxnSpPr>
          <p:nvPr/>
        </p:nvCxnSpPr>
        <p:spPr>
          <a:xfrm rot="16200000" flipH="1">
            <a:off x="31203393" y="4782198"/>
            <a:ext cx="1785563" cy="25552920"/>
          </a:xfrm>
          <a:prstGeom prst="bentConnector3">
            <a:avLst>
              <a:gd name="adj1" fmla="val 90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hape 248"/>
          <p:cNvCxnSpPr>
            <a:stCxn id="55" idx="2"/>
            <a:endCxn id="227" idx="0"/>
          </p:cNvCxnSpPr>
          <p:nvPr/>
        </p:nvCxnSpPr>
        <p:spPr>
          <a:xfrm rot="16200000" flipH="1">
            <a:off x="33662569" y="7241375"/>
            <a:ext cx="1782634" cy="20637496"/>
          </a:xfrm>
          <a:prstGeom prst="bentConnector3">
            <a:avLst>
              <a:gd name="adj1" fmla="val 896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hape 248"/>
          <p:cNvCxnSpPr>
            <a:stCxn id="55" idx="2"/>
            <a:endCxn id="139" idx="0"/>
          </p:cNvCxnSpPr>
          <p:nvPr/>
        </p:nvCxnSpPr>
        <p:spPr>
          <a:xfrm rot="16200000" flipH="1">
            <a:off x="29045087" y="11858856"/>
            <a:ext cx="1780303" cy="11400201"/>
          </a:xfrm>
          <a:prstGeom prst="bentConnector3">
            <a:avLst>
              <a:gd name="adj1" fmla="val 891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Shape 248"/>
          <p:cNvCxnSpPr>
            <a:stCxn id="55" idx="2"/>
            <a:endCxn id="384" idx="0"/>
          </p:cNvCxnSpPr>
          <p:nvPr/>
        </p:nvCxnSpPr>
        <p:spPr>
          <a:xfrm rot="16200000" flipH="1">
            <a:off x="23853422" y="17050521"/>
            <a:ext cx="1781303" cy="1017871"/>
          </a:xfrm>
          <a:prstGeom prst="bentConnector3">
            <a:avLst>
              <a:gd name="adj1" fmla="val 70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Shape 248"/>
          <p:cNvCxnSpPr>
            <a:stCxn id="55" idx="2"/>
            <a:endCxn id="478" idx="0"/>
          </p:cNvCxnSpPr>
          <p:nvPr/>
        </p:nvCxnSpPr>
        <p:spPr>
          <a:xfrm rot="5400000">
            <a:off x="15020748" y="9230772"/>
            <a:ext cx="1776356" cy="16652424"/>
          </a:xfrm>
          <a:prstGeom prst="bentConnector3">
            <a:avLst>
              <a:gd name="adj1" fmla="val 9588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hape 248"/>
          <p:cNvCxnSpPr>
            <a:stCxn id="384" idx="2"/>
            <a:endCxn id="105" idx="0"/>
          </p:cNvCxnSpPr>
          <p:nvPr/>
        </p:nvCxnSpPr>
        <p:spPr>
          <a:xfrm rot="5400000">
            <a:off x="23261396" y="18060940"/>
            <a:ext cx="522444" cy="34607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hape 248"/>
          <p:cNvCxnSpPr>
            <a:stCxn id="214" idx="2"/>
            <a:endCxn id="105" idx="0"/>
          </p:cNvCxnSpPr>
          <p:nvPr/>
        </p:nvCxnSpPr>
        <p:spPr>
          <a:xfrm rot="16200000" flipH="1">
            <a:off x="19768338" y="18028664"/>
            <a:ext cx="520464" cy="35273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Прямоугольник 446"/>
          <p:cNvSpPr/>
          <p:nvPr/>
        </p:nvSpPr>
        <p:spPr>
          <a:xfrm>
            <a:off x="25351055" y="287788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Совместная добыча ресурсов</a:t>
            </a:r>
          </a:p>
        </p:txBody>
      </p:sp>
      <p:sp>
        <p:nvSpPr>
          <p:cNvPr id="448" name="Прямоугольник 447"/>
          <p:cNvSpPr/>
          <p:nvPr/>
        </p:nvSpPr>
        <p:spPr>
          <a:xfrm>
            <a:off x="25349801" y="200427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Усилить роль монарха в новой конституции</a:t>
            </a:r>
          </a:p>
        </p:txBody>
      </p:sp>
      <p:sp>
        <p:nvSpPr>
          <p:cNvPr id="449" name="Прямоугольник 448"/>
          <p:cNvSpPr/>
          <p:nvPr/>
        </p:nvSpPr>
        <p:spPr>
          <a:xfrm>
            <a:off x="36884765" y="2004381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Муниципализм</a:t>
            </a:r>
            <a:endParaRPr lang="ru-RU" sz="300" dirty="0"/>
          </a:p>
        </p:txBody>
      </p:sp>
      <p:sp>
        <p:nvSpPr>
          <p:cNvPr id="451" name="Прямоугольник 450"/>
          <p:cNvSpPr/>
          <p:nvPr/>
        </p:nvSpPr>
        <p:spPr>
          <a:xfrm>
            <a:off x="34577380" y="2579878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Империализм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7713436" y="215436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«Революционная молодёжь»</a:t>
            </a:r>
            <a:endParaRPr lang="ru-RU" sz="6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9978204" y="389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Впоследствии Сиамская коммунистическая партия объявила о приеме его в члены партии, когда он находился в тюрьме в возрасте 17 лет в 1938 году, прежде чем покинуть тюрьму, чтобы работать под прикрытием заводским рабочим в провинции </a:t>
            </a:r>
            <a:r>
              <a:rPr lang="ru-RU" sz="1400" dirty="0" err="1"/>
              <a:t>Сарабури</a:t>
            </a:r>
            <a:r>
              <a:rPr lang="ru-RU" sz="1400" dirty="0"/>
              <a:t> в течение двух лет. Про </a:t>
            </a:r>
            <a:r>
              <a:rPr lang="ru-RU" sz="1400" dirty="0" err="1"/>
              <a:t>Джамсри</a:t>
            </a:r>
            <a:endParaRPr lang="ru-RU" sz="14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8970597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Буддийская социалистическая линия</a:t>
            </a:r>
          </a:p>
        </p:txBody>
      </p:sp>
      <p:sp>
        <p:nvSpPr>
          <p:cNvPr id="309" name="Прямоугольник 308"/>
          <p:cNvSpPr/>
          <p:nvPr/>
        </p:nvSpPr>
        <p:spPr>
          <a:xfrm>
            <a:off x="10219458" y="229214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Набор среди </a:t>
            </a:r>
            <a:r>
              <a:rPr lang="ru-RU" sz="1400" dirty="0" err="1"/>
              <a:t>Хмонгов</a:t>
            </a:r>
            <a:endParaRPr lang="ru-RU" sz="900" dirty="0"/>
          </a:p>
        </p:txBody>
      </p:sp>
      <p:sp>
        <p:nvSpPr>
          <p:cNvPr id="311" name="Прямоугольник 310"/>
          <p:cNvSpPr/>
          <p:nvPr/>
        </p:nvSpPr>
        <p:spPr>
          <a:xfrm>
            <a:off x="2779393" y="2153987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центрального профсоюза</a:t>
            </a:r>
          </a:p>
        </p:txBody>
      </p:sp>
      <p:cxnSp>
        <p:nvCxnSpPr>
          <p:cNvPr id="313" name="Shape 248"/>
          <p:cNvCxnSpPr>
            <a:cxnSpLocks/>
            <a:stCxn id="256" idx="2"/>
            <a:endCxn id="311" idx="0"/>
          </p:cNvCxnSpPr>
          <p:nvPr/>
        </p:nvCxnSpPr>
        <p:spPr>
          <a:xfrm rot="5400000">
            <a:off x="5521419" y="19481885"/>
            <a:ext cx="373919" cy="37420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Shape 248"/>
          <p:cNvCxnSpPr>
            <a:cxnSpLocks/>
            <a:stCxn id="256" idx="2"/>
            <a:endCxn id="289" idx="0"/>
          </p:cNvCxnSpPr>
          <p:nvPr/>
        </p:nvCxnSpPr>
        <p:spPr>
          <a:xfrm rot="16200000" flipH="1">
            <a:off x="9242667" y="19502686"/>
            <a:ext cx="374595" cy="3701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/>
          <p:cNvCxnSpPr>
            <a:stCxn id="478" idx="2"/>
            <a:endCxn id="308" idx="0"/>
          </p:cNvCxnSpPr>
          <p:nvPr/>
        </p:nvCxnSpPr>
        <p:spPr>
          <a:xfrm rot="16200000" flipH="1">
            <a:off x="8526772" y="18581104"/>
            <a:ext cx="557726" cy="24458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Shape 248"/>
          <p:cNvCxnSpPr>
            <a:stCxn id="478" idx="2"/>
            <a:endCxn id="256" idx="0"/>
          </p:cNvCxnSpPr>
          <p:nvPr/>
        </p:nvCxnSpPr>
        <p:spPr>
          <a:xfrm rot="5400000">
            <a:off x="7300665" y="19803901"/>
            <a:ext cx="560789" cy="33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Shape 248"/>
          <p:cNvCxnSpPr>
            <a:stCxn id="256" idx="2"/>
            <a:endCxn id="306" idx="0"/>
          </p:cNvCxnSpPr>
          <p:nvPr/>
        </p:nvCxnSpPr>
        <p:spPr>
          <a:xfrm rot="16200000" flipH="1">
            <a:off x="7986571" y="20758783"/>
            <a:ext cx="377656" cy="1191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hape 248"/>
          <p:cNvCxnSpPr>
            <a:stCxn id="273" idx="2"/>
            <a:endCxn id="291" idx="0"/>
          </p:cNvCxnSpPr>
          <p:nvPr/>
        </p:nvCxnSpPr>
        <p:spPr>
          <a:xfrm rot="16200000" flipH="1">
            <a:off x="6849020" y="22187805"/>
            <a:ext cx="300515" cy="1166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Shape 248"/>
          <p:cNvCxnSpPr>
            <a:stCxn id="306" idx="2"/>
            <a:endCxn id="291" idx="0"/>
          </p:cNvCxnSpPr>
          <p:nvPr/>
        </p:nvCxnSpPr>
        <p:spPr>
          <a:xfrm rot="5400000">
            <a:off x="8028109" y="22178213"/>
            <a:ext cx="297893" cy="11886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/>
          <p:cNvCxnSpPr>
            <a:stCxn id="311" idx="2"/>
            <a:endCxn id="290" idx="0"/>
          </p:cNvCxnSpPr>
          <p:nvPr/>
        </p:nvCxnSpPr>
        <p:spPr>
          <a:xfrm flipH="1">
            <a:off x="3833478" y="22619870"/>
            <a:ext cx="3874" cy="3325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9" idx="2"/>
            <a:endCxn id="309" idx="0"/>
          </p:cNvCxnSpPr>
          <p:nvPr/>
        </p:nvCxnSpPr>
        <p:spPr>
          <a:xfrm flipH="1">
            <a:off x="11277417" y="22620546"/>
            <a:ext cx="3109" cy="3009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/>
          <p:cNvCxnSpPr>
            <a:stCxn id="291" idx="2"/>
            <a:endCxn id="299" idx="0"/>
          </p:cNvCxnSpPr>
          <p:nvPr/>
        </p:nvCxnSpPr>
        <p:spPr>
          <a:xfrm rot="5400000">
            <a:off x="4375103" y="21160705"/>
            <a:ext cx="366816" cy="60484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Shape 248"/>
          <p:cNvCxnSpPr>
            <a:stCxn id="291" idx="2"/>
            <a:endCxn id="292" idx="0"/>
          </p:cNvCxnSpPr>
          <p:nvPr/>
        </p:nvCxnSpPr>
        <p:spPr>
          <a:xfrm rot="5400000">
            <a:off x="7396510" y="24182108"/>
            <a:ext cx="366812" cy="55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Shape 248"/>
          <p:cNvCxnSpPr>
            <a:stCxn id="291" idx="2"/>
            <a:endCxn id="288" idx="0"/>
          </p:cNvCxnSpPr>
          <p:nvPr/>
        </p:nvCxnSpPr>
        <p:spPr>
          <a:xfrm rot="16200000" flipH="1">
            <a:off x="9843429" y="21740784"/>
            <a:ext cx="368791" cy="48902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2544325" y="3800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железные рудники </a:t>
            </a:r>
            <a:r>
              <a:rPr lang="ru-RU" sz="1400" dirty="0" err="1"/>
              <a:t>Лоэя</a:t>
            </a:r>
            <a:r>
              <a:rPr lang="ru-RU" sz="1400" dirty="0"/>
              <a:t> (</a:t>
            </a:r>
            <a:r>
              <a:rPr lang="ru-RU" sz="1400" dirty="0" err="1"/>
              <a:t>камбоджа</a:t>
            </a:r>
            <a:r>
              <a:rPr lang="ru-RU" sz="1400" dirty="0"/>
              <a:t>?)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1601192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путём публичных кампаний</a:t>
            </a:r>
          </a:p>
        </p:txBody>
      </p:sp>
      <p:sp>
        <p:nvSpPr>
          <p:cNvPr id="340" name="Прямоугольник 339"/>
          <p:cNvSpPr/>
          <p:nvPr/>
        </p:nvSpPr>
        <p:spPr>
          <a:xfrm>
            <a:off x="18426196" y="214778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Общее медицинское и пенсионное страхование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42681200" y="229250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Отказаться от  сотрудничества с Японией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46096323" y="2430094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Сери Тай (Свободное тайское движение)</a:t>
            </a:r>
          </a:p>
        </p:txBody>
      </p:sp>
      <p:sp>
        <p:nvSpPr>
          <p:cNvPr id="351" name="Прямоугольник 350"/>
          <p:cNvSpPr/>
          <p:nvPr/>
        </p:nvSpPr>
        <p:spPr>
          <a:xfrm>
            <a:off x="16022179" y="2579702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Юго-Восточную лигу</a:t>
            </a:r>
            <a:endParaRPr lang="ru-RU" sz="300" dirty="0"/>
          </a:p>
        </p:txBody>
      </p:sp>
      <p:cxnSp>
        <p:nvCxnSpPr>
          <p:cNvPr id="353" name="Shape 248"/>
          <p:cNvCxnSpPr>
            <a:stCxn id="56" idx="2"/>
            <a:endCxn id="337" idx="0"/>
          </p:cNvCxnSpPr>
          <p:nvPr/>
        </p:nvCxnSpPr>
        <p:spPr>
          <a:xfrm rot="5400000">
            <a:off x="17487237" y="20697389"/>
            <a:ext cx="363082" cy="11977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Shape 248"/>
          <p:cNvCxnSpPr>
            <a:stCxn id="56" idx="2"/>
            <a:endCxn id="340" idx="0"/>
          </p:cNvCxnSpPr>
          <p:nvPr/>
        </p:nvCxnSpPr>
        <p:spPr>
          <a:xfrm rot="16200000" flipH="1">
            <a:off x="18694371" y="20688038"/>
            <a:ext cx="363082" cy="1216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Shape 248"/>
          <p:cNvCxnSpPr>
            <a:stCxn id="337" idx="2"/>
            <a:endCxn id="57" idx="0"/>
          </p:cNvCxnSpPr>
          <p:nvPr/>
        </p:nvCxnSpPr>
        <p:spPr>
          <a:xfrm rot="5400000">
            <a:off x="16885125" y="22736738"/>
            <a:ext cx="363676" cy="58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Shape 248"/>
          <p:cNvCxnSpPr>
            <a:stCxn id="340" idx="2"/>
            <a:endCxn id="57" idx="0"/>
          </p:cNvCxnSpPr>
          <p:nvPr/>
        </p:nvCxnSpPr>
        <p:spPr>
          <a:xfrm rot="5400000">
            <a:off x="18092260" y="21529603"/>
            <a:ext cx="363676" cy="2420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0" name="Прямоугольник 359"/>
          <p:cNvSpPr/>
          <p:nvPr/>
        </p:nvSpPr>
        <p:spPr>
          <a:xfrm>
            <a:off x="13728554" y="272058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страны бывшего Индокитая</a:t>
            </a:r>
          </a:p>
        </p:txBody>
      </p:sp>
      <p:sp>
        <p:nvSpPr>
          <p:cNvPr id="361" name="Прямоугольник 360"/>
          <p:cNvSpPr/>
          <p:nvPr/>
        </p:nvSpPr>
        <p:spPr>
          <a:xfrm>
            <a:off x="18430158" y="2291590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cxnSp>
        <p:nvCxnSpPr>
          <p:cNvPr id="370" name="Shape 248"/>
          <p:cNvCxnSpPr>
            <a:stCxn id="337" idx="2"/>
            <a:endCxn id="361" idx="0"/>
          </p:cNvCxnSpPr>
          <p:nvPr/>
        </p:nvCxnSpPr>
        <p:spPr>
          <a:xfrm rot="16200000" flipH="1">
            <a:off x="18099961" y="21527746"/>
            <a:ext cx="358081" cy="24182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40" idx="2"/>
            <a:endCxn id="361" idx="0"/>
          </p:cNvCxnSpPr>
          <p:nvPr/>
        </p:nvCxnSpPr>
        <p:spPr>
          <a:xfrm>
            <a:off x="19484155" y="22557822"/>
            <a:ext cx="3962" cy="3580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17217621" y="243734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экономического совета</a:t>
            </a:r>
          </a:p>
        </p:txBody>
      </p:sp>
      <p:cxnSp>
        <p:nvCxnSpPr>
          <p:cNvPr id="382" name="Прямая со стрелкой 381"/>
          <p:cNvCxnSpPr>
            <a:stCxn id="56" idx="2"/>
            <a:endCxn id="381" idx="0"/>
          </p:cNvCxnSpPr>
          <p:nvPr/>
        </p:nvCxnSpPr>
        <p:spPr>
          <a:xfrm>
            <a:off x="18267670" y="21114740"/>
            <a:ext cx="7910" cy="32586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Прямоугольник 386"/>
          <p:cNvSpPr/>
          <p:nvPr/>
        </p:nvSpPr>
        <p:spPr>
          <a:xfrm>
            <a:off x="20732149" y="17046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Разрешить территориальный спор с Великобританией (</a:t>
            </a:r>
            <a:r>
              <a:rPr lang="ru-RU" sz="1400" dirty="0" err="1"/>
              <a:t>ист</a:t>
            </a:r>
            <a:r>
              <a:rPr lang="ru-RU" sz="1400" dirty="0"/>
              <a:t> 1937)</a:t>
            </a:r>
          </a:p>
        </p:txBody>
      </p:sp>
      <p:cxnSp>
        <p:nvCxnSpPr>
          <p:cNvPr id="401" name="Shape 248"/>
          <p:cNvCxnSpPr>
            <a:stCxn id="55" idx="2"/>
            <a:endCxn id="387" idx="0"/>
          </p:cNvCxnSpPr>
          <p:nvPr/>
        </p:nvCxnSpPr>
        <p:spPr>
          <a:xfrm rot="5400000">
            <a:off x="22823958" y="15634956"/>
            <a:ext cx="377330" cy="2445030"/>
          </a:xfrm>
          <a:prstGeom prst="bentConnector3">
            <a:avLst>
              <a:gd name="adj1" fmla="val 3191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hape 248"/>
          <p:cNvCxnSpPr>
            <a:stCxn id="54" idx="2"/>
            <a:endCxn id="387" idx="0"/>
          </p:cNvCxnSpPr>
          <p:nvPr/>
        </p:nvCxnSpPr>
        <p:spPr>
          <a:xfrm rot="16200000" flipH="1">
            <a:off x="20364782" y="15620809"/>
            <a:ext cx="380259" cy="2470394"/>
          </a:xfrm>
          <a:prstGeom prst="bentConnector3">
            <a:avLst>
              <a:gd name="adj1" fmla="val 284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Прямоугольник 418"/>
          <p:cNvSpPr/>
          <p:nvPr/>
        </p:nvSpPr>
        <p:spPr>
          <a:xfrm>
            <a:off x="1184929" y="132522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табачных ферм и создание фабрик</a:t>
            </a:r>
          </a:p>
        </p:txBody>
      </p:sp>
      <p:cxnSp>
        <p:nvCxnSpPr>
          <p:cNvPr id="420" name="Shape 248"/>
          <p:cNvCxnSpPr>
            <a:stCxn id="95" idx="2"/>
            <a:endCxn id="419" idx="0"/>
          </p:cNvCxnSpPr>
          <p:nvPr/>
        </p:nvCxnSpPr>
        <p:spPr>
          <a:xfrm rot="16200000" flipH="1">
            <a:off x="268661" y="11277990"/>
            <a:ext cx="390837" cy="3557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5" name="Прямоугольник 424"/>
          <p:cNvSpPr/>
          <p:nvPr/>
        </p:nvSpPr>
        <p:spPr>
          <a:xfrm>
            <a:off x="2336787" y="145429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Отправить табак на экспорт</a:t>
            </a:r>
          </a:p>
        </p:txBody>
      </p:sp>
      <p:cxnSp>
        <p:nvCxnSpPr>
          <p:cNvPr id="426" name="Shape 248"/>
          <p:cNvCxnSpPr>
            <a:stCxn id="419" idx="2"/>
            <a:endCxn id="425" idx="0"/>
          </p:cNvCxnSpPr>
          <p:nvPr/>
        </p:nvCxnSpPr>
        <p:spPr>
          <a:xfrm rot="16200000" flipH="1">
            <a:off x="2713429" y="13861677"/>
            <a:ext cx="210776" cy="11518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Прямоугольник 430"/>
          <p:cNvSpPr/>
          <p:nvPr/>
        </p:nvSpPr>
        <p:spPr>
          <a:xfrm>
            <a:off x="43827124" y="2431086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Индокитай </a:t>
            </a:r>
            <a:r>
              <a:rPr lang="ru-RU" sz="1100" dirty="0"/>
              <a:t>(претензии на земли Лаоса и Камбоджи, перед вторжением будет пограничный конфликт) (Октябрь 1940)</a:t>
            </a:r>
            <a:endParaRPr lang="ru-RU" sz="14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1544667" y="2430377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Тайфикация</a:t>
            </a:r>
            <a:r>
              <a:rPr lang="ru-RU" sz="1400" dirty="0"/>
              <a:t> Вьетнамских народов</a:t>
            </a:r>
          </a:p>
        </p:txBody>
      </p:sp>
      <p:sp>
        <p:nvSpPr>
          <p:cNvPr id="433" name="Прямоугольник 432"/>
          <p:cNvSpPr/>
          <p:nvPr/>
        </p:nvSpPr>
        <p:spPr>
          <a:xfrm>
            <a:off x="39263266" y="2431086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банк </a:t>
            </a:r>
            <a:r>
              <a:rPr lang="ru-RU" sz="1400" dirty="0" err="1"/>
              <a:t>Тайланда</a:t>
            </a:r>
            <a:r>
              <a:rPr lang="ru-RU" sz="1400" dirty="0"/>
              <a:t> (1940)</a:t>
            </a:r>
          </a:p>
        </p:txBody>
      </p:sp>
      <p:cxnSp>
        <p:nvCxnSpPr>
          <p:cNvPr id="434" name="Прямая соединительная линия 433"/>
          <p:cNvCxnSpPr>
            <a:stCxn id="245" idx="1"/>
            <a:endCxn id="347" idx="3"/>
          </p:cNvCxnSpPr>
          <p:nvPr/>
        </p:nvCxnSpPr>
        <p:spPr>
          <a:xfrm flipH="1">
            <a:off x="44797118" y="23465085"/>
            <a:ext cx="1605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19592232" y="2436633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Национального Банка</a:t>
            </a:r>
          </a:p>
        </p:txBody>
      </p:sp>
      <p:sp>
        <p:nvSpPr>
          <p:cNvPr id="439" name="Прямоугольник 438"/>
          <p:cNvSpPr/>
          <p:nvPr/>
        </p:nvSpPr>
        <p:spPr>
          <a:xfrm>
            <a:off x="14870699" y="243702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свободного тайского движения (освободить ВСЕХ тайцев)</a:t>
            </a:r>
          </a:p>
        </p:txBody>
      </p:sp>
      <p:cxnSp>
        <p:nvCxnSpPr>
          <p:cNvPr id="452" name="Прямая со стрелкой 451"/>
          <p:cNvCxnSpPr>
            <a:stCxn id="214" idx="2"/>
            <a:endCxn id="56" idx="0"/>
          </p:cNvCxnSpPr>
          <p:nvPr/>
        </p:nvCxnSpPr>
        <p:spPr>
          <a:xfrm>
            <a:off x="18264914" y="19532089"/>
            <a:ext cx="2756" cy="5026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Shape 248"/>
          <p:cNvCxnSpPr>
            <a:stCxn id="234" idx="2"/>
            <a:endCxn id="20" idx="0"/>
          </p:cNvCxnSpPr>
          <p:nvPr/>
        </p:nvCxnSpPr>
        <p:spPr>
          <a:xfrm rot="5400000">
            <a:off x="43528287" y="20172743"/>
            <a:ext cx="402351" cy="2286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Shape 248"/>
          <p:cNvCxnSpPr>
            <a:stCxn id="234" idx="2"/>
            <a:endCxn id="21" idx="0"/>
          </p:cNvCxnSpPr>
          <p:nvPr/>
        </p:nvCxnSpPr>
        <p:spPr>
          <a:xfrm rot="16200000" flipH="1">
            <a:off x="45811829" y="20175545"/>
            <a:ext cx="402351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Shape 248"/>
          <p:cNvCxnSpPr>
            <a:stCxn id="21" idx="2"/>
            <a:endCxn id="104" idx="0"/>
          </p:cNvCxnSpPr>
          <p:nvPr/>
        </p:nvCxnSpPr>
        <p:spPr>
          <a:xfrm rot="16200000" flipH="1">
            <a:off x="47551850" y="22198615"/>
            <a:ext cx="326715" cy="11236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/>
          <p:cNvCxnSpPr>
            <a:stCxn id="239" idx="2"/>
            <a:endCxn id="245" idx="0"/>
          </p:cNvCxnSpPr>
          <p:nvPr/>
        </p:nvCxnSpPr>
        <p:spPr>
          <a:xfrm rot="16200000" flipH="1">
            <a:off x="45280137" y="22189588"/>
            <a:ext cx="327994" cy="11430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Shape 248"/>
          <p:cNvCxnSpPr>
            <a:stCxn id="239" idx="2"/>
            <a:endCxn id="347" idx="0"/>
          </p:cNvCxnSpPr>
          <p:nvPr/>
        </p:nvCxnSpPr>
        <p:spPr>
          <a:xfrm rot="5400000">
            <a:off x="44141900" y="22194351"/>
            <a:ext cx="327994" cy="11334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Shape 248"/>
          <p:cNvCxnSpPr>
            <a:stCxn id="20" idx="2"/>
            <a:endCxn id="240" idx="0"/>
          </p:cNvCxnSpPr>
          <p:nvPr/>
        </p:nvCxnSpPr>
        <p:spPr>
          <a:xfrm rot="5400000">
            <a:off x="41858073" y="22196868"/>
            <a:ext cx="327994" cy="11284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/>
          <p:cNvCxnSpPr>
            <a:stCxn id="240" idx="2"/>
            <a:endCxn id="433" idx="0"/>
          </p:cNvCxnSpPr>
          <p:nvPr/>
        </p:nvCxnSpPr>
        <p:spPr>
          <a:xfrm rot="5400000">
            <a:off x="40736648" y="23589663"/>
            <a:ext cx="305781" cy="1136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Shape 248"/>
          <p:cNvCxnSpPr>
            <a:stCxn id="347" idx="2"/>
            <a:endCxn id="432" idx="0"/>
          </p:cNvCxnSpPr>
          <p:nvPr/>
        </p:nvCxnSpPr>
        <p:spPr>
          <a:xfrm rot="5400000">
            <a:off x="43021547" y="23586165"/>
            <a:ext cx="298692" cy="113653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/>
          <p:cNvCxnSpPr>
            <a:stCxn id="245" idx="2"/>
            <a:endCxn id="432" idx="0"/>
          </p:cNvCxnSpPr>
          <p:nvPr/>
        </p:nvCxnSpPr>
        <p:spPr>
          <a:xfrm rot="5400000">
            <a:off x="44159784" y="22447927"/>
            <a:ext cx="298692" cy="34130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/>
          <p:cNvCxnSpPr>
            <a:stCxn id="347" idx="2"/>
            <a:endCxn id="431" idx="0"/>
          </p:cNvCxnSpPr>
          <p:nvPr/>
        </p:nvCxnSpPr>
        <p:spPr>
          <a:xfrm rot="16200000" flipH="1">
            <a:off x="44159231" y="23585013"/>
            <a:ext cx="305780" cy="1145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/>
          <p:cNvCxnSpPr>
            <a:stCxn id="245" idx="2"/>
            <a:endCxn id="431" idx="0"/>
          </p:cNvCxnSpPr>
          <p:nvPr/>
        </p:nvCxnSpPr>
        <p:spPr>
          <a:xfrm rot="5400000">
            <a:off x="45297469" y="23592700"/>
            <a:ext cx="305780" cy="1130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Прямая со стрелкой 497"/>
          <p:cNvCxnSpPr>
            <a:stCxn id="227" idx="2"/>
            <a:endCxn id="234" idx="0"/>
          </p:cNvCxnSpPr>
          <p:nvPr/>
        </p:nvCxnSpPr>
        <p:spPr>
          <a:xfrm>
            <a:off x="44872634" y="19531440"/>
            <a:ext cx="0" cy="503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/>
          <p:cNvCxnSpPr>
            <a:stCxn id="234" idx="2"/>
            <a:endCxn id="239" idx="0"/>
          </p:cNvCxnSpPr>
          <p:nvPr/>
        </p:nvCxnSpPr>
        <p:spPr>
          <a:xfrm>
            <a:off x="44872634" y="21114740"/>
            <a:ext cx="0" cy="4023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/>
          <p:cNvCxnSpPr>
            <a:stCxn id="245" idx="2"/>
            <a:endCxn id="348" idx="0"/>
          </p:cNvCxnSpPr>
          <p:nvPr/>
        </p:nvCxnSpPr>
        <p:spPr>
          <a:xfrm rot="16200000" flipH="1">
            <a:off x="46437028" y="23583691"/>
            <a:ext cx="295861" cy="11386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Shape 248"/>
          <p:cNvCxnSpPr>
            <a:stCxn id="57" idx="2"/>
            <a:endCxn id="439" idx="0"/>
          </p:cNvCxnSpPr>
          <p:nvPr/>
        </p:nvCxnSpPr>
        <p:spPr>
          <a:xfrm rot="5400000">
            <a:off x="16311954" y="23618203"/>
            <a:ext cx="368792" cy="11353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Shape 248"/>
          <p:cNvCxnSpPr>
            <a:stCxn id="361" idx="2"/>
            <a:endCxn id="438" idx="0"/>
          </p:cNvCxnSpPr>
          <p:nvPr/>
        </p:nvCxnSpPr>
        <p:spPr>
          <a:xfrm rot="16200000" flipH="1">
            <a:off x="19883940" y="23600080"/>
            <a:ext cx="370429" cy="1162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23040966" y="229131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филиалов иностранных банков</a:t>
            </a:r>
          </a:p>
        </p:txBody>
      </p:sp>
      <p:sp>
        <p:nvSpPr>
          <p:cNvPr id="518" name="Прямоугольник 517"/>
          <p:cNvSpPr/>
          <p:nvPr/>
        </p:nvSpPr>
        <p:spPr>
          <a:xfrm>
            <a:off x="20775983" y="257946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с США</a:t>
            </a:r>
          </a:p>
        </p:txBody>
      </p:sp>
      <p:cxnSp>
        <p:nvCxnSpPr>
          <p:cNvPr id="522" name="Shape 248"/>
          <p:cNvCxnSpPr>
            <a:stCxn id="381" idx="2"/>
            <a:endCxn id="518" idx="0"/>
          </p:cNvCxnSpPr>
          <p:nvPr/>
        </p:nvCxnSpPr>
        <p:spPr>
          <a:xfrm rot="16200000" flipH="1">
            <a:off x="19884153" y="23844849"/>
            <a:ext cx="341216" cy="35583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5" name="Прямоугольник 524"/>
          <p:cNvSpPr/>
          <p:nvPr/>
        </p:nvSpPr>
        <p:spPr>
          <a:xfrm>
            <a:off x="20777739" y="272023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штатов</a:t>
            </a:r>
          </a:p>
        </p:txBody>
      </p:sp>
      <p:cxnSp>
        <p:nvCxnSpPr>
          <p:cNvPr id="526" name="Shape 248"/>
          <p:cNvCxnSpPr>
            <a:stCxn id="381" idx="2"/>
            <a:endCxn id="351" idx="0"/>
          </p:cNvCxnSpPr>
          <p:nvPr/>
        </p:nvCxnSpPr>
        <p:spPr>
          <a:xfrm rot="5400000">
            <a:off x="17506058" y="25027502"/>
            <a:ext cx="343602" cy="11954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единительная линия 528"/>
          <p:cNvCxnSpPr>
            <a:stCxn id="351" idx="3"/>
            <a:endCxn id="518" idx="1"/>
          </p:cNvCxnSpPr>
          <p:nvPr/>
        </p:nvCxnSpPr>
        <p:spPr>
          <a:xfrm flipV="1">
            <a:off x="18138097" y="26334638"/>
            <a:ext cx="2637886" cy="2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32" name="Прямая соединительная линия 531"/>
          <p:cNvCxnSpPr>
            <a:stCxn id="518" idx="3"/>
            <a:endCxn id="404" idx="1"/>
          </p:cNvCxnSpPr>
          <p:nvPr/>
        </p:nvCxnSpPr>
        <p:spPr>
          <a:xfrm>
            <a:off x="22891901" y="26334638"/>
            <a:ext cx="2461001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18416355" y="272066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протектораты Франции</a:t>
            </a:r>
          </a:p>
        </p:txBody>
      </p:sp>
      <p:sp>
        <p:nvSpPr>
          <p:cNvPr id="536" name="Прямоугольник 535"/>
          <p:cNvSpPr/>
          <p:nvPr/>
        </p:nvSpPr>
        <p:spPr>
          <a:xfrm>
            <a:off x="1487751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Малайю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17223863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колонии Великобритании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19592228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оружейной отрасли из Америки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21960594" y="2877884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Научный блок с США</a:t>
            </a:r>
          </a:p>
        </p:txBody>
      </p:sp>
      <p:sp>
        <p:nvSpPr>
          <p:cNvPr id="540" name="Прямоугольник 539"/>
          <p:cNvSpPr/>
          <p:nvPr/>
        </p:nvSpPr>
        <p:spPr>
          <a:xfrm>
            <a:off x="12513665" y="22928453"/>
            <a:ext cx="2115918" cy="1080000"/>
          </a:xfrm>
          <a:prstGeom prst="rect">
            <a:avLst/>
          </a:prstGeom>
          <a:gradFill>
            <a:gsLst>
              <a:gs pos="0">
                <a:srgbClr val="FF0000"/>
              </a:gs>
              <a:gs pos="48000">
                <a:schemeClr val="accent1">
                  <a:lumMod val="97000"/>
                  <a:lumOff val="3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16200000" scaled="1"/>
          </a:gradFill>
          <a:ln w="28575">
            <a:solidFill>
              <a:schemeClr val="accent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Использование техники в сельском хозяйстве</a:t>
            </a:r>
            <a:endParaRPr lang="ru-RU" sz="700" dirty="0"/>
          </a:p>
        </p:txBody>
      </p:sp>
      <p:sp>
        <p:nvSpPr>
          <p:cNvPr id="544" name="Прямоугольник 543"/>
          <p:cNvSpPr/>
          <p:nvPr/>
        </p:nvSpPr>
        <p:spPr>
          <a:xfrm>
            <a:off x="16019199" y="329505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Федерации Государств Юго-Восточной Азии</a:t>
            </a:r>
          </a:p>
        </p:txBody>
      </p:sp>
      <p:cxnSp>
        <p:nvCxnSpPr>
          <p:cNvPr id="545" name="Прямая со стрелкой 544"/>
          <p:cNvCxnSpPr>
            <a:stCxn id="518" idx="2"/>
            <a:endCxn id="525" idx="0"/>
          </p:cNvCxnSpPr>
          <p:nvPr/>
        </p:nvCxnSpPr>
        <p:spPr>
          <a:xfrm>
            <a:off x="21833942" y="26874638"/>
            <a:ext cx="1756" cy="3277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Shape 248"/>
          <p:cNvCxnSpPr>
            <a:stCxn id="525" idx="2"/>
            <a:endCxn id="538" idx="0"/>
          </p:cNvCxnSpPr>
          <p:nvPr/>
        </p:nvCxnSpPr>
        <p:spPr>
          <a:xfrm rot="5400000">
            <a:off x="20994698" y="27937841"/>
            <a:ext cx="496491" cy="11855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Shape 248"/>
          <p:cNvCxnSpPr>
            <a:stCxn id="525" idx="2"/>
            <a:endCxn id="539" idx="0"/>
          </p:cNvCxnSpPr>
          <p:nvPr/>
        </p:nvCxnSpPr>
        <p:spPr>
          <a:xfrm rot="16200000" flipH="1">
            <a:off x="22178880" y="27939168"/>
            <a:ext cx="496491" cy="1182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18415563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Лишить США колонии</a:t>
            </a:r>
          </a:p>
        </p:txBody>
      </p:sp>
      <p:cxnSp>
        <p:nvCxnSpPr>
          <p:cNvPr id="410" name="Shape 248"/>
          <p:cNvCxnSpPr>
            <a:stCxn id="351" idx="2"/>
            <a:endCxn id="360" idx="0"/>
          </p:cNvCxnSpPr>
          <p:nvPr/>
        </p:nvCxnSpPr>
        <p:spPr>
          <a:xfrm rot="5400000">
            <a:off x="15768918" y="25894620"/>
            <a:ext cx="328816" cy="2293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hape 248"/>
          <p:cNvCxnSpPr>
            <a:stCxn id="351" idx="2"/>
            <a:endCxn id="535" idx="0"/>
          </p:cNvCxnSpPr>
          <p:nvPr/>
        </p:nvCxnSpPr>
        <p:spPr>
          <a:xfrm rot="16200000" flipH="1">
            <a:off x="18112423" y="25844739"/>
            <a:ext cx="329606" cy="2394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Shape 248"/>
          <p:cNvCxnSpPr>
            <a:stCxn id="351" idx="2"/>
            <a:endCxn id="536" idx="0"/>
          </p:cNvCxnSpPr>
          <p:nvPr/>
        </p:nvCxnSpPr>
        <p:spPr>
          <a:xfrm rot="5400000">
            <a:off x="15556896" y="27255600"/>
            <a:ext cx="1901818" cy="1144666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/>
          <p:cNvCxnSpPr>
            <a:stCxn id="351" idx="2"/>
            <a:endCxn id="537" idx="0"/>
          </p:cNvCxnSpPr>
          <p:nvPr/>
        </p:nvCxnSpPr>
        <p:spPr>
          <a:xfrm rot="16200000" flipH="1">
            <a:off x="16730071" y="27227091"/>
            <a:ext cx="1901818" cy="1201684"/>
          </a:xfrm>
          <a:prstGeom prst="bentConnector3">
            <a:avLst>
              <a:gd name="adj1" fmla="val 862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14870240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Индонезию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7230427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Уничтожить остатки голландского </a:t>
            </a:r>
            <a:r>
              <a:rPr lang="ru-RU" sz="1400" dirty="0" err="1"/>
              <a:t>колонизма</a:t>
            </a:r>
            <a:endParaRPr lang="ru-RU" sz="1400" dirty="0"/>
          </a:p>
        </p:txBody>
      </p:sp>
      <p:sp>
        <p:nvSpPr>
          <p:cNvPr id="440" name="Прямоугольник 439"/>
          <p:cNvSpPr/>
          <p:nvPr/>
        </p:nvSpPr>
        <p:spPr>
          <a:xfrm>
            <a:off x="13728554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Филиппины</a:t>
            </a:r>
          </a:p>
        </p:txBody>
      </p:sp>
      <p:sp>
        <p:nvSpPr>
          <p:cNvPr id="443" name="Прямоугольник 442"/>
          <p:cNvSpPr/>
          <p:nvPr/>
        </p:nvSpPr>
        <p:spPr>
          <a:xfrm>
            <a:off x="16019199" y="301694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Бирму</a:t>
            </a:r>
          </a:p>
        </p:txBody>
      </p:sp>
      <p:cxnSp>
        <p:nvCxnSpPr>
          <p:cNvPr id="445" name="Прямая со стрелкой 444"/>
          <p:cNvCxnSpPr>
            <a:stCxn id="537" idx="2"/>
            <a:endCxn id="437" idx="0"/>
          </p:cNvCxnSpPr>
          <p:nvPr/>
        </p:nvCxnSpPr>
        <p:spPr>
          <a:xfrm>
            <a:off x="18281822" y="29858842"/>
            <a:ext cx="6564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Прямая со стрелкой 456"/>
          <p:cNvCxnSpPr>
            <a:stCxn id="536" idx="2"/>
            <a:endCxn id="435" idx="0"/>
          </p:cNvCxnSpPr>
          <p:nvPr/>
        </p:nvCxnSpPr>
        <p:spPr>
          <a:xfrm flipH="1">
            <a:off x="15928199" y="29858842"/>
            <a:ext cx="7273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Прямая со стрелкой 460"/>
          <p:cNvCxnSpPr>
            <a:stCxn id="360" idx="2"/>
            <a:endCxn id="440" idx="0"/>
          </p:cNvCxnSpPr>
          <p:nvPr/>
        </p:nvCxnSpPr>
        <p:spPr>
          <a:xfrm>
            <a:off x="14786513" y="28285840"/>
            <a:ext cx="0" cy="18835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Shape 248"/>
          <p:cNvCxnSpPr>
            <a:stCxn id="536" idx="2"/>
            <a:endCxn id="443" idx="0"/>
          </p:cNvCxnSpPr>
          <p:nvPr/>
        </p:nvCxnSpPr>
        <p:spPr>
          <a:xfrm rot="16200000" flipH="1">
            <a:off x="16351032" y="29443282"/>
            <a:ext cx="310566" cy="11416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Shape 248"/>
          <p:cNvCxnSpPr>
            <a:stCxn id="537" idx="2"/>
            <a:endCxn id="443" idx="0"/>
          </p:cNvCxnSpPr>
          <p:nvPr/>
        </p:nvCxnSpPr>
        <p:spPr>
          <a:xfrm rot="5400000">
            <a:off x="17524207" y="29411793"/>
            <a:ext cx="310566" cy="120466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Прямая со стрелкой 480"/>
          <p:cNvCxnSpPr>
            <a:stCxn id="443" idx="2"/>
            <a:endCxn id="544" idx="0"/>
          </p:cNvCxnSpPr>
          <p:nvPr/>
        </p:nvCxnSpPr>
        <p:spPr>
          <a:xfrm>
            <a:off x="17077158" y="31249408"/>
            <a:ext cx="0" cy="17011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1" name="Прямоугольник 410"/>
          <p:cNvSpPr/>
          <p:nvPr/>
        </p:nvSpPr>
        <p:spPr>
          <a:xfrm>
            <a:off x="27650945" y="2147328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6" name="Прямоугольник 415"/>
          <p:cNvSpPr/>
          <p:nvPr/>
        </p:nvSpPr>
        <p:spPr>
          <a:xfrm>
            <a:off x="28708904" y="21473284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23" name="Прямоугольник 422"/>
          <p:cNvSpPr/>
          <p:nvPr/>
        </p:nvSpPr>
        <p:spPr>
          <a:xfrm>
            <a:off x="27655736" y="2147328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военные посты принцам (</a:t>
            </a:r>
            <a:r>
              <a:rPr lang="th-TH" sz="1400" dirty="0"/>
              <a:t>พระวรวงศ์เธอ พระองค์เจ้าบวรเดช</a:t>
            </a:r>
            <a:r>
              <a:rPr lang="ru-RU" sz="1400" dirty="0"/>
              <a:t>, </a:t>
            </a:r>
            <a:r>
              <a:rPr lang="en-US" sz="1400" dirty="0" err="1"/>
              <a:t>Narisara</a:t>
            </a:r>
            <a:r>
              <a:rPr lang="en-US" sz="1400" dirty="0"/>
              <a:t> </a:t>
            </a:r>
            <a:r>
              <a:rPr lang="en-US" sz="1400" dirty="0" err="1"/>
              <a:t>Nuwattiwong</a:t>
            </a:r>
            <a:r>
              <a:rPr lang="ru-RU" sz="1400" dirty="0"/>
              <a:t>)</a:t>
            </a:r>
          </a:p>
        </p:txBody>
      </p:sp>
      <p:cxnSp>
        <p:nvCxnSpPr>
          <p:cNvPr id="429" name="Shape 248"/>
          <p:cNvCxnSpPr>
            <a:stCxn id="448" idx="2"/>
            <a:endCxn id="423" idx="0"/>
          </p:cNvCxnSpPr>
          <p:nvPr/>
        </p:nvCxnSpPr>
        <p:spPr>
          <a:xfrm rot="16200000" flipH="1">
            <a:off x="27385440" y="20145027"/>
            <a:ext cx="350575" cy="23059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Прямая со стрелкой 445"/>
          <p:cNvCxnSpPr>
            <a:stCxn id="403" idx="2"/>
            <a:endCxn id="402" idx="0"/>
          </p:cNvCxnSpPr>
          <p:nvPr/>
        </p:nvCxnSpPr>
        <p:spPr>
          <a:xfrm>
            <a:off x="24098925" y="21134640"/>
            <a:ext cx="0" cy="3386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Прямая со стрелкой 452"/>
          <p:cNvCxnSpPr>
            <a:stCxn id="448" idx="2"/>
            <a:endCxn id="388" idx="0"/>
          </p:cNvCxnSpPr>
          <p:nvPr/>
        </p:nvCxnSpPr>
        <p:spPr>
          <a:xfrm flipH="1">
            <a:off x="26406310" y="21122708"/>
            <a:ext cx="1450" cy="3511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Shape 248"/>
          <p:cNvCxnSpPr>
            <a:stCxn id="384" idx="2"/>
            <a:endCxn id="403" idx="0"/>
          </p:cNvCxnSpPr>
          <p:nvPr/>
        </p:nvCxnSpPr>
        <p:spPr>
          <a:xfrm rot="5400000">
            <a:off x="24413702" y="19215332"/>
            <a:ext cx="524531" cy="1154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Shape 248"/>
          <p:cNvCxnSpPr>
            <a:stCxn id="384" idx="2"/>
            <a:endCxn id="448" idx="0"/>
          </p:cNvCxnSpPr>
          <p:nvPr/>
        </p:nvCxnSpPr>
        <p:spPr>
          <a:xfrm rot="16200000" flipH="1">
            <a:off x="25574085" y="19209032"/>
            <a:ext cx="512599" cy="11547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Прямая со стрелкой 457"/>
          <p:cNvCxnSpPr>
            <a:stCxn id="402" idx="2"/>
            <a:endCxn id="517" idx="0"/>
          </p:cNvCxnSpPr>
          <p:nvPr/>
        </p:nvCxnSpPr>
        <p:spPr>
          <a:xfrm>
            <a:off x="24098925" y="22553283"/>
            <a:ext cx="0" cy="359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Shape 248"/>
          <p:cNvCxnSpPr>
            <a:stCxn id="402" idx="2"/>
            <a:endCxn id="627" idx="0"/>
          </p:cNvCxnSpPr>
          <p:nvPr/>
        </p:nvCxnSpPr>
        <p:spPr>
          <a:xfrm rot="16200000" flipH="1">
            <a:off x="25073572" y="21578635"/>
            <a:ext cx="35803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Прямоугольник 461"/>
          <p:cNvSpPr/>
          <p:nvPr/>
        </p:nvSpPr>
        <p:spPr>
          <a:xfrm>
            <a:off x="27661608" y="243671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восстановления тайских традиций</a:t>
            </a:r>
            <a:endParaRPr lang="ru-RU" sz="300" dirty="0"/>
          </a:p>
        </p:txBody>
      </p:sp>
      <p:cxnSp>
        <p:nvCxnSpPr>
          <p:cNvPr id="464" name="Прямая со стрелкой 463"/>
          <p:cNvCxnSpPr>
            <a:stCxn id="423" idx="2"/>
            <a:endCxn id="462" idx="0"/>
          </p:cNvCxnSpPr>
          <p:nvPr/>
        </p:nvCxnSpPr>
        <p:spPr>
          <a:xfrm>
            <a:off x="28713695" y="22553283"/>
            <a:ext cx="5872" cy="18138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5" name="Прямоугольник 464"/>
          <p:cNvSpPr/>
          <p:nvPr/>
        </p:nvSpPr>
        <p:spPr>
          <a:xfrm>
            <a:off x="23040966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ценах потребительских товаров</a:t>
            </a:r>
            <a:endParaRPr lang="ru-RU" sz="700" dirty="0"/>
          </a:p>
        </p:txBody>
      </p:sp>
      <p:cxnSp>
        <p:nvCxnSpPr>
          <p:cNvPr id="467" name="Прямая со стрелкой 466"/>
          <p:cNvCxnSpPr>
            <a:stCxn id="517" idx="2"/>
            <a:endCxn id="465" idx="0"/>
          </p:cNvCxnSpPr>
          <p:nvPr/>
        </p:nvCxnSpPr>
        <p:spPr>
          <a:xfrm>
            <a:off x="24098925" y="23993173"/>
            <a:ext cx="0" cy="3802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Прямоугольник 467"/>
          <p:cNvSpPr/>
          <p:nvPr/>
        </p:nvSpPr>
        <p:spPr>
          <a:xfrm>
            <a:off x="28811102" y="2579511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9" name="Прямоугольник 468"/>
          <p:cNvSpPr/>
          <p:nvPr/>
        </p:nvSpPr>
        <p:spPr>
          <a:xfrm>
            <a:off x="29869061" y="25795111"/>
            <a:ext cx="1057959" cy="1080000"/>
          </a:xfrm>
          <a:prstGeom prst="rect">
            <a:avLst/>
          </a:prstGeom>
          <a:solidFill>
            <a:srgbClr val="CC00CC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28815893" y="2579511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Придерживаться нейтралитета</a:t>
            </a:r>
          </a:p>
        </p:txBody>
      </p:sp>
      <p:cxnSp>
        <p:nvCxnSpPr>
          <p:cNvPr id="474" name="Прямая соединительная линия 473"/>
          <p:cNvCxnSpPr>
            <a:stCxn id="404" idx="3"/>
            <a:endCxn id="472" idx="1"/>
          </p:cNvCxnSpPr>
          <p:nvPr/>
        </p:nvCxnSpPr>
        <p:spPr>
          <a:xfrm>
            <a:off x="27468820" y="26334638"/>
            <a:ext cx="1347073" cy="4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0" name="Прямоугольник 449"/>
          <p:cNvSpPr/>
          <p:nvPr/>
        </p:nvSpPr>
        <p:spPr>
          <a:xfrm>
            <a:off x="25348351" y="2437342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Продолжить политику </a:t>
            </a:r>
            <a:r>
              <a:rPr lang="ru-RU" sz="1400" dirty="0" err="1"/>
              <a:t>западнизации</a:t>
            </a:r>
            <a:endParaRPr lang="ru-RU" sz="1400" dirty="0"/>
          </a:p>
        </p:txBody>
      </p:sp>
      <p:cxnSp>
        <p:nvCxnSpPr>
          <p:cNvPr id="455" name="Shape 248"/>
          <p:cNvCxnSpPr>
            <a:stCxn id="450" idx="2"/>
            <a:endCxn id="472" idx="0"/>
          </p:cNvCxnSpPr>
          <p:nvPr/>
        </p:nvCxnSpPr>
        <p:spPr>
          <a:xfrm rot="16200000" flipH="1">
            <a:off x="27969237" y="23890494"/>
            <a:ext cx="341689" cy="34675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Прямая со стрелкой 476"/>
          <p:cNvCxnSpPr>
            <a:stCxn id="450" idx="2"/>
            <a:endCxn id="404" idx="0"/>
          </p:cNvCxnSpPr>
          <p:nvPr/>
        </p:nvCxnSpPr>
        <p:spPr>
          <a:xfrm>
            <a:off x="26406310" y="25453421"/>
            <a:ext cx="4551" cy="341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Shape 248"/>
          <p:cNvCxnSpPr>
            <a:stCxn id="404" idx="2"/>
            <a:endCxn id="406" idx="0"/>
          </p:cNvCxnSpPr>
          <p:nvPr/>
        </p:nvCxnSpPr>
        <p:spPr>
          <a:xfrm rot="16200000" flipH="1">
            <a:off x="26820841" y="26464658"/>
            <a:ext cx="338261" cy="11582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/>
          <p:cNvCxnSpPr>
            <a:stCxn id="404" idx="2"/>
            <a:endCxn id="405" idx="0"/>
          </p:cNvCxnSpPr>
          <p:nvPr/>
        </p:nvCxnSpPr>
        <p:spPr>
          <a:xfrm rot="5400000">
            <a:off x="25659391" y="26458902"/>
            <a:ext cx="335734" cy="11672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Shape 248"/>
          <p:cNvCxnSpPr>
            <a:stCxn id="405" idx="2"/>
            <a:endCxn id="447" idx="0"/>
          </p:cNvCxnSpPr>
          <p:nvPr/>
        </p:nvCxnSpPr>
        <p:spPr>
          <a:xfrm rot="16200000" flipH="1">
            <a:off x="25582100" y="27951926"/>
            <a:ext cx="488469" cy="11653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Shape 248"/>
          <p:cNvCxnSpPr>
            <a:stCxn id="406" idx="2"/>
            <a:endCxn id="447" idx="0"/>
          </p:cNvCxnSpPr>
          <p:nvPr/>
        </p:nvCxnSpPr>
        <p:spPr>
          <a:xfrm rot="5400000">
            <a:off x="26746077" y="27955837"/>
            <a:ext cx="485942" cy="11600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Shape 248"/>
          <p:cNvCxnSpPr>
            <a:stCxn id="450" idx="2"/>
            <a:endCxn id="518" idx="0"/>
          </p:cNvCxnSpPr>
          <p:nvPr/>
        </p:nvCxnSpPr>
        <p:spPr>
          <a:xfrm rot="5400000">
            <a:off x="23949518" y="23337845"/>
            <a:ext cx="341217" cy="45723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3" name="Прямоугольник 502"/>
          <p:cNvSpPr/>
          <p:nvPr/>
        </p:nvSpPr>
        <p:spPr>
          <a:xfrm>
            <a:off x="5637273" y="18916319"/>
            <a:ext cx="616554" cy="597714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33</a:t>
            </a:r>
          </a:p>
        </p:txBody>
      </p:sp>
      <p:sp>
        <p:nvSpPr>
          <p:cNvPr id="504" name="Прямоугольник 503"/>
          <p:cNvSpPr/>
          <p:nvPr/>
        </p:nvSpPr>
        <p:spPr>
          <a:xfrm>
            <a:off x="21457694" y="18258323"/>
            <a:ext cx="616554" cy="597714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53</a:t>
            </a:r>
          </a:p>
        </p:txBody>
      </p:sp>
      <p:sp>
        <p:nvSpPr>
          <p:cNvPr id="506" name="Прямоугольник 505"/>
          <p:cNvSpPr/>
          <p:nvPr/>
        </p:nvSpPr>
        <p:spPr>
          <a:xfrm>
            <a:off x="44974656" y="2576246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тайцев из Бирмы </a:t>
            </a:r>
            <a:r>
              <a:rPr lang="ru-RU" sz="1100" dirty="0"/>
              <a:t>(Тайцы и японцы согласились, что государства </a:t>
            </a:r>
            <a:r>
              <a:rPr lang="ru-RU" sz="1100" dirty="0" err="1"/>
              <a:t>Шан</a:t>
            </a:r>
            <a:r>
              <a:rPr lang="ru-RU" sz="1100" dirty="0"/>
              <a:t> и штат Кая должны быть под контролем Таиланда.)</a:t>
            </a:r>
          </a:p>
        </p:txBody>
      </p:sp>
      <p:sp>
        <p:nvSpPr>
          <p:cNvPr id="507" name="Прямоугольник 506"/>
          <p:cNvSpPr/>
          <p:nvPr/>
        </p:nvSpPr>
        <p:spPr>
          <a:xfrm>
            <a:off x="40409786" y="2574943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Модернизация в западном стиле</a:t>
            </a:r>
          </a:p>
        </p:txBody>
      </p:sp>
      <p:sp>
        <p:nvSpPr>
          <p:cNvPr id="513" name="Прямоугольник 512"/>
          <p:cNvSpPr/>
          <p:nvPr/>
        </p:nvSpPr>
        <p:spPr>
          <a:xfrm>
            <a:off x="47240851" y="2574815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эволюция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39273166" y="2714708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Выпуск новых банкнот</a:t>
            </a:r>
          </a:p>
        </p:txBody>
      </p:sp>
      <p:cxnSp>
        <p:nvCxnSpPr>
          <p:cNvPr id="527" name="Shape 248"/>
          <p:cNvCxnSpPr>
            <a:stCxn id="433" idx="2"/>
            <a:endCxn id="507" idx="0"/>
          </p:cNvCxnSpPr>
          <p:nvPr/>
        </p:nvCxnSpPr>
        <p:spPr>
          <a:xfrm rot="16200000" flipH="1">
            <a:off x="40715202" y="24996889"/>
            <a:ext cx="358567" cy="11465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Shape 248"/>
          <p:cNvCxnSpPr>
            <a:stCxn id="347" idx="2"/>
            <a:endCxn id="506" idx="0"/>
          </p:cNvCxnSpPr>
          <p:nvPr/>
        </p:nvCxnSpPr>
        <p:spPr>
          <a:xfrm rot="16200000" flipH="1">
            <a:off x="44007198" y="23737046"/>
            <a:ext cx="1757379" cy="2293456"/>
          </a:xfrm>
          <a:prstGeom prst="bentConnector3">
            <a:avLst>
              <a:gd name="adj1" fmla="val 87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245" idx="2"/>
            <a:endCxn id="506" idx="0"/>
          </p:cNvCxnSpPr>
          <p:nvPr/>
        </p:nvCxnSpPr>
        <p:spPr>
          <a:xfrm>
            <a:off x="46015634" y="24005085"/>
            <a:ext cx="16981" cy="1757379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2694594" y="2575058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себе север Малайи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43832646" y="2713802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Провозглашение Великого </a:t>
            </a:r>
            <a:r>
              <a:rPr lang="ru-RU" sz="1400" dirty="0" err="1"/>
              <a:t>Тайланда</a:t>
            </a:r>
            <a:r>
              <a:rPr lang="ru-RU" sz="1400" dirty="0"/>
              <a:t>!</a:t>
            </a:r>
          </a:p>
        </p:txBody>
      </p:sp>
      <p:cxnSp>
        <p:nvCxnSpPr>
          <p:cNvPr id="564" name="Shape 248"/>
          <p:cNvCxnSpPr>
            <a:stCxn id="552" idx="2"/>
            <a:endCxn id="563" idx="0"/>
          </p:cNvCxnSpPr>
          <p:nvPr/>
        </p:nvCxnSpPr>
        <p:spPr>
          <a:xfrm rot="16200000" flipH="1">
            <a:off x="44167863" y="26415278"/>
            <a:ext cx="307433" cy="113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Shape 248"/>
          <p:cNvCxnSpPr>
            <a:stCxn id="506" idx="2"/>
            <a:endCxn id="563" idx="0"/>
          </p:cNvCxnSpPr>
          <p:nvPr/>
        </p:nvCxnSpPr>
        <p:spPr>
          <a:xfrm rot="5400000">
            <a:off x="45313832" y="26419237"/>
            <a:ext cx="295557" cy="11420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Shape 248"/>
          <p:cNvCxnSpPr>
            <a:stCxn id="245" idx="2"/>
            <a:endCxn id="552" idx="0"/>
          </p:cNvCxnSpPr>
          <p:nvPr/>
        </p:nvCxnSpPr>
        <p:spPr>
          <a:xfrm rot="5400000">
            <a:off x="44011343" y="23746296"/>
            <a:ext cx="1745503" cy="2263081"/>
          </a:xfrm>
          <a:prstGeom prst="bentConnector3">
            <a:avLst>
              <a:gd name="adj1" fmla="val 918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347" idx="2"/>
            <a:endCxn id="552" idx="0"/>
          </p:cNvCxnSpPr>
          <p:nvPr/>
        </p:nvCxnSpPr>
        <p:spPr>
          <a:xfrm>
            <a:off x="43739159" y="24005085"/>
            <a:ext cx="13394" cy="174550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9" name="Прямоугольник 578"/>
          <p:cNvSpPr/>
          <p:nvPr/>
        </p:nvSpPr>
        <p:spPr>
          <a:xfrm>
            <a:off x="42702510" y="2848982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Организация новой столицы</a:t>
            </a:r>
          </a:p>
        </p:txBody>
      </p:sp>
      <p:sp>
        <p:nvSpPr>
          <p:cNvPr id="580" name="Прямоугольник 579"/>
          <p:cNvSpPr/>
          <p:nvPr/>
        </p:nvSpPr>
        <p:spPr>
          <a:xfrm>
            <a:off x="44968722" y="28487851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Постройка буддистского города</a:t>
            </a:r>
            <a:endParaRPr lang="ru-RU" sz="600" dirty="0"/>
          </a:p>
        </p:txBody>
      </p:sp>
      <p:cxnSp>
        <p:nvCxnSpPr>
          <p:cNvPr id="581" name="Shape 248"/>
          <p:cNvCxnSpPr>
            <a:stCxn id="563" idx="2"/>
            <a:endCxn id="579" idx="0"/>
          </p:cNvCxnSpPr>
          <p:nvPr/>
        </p:nvCxnSpPr>
        <p:spPr>
          <a:xfrm rot="5400000">
            <a:off x="44189633" y="27788857"/>
            <a:ext cx="271808" cy="11301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Shape 248"/>
          <p:cNvCxnSpPr>
            <a:stCxn id="563" idx="2"/>
            <a:endCxn id="580" idx="0"/>
          </p:cNvCxnSpPr>
          <p:nvPr/>
        </p:nvCxnSpPr>
        <p:spPr>
          <a:xfrm rot="16200000" flipH="1">
            <a:off x="45323728" y="27784898"/>
            <a:ext cx="269830" cy="113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43842544" y="298436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родину тайцев</a:t>
            </a:r>
          </a:p>
        </p:txBody>
      </p:sp>
      <p:cxnSp>
        <p:nvCxnSpPr>
          <p:cNvPr id="588" name="Прямая со стрелкой 587"/>
          <p:cNvCxnSpPr>
            <a:stCxn id="563" idx="2"/>
            <a:endCxn id="587" idx="0"/>
          </p:cNvCxnSpPr>
          <p:nvPr/>
        </p:nvCxnSpPr>
        <p:spPr>
          <a:xfrm>
            <a:off x="44890605" y="28218021"/>
            <a:ext cx="9898" cy="16255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Прямая со стрелкой 590"/>
          <p:cNvCxnSpPr>
            <a:stCxn id="433" idx="2"/>
            <a:endCxn id="520" idx="0"/>
          </p:cNvCxnSpPr>
          <p:nvPr/>
        </p:nvCxnSpPr>
        <p:spPr>
          <a:xfrm>
            <a:off x="40321225" y="25390866"/>
            <a:ext cx="9900" cy="1756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Прямоугольник 593"/>
          <p:cNvSpPr/>
          <p:nvPr/>
        </p:nvSpPr>
        <p:spPr>
          <a:xfrm>
            <a:off x="33863168" y="18170608"/>
            <a:ext cx="616554" cy="597714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487" name="Прямоугольник 486"/>
          <p:cNvSpPr/>
          <p:nvPr/>
        </p:nvSpPr>
        <p:spPr>
          <a:xfrm>
            <a:off x="31131013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Контрреволюционная агентурная сеть</a:t>
            </a:r>
          </a:p>
        </p:txBody>
      </p:sp>
      <p:sp>
        <p:nvSpPr>
          <p:cNvPr id="489" name="Прямоугольник 488"/>
          <p:cNvSpPr/>
          <p:nvPr/>
        </p:nvSpPr>
        <p:spPr>
          <a:xfrm>
            <a:off x="29965106" y="20043028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конституцию для королевской власти</a:t>
            </a:r>
          </a:p>
        </p:txBody>
      </p:sp>
      <p:cxnSp>
        <p:nvCxnSpPr>
          <p:cNvPr id="492" name="Shape 248"/>
          <p:cNvCxnSpPr>
            <a:stCxn id="737" idx="2"/>
            <a:endCxn id="423" idx="0"/>
          </p:cNvCxnSpPr>
          <p:nvPr/>
        </p:nvCxnSpPr>
        <p:spPr>
          <a:xfrm rot="5400000">
            <a:off x="34319113" y="15516473"/>
            <a:ext cx="351393" cy="1156222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Shape 248"/>
          <p:cNvCxnSpPr>
            <a:stCxn id="139" idx="2"/>
            <a:endCxn id="489" idx="0"/>
          </p:cNvCxnSpPr>
          <p:nvPr/>
        </p:nvCxnSpPr>
        <p:spPr>
          <a:xfrm rot="5400000">
            <a:off x="33072243" y="17479931"/>
            <a:ext cx="513919" cy="461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Прямая со стрелкой 495"/>
          <p:cNvCxnSpPr>
            <a:stCxn id="139" idx="2"/>
            <a:endCxn id="140" idx="0"/>
          </p:cNvCxnSpPr>
          <p:nvPr/>
        </p:nvCxnSpPr>
        <p:spPr>
          <a:xfrm>
            <a:off x="35635339" y="19529109"/>
            <a:ext cx="0" cy="5162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7" name="Прямоугольник 496"/>
          <p:cNvSpPr/>
          <p:nvPr/>
        </p:nvSpPr>
        <p:spPr>
          <a:xfrm>
            <a:off x="38042224" y="214635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женское монашество</a:t>
            </a:r>
          </a:p>
        </p:txBody>
      </p:sp>
      <p:cxnSp>
        <p:nvCxnSpPr>
          <p:cNvPr id="502" name="Прямая со стрелкой 501"/>
          <p:cNvCxnSpPr>
            <a:stCxn id="140" idx="2"/>
            <a:endCxn id="451" idx="0"/>
          </p:cNvCxnSpPr>
          <p:nvPr/>
        </p:nvCxnSpPr>
        <p:spPr>
          <a:xfrm>
            <a:off x="35635339" y="21125372"/>
            <a:ext cx="0" cy="4673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/>
          <p:cNvCxnSpPr>
            <a:stCxn id="139" idx="2"/>
            <a:endCxn id="449" idx="0"/>
          </p:cNvCxnSpPr>
          <p:nvPr/>
        </p:nvCxnSpPr>
        <p:spPr>
          <a:xfrm rot="16200000" flipH="1">
            <a:off x="36531679" y="18632768"/>
            <a:ext cx="514705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Shape 248"/>
          <p:cNvCxnSpPr>
            <a:stCxn id="737" idx="2"/>
            <a:endCxn id="497" idx="0"/>
          </p:cNvCxnSpPr>
          <p:nvPr/>
        </p:nvCxnSpPr>
        <p:spPr>
          <a:xfrm rot="5400000">
            <a:off x="39517237" y="20704837"/>
            <a:ext cx="341632" cy="11757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9" name="Прямоугольник 518"/>
          <p:cNvSpPr/>
          <p:nvPr/>
        </p:nvSpPr>
        <p:spPr>
          <a:xfrm>
            <a:off x="32269727" y="20045955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абсолютную власть </a:t>
            </a:r>
            <a:r>
              <a:rPr lang="ru-RU" sz="1400" dirty="0" err="1"/>
              <a:t>Чакри</a:t>
            </a:r>
            <a:endParaRPr lang="ru-RU" sz="1400" dirty="0"/>
          </a:p>
        </p:txBody>
      </p:sp>
      <p:sp>
        <p:nvSpPr>
          <p:cNvPr id="521" name="Прямоугольник 520"/>
          <p:cNvSpPr/>
          <p:nvPr/>
        </p:nvSpPr>
        <p:spPr>
          <a:xfrm>
            <a:off x="33423689" y="214730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Коронация нового короля</a:t>
            </a:r>
          </a:p>
        </p:txBody>
      </p:sp>
      <p:cxnSp>
        <p:nvCxnSpPr>
          <p:cNvPr id="528" name="Shape 248"/>
          <p:cNvCxnSpPr>
            <a:stCxn id="140" idx="2"/>
            <a:endCxn id="742" idx="0"/>
          </p:cNvCxnSpPr>
          <p:nvPr/>
        </p:nvCxnSpPr>
        <p:spPr>
          <a:xfrm rot="16200000" flipH="1">
            <a:off x="36047068" y="20713643"/>
            <a:ext cx="340662" cy="11641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Shape 248"/>
          <p:cNvCxnSpPr>
            <a:stCxn id="140" idx="2"/>
            <a:endCxn id="521" idx="0"/>
          </p:cNvCxnSpPr>
          <p:nvPr/>
        </p:nvCxnSpPr>
        <p:spPr>
          <a:xfrm rot="5400000">
            <a:off x="34884657" y="20722364"/>
            <a:ext cx="347675" cy="1153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Shape 248"/>
          <p:cNvCxnSpPr>
            <a:stCxn id="139" idx="2"/>
            <a:endCxn id="519" idx="0"/>
          </p:cNvCxnSpPr>
          <p:nvPr/>
        </p:nvCxnSpPr>
        <p:spPr>
          <a:xfrm rot="5400000">
            <a:off x="34223090" y="18633706"/>
            <a:ext cx="516846" cy="23076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Прямая соединительная линия 532"/>
          <p:cNvCxnSpPr>
            <a:stCxn id="469" idx="3"/>
            <a:endCxn id="451" idx="1"/>
          </p:cNvCxnSpPr>
          <p:nvPr/>
        </p:nvCxnSpPr>
        <p:spPr>
          <a:xfrm>
            <a:off x="30927020" y="26335111"/>
            <a:ext cx="3650360" cy="367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73" name="Shape 248"/>
          <p:cNvCxnSpPr>
            <a:stCxn id="489" idx="2"/>
            <a:endCxn id="487" idx="0"/>
          </p:cNvCxnSpPr>
          <p:nvPr/>
        </p:nvCxnSpPr>
        <p:spPr>
          <a:xfrm rot="16200000" flipH="1">
            <a:off x="31431009" y="20715083"/>
            <a:ext cx="350019" cy="11659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/>
          <p:cNvCxnSpPr>
            <a:stCxn id="519" idx="2"/>
            <a:endCxn id="487" idx="0"/>
          </p:cNvCxnSpPr>
          <p:nvPr/>
        </p:nvCxnSpPr>
        <p:spPr>
          <a:xfrm rot="5400000">
            <a:off x="32584783" y="20730144"/>
            <a:ext cx="347092" cy="113871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Прямая соединительная линия 584"/>
          <p:cNvCxnSpPr>
            <a:stCxn id="489" idx="3"/>
            <a:endCxn id="519" idx="1"/>
          </p:cNvCxnSpPr>
          <p:nvPr/>
        </p:nvCxnSpPr>
        <p:spPr>
          <a:xfrm>
            <a:off x="32081024" y="20583028"/>
            <a:ext cx="188703" cy="2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90" name="Shape 248"/>
          <p:cNvCxnSpPr>
            <a:stCxn id="139" idx="2"/>
            <a:endCxn id="737" idx="0"/>
          </p:cNvCxnSpPr>
          <p:nvPr/>
        </p:nvCxnSpPr>
        <p:spPr>
          <a:xfrm rot="16200000" flipH="1">
            <a:off x="37699240" y="17465207"/>
            <a:ext cx="512781" cy="4640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9979139" y="22920847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Реформирование армии принцем </a:t>
            </a:r>
            <a:r>
              <a:rPr lang="ru-RU" sz="1400" dirty="0" err="1"/>
              <a:t>Боворадетом</a:t>
            </a:r>
            <a:endParaRPr lang="ru-RU" sz="1400" dirty="0"/>
          </a:p>
        </p:txBody>
      </p:sp>
      <p:cxnSp>
        <p:nvCxnSpPr>
          <p:cNvPr id="599" name="Shape 248"/>
          <p:cNvCxnSpPr>
            <a:stCxn id="423" idx="2"/>
            <a:endCxn id="598" idx="0"/>
          </p:cNvCxnSpPr>
          <p:nvPr/>
        </p:nvCxnSpPr>
        <p:spPr>
          <a:xfrm rot="16200000" flipH="1">
            <a:off x="29691614" y="21575363"/>
            <a:ext cx="367564" cy="23234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8" name="Прямоугольник 607"/>
          <p:cNvSpPr/>
          <p:nvPr/>
        </p:nvSpPr>
        <p:spPr>
          <a:xfrm>
            <a:off x="35741764" y="2289227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Миграционный закон</a:t>
            </a:r>
            <a:endParaRPr lang="ru-RU" sz="400" dirty="0"/>
          </a:p>
        </p:txBody>
      </p:sp>
      <p:sp>
        <p:nvSpPr>
          <p:cNvPr id="614" name="Прямоугольник 613"/>
          <p:cNvSpPr/>
          <p:nvPr/>
        </p:nvSpPr>
        <p:spPr>
          <a:xfrm>
            <a:off x="29979139" y="2437211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набор в скаутские организации</a:t>
            </a:r>
          </a:p>
        </p:txBody>
      </p:sp>
      <p:cxnSp>
        <p:nvCxnSpPr>
          <p:cNvPr id="615" name="Прямая со стрелкой 614"/>
          <p:cNvCxnSpPr>
            <a:stCxn id="742" idx="2"/>
            <a:endCxn id="608" idx="0"/>
          </p:cNvCxnSpPr>
          <p:nvPr/>
        </p:nvCxnSpPr>
        <p:spPr>
          <a:xfrm>
            <a:off x="36799459" y="22546034"/>
            <a:ext cx="264" cy="34623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1" name="Прямоугольник 620"/>
          <p:cNvSpPr/>
          <p:nvPr/>
        </p:nvSpPr>
        <p:spPr>
          <a:xfrm>
            <a:off x="36884765" y="2433598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Общенациональная ирригационная система</a:t>
            </a:r>
            <a:endParaRPr lang="ru-RU" sz="700" dirty="0"/>
          </a:p>
        </p:txBody>
      </p:sp>
      <p:cxnSp>
        <p:nvCxnSpPr>
          <p:cNvPr id="629" name="Прямая со стрелкой 628"/>
          <p:cNvCxnSpPr>
            <a:stCxn id="598" idx="2"/>
            <a:endCxn id="614" idx="0"/>
          </p:cNvCxnSpPr>
          <p:nvPr/>
        </p:nvCxnSpPr>
        <p:spPr>
          <a:xfrm>
            <a:off x="31037098" y="24000847"/>
            <a:ext cx="0" cy="3712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4" name="Shape 248"/>
          <p:cNvCxnSpPr>
            <a:stCxn id="608" idx="2"/>
            <a:endCxn id="621" idx="0"/>
          </p:cNvCxnSpPr>
          <p:nvPr/>
        </p:nvCxnSpPr>
        <p:spPr>
          <a:xfrm rot="16200000" flipH="1">
            <a:off x="37189369" y="23582625"/>
            <a:ext cx="363708" cy="1143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Shape 248"/>
          <p:cNvCxnSpPr>
            <a:stCxn id="497" idx="2"/>
            <a:endCxn id="621" idx="0"/>
          </p:cNvCxnSpPr>
          <p:nvPr/>
        </p:nvCxnSpPr>
        <p:spPr>
          <a:xfrm rot="5400000">
            <a:off x="37625225" y="22861022"/>
            <a:ext cx="1792458" cy="1157459"/>
          </a:xfrm>
          <a:prstGeom prst="bentConnector3">
            <a:avLst>
              <a:gd name="adj1" fmla="val 964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2" name="Прямоугольник 641"/>
          <p:cNvSpPr/>
          <p:nvPr/>
        </p:nvSpPr>
        <p:spPr>
          <a:xfrm>
            <a:off x="32299739" y="2291132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королевских кампаний</a:t>
            </a:r>
          </a:p>
        </p:txBody>
      </p:sp>
      <p:cxnSp>
        <p:nvCxnSpPr>
          <p:cNvPr id="643" name="Shape 248"/>
          <p:cNvCxnSpPr>
            <a:stCxn id="487" idx="2"/>
            <a:endCxn id="642" idx="0"/>
          </p:cNvCxnSpPr>
          <p:nvPr/>
        </p:nvCxnSpPr>
        <p:spPr>
          <a:xfrm rot="16200000" flipH="1">
            <a:off x="32594198" y="22147821"/>
            <a:ext cx="358275" cy="11687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34577380" y="272070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Южный вопрос</a:t>
            </a:r>
          </a:p>
        </p:txBody>
      </p:sp>
      <p:sp>
        <p:nvSpPr>
          <p:cNvPr id="546" name="Прямоугольник 545"/>
          <p:cNvSpPr/>
          <p:nvPr/>
        </p:nvSpPr>
        <p:spPr>
          <a:xfrm>
            <a:off x="32299739" y="2720234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Камбоджу под свою руку</a:t>
            </a:r>
          </a:p>
        </p:txBody>
      </p:sp>
      <p:sp>
        <p:nvSpPr>
          <p:cNvPr id="547" name="Прямоугольник 546"/>
          <p:cNvSpPr/>
          <p:nvPr/>
        </p:nvSpPr>
        <p:spPr>
          <a:xfrm>
            <a:off x="36884765" y="2721289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земли в Бирме</a:t>
            </a:r>
          </a:p>
        </p:txBody>
      </p:sp>
      <p:sp>
        <p:nvSpPr>
          <p:cNvPr id="550" name="Прямоугольник 549"/>
          <p:cNvSpPr/>
          <p:nvPr/>
        </p:nvSpPr>
        <p:spPr>
          <a:xfrm>
            <a:off x="33423689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Лаоса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5741764" y="287788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Интегрировать север Аннама</a:t>
            </a:r>
          </a:p>
        </p:txBody>
      </p:sp>
      <p:cxnSp>
        <p:nvCxnSpPr>
          <p:cNvPr id="553" name="Shape 248"/>
          <p:cNvCxnSpPr>
            <a:stCxn id="140" idx="2"/>
            <a:endCxn id="472" idx="0"/>
          </p:cNvCxnSpPr>
          <p:nvPr/>
        </p:nvCxnSpPr>
        <p:spPr>
          <a:xfrm rot="5400000">
            <a:off x="30419727" y="20579498"/>
            <a:ext cx="4669738" cy="5761487"/>
          </a:xfrm>
          <a:prstGeom prst="bentConnector3">
            <a:avLst>
              <a:gd name="adj1" fmla="val 353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Shape 248"/>
          <p:cNvCxnSpPr>
            <a:stCxn id="451" idx="2"/>
            <a:endCxn id="547" idx="0"/>
          </p:cNvCxnSpPr>
          <p:nvPr/>
        </p:nvCxnSpPr>
        <p:spPr>
          <a:xfrm rot="16200000" flipH="1">
            <a:off x="36621973" y="25892148"/>
            <a:ext cx="334116" cy="23073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Shape 248"/>
          <p:cNvCxnSpPr>
            <a:stCxn id="451" idx="2"/>
            <a:endCxn id="546" idx="0"/>
          </p:cNvCxnSpPr>
          <p:nvPr/>
        </p:nvCxnSpPr>
        <p:spPr>
          <a:xfrm rot="5400000">
            <a:off x="34334736" y="25901746"/>
            <a:ext cx="323566" cy="22776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Shape 248"/>
          <p:cNvCxnSpPr>
            <a:stCxn id="451" idx="2"/>
            <a:endCxn id="550" idx="0"/>
          </p:cNvCxnSpPr>
          <p:nvPr/>
        </p:nvCxnSpPr>
        <p:spPr>
          <a:xfrm rot="5400000">
            <a:off x="34108466" y="27251966"/>
            <a:ext cx="1900057" cy="1153691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Shape 248"/>
          <p:cNvCxnSpPr>
            <a:stCxn id="451" idx="2"/>
            <a:endCxn id="551" idx="0"/>
          </p:cNvCxnSpPr>
          <p:nvPr/>
        </p:nvCxnSpPr>
        <p:spPr>
          <a:xfrm rot="16200000" flipH="1">
            <a:off x="35267503" y="27246619"/>
            <a:ext cx="1900057" cy="1164384"/>
          </a:xfrm>
          <a:prstGeom prst="bentConnector3">
            <a:avLst>
              <a:gd name="adj1" fmla="val 834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Прямая со стрелкой 558"/>
          <p:cNvCxnSpPr>
            <a:stCxn id="451" idx="2"/>
            <a:endCxn id="543" idx="0"/>
          </p:cNvCxnSpPr>
          <p:nvPr/>
        </p:nvCxnSpPr>
        <p:spPr>
          <a:xfrm>
            <a:off x="35635339" y="26878783"/>
            <a:ext cx="0" cy="3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Прямоугольник 559"/>
          <p:cNvSpPr/>
          <p:nvPr/>
        </p:nvSpPr>
        <p:spPr>
          <a:xfrm>
            <a:off x="31131013" y="2878163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королями реваншистами</a:t>
            </a:r>
          </a:p>
        </p:txBody>
      </p:sp>
      <p:cxnSp>
        <p:nvCxnSpPr>
          <p:cNvPr id="561" name="Shape 248"/>
          <p:cNvCxnSpPr>
            <a:stCxn id="451" idx="2"/>
            <a:endCxn id="560" idx="0"/>
          </p:cNvCxnSpPr>
          <p:nvPr/>
        </p:nvCxnSpPr>
        <p:spPr>
          <a:xfrm rot="5400000">
            <a:off x="32960733" y="26107023"/>
            <a:ext cx="1902847" cy="3446367"/>
          </a:xfrm>
          <a:prstGeom prst="bentConnector3">
            <a:avLst>
              <a:gd name="adj1" fmla="val 768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6" name="Прямоугольник 565"/>
          <p:cNvSpPr/>
          <p:nvPr/>
        </p:nvSpPr>
        <p:spPr>
          <a:xfrm>
            <a:off x="43106868" y="18286328"/>
            <a:ext cx="616554" cy="59771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25</a:t>
            </a:r>
          </a:p>
        </p:txBody>
      </p:sp>
      <p:sp>
        <p:nvSpPr>
          <p:cNvPr id="569" name="Прямоугольник 568"/>
          <p:cNvSpPr/>
          <p:nvPr/>
        </p:nvSpPr>
        <p:spPr>
          <a:xfrm>
            <a:off x="20697670" y="1504880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160 фокусов</a:t>
            </a:r>
          </a:p>
        </p:txBody>
      </p:sp>
      <p:cxnSp>
        <p:nvCxnSpPr>
          <p:cNvPr id="512" name="Shape 248"/>
          <p:cNvCxnSpPr>
            <a:stCxn id="207" idx="2"/>
            <a:endCxn id="27" idx="0"/>
          </p:cNvCxnSpPr>
          <p:nvPr/>
        </p:nvCxnSpPr>
        <p:spPr>
          <a:xfrm rot="5400000">
            <a:off x="-6309949" y="5933618"/>
            <a:ext cx="491768" cy="241337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Shape 248"/>
          <p:cNvCxnSpPr>
            <a:stCxn id="207" idx="2"/>
            <a:endCxn id="29" idx="0"/>
          </p:cNvCxnSpPr>
          <p:nvPr/>
        </p:nvCxnSpPr>
        <p:spPr>
          <a:xfrm rot="16200000" flipH="1">
            <a:off x="-3928419" y="5965459"/>
            <a:ext cx="496316" cy="235423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Shape 248"/>
          <p:cNvCxnSpPr>
            <a:stCxn id="207" idx="2"/>
            <a:endCxn id="30" idx="0"/>
          </p:cNvCxnSpPr>
          <p:nvPr/>
        </p:nvCxnSpPr>
        <p:spPr>
          <a:xfrm rot="16200000" flipH="1">
            <a:off x="-2747888" y="4784929"/>
            <a:ext cx="484943" cy="470392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Shape 248"/>
          <p:cNvCxnSpPr>
            <a:stCxn id="210" idx="2"/>
            <a:endCxn id="27" idx="0"/>
          </p:cNvCxnSpPr>
          <p:nvPr/>
        </p:nvCxnSpPr>
        <p:spPr>
          <a:xfrm rot="5400000">
            <a:off x="-5132342" y="4756629"/>
            <a:ext cx="491150" cy="476796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Shape 248"/>
          <p:cNvCxnSpPr>
            <a:stCxn id="210" idx="2"/>
            <a:endCxn id="28" idx="0"/>
          </p:cNvCxnSpPr>
          <p:nvPr/>
        </p:nvCxnSpPr>
        <p:spPr>
          <a:xfrm rot="5400000">
            <a:off x="-3917694" y="5959903"/>
            <a:ext cx="479776" cy="235004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Shape 248"/>
          <p:cNvCxnSpPr>
            <a:stCxn id="210" idx="2"/>
            <a:endCxn id="30" idx="0"/>
          </p:cNvCxnSpPr>
          <p:nvPr/>
        </p:nvCxnSpPr>
        <p:spPr>
          <a:xfrm rot="16200000" flipH="1">
            <a:off x="-1570281" y="5962536"/>
            <a:ext cx="484325" cy="2349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Прямая со стрелкой 573"/>
          <p:cNvCxnSpPr>
            <a:stCxn id="207" idx="2"/>
            <a:endCxn id="28" idx="0"/>
          </p:cNvCxnSpPr>
          <p:nvPr/>
        </p:nvCxnSpPr>
        <p:spPr>
          <a:xfrm>
            <a:off x="-4857379" y="6894420"/>
            <a:ext cx="4549" cy="48039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Прямая со стрелкой 574"/>
          <p:cNvCxnSpPr>
            <a:stCxn id="210" idx="2"/>
            <a:endCxn id="29" idx="0"/>
          </p:cNvCxnSpPr>
          <p:nvPr/>
        </p:nvCxnSpPr>
        <p:spPr>
          <a:xfrm flipH="1">
            <a:off x="-2503142" y="6895038"/>
            <a:ext cx="359" cy="49569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Shape 248"/>
          <p:cNvCxnSpPr>
            <a:stCxn id="117" idx="2"/>
            <a:endCxn id="113" idx="0"/>
          </p:cNvCxnSpPr>
          <p:nvPr/>
        </p:nvCxnSpPr>
        <p:spPr>
          <a:xfrm rot="16200000" flipH="1">
            <a:off x="3685885" y="6547739"/>
            <a:ext cx="480393" cy="11737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Shape 248"/>
          <p:cNvCxnSpPr>
            <a:cxnSpLocks/>
            <a:stCxn id="146" idx="2"/>
            <a:endCxn id="113" idx="0"/>
          </p:cNvCxnSpPr>
          <p:nvPr/>
        </p:nvCxnSpPr>
        <p:spPr>
          <a:xfrm rot="5400000">
            <a:off x="4859639" y="6547740"/>
            <a:ext cx="480393" cy="117375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Shape 248"/>
          <p:cNvCxnSpPr>
            <a:stCxn id="148" idx="2"/>
            <a:endCxn id="102" idx="0"/>
          </p:cNvCxnSpPr>
          <p:nvPr/>
        </p:nvCxnSpPr>
        <p:spPr>
          <a:xfrm rot="5400000">
            <a:off x="7203937" y="6544532"/>
            <a:ext cx="480394" cy="11801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Shape 248"/>
          <p:cNvCxnSpPr>
            <a:stCxn id="146" idx="2"/>
            <a:endCxn id="102" idx="0"/>
          </p:cNvCxnSpPr>
          <p:nvPr/>
        </p:nvCxnSpPr>
        <p:spPr>
          <a:xfrm rot="16200000" flipH="1">
            <a:off x="6030184" y="6550946"/>
            <a:ext cx="480393" cy="11673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Shape 248"/>
          <p:cNvCxnSpPr>
            <a:stCxn id="166" idx="2"/>
            <a:endCxn id="233" idx="0"/>
          </p:cNvCxnSpPr>
          <p:nvPr/>
        </p:nvCxnSpPr>
        <p:spPr>
          <a:xfrm rot="16200000" flipH="1">
            <a:off x="7276450" y="9802715"/>
            <a:ext cx="385444" cy="358210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Shape 248"/>
          <p:cNvCxnSpPr>
            <a:stCxn id="167" idx="2"/>
            <a:endCxn id="233" idx="0"/>
          </p:cNvCxnSpPr>
          <p:nvPr/>
        </p:nvCxnSpPr>
        <p:spPr>
          <a:xfrm rot="16200000" flipH="1">
            <a:off x="6103018" y="8629283"/>
            <a:ext cx="393394" cy="5921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3" name="Прямоугольник 592"/>
          <p:cNvSpPr/>
          <p:nvPr/>
        </p:nvSpPr>
        <p:spPr>
          <a:xfrm>
            <a:off x="22393601" y="73686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Переобучение артиллерийских офицеров</a:t>
            </a:r>
          </a:p>
        </p:txBody>
      </p:sp>
      <p:cxnSp>
        <p:nvCxnSpPr>
          <p:cNvPr id="597" name="Прямая со стрелкой 596"/>
          <p:cNvCxnSpPr>
            <a:stCxn id="593" idx="2"/>
            <a:endCxn id="228" idx="0"/>
          </p:cNvCxnSpPr>
          <p:nvPr/>
        </p:nvCxnSpPr>
        <p:spPr>
          <a:xfrm>
            <a:off x="23451560" y="8448617"/>
            <a:ext cx="3347" cy="18565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-5667146" y="1845208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Военное правительство </a:t>
            </a:r>
            <a:r>
              <a:rPr lang="ru-RU" sz="1400" dirty="0" err="1"/>
              <a:t>Прайи</a:t>
            </a:r>
            <a:r>
              <a:rPr lang="ru-RU" sz="1400" dirty="0"/>
              <a:t> </a:t>
            </a:r>
            <a:r>
              <a:rPr lang="ru-RU" sz="1400" dirty="0" err="1"/>
              <a:t>Сонгсурадета</a:t>
            </a:r>
            <a:endParaRPr lang="ru-RU" sz="1400" dirty="0"/>
          </a:p>
        </p:txBody>
      </p:sp>
      <p:cxnSp>
        <p:nvCxnSpPr>
          <p:cNvPr id="601" name="Прямая соединительная линия 600"/>
          <p:cNvCxnSpPr>
            <a:stCxn id="600" idx="3"/>
            <a:endCxn id="478" idx="1"/>
          </p:cNvCxnSpPr>
          <p:nvPr/>
        </p:nvCxnSpPr>
        <p:spPr>
          <a:xfrm flipV="1">
            <a:off x="-3551228" y="18985162"/>
            <a:ext cx="10075983" cy="692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-3258107" y="2003318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железнодорожных путей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-8114498" y="200333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военных реформ (чтобы они были равны цивилизованным странам)</a:t>
            </a:r>
          </a:p>
        </p:txBody>
      </p:sp>
      <p:sp>
        <p:nvSpPr>
          <p:cNvPr id="604" name="Прямоугольник 603"/>
          <p:cNvSpPr/>
          <p:nvPr/>
        </p:nvSpPr>
        <p:spPr>
          <a:xfrm>
            <a:off x="-6882347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военные школы</a:t>
            </a:r>
          </a:p>
        </p:txBody>
      </p:sp>
      <p:sp>
        <p:nvSpPr>
          <p:cNvPr id="606" name="Прямоугольник 605"/>
          <p:cNvSpPr/>
          <p:nvPr/>
        </p:nvSpPr>
        <p:spPr>
          <a:xfrm>
            <a:off x="-9333488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тайской бронетехники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8114498" y="243108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Профессиональная армия </a:t>
            </a:r>
            <a:r>
              <a:rPr lang="ru-RU" sz="900" dirty="0"/>
              <a:t>(сокращение многих частей бюджета в армии, уменьшение размера армии до меньшего размера без военного присутствия.)</a:t>
            </a:r>
          </a:p>
        </p:txBody>
      </p:sp>
      <p:sp>
        <p:nvSpPr>
          <p:cNvPr id="609" name="Прямоугольник 608"/>
          <p:cNvSpPr/>
          <p:nvPr/>
        </p:nvSpPr>
        <p:spPr>
          <a:xfrm>
            <a:off x="-6882347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Боевая школа </a:t>
            </a:r>
            <a:r>
              <a:rPr lang="ru-RU" sz="1400" dirty="0" err="1"/>
              <a:t>Чангмая</a:t>
            </a:r>
            <a:r>
              <a:rPr lang="ru-RU" sz="1400" dirty="0"/>
              <a:t> (там обучались элитные солдаты)</a:t>
            </a:r>
          </a:p>
        </p:txBody>
      </p:sp>
      <p:sp>
        <p:nvSpPr>
          <p:cNvPr id="610" name="Прямоугольник 609"/>
          <p:cNvSpPr/>
          <p:nvPr/>
        </p:nvSpPr>
        <p:spPr>
          <a:xfrm>
            <a:off x="19592228" y="3155997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Остановить империализм Японии</a:t>
            </a:r>
          </a:p>
        </p:txBody>
      </p:sp>
      <p:cxnSp>
        <p:nvCxnSpPr>
          <p:cNvPr id="611" name="Shape 248"/>
          <p:cNvCxnSpPr>
            <a:stCxn id="538" idx="2"/>
            <a:endCxn id="610" idx="0"/>
          </p:cNvCxnSpPr>
          <p:nvPr/>
        </p:nvCxnSpPr>
        <p:spPr>
          <a:xfrm rot="5400000">
            <a:off x="19799621" y="30709408"/>
            <a:ext cx="1701132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Shape 248"/>
          <p:cNvCxnSpPr>
            <a:stCxn id="393" idx="2"/>
            <a:endCxn id="610" idx="0"/>
          </p:cNvCxnSpPr>
          <p:nvPr/>
        </p:nvCxnSpPr>
        <p:spPr>
          <a:xfrm rot="16200000" flipH="1">
            <a:off x="19906571" y="30816358"/>
            <a:ext cx="310566" cy="117666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Прямая со стрелкой 612"/>
          <p:cNvCxnSpPr>
            <a:stCxn id="535" idx="2"/>
            <a:endCxn id="393" idx="0"/>
          </p:cNvCxnSpPr>
          <p:nvPr/>
        </p:nvCxnSpPr>
        <p:spPr>
          <a:xfrm flipH="1">
            <a:off x="19473522" y="28286630"/>
            <a:ext cx="792" cy="188277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16028796" y="272066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Научная группа Юго-Восточной Лиги</a:t>
            </a:r>
          </a:p>
        </p:txBody>
      </p:sp>
      <p:cxnSp>
        <p:nvCxnSpPr>
          <p:cNvPr id="617" name="Прямая со стрелкой 616"/>
          <p:cNvCxnSpPr>
            <a:stCxn id="351" idx="2"/>
            <a:endCxn id="616" idx="0"/>
          </p:cNvCxnSpPr>
          <p:nvPr/>
        </p:nvCxnSpPr>
        <p:spPr>
          <a:xfrm>
            <a:off x="17080138" y="26877024"/>
            <a:ext cx="6617" cy="3296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8" name="Прямоугольник 617"/>
          <p:cNvSpPr/>
          <p:nvPr/>
        </p:nvSpPr>
        <p:spPr>
          <a:xfrm>
            <a:off x="14801577" y="2003339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Подавить крыло роялистов в партии</a:t>
            </a:r>
          </a:p>
        </p:txBody>
      </p:sp>
      <p:cxnSp>
        <p:nvCxnSpPr>
          <p:cNvPr id="619" name="Shape 248"/>
          <p:cNvCxnSpPr>
            <a:stCxn id="214" idx="2"/>
            <a:endCxn id="618" idx="0"/>
          </p:cNvCxnSpPr>
          <p:nvPr/>
        </p:nvCxnSpPr>
        <p:spPr>
          <a:xfrm rot="5400000">
            <a:off x="16811572" y="18580053"/>
            <a:ext cx="501306" cy="24053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Прямоугольник 619"/>
          <p:cNvSpPr/>
          <p:nvPr/>
        </p:nvSpPr>
        <p:spPr>
          <a:xfrm>
            <a:off x="12512519" y="200331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Достичь консенсуса с роялистами</a:t>
            </a:r>
          </a:p>
        </p:txBody>
      </p:sp>
      <p:cxnSp>
        <p:nvCxnSpPr>
          <p:cNvPr id="622" name="Прямая соединительная линия 621"/>
          <p:cNvCxnSpPr>
            <a:stCxn id="620" idx="3"/>
            <a:endCxn id="618" idx="1"/>
          </p:cNvCxnSpPr>
          <p:nvPr/>
        </p:nvCxnSpPr>
        <p:spPr>
          <a:xfrm>
            <a:off x="14628437" y="20573181"/>
            <a:ext cx="173140" cy="214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23" name="Shape 248"/>
          <p:cNvCxnSpPr>
            <a:stCxn id="214" idx="2"/>
            <a:endCxn id="620" idx="0"/>
          </p:cNvCxnSpPr>
          <p:nvPr/>
        </p:nvCxnSpPr>
        <p:spPr>
          <a:xfrm rot="5400000">
            <a:off x="15667150" y="17435417"/>
            <a:ext cx="501092" cy="46944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13655485" y="21479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Судьба короны</a:t>
            </a:r>
          </a:p>
        </p:txBody>
      </p:sp>
      <p:cxnSp>
        <p:nvCxnSpPr>
          <p:cNvPr id="625" name="Shape 248"/>
          <p:cNvCxnSpPr>
            <a:stCxn id="620" idx="2"/>
            <a:endCxn id="624" idx="0"/>
          </p:cNvCxnSpPr>
          <p:nvPr/>
        </p:nvCxnSpPr>
        <p:spPr>
          <a:xfrm rot="16200000" flipH="1">
            <a:off x="13958720" y="20724939"/>
            <a:ext cx="366482" cy="114296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Shape 248"/>
          <p:cNvCxnSpPr>
            <a:stCxn id="618" idx="2"/>
            <a:endCxn id="624" idx="0"/>
          </p:cNvCxnSpPr>
          <p:nvPr/>
        </p:nvCxnSpPr>
        <p:spPr>
          <a:xfrm rot="5400000">
            <a:off x="15103356" y="20723483"/>
            <a:ext cx="366268" cy="114609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Прямоугольник 626"/>
          <p:cNvSpPr/>
          <p:nvPr/>
        </p:nvSpPr>
        <p:spPr>
          <a:xfrm>
            <a:off x="25348299" y="2291132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демократической партии Сиама</a:t>
            </a:r>
            <a:endParaRPr lang="ru-RU" sz="1000" dirty="0"/>
          </a:p>
        </p:txBody>
      </p:sp>
      <p:cxnSp>
        <p:nvCxnSpPr>
          <p:cNvPr id="628" name="Прямая со стрелкой 627"/>
          <p:cNvCxnSpPr>
            <a:stCxn id="388" idx="2"/>
            <a:endCxn id="627" idx="0"/>
          </p:cNvCxnSpPr>
          <p:nvPr/>
        </p:nvCxnSpPr>
        <p:spPr>
          <a:xfrm flipH="1">
            <a:off x="26406258" y="22553868"/>
            <a:ext cx="52" cy="357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Прямая со стрелкой 629"/>
          <p:cNvCxnSpPr>
            <a:stCxn id="627" idx="2"/>
            <a:endCxn id="450" idx="0"/>
          </p:cNvCxnSpPr>
          <p:nvPr/>
        </p:nvCxnSpPr>
        <p:spPr>
          <a:xfrm>
            <a:off x="26406258" y="23991322"/>
            <a:ext cx="52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Shape 248"/>
          <p:cNvCxnSpPr>
            <a:stCxn id="627" idx="2"/>
            <a:endCxn id="465" idx="0"/>
          </p:cNvCxnSpPr>
          <p:nvPr/>
        </p:nvCxnSpPr>
        <p:spPr>
          <a:xfrm rot="5400000">
            <a:off x="25061543" y="23028705"/>
            <a:ext cx="382099" cy="23073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Shape 248"/>
          <p:cNvCxnSpPr>
            <a:stCxn id="627" idx="2"/>
            <a:endCxn id="462" idx="0"/>
          </p:cNvCxnSpPr>
          <p:nvPr/>
        </p:nvCxnSpPr>
        <p:spPr>
          <a:xfrm rot="16200000" flipH="1">
            <a:off x="27375004" y="23022575"/>
            <a:ext cx="375816" cy="23133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3" name="Прямоугольник 632"/>
          <p:cNvSpPr/>
          <p:nvPr/>
        </p:nvSpPr>
        <p:spPr>
          <a:xfrm>
            <a:off x="-5666241" y="200427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Чистка среди генералитета</a:t>
            </a:r>
          </a:p>
        </p:txBody>
      </p:sp>
      <p:sp>
        <p:nvSpPr>
          <p:cNvPr id="635" name="Прямоугольник 634"/>
          <p:cNvSpPr/>
          <p:nvPr/>
        </p:nvSpPr>
        <p:spPr>
          <a:xfrm>
            <a:off x="-9328579" y="2291132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промышленности</a:t>
            </a:r>
          </a:p>
        </p:txBody>
      </p:sp>
      <p:cxnSp>
        <p:nvCxnSpPr>
          <p:cNvPr id="636" name="Shape 248"/>
          <p:cNvCxnSpPr>
            <a:stCxn id="231" idx="2"/>
            <a:endCxn id="277" idx="0"/>
          </p:cNvCxnSpPr>
          <p:nvPr/>
        </p:nvCxnSpPr>
        <p:spPr>
          <a:xfrm rot="16200000" flipH="1">
            <a:off x="18565013" y="11882214"/>
            <a:ext cx="398977" cy="23675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4463449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востоке</a:t>
            </a:r>
          </a:p>
        </p:txBody>
      </p:sp>
      <p:sp>
        <p:nvSpPr>
          <p:cNvPr id="639" name="Прямоугольник 638"/>
          <p:cNvSpPr/>
          <p:nvPr/>
        </p:nvSpPr>
        <p:spPr>
          <a:xfrm>
            <a:off x="-2041220" y="21462820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границы на западе и юге</a:t>
            </a:r>
          </a:p>
        </p:txBody>
      </p:sp>
      <p:sp>
        <p:nvSpPr>
          <p:cNvPr id="644" name="Прямоугольник 643"/>
          <p:cNvSpPr/>
          <p:nvPr/>
        </p:nvSpPr>
        <p:spPr>
          <a:xfrm>
            <a:off x="-3258107" y="2291850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новых мостов</a:t>
            </a:r>
          </a:p>
        </p:txBody>
      </p:sp>
      <p:cxnSp>
        <p:nvCxnSpPr>
          <p:cNvPr id="645" name="Прямая со стрелкой 644"/>
          <p:cNvCxnSpPr>
            <a:stCxn id="602" idx="2"/>
            <a:endCxn id="644" idx="0"/>
          </p:cNvCxnSpPr>
          <p:nvPr/>
        </p:nvCxnSpPr>
        <p:spPr>
          <a:xfrm>
            <a:off x="-2200148" y="21113181"/>
            <a:ext cx="0" cy="180532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Shape 248"/>
          <p:cNvCxnSpPr>
            <a:stCxn id="600" idx="2"/>
            <a:endCxn id="603" idx="0"/>
          </p:cNvCxnSpPr>
          <p:nvPr/>
        </p:nvCxnSpPr>
        <p:spPr>
          <a:xfrm rot="5400000">
            <a:off x="-6083515" y="18559065"/>
            <a:ext cx="501305" cy="24473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Shape 248"/>
          <p:cNvCxnSpPr>
            <a:stCxn id="600" idx="2"/>
            <a:endCxn id="602" idx="0"/>
          </p:cNvCxnSpPr>
          <p:nvPr/>
        </p:nvCxnSpPr>
        <p:spPr>
          <a:xfrm rot="16200000" flipH="1">
            <a:off x="-3655214" y="18578115"/>
            <a:ext cx="501092" cy="2409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Прямая со стрелкой 647"/>
          <p:cNvCxnSpPr>
            <a:stCxn id="600" idx="2"/>
            <a:endCxn id="633" idx="0"/>
          </p:cNvCxnSpPr>
          <p:nvPr/>
        </p:nvCxnSpPr>
        <p:spPr>
          <a:xfrm>
            <a:off x="-4609187" y="19532089"/>
            <a:ext cx="905" cy="5106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Shape 248"/>
          <p:cNvCxnSpPr>
            <a:stCxn id="602" idx="2"/>
            <a:endCxn id="639" idx="0"/>
          </p:cNvCxnSpPr>
          <p:nvPr/>
        </p:nvCxnSpPr>
        <p:spPr>
          <a:xfrm rot="16200000" flipH="1">
            <a:off x="-1766524" y="20679556"/>
            <a:ext cx="349639" cy="12168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Shape 248"/>
          <p:cNvCxnSpPr>
            <a:stCxn id="602" idx="2"/>
            <a:endCxn id="638" idx="0"/>
          </p:cNvCxnSpPr>
          <p:nvPr/>
        </p:nvCxnSpPr>
        <p:spPr>
          <a:xfrm rot="5400000">
            <a:off x="-2977638" y="20685329"/>
            <a:ext cx="349639" cy="12053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Shape 248"/>
          <p:cNvCxnSpPr>
            <a:stCxn id="603" idx="2"/>
            <a:endCxn id="604" idx="0"/>
          </p:cNvCxnSpPr>
          <p:nvPr/>
        </p:nvCxnSpPr>
        <p:spPr>
          <a:xfrm rot="16200000" flipH="1">
            <a:off x="-6615177" y="20672031"/>
            <a:ext cx="349426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hape 248"/>
          <p:cNvCxnSpPr>
            <a:stCxn id="603" idx="2"/>
            <a:endCxn id="606" idx="0"/>
          </p:cNvCxnSpPr>
          <p:nvPr/>
        </p:nvCxnSpPr>
        <p:spPr>
          <a:xfrm rot="5400000">
            <a:off x="-7840747" y="20678612"/>
            <a:ext cx="349426" cy="12189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Shape 248"/>
          <p:cNvCxnSpPr>
            <a:stCxn id="609" idx="2"/>
            <a:endCxn id="607" idx="0"/>
          </p:cNvCxnSpPr>
          <p:nvPr/>
        </p:nvCxnSpPr>
        <p:spPr>
          <a:xfrm rot="5400000">
            <a:off x="-6600235" y="23535018"/>
            <a:ext cx="319544" cy="12321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Shape 248"/>
          <p:cNvCxnSpPr>
            <a:stCxn id="606" idx="2"/>
            <a:endCxn id="607" idx="0"/>
          </p:cNvCxnSpPr>
          <p:nvPr/>
        </p:nvCxnSpPr>
        <p:spPr>
          <a:xfrm rot="16200000" flipH="1">
            <a:off x="-8550056" y="22817347"/>
            <a:ext cx="1768045" cy="1218990"/>
          </a:xfrm>
          <a:prstGeom prst="bentConnector3">
            <a:avLst>
              <a:gd name="adj1" fmla="val 851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 стрелкой 654"/>
          <p:cNvCxnSpPr>
            <a:stCxn id="606" idx="2"/>
            <a:endCxn id="635" idx="0"/>
          </p:cNvCxnSpPr>
          <p:nvPr/>
        </p:nvCxnSpPr>
        <p:spPr>
          <a:xfrm>
            <a:off x="-8275529" y="22542820"/>
            <a:ext cx="4909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Прямая со стрелкой 655"/>
          <p:cNvCxnSpPr>
            <a:stCxn id="604" idx="2"/>
            <a:endCxn id="609" idx="0"/>
          </p:cNvCxnSpPr>
          <p:nvPr/>
        </p:nvCxnSpPr>
        <p:spPr>
          <a:xfrm>
            <a:off x="-5824388" y="22542820"/>
            <a:ext cx="0" cy="3685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7" name="Прямоугольник 656"/>
          <p:cNvSpPr/>
          <p:nvPr/>
        </p:nvSpPr>
        <p:spPr>
          <a:xfrm>
            <a:off x="-5667077" y="2430094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Индокитайского блока поддержи</a:t>
            </a:r>
          </a:p>
        </p:txBody>
      </p:sp>
      <p:cxnSp>
        <p:nvCxnSpPr>
          <p:cNvPr id="658" name="Прямая со стрелкой 657"/>
          <p:cNvCxnSpPr>
            <a:stCxn id="633" idx="2"/>
            <a:endCxn id="657" idx="0"/>
          </p:cNvCxnSpPr>
          <p:nvPr/>
        </p:nvCxnSpPr>
        <p:spPr>
          <a:xfrm flipH="1">
            <a:off x="-4609118" y="21122708"/>
            <a:ext cx="836" cy="31782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Прямоугольник 658"/>
          <p:cNvSpPr/>
          <p:nvPr/>
        </p:nvSpPr>
        <p:spPr>
          <a:xfrm>
            <a:off x="-3258107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связи с Германской империей</a:t>
            </a:r>
          </a:p>
        </p:txBody>
      </p:sp>
      <p:sp>
        <p:nvSpPr>
          <p:cNvPr id="660" name="Прямоугольник 659"/>
          <p:cNvSpPr/>
          <p:nvPr/>
        </p:nvSpPr>
        <p:spPr>
          <a:xfrm>
            <a:off x="-8112020" y="257880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Укрепление Индокитайского блока поддержи</a:t>
            </a:r>
          </a:p>
        </p:txBody>
      </p:sp>
      <p:cxnSp>
        <p:nvCxnSpPr>
          <p:cNvPr id="661" name="Прямая соединительная линия 660"/>
          <p:cNvCxnSpPr>
            <a:stCxn id="660" idx="3"/>
            <a:endCxn id="665" idx="1"/>
          </p:cNvCxnSpPr>
          <p:nvPr/>
        </p:nvCxnSpPr>
        <p:spPr>
          <a:xfrm>
            <a:off x="-5996102" y="26328065"/>
            <a:ext cx="330921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2" name="Shape 248"/>
          <p:cNvCxnSpPr>
            <a:stCxn id="657" idx="2"/>
            <a:endCxn id="660" idx="0"/>
          </p:cNvCxnSpPr>
          <p:nvPr/>
        </p:nvCxnSpPr>
        <p:spPr>
          <a:xfrm rot="5400000">
            <a:off x="-6035149" y="24362034"/>
            <a:ext cx="407120" cy="24449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Shape 248"/>
          <p:cNvCxnSpPr>
            <a:stCxn id="657" idx="2"/>
            <a:endCxn id="659" idx="0"/>
          </p:cNvCxnSpPr>
          <p:nvPr/>
        </p:nvCxnSpPr>
        <p:spPr>
          <a:xfrm rot="16200000" flipH="1">
            <a:off x="-3608193" y="24380020"/>
            <a:ext cx="407120" cy="24089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4" name="Прямоугольник 663"/>
          <p:cNvSpPr/>
          <p:nvPr/>
        </p:nvSpPr>
        <p:spPr>
          <a:xfrm>
            <a:off x="-5667147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Научное сотрудничество</a:t>
            </a:r>
          </a:p>
        </p:txBody>
      </p:sp>
      <p:sp>
        <p:nvSpPr>
          <p:cNvPr id="665" name="Прямоугольник 664"/>
          <p:cNvSpPr/>
          <p:nvPr/>
        </p:nvSpPr>
        <p:spPr>
          <a:xfrm>
            <a:off x="-5665181" y="2579112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Сохранять нейтралитет</a:t>
            </a:r>
          </a:p>
        </p:txBody>
      </p:sp>
      <p:cxnSp>
        <p:nvCxnSpPr>
          <p:cNvPr id="666" name="Прямая соединительная линия 665"/>
          <p:cNvCxnSpPr>
            <a:stCxn id="665" idx="3"/>
            <a:endCxn id="659" idx="1"/>
          </p:cNvCxnSpPr>
          <p:nvPr/>
        </p:nvCxnSpPr>
        <p:spPr>
          <a:xfrm flipV="1">
            <a:off x="-3549263" y="26328065"/>
            <a:ext cx="291156" cy="306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657" idx="2"/>
            <a:endCxn id="665" idx="0"/>
          </p:cNvCxnSpPr>
          <p:nvPr/>
        </p:nvCxnSpPr>
        <p:spPr>
          <a:xfrm>
            <a:off x="-4609118" y="25380945"/>
            <a:ext cx="1896" cy="4101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Shape 248"/>
          <p:cNvCxnSpPr>
            <a:stCxn id="671" idx="2"/>
            <a:endCxn id="664" idx="0"/>
          </p:cNvCxnSpPr>
          <p:nvPr/>
        </p:nvCxnSpPr>
        <p:spPr>
          <a:xfrm rot="16200000" flipH="1">
            <a:off x="-6011719" y="27285092"/>
            <a:ext cx="355587" cy="24494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Shape 248"/>
          <p:cNvCxnSpPr>
            <a:stCxn id="670" idx="2"/>
            <a:endCxn id="664" idx="0"/>
          </p:cNvCxnSpPr>
          <p:nvPr/>
        </p:nvCxnSpPr>
        <p:spPr>
          <a:xfrm rot="5400000">
            <a:off x="-3570551" y="27314299"/>
            <a:ext cx="334689" cy="24119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>
            <a:off x="-3255186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Военные советники из Германской Империи</a:t>
            </a:r>
          </a:p>
        </p:txBody>
      </p:sp>
      <p:sp>
        <p:nvSpPr>
          <p:cNvPr id="671" name="Прямоугольник 670"/>
          <p:cNvSpPr/>
          <p:nvPr/>
        </p:nvSpPr>
        <p:spPr>
          <a:xfrm>
            <a:off x="-8116623" y="2725203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союз</a:t>
            </a:r>
          </a:p>
        </p:txBody>
      </p:sp>
      <p:cxnSp>
        <p:nvCxnSpPr>
          <p:cNvPr id="672" name="Прямая со стрелкой 671"/>
          <p:cNvCxnSpPr>
            <a:stCxn id="660" idx="2"/>
            <a:endCxn id="671" idx="0"/>
          </p:cNvCxnSpPr>
          <p:nvPr/>
        </p:nvCxnSpPr>
        <p:spPr>
          <a:xfrm flipH="1">
            <a:off x="-7058664" y="26868065"/>
            <a:ext cx="4603" cy="383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Прямая со стрелкой 672"/>
          <p:cNvCxnSpPr>
            <a:stCxn id="659" idx="2"/>
            <a:endCxn id="670" idx="0"/>
          </p:cNvCxnSpPr>
          <p:nvPr/>
        </p:nvCxnSpPr>
        <p:spPr>
          <a:xfrm>
            <a:off x="-2200148" y="26868065"/>
            <a:ext cx="2921" cy="404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4" name="Прямоугольник 673"/>
          <p:cNvSpPr/>
          <p:nvPr/>
        </p:nvSpPr>
        <p:spPr>
          <a:xfrm>
            <a:off x="-2019723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Индокитайские колонии</a:t>
            </a:r>
          </a:p>
        </p:txBody>
      </p:sp>
      <p:cxnSp>
        <p:nvCxnSpPr>
          <p:cNvPr id="676" name="Shape 248"/>
          <p:cNvCxnSpPr>
            <a:stCxn id="659" idx="2"/>
            <a:endCxn id="674" idx="0"/>
          </p:cNvCxnSpPr>
          <p:nvPr/>
        </p:nvCxnSpPr>
        <p:spPr>
          <a:xfrm rot="16200000" flipH="1">
            <a:off x="-2490735" y="27158652"/>
            <a:ext cx="1819559" cy="1238384"/>
          </a:xfrm>
          <a:prstGeom prst="bentConnector3">
            <a:avLst>
              <a:gd name="adj1" fmla="val 10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7" name="Прямоугольник 676"/>
          <p:cNvSpPr/>
          <p:nvPr/>
        </p:nvSpPr>
        <p:spPr>
          <a:xfrm>
            <a:off x="-8116250" y="286876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индокитайский блок поддержки</a:t>
            </a:r>
          </a:p>
        </p:txBody>
      </p:sp>
      <p:cxnSp>
        <p:nvCxnSpPr>
          <p:cNvPr id="678" name="Прямая со стрелкой 677"/>
          <p:cNvCxnSpPr>
            <a:stCxn id="671" idx="2"/>
            <a:endCxn id="677" idx="0"/>
          </p:cNvCxnSpPr>
          <p:nvPr/>
        </p:nvCxnSpPr>
        <p:spPr>
          <a:xfrm>
            <a:off x="-7058664" y="28332037"/>
            <a:ext cx="373" cy="355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Прямоугольник 678"/>
          <p:cNvSpPr/>
          <p:nvPr/>
        </p:nvSpPr>
        <p:spPr>
          <a:xfrm>
            <a:off x="-791167" y="2724030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Поделить Малайзию</a:t>
            </a:r>
          </a:p>
        </p:txBody>
      </p:sp>
      <p:cxnSp>
        <p:nvCxnSpPr>
          <p:cNvPr id="680" name="Shape 248"/>
          <p:cNvCxnSpPr>
            <a:stCxn id="659" idx="2"/>
            <a:endCxn id="679" idx="0"/>
          </p:cNvCxnSpPr>
          <p:nvPr/>
        </p:nvCxnSpPr>
        <p:spPr>
          <a:xfrm rot="16200000" flipH="1">
            <a:off x="-1152799" y="25820716"/>
            <a:ext cx="372242" cy="24669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1" name="Прямоугольник 680"/>
          <p:cNvSpPr/>
          <p:nvPr/>
        </p:nvSpPr>
        <p:spPr>
          <a:xfrm>
            <a:off x="-5645952" y="272729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совместных предприятий</a:t>
            </a:r>
          </a:p>
        </p:txBody>
      </p:sp>
      <p:cxnSp>
        <p:nvCxnSpPr>
          <p:cNvPr id="682" name="Shape 248"/>
          <p:cNvCxnSpPr>
            <a:stCxn id="660" idx="2"/>
            <a:endCxn id="681" idx="0"/>
          </p:cNvCxnSpPr>
          <p:nvPr/>
        </p:nvCxnSpPr>
        <p:spPr>
          <a:xfrm rot="16200000" flipH="1">
            <a:off x="-6023462" y="25837466"/>
            <a:ext cx="404870" cy="2466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-3258107" y="242781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защиту с моря</a:t>
            </a:r>
          </a:p>
        </p:txBody>
      </p:sp>
      <p:cxnSp>
        <p:nvCxnSpPr>
          <p:cNvPr id="684" name="Прямая со стрелкой 683"/>
          <p:cNvCxnSpPr>
            <a:stCxn id="644" idx="2"/>
            <a:endCxn id="683" idx="0"/>
          </p:cNvCxnSpPr>
          <p:nvPr/>
        </p:nvCxnSpPr>
        <p:spPr>
          <a:xfrm>
            <a:off x="-2200148" y="23998508"/>
            <a:ext cx="0" cy="2795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Shape 248"/>
          <p:cNvCxnSpPr>
            <a:stCxn id="54" idx="2"/>
            <a:endCxn id="600" idx="0"/>
          </p:cNvCxnSpPr>
          <p:nvPr/>
        </p:nvCxnSpPr>
        <p:spPr>
          <a:xfrm rot="5400000">
            <a:off x="6462158" y="5594533"/>
            <a:ext cx="1786212" cy="23928901"/>
          </a:xfrm>
          <a:prstGeom prst="bentConnector3">
            <a:avLst>
              <a:gd name="adj1" fmla="val 904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Shape 248"/>
          <p:cNvCxnSpPr>
            <a:stCxn id="55" idx="2"/>
            <a:endCxn id="600" idx="0"/>
          </p:cNvCxnSpPr>
          <p:nvPr/>
        </p:nvCxnSpPr>
        <p:spPr>
          <a:xfrm rot="5400000">
            <a:off x="8921335" y="3138285"/>
            <a:ext cx="1783283" cy="28844325"/>
          </a:xfrm>
          <a:prstGeom prst="bentConnector3">
            <a:avLst>
              <a:gd name="adj1" fmla="val 8979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41525617" y="200427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бюрократия </a:t>
            </a:r>
            <a:r>
              <a:rPr lang="ru-RU" sz="1400" dirty="0" err="1"/>
              <a:t>Пибуна</a:t>
            </a:r>
            <a:r>
              <a:rPr lang="ru-RU" sz="1400" dirty="0"/>
              <a:t> </a:t>
            </a:r>
            <a:r>
              <a:rPr lang="ru-RU" sz="1400" dirty="0" err="1"/>
              <a:t>Сонгкрама</a:t>
            </a:r>
            <a:endParaRPr lang="ru-RU" sz="1400" dirty="0"/>
          </a:p>
        </p:txBody>
      </p:sp>
      <p:cxnSp>
        <p:nvCxnSpPr>
          <p:cNvPr id="685" name="Shape 248"/>
          <p:cNvCxnSpPr>
            <a:stCxn id="227" idx="2"/>
            <a:endCxn id="675" idx="0"/>
          </p:cNvCxnSpPr>
          <p:nvPr/>
        </p:nvCxnSpPr>
        <p:spPr>
          <a:xfrm rot="5400000">
            <a:off x="43472472" y="18642544"/>
            <a:ext cx="511266" cy="22890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6" name="Прямая со стрелкой 685"/>
          <p:cNvCxnSpPr>
            <a:stCxn id="675" idx="2"/>
            <a:endCxn id="20" idx="0"/>
          </p:cNvCxnSpPr>
          <p:nvPr/>
        </p:nvCxnSpPr>
        <p:spPr>
          <a:xfrm>
            <a:off x="42583576" y="21122706"/>
            <a:ext cx="2714" cy="3943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Прямая со стрелкой 686"/>
          <p:cNvCxnSpPr>
            <a:cxnSpLocks/>
            <a:stCxn id="104" idx="2"/>
            <a:endCxn id="513" idx="0"/>
          </p:cNvCxnSpPr>
          <p:nvPr/>
        </p:nvCxnSpPr>
        <p:spPr>
          <a:xfrm>
            <a:off x="48277040" y="24003806"/>
            <a:ext cx="21770" cy="17443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8" name="Прямоугольник 687"/>
          <p:cNvSpPr/>
          <p:nvPr/>
        </p:nvSpPr>
        <p:spPr>
          <a:xfrm>
            <a:off x="48392591" y="2430094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Тайное сотрудничество с Сери Тай (Свободное тайское движение)</a:t>
            </a:r>
          </a:p>
        </p:txBody>
      </p:sp>
      <p:cxnSp>
        <p:nvCxnSpPr>
          <p:cNvPr id="689" name="Прямая соединительная линия 688"/>
          <p:cNvCxnSpPr>
            <a:stCxn id="688" idx="1"/>
            <a:endCxn id="348" idx="3"/>
          </p:cNvCxnSpPr>
          <p:nvPr/>
        </p:nvCxnSpPr>
        <p:spPr>
          <a:xfrm flipH="1">
            <a:off x="48212241" y="24840945"/>
            <a:ext cx="180350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690" name="Shape 248"/>
          <p:cNvCxnSpPr>
            <a:stCxn id="245" idx="2"/>
            <a:endCxn id="688" idx="0"/>
          </p:cNvCxnSpPr>
          <p:nvPr/>
        </p:nvCxnSpPr>
        <p:spPr>
          <a:xfrm rot="16200000" flipH="1">
            <a:off x="47585162" y="22435557"/>
            <a:ext cx="295860" cy="34349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-6561330" y="18699328"/>
            <a:ext cx="616554" cy="597714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dirty="0"/>
              <a:t>24</a:t>
            </a:r>
          </a:p>
        </p:txBody>
      </p:sp>
      <p:cxnSp>
        <p:nvCxnSpPr>
          <p:cNvPr id="692" name="Shape 248"/>
          <p:cNvCxnSpPr>
            <a:stCxn id="337" idx="2"/>
            <a:endCxn id="540" idx="0"/>
          </p:cNvCxnSpPr>
          <p:nvPr/>
        </p:nvCxnSpPr>
        <p:spPr>
          <a:xfrm rot="5400000">
            <a:off x="15135440" y="20994007"/>
            <a:ext cx="370631" cy="34982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Shape 248"/>
          <p:cNvCxnSpPr>
            <a:stCxn id="289" idx="2"/>
            <a:endCxn id="540" idx="0"/>
          </p:cNvCxnSpPr>
          <p:nvPr/>
        </p:nvCxnSpPr>
        <p:spPr>
          <a:xfrm rot="16200000" flipH="1">
            <a:off x="12272122" y="21628950"/>
            <a:ext cx="307907" cy="22910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20729084" y="22916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 средства в науку</a:t>
            </a:r>
          </a:p>
        </p:txBody>
      </p:sp>
      <p:cxnSp>
        <p:nvCxnSpPr>
          <p:cNvPr id="696" name="Shape 248"/>
          <p:cNvCxnSpPr>
            <a:stCxn id="56" idx="2"/>
            <a:endCxn id="407" idx="0"/>
          </p:cNvCxnSpPr>
          <p:nvPr/>
        </p:nvCxnSpPr>
        <p:spPr>
          <a:xfrm rot="16200000" flipH="1">
            <a:off x="19848064" y="19534346"/>
            <a:ext cx="363082" cy="352387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7" name="Shape 248"/>
          <p:cNvCxnSpPr>
            <a:cxnSpLocks/>
            <a:stCxn id="140" idx="2"/>
            <a:endCxn id="407" idx="0"/>
          </p:cNvCxnSpPr>
          <p:nvPr/>
        </p:nvCxnSpPr>
        <p:spPr>
          <a:xfrm rot="5400000">
            <a:off x="28537215" y="14379698"/>
            <a:ext cx="352450" cy="138437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Shape 248"/>
          <p:cNvCxnSpPr>
            <a:stCxn id="340" idx="2"/>
            <a:endCxn id="694" idx="0"/>
          </p:cNvCxnSpPr>
          <p:nvPr/>
        </p:nvCxnSpPr>
        <p:spPr>
          <a:xfrm rot="16200000" flipH="1">
            <a:off x="20456018" y="21585959"/>
            <a:ext cx="359163" cy="23028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9" name="Shape 248"/>
          <p:cNvCxnSpPr>
            <a:stCxn id="402" idx="2"/>
            <a:endCxn id="694" idx="0"/>
          </p:cNvCxnSpPr>
          <p:nvPr/>
        </p:nvCxnSpPr>
        <p:spPr>
          <a:xfrm rot="5400000">
            <a:off x="22761133" y="21579193"/>
            <a:ext cx="363702" cy="23118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0" name="Прямоугольник 699"/>
          <p:cNvSpPr/>
          <p:nvPr/>
        </p:nvSpPr>
        <p:spPr>
          <a:xfrm>
            <a:off x="-4731895" y="145576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Институт имени короля </a:t>
            </a:r>
            <a:r>
              <a:rPr lang="ru-RU" sz="1400" dirty="0" err="1"/>
              <a:t>Монгкута</a:t>
            </a:r>
            <a:endParaRPr lang="ru-RU" sz="1400" dirty="0"/>
          </a:p>
        </p:txBody>
      </p:sp>
      <p:cxnSp>
        <p:nvCxnSpPr>
          <p:cNvPr id="701" name="Прямая со стрелкой 700"/>
          <p:cNvCxnSpPr>
            <a:stCxn id="89" idx="2"/>
            <a:endCxn id="700" idx="0"/>
          </p:cNvCxnSpPr>
          <p:nvPr/>
        </p:nvCxnSpPr>
        <p:spPr>
          <a:xfrm flipH="1">
            <a:off x="-3673936" y="14342155"/>
            <a:ext cx="4009" cy="2154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Shape 248"/>
          <p:cNvCxnSpPr>
            <a:stCxn id="60" idx="2"/>
            <a:endCxn id="236" idx="0"/>
          </p:cNvCxnSpPr>
          <p:nvPr/>
        </p:nvCxnSpPr>
        <p:spPr>
          <a:xfrm rot="16200000" flipH="1">
            <a:off x="-3865815" y="7761919"/>
            <a:ext cx="325718" cy="47606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Shape 248"/>
          <p:cNvCxnSpPr>
            <a:cxnSpLocks/>
            <a:stCxn id="213" idx="2"/>
            <a:endCxn id="236" idx="0"/>
          </p:cNvCxnSpPr>
          <p:nvPr/>
        </p:nvCxnSpPr>
        <p:spPr>
          <a:xfrm rot="5400000">
            <a:off x="-1486554" y="10141079"/>
            <a:ext cx="327992" cy="10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Прямая соединительная линия 704"/>
          <p:cNvCxnSpPr>
            <a:stCxn id="58" idx="3"/>
            <a:endCxn id="236" idx="1"/>
          </p:cNvCxnSpPr>
          <p:nvPr/>
        </p:nvCxnSpPr>
        <p:spPr>
          <a:xfrm flipV="1">
            <a:off x="-2609691" y="10845125"/>
            <a:ext cx="229123" cy="2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06" name="Прямая со стрелкой 705"/>
          <p:cNvCxnSpPr>
            <a:cxnSpLocks/>
            <a:stCxn id="131" idx="2"/>
            <a:endCxn id="132" idx="0"/>
          </p:cNvCxnSpPr>
          <p:nvPr/>
        </p:nvCxnSpPr>
        <p:spPr>
          <a:xfrm>
            <a:off x="1054376" y="11401047"/>
            <a:ext cx="2275" cy="38258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Shape 248"/>
          <p:cNvCxnSpPr>
            <a:stCxn id="58" idx="2"/>
            <a:endCxn id="127" idx="0"/>
          </p:cNvCxnSpPr>
          <p:nvPr/>
        </p:nvCxnSpPr>
        <p:spPr>
          <a:xfrm rot="5400000">
            <a:off x="-5051984" y="10399320"/>
            <a:ext cx="398507" cy="237016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8" name="Shape 248"/>
          <p:cNvCxnSpPr>
            <a:stCxn id="58" idx="2"/>
            <a:endCxn id="126" idx="0"/>
          </p:cNvCxnSpPr>
          <p:nvPr/>
        </p:nvCxnSpPr>
        <p:spPr>
          <a:xfrm rot="16200000" flipH="1">
            <a:off x="-360887" y="8078385"/>
            <a:ext cx="393329" cy="70068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Shape 248"/>
          <p:cNvCxnSpPr>
            <a:cxnSpLocks/>
            <a:stCxn id="58" idx="2"/>
            <a:endCxn id="95" idx="0"/>
          </p:cNvCxnSpPr>
          <p:nvPr/>
        </p:nvCxnSpPr>
        <p:spPr>
          <a:xfrm rot="16200000" flipH="1">
            <a:off x="-2689306" y="10406804"/>
            <a:ext cx="396233" cy="23529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0" name="Shape 248"/>
          <p:cNvCxnSpPr>
            <a:stCxn id="58" idx="2"/>
            <a:endCxn id="96" idx="0"/>
          </p:cNvCxnSpPr>
          <p:nvPr/>
        </p:nvCxnSpPr>
        <p:spPr>
          <a:xfrm rot="16200000" flipH="1">
            <a:off x="-3864625" y="11582122"/>
            <a:ext cx="398500" cy="455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1" name="Shape 248"/>
          <p:cNvCxnSpPr>
            <a:stCxn id="236" idx="2"/>
            <a:endCxn id="127" idx="0"/>
          </p:cNvCxnSpPr>
          <p:nvPr/>
        </p:nvCxnSpPr>
        <p:spPr>
          <a:xfrm rot="5400000">
            <a:off x="-3879475" y="9226789"/>
            <a:ext cx="398530" cy="47152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Shape 248"/>
          <p:cNvCxnSpPr>
            <a:stCxn id="236" idx="2"/>
            <a:endCxn id="96" idx="0"/>
          </p:cNvCxnSpPr>
          <p:nvPr/>
        </p:nvCxnSpPr>
        <p:spPr>
          <a:xfrm rot="5400000">
            <a:off x="-2692115" y="10414141"/>
            <a:ext cx="398523" cy="23404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3" name="Shape 248"/>
          <p:cNvCxnSpPr>
            <a:cxnSpLocks/>
            <a:stCxn id="236" idx="2"/>
            <a:endCxn id="95" idx="0"/>
          </p:cNvCxnSpPr>
          <p:nvPr/>
        </p:nvCxnSpPr>
        <p:spPr>
          <a:xfrm rot="16200000" flipH="1">
            <a:off x="-1516798" y="11579313"/>
            <a:ext cx="396256" cy="787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Shape 248"/>
          <p:cNvCxnSpPr>
            <a:cxnSpLocks/>
            <a:stCxn id="236" idx="2"/>
            <a:endCxn id="126" idx="0"/>
          </p:cNvCxnSpPr>
          <p:nvPr/>
        </p:nvCxnSpPr>
        <p:spPr>
          <a:xfrm rot="16200000" flipH="1">
            <a:off x="811621" y="9250894"/>
            <a:ext cx="393352" cy="46618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Shape 248"/>
          <p:cNvCxnSpPr>
            <a:cxnSpLocks/>
            <a:stCxn id="236" idx="2"/>
            <a:endCxn id="132" idx="0"/>
          </p:cNvCxnSpPr>
          <p:nvPr/>
        </p:nvCxnSpPr>
        <p:spPr>
          <a:xfrm rot="16200000" flipH="1">
            <a:off x="-332232" y="10394748"/>
            <a:ext cx="398507" cy="2379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Прямоугольник 694"/>
          <p:cNvSpPr/>
          <p:nvPr/>
        </p:nvSpPr>
        <p:spPr>
          <a:xfrm>
            <a:off x="20786616" y="301694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Предоставить военную базу США</a:t>
            </a:r>
          </a:p>
        </p:txBody>
      </p:sp>
      <p:cxnSp>
        <p:nvCxnSpPr>
          <p:cNvPr id="702" name="Shape 248"/>
          <p:cNvCxnSpPr>
            <a:stCxn id="538" idx="2"/>
            <a:endCxn id="716" idx="0"/>
          </p:cNvCxnSpPr>
          <p:nvPr/>
        </p:nvCxnSpPr>
        <p:spPr>
          <a:xfrm rot="16200000" flipH="1">
            <a:off x="22269157" y="28239871"/>
            <a:ext cx="306283" cy="3544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Прямоугольник 715"/>
          <p:cNvSpPr/>
          <p:nvPr/>
        </p:nvSpPr>
        <p:spPr>
          <a:xfrm>
            <a:off x="23136451" y="301651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Получить лицензии на современную технику</a:t>
            </a:r>
          </a:p>
        </p:txBody>
      </p:sp>
      <p:cxnSp>
        <p:nvCxnSpPr>
          <p:cNvPr id="718" name="Прямая со стрелкой 717"/>
          <p:cNvCxnSpPr>
            <a:stCxn id="525" idx="2"/>
            <a:endCxn id="695" idx="0"/>
          </p:cNvCxnSpPr>
          <p:nvPr/>
        </p:nvCxnSpPr>
        <p:spPr>
          <a:xfrm>
            <a:off x="21835698" y="28282351"/>
            <a:ext cx="8877" cy="18870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Прямоугольник 718"/>
          <p:cNvSpPr/>
          <p:nvPr/>
        </p:nvSpPr>
        <p:spPr>
          <a:xfrm>
            <a:off x="21964662" y="3155850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Экономическая помощь США</a:t>
            </a:r>
          </a:p>
        </p:txBody>
      </p:sp>
      <p:cxnSp>
        <p:nvCxnSpPr>
          <p:cNvPr id="720" name="Прямая со стрелкой 719"/>
          <p:cNvCxnSpPr>
            <a:cxnSpLocks/>
            <a:stCxn id="539" idx="2"/>
            <a:endCxn id="719" idx="0"/>
          </p:cNvCxnSpPr>
          <p:nvPr/>
        </p:nvCxnSpPr>
        <p:spPr>
          <a:xfrm>
            <a:off x="23018553" y="29858842"/>
            <a:ext cx="4068" cy="16996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3" name="Прямоугольник 722"/>
          <p:cNvSpPr/>
          <p:nvPr/>
        </p:nvSpPr>
        <p:spPr>
          <a:xfrm>
            <a:off x="27647295" y="2005255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Дорога в </a:t>
            </a:r>
            <a:r>
              <a:rPr lang="ru-RU" sz="1400" dirty="0" err="1"/>
              <a:t>Кентунг</a:t>
            </a:r>
            <a:endParaRPr lang="ru-RU" sz="1400" dirty="0"/>
          </a:p>
        </p:txBody>
      </p:sp>
      <p:cxnSp>
        <p:nvCxnSpPr>
          <p:cNvPr id="724" name="Shape 248"/>
          <p:cNvCxnSpPr>
            <a:stCxn id="384" idx="2"/>
            <a:endCxn id="723" idx="0"/>
          </p:cNvCxnSpPr>
          <p:nvPr/>
        </p:nvCxnSpPr>
        <p:spPr>
          <a:xfrm rot="16200000" flipH="1">
            <a:off x="26717909" y="18065208"/>
            <a:ext cx="522444" cy="34522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5" name="Прямоугольник 724"/>
          <p:cNvSpPr/>
          <p:nvPr/>
        </p:nvSpPr>
        <p:spPr>
          <a:xfrm>
            <a:off x="26528173" y="170123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министерство транспорта (</a:t>
            </a:r>
            <a:r>
              <a:rPr lang="ru-RU" sz="1400" dirty="0" err="1"/>
              <a:t>ист</a:t>
            </a:r>
            <a:r>
              <a:rPr lang="ru-RU" sz="1400" dirty="0"/>
              <a:t> 1941)</a:t>
            </a:r>
            <a:br>
              <a:rPr lang="ru-RU" sz="1400" dirty="0"/>
            </a:br>
            <a:r>
              <a:rPr lang="ru-RU" sz="1400" dirty="0"/>
              <a:t>-50</a:t>
            </a:r>
          </a:p>
        </p:txBody>
      </p:sp>
      <p:cxnSp>
        <p:nvCxnSpPr>
          <p:cNvPr id="727" name="Shape 248"/>
          <p:cNvCxnSpPr>
            <a:stCxn id="54" idx="2"/>
            <a:endCxn id="725" idx="0"/>
          </p:cNvCxnSpPr>
          <p:nvPr/>
        </p:nvCxnSpPr>
        <p:spPr>
          <a:xfrm rot="16200000" flipH="1">
            <a:off x="23279697" y="12705894"/>
            <a:ext cx="346452" cy="826641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Shape 248"/>
          <p:cNvCxnSpPr>
            <a:stCxn id="55" idx="2"/>
            <a:endCxn id="725" idx="0"/>
          </p:cNvCxnSpPr>
          <p:nvPr/>
        </p:nvCxnSpPr>
        <p:spPr>
          <a:xfrm rot="16200000" flipH="1">
            <a:off x="25738874" y="15165070"/>
            <a:ext cx="343523" cy="33509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Shape 248"/>
          <p:cNvCxnSpPr>
            <a:stCxn id="255" idx="2"/>
            <a:endCxn id="265" idx="0"/>
          </p:cNvCxnSpPr>
          <p:nvPr/>
        </p:nvCxnSpPr>
        <p:spPr>
          <a:xfrm rot="16200000" flipH="1">
            <a:off x="26138781" y="8096500"/>
            <a:ext cx="430946" cy="11703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0" name="Прямоугольник 729"/>
          <p:cNvSpPr/>
          <p:nvPr/>
        </p:nvSpPr>
        <p:spPr>
          <a:xfrm>
            <a:off x="23566650" y="889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Возрождение слоновьей артиллерии</a:t>
            </a:r>
          </a:p>
        </p:txBody>
      </p:sp>
      <p:cxnSp>
        <p:nvCxnSpPr>
          <p:cNvPr id="731" name="Shape 248"/>
          <p:cNvCxnSpPr>
            <a:stCxn id="593" idx="2"/>
            <a:endCxn id="730" idx="0"/>
          </p:cNvCxnSpPr>
          <p:nvPr/>
        </p:nvCxnSpPr>
        <p:spPr>
          <a:xfrm rot="16200000" flipH="1">
            <a:off x="23815946" y="8084230"/>
            <a:ext cx="444277" cy="11730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2" name="Прямоугольник 731"/>
          <p:cNvSpPr/>
          <p:nvPr/>
        </p:nvSpPr>
        <p:spPr>
          <a:xfrm>
            <a:off x="46095415" y="2003545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нефтеперегонного завода</a:t>
            </a:r>
          </a:p>
        </p:txBody>
      </p:sp>
      <p:cxnSp>
        <p:nvCxnSpPr>
          <p:cNvPr id="733" name="Shape 248"/>
          <p:cNvCxnSpPr>
            <a:stCxn id="227" idx="2"/>
            <a:endCxn id="732" idx="0"/>
          </p:cNvCxnSpPr>
          <p:nvPr/>
        </p:nvCxnSpPr>
        <p:spPr>
          <a:xfrm rot="16200000" flipH="1">
            <a:off x="45760998" y="18643076"/>
            <a:ext cx="504012" cy="2280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4" name="Прямоугольник 733"/>
          <p:cNvSpPr/>
          <p:nvPr/>
        </p:nvSpPr>
        <p:spPr>
          <a:xfrm>
            <a:off x="21207297" y="11778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оружейных заводов</a:t>
            </a:r>
          </a:p>
        </p:txBody>
      </p:sp>
      <p:cxnSp>
        <p:nvCxnSpPr>
          <p:cNvPr id="735" name="Прямая со стрелкой 734"/>
          <p:cNvCxnSpPr>
            <a:stCxn id="189" idx="2"/>
            <a:endCxn id="734" idx="0"/>
          </p:cNvCxnSpPr>
          <p:nvPr/>
        </p:nvCxnSpPr>
        <p:spPr>
          <a:xfrm>
            <a:off x="22261174" y="9969936"/>
            <a:ext cx="4082" cy="18085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Shape 248"/>
          <p:cNvCxnSpPr>
            <a:stCxn id="226" idx="2"/>
            <a:endCxn id="734" idx="0"/>
          </p:cNvCxnSpPr>
          <p:nvPr/>
        </p:nvCxnSpPr>
        <p:spPr>
          <a:xfrm rot="16200000" flipH="1">
            <a:off x="20198089" y="9711309"/>
            <a:ext cx="1807252" cy="2327082"/>
          </a:xfrm>
          <a:prstGeom prst="bentConnector3">
            <a:avLst>
              <a:gd name="adj1" fmla="val 999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7" name="Прямоугольник 736"/>
          <p:cNvSpPr/>
          <p:nvPr/>
        </p:nvSpPr>
        <p:spPr>
          <a:xfrm>
            <a:off x="39217963" y="2004189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династию </a:t>
            </a:r>
            <a:r>
              <a:rPr lang="ru-RU" sz="1400" dirty="0" err="1"/>
              <a:t>Чакри</a:t>
            </a:r>
            <a:endParaRPr lang="ru-RU" sz="600" dirty="0"/>
          </a:p>
        </p:txBody>
      </p:sp>
      <p:sp>
        <p:nvSpPr>
          <p:cNvPr id="740" name="Прямоугольник 739"/>
          <p:cNvSpPr/>
          <p:nvPr/>
        </p:nvSpPr>
        <p:spPr>
          <a:xfrm>
            <a:off x="32299739" y="243734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Королевский культ</a:t>
            </a:r>
          </a:p>
        </p:txBody>
      </p:sp>
      <p:cxnSp>
        <p:nvCxnSpPr>
          <p:cNvPr id="741" name="Прямая со стрелкой 740"/>
          <p:cNvCxnSpPr>
            <a:stCxn id="642" idx="2"/>
            <a:endCxn id="740" idx="0"/>
          </p:cNvCxnSpPr>
          <p:nvPr/>
        </p:nvCxnSpPr>
        <p:spPr>
          <a:xfrm>
            <a:off x="33357698" y="23991322"/>
            <a:ext cx="0" cy="382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2" name="Прямоугольник 741"/>
          <p:cNvSpPr/>
          <p:nvPr/>
        </p:nvSpPr>
        <p:spPr>
          <a:xfrm>
            <a:off x="35741500" y="21466034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Поддержание западного побережья</a:t>
            </a:r>
            <a:endParaRPr lang="ru-RU" sz="900" dirty="0"/>
          </a:p>
        </p:txBody>
      </p:sp>
      <p:cxnSp>
        <p:nvCxnSpPr>
          <p:cNvPr id="743" name="Shape 248"/>
          <p:cNvCxnSpPr>
            <a:stCxn id="449" idx="2"/>
            <a:endCxn id="742" idx="0"/>
          </p:cNvCxnSpPr>
          <p:nvPr/>
        </p:nvCxnSpPr>
        <p:spPr>
          <a:xfrm rot="5400000">
            <a:off x="37199982" y="20723292"/>
            <a:ext cx="342220" cy="1143265"/>
          </a:xfrm>
          <a:prstGeom prst="bentConnector3">
            <a:avLst>
              <a:gd name="adj1" fmla="val 166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7" name="Прямоугольник 716"/>
          <p:cNvSpPr/>
          <p:nvPr/>
        </p:nvSpPr>
        <p:spPr>
          <a:xfrm>
            <a:off x="4121440" y="2008288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страны</a:t>
            </a:r>
          </a:p>
        </p:txBody>
      </p:sp>
      <p:cxnSp>
        <p:nvCxnSpPr>
          <p:cNvPr id="726" name="Shape 248"/>
          <p:cNvCxnSpPr>
            <a:stCxn id="478" idx="2"/>
            <a:endCxn id="717" idx="0"/>
          </p:cNvCxnSpPr>
          <p:nvPr/>
        </p:nvCxnSpPr>
        <p:spPr>
          <a:xfrm rot="5400000">
            <a:off x="6102194" y="18602368"/>
            <a:ext cx="557726" cy="24033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Shape 248"/>
          <p:cNvCxnSpPr>
            <a:cxnSpLocks/>
            <a:stCxn id="717" idx="2"/>
            <a:endCxn id="311" idx="0"/>
          </p:cNvCxnSpPr>
          <p:nvPr/>
        </p:nvCxnSpPr>
        <p:spPr>
          <a:xfrm rot="5400000">
            <a:off x="4319885" y="20680356"/>
            <a:ext cx="376982" cy="13420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Shape 248">
            <a:extLst>
              <a:ext uri="{FF2B5EF4-FFF2-40B4-BE49-F238E27FC236}">
                <a16:creationId xmlns:a16="http://schemas.microsoft.com/office/drawing/2014/main" id="{FB15170E-F486-4C7F-B0D1-0502004CD9E3}"/>
              </a:ext>
            </a:extLst>
          </p:cNvPr>
          <p:cNvCxnSpPr>
            <a:cxnSpLocks/>
            <a:stCxn id="196" idx="2"/>
            <a:endCxn id="233" idx="0"/>
          </p:cNvCxnSpPr>
          <p:nvPr/>
        </p:nvCxnSpPr>
        <p:spPr>
          <a:xfrm rot="5400000">
            <a:off x="10147459" y="9083992"/>
            <a:ext cx="1815266" cy="3589732"/>
          </a:xfrm>
          <a:prstGeom prst="bentConnector3">
            <a:avLst>
              <a:gd name="adj1" fmla="val 956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Shape 248">
            <a:extLst>
              <a:ext uri="{FF2B5EF4-FFF2-40B4-BE49-F238E27FC236}">
                <a16:creationId xmlns:a16="http://schemas.microsoft.com/office/drawing/2014/main" id="{691A0B96-184C-493D-9F86-82B32F1BBBCB}"/>
              </a:ext>
            </a:extLst>
          </p:cNvPr>
          <p:cNvCxnSpPr>
            <a:cxnSpLocks/>
            <a:stCxn id="256" idx="2"/>
            <a:endCxn id="273" idx="0"/>
          </p:cNvCxnSpPr>
          <p:nvPr/>
        </p:nvCxnSpPr>
        <p:spPr>
          <a:xfrm rot="5400000">
            <a:off x="6810105" y="20771687"/>
            <a:ext cx="375034" cy="11635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5" name="Прямоугольник 744">
            <a:extLst>
              <a:ext uri="{FF2B5EF4-FFF2-40B4-BE49-F238E27FC236}">
                <a16:creationId xmlns:a16="http://schemas.microsoft.com/office/drawing/2014/main" id="{782283F1-A11A-4B74-BBED-C7F40269A2A0}"/>
              </a:ext>
            </a:extLst>
          </p:cNvPr>
          <p:cNvSpPr/>
          <p:nvPr/>
        </p:nvSpPr>
        <p:spPr>
          <a:xfrm>
            <a:off x="2397040" y="21682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-3</a:t>
            </a:r>
            <a:r>
              <a:rPr lang="en-US" sz="1400" dirty="0"/>
              <a:t>5</a:t>
            </a:r>
            <a:r>
              <a:rPr lang="ru-RU" sz="1400" dirty="0"/>
              <a:t>0 на </a:t>
            </a:r>
            <a:r>
              <a:rPr lang="ru-RU" sz="1400" dirty="0" err="1"/>
              <a:t>истор</a:t>
            </a:r>
            <a:r>
              <a:rPr lang="ru-RU" sz="1400" dirty="0"/>
              <a:t>. </a:t>
            </a:r>
            <a:r>
              <a:rPr lang="ru-RU" sz="1400" dirty="0" err="1"/>
              <a:t>военку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29663</TotalTime>
  <Words>1494</Words>
  <Application>Microsoft Office PowerPoint</Application>
  <PresentationFormat>Произвольный</PresentationFormat>
  <Paragraphs>264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Cordia New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1740</cp:revision>
  <dcterms:created xsi:type="dcterms:W3CDTF">2018-10-23T08:09:21Z</dcterms:created>
  <dcterms:modified xsi:type="dcterms:W3CDTF">2022-11-21T11:36:17Z</dcterms:modified>
</cp:coreProperties>
</file>