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10" d="100"/>
          <a:sy n="110" d="100"/>
        </p:scale>
        <p:origin x="-72" y="3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09.10.2023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09.10.2023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09.10.2023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m-wikipedia-org.translate.goog/wiki/Mai_1940?_x_tr_sl=auto&amp;_x_tr_tl=ru&amp;_x_tr_hl=r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15590036"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полуавтоматически пистолетов (1936) </a:t>
            </a:r>
            <a:r>
              <a:rPr lang="ru-RU" sz="200" dirty="0"/>
              <a:t>(</a:t>
            </a:r>
            <a:r>
              <a:rPr lang="ru-RU" sz="200" dirty="0" err="1"/>
              <a:t>Browning</a:t>
            </a:r>
            <a:r>
              <a:rPr lang="ru-RU" sz="200" dirty="0"/>
              <a:t> </a:t>
            </a:r>
            <a:r>
              <a:rPr lang="ru-RU" sz="200" dirty="0" err="1"/>
              <a:t>Hi-Power</a:t>
            </a:r>
            <a:r>
              <a:rPr lang="ru-RU" sz="200" dirty="0"/>
              <a:t> — полуавтоматический пистолет одинарного действия калибра 9 мм и .40 S&amp;W . Он был основан на дизайне американского изобретателя огнестрельного оружия Джона Браунинга и завершен </a:t>
            </a:r>
            <a:r>
              <a:rPr lang="ru-RU" sz="200" dirty="0" err="1"/>
              <a:t>Дьедонне</a:t>
            </a:r>
            <a:r>
              <a:rPr lang="ru-RU" sz="200" dirty="0"/>
              <a:t> </a:t>
            </a:r>
            <a:r>
              <a:rPr lang="ru-RU" sz="200" dirty="0" err="1"/>
              <a:t>Сэивом</a:t>
            </a:r>
            <a:r>
              <a:rPr lang="ru-RU" sz="200" dirty="0"/>
              <a:t> из </a:t>
            </a:r>
            <a:r>
              <a:rPr lang="ru-RU" sz="200" dirty="0" err="1"/>
              <a:t>Fabrique</a:t>
            </a:r>
            <a:r>
              <a:rPr lang="ru-RU" sz="200" dirty="0"/>
              <a:t> </a:t>
            </a:r>
            <a:r>
              <a:rPr lang="ru-RU" sz="200" dirty="0" err="1"/>
              <a:t>Nationale</a:t>
            </a:r>
            <a:r>
              <a:rPr lang="ru-RU" sz="200" dirty="0"/>
              <a:t> (FN) в </a:t>
            </a:r>
            <a:r>
              <a:rPr lang="ru-RU" sz="200" dirty="0" err="1"/>
              <a:t>Херстале</a:t>
            </a:r>
            <a:r>
              <a:rPr lang="ru-RU" sz="200" dirty="0"/>
              <a:t>, Бельгия . Браунинг умер в 1926 году, за несколько лет до завершения проекта. Первоначально компания FN </a:t>
            </a:r>
            <a:r>
              <a:rPr lang="ru-RU" sz="200" dirty="0" err="1"/>
              <a:t>Herstal</a:t>
            </a:r>
            <a:r>
              <a:rPr lang="ru-RU" sz="200" dirty="0"/>
              <a:t> назвала эту конструкцию «</a:t>
            </a:r>
            <a:r>
              <a:rPr lang="ru-RU" sz="200" dirty="0" err="1"/>
              <a:t>High</a:t>
            </a:r>
            <a:r>
              <a:rPr lang="ru-RU" sz="200" dirty="0"/>
              <a:t> </a:t>
            </a:r>
            <a:r>
              <a:rPr lang="ru-RU" sz="200" dirty="0" err="1"/>
              <a:t>Power</a:t>
            </a:r>
            <a:r>
              <a:rPr lang="ru-RU" sz="200" dirty="0"/>
              <a:t>», что намекает на емкость магазина на 13 патронов, что почти вдвое больше, чем у других моделей того времени, таких как </a:t>
            </a:r>
            <a:r>
              <a:rPr lang="ru-RU" sz="200" dirty="0" err="1"/>
              <a:t>Luger</a:t>
            </a:r>
            <a:r>
              <a:rPr lang="ru-RU" sz="200" dirty="0"/>
              <a:t> или </a:t>
            </a:r>
            <a:r>
              <a:rPr lang="ru-RU" sz="200" dirty="0" err="1"/>
              <a:t>Colt</a:t>
            </a:r>
            <a:r>
              <a:rPr lang="ru-RU" sz="200" dirty="0"/>
              <a:t> M1911 .Браунинг Хай-</a:t>
            </a:r>
            <a:r>
              <a:rPr lang="ru-RU" sz="200" dirty="0" err="1"/>
              <a:t>ПауэрFN</a:t>
            </a:r>
            <a:r>
              <a:rPr lang="ru-RU" sz="200" dirty="0"/>
              <a:t> </a:t>
            </a:r>
            <a:r>
              <a:rPr lang="ru-RU" sz="200" dirty="0" err="1"/>
              <a:t>Hi</a:t>
            </a:r>
            <a:r>
              <a:rPr lang="ru-RU" sz="200" dirty="0"/>
              <a:t> </a:t>
            </a:r>
            <a:r>
              <a:rPr lang="ru-RU" sz="200" dirty="0" err="1"/>
              <a:t>Power</a:t>
            </a:r>
            <a:r>
              <a:rPr lang="ru-RU" sz="200" dirty="0"/>
              <a:t> Во время Второй мировой войны Бельгия была оккупирована нацистской Германией , и завод FN использовался Вермахтом для производства пистолетов для своих вооруженных сил под обозначением «9mm </a:t>
            </a:r>
            <a:r>
              <a:rPr lang="ru-RU" sz="200" dirty="0" err="1"/>
              <a:t>Pistole</a:t>
            </a:r>
            <a:r>
              <a:rPr lang="ru-RU" sz="200" dirty="0"/>
              <a:t> 640(b)». [7] FN </a:t>
            </a:r>
            <a:r>
              <a:rPr lang="ru-RU" sz="200" dirty="0" err="1"/>
              <a:t>Herstal</a:t>
            </a:r>
            <a:r>
              <a:rPr lang="ru-RU" sz="200" dirty="0"/>
              <a:t> продолжала производить оружие для союзных войск, перенеся свою производственную линию на завод </a:t>
            </a:r>
            <a:r>
              <a:rPr lang="ru-RU" sz="200" dirty="0" err="1"/>
              <a:t>John</a:t>
            </a:r>
            <a:r>
              <a:rPr lang="ru-RU" sz="200" dirty="0"/>
              <a:t> </a:t>
            </a:r>
            <a:r>
              <a:rPr lang="ru-RU" sz="200" dirty="0" err="1"/>
              <a:t>Inglis</a:t>
            </a:r>
            <a:r>
              <a:rPr lang="ru-RU" sz="200" dirty="0"/>
              <a:t> </a:t>
            </a:r>
            <a:r>
              <a:rPr lang="ru-RU" sz="200" dirty="0" err="1"/>
              <a:t>and</a:t>
            </a:r>
            <a:r>
              <a:rPr lang="ru-RU" sz="200" dirty="0"/>
              <a:t> </a:t>
            </a:r>
            <a:r>
              <a:rPr lang="ru-RU" sz="200" dirty="0" err="1"/>
              <a:t>Company</a:t>
            </a:r>
            <a:r>
              <a:rPr lang="ru-RU" sz="200" dirty="0"/>
              <a:t> в Канаде , где название было изменено на «</a:t>
            </a:r>
            <a:r>
              <a:rPr lang="ru-RU" sz="200" dirty="0" err="1"/>
              <a:t>Hi</a:t>
            </a:r>
            <a:r>
              <a:rPr lang="ru-RU" sz="200" dirty="0"/>
              <a:t> </a:t>
            </a:r>
            <a:r>
              <a:rPr lang="ru-RU" sz="200" dirty="0" err="1"/>
              <a:t>Power</a:t>
            </a:r>
            <a:r>
              <a:rPr lang="ru-RU" sz="200" dirty="0"/>
              <a:t>». Изменение названия было сохранено даже после того, как производство было возвращено в Бельгию. Пистолет часто называют НР или ВНР [ 8] и терминами Р-35 и НР-35 .также используются в связи с появлением пистолета в 1935 году. Другие названия включают GP (от французского термина «</a:t>
            </a:r>
            <a:r>
              <a:rPr lang="ru-RU" sz="200" dirty="0" err="1"/>
              <a:t>Grande</a:t>
            </a:r>
            <a:r>
              <a:rPr lang="ru-RU" sz="200" dirty="0"/>
              <a:t> </a:t>
            </a:r>
            <a:r>
              <a:rPr lang="ru-RU" sz="200" dirty="0" err="1"/>
              <a:t>Puissance</a:t>
            </a:r>
            <a:r>
              <a:rPr lang="ru-RU" sz="200" dirty="0"/>
              <a:t>») или BAP (автоматический пистолет Браунинга). </a:t>
            </a:r>
            <a:r>
              <a:rPr lang="ru-RU" sz="200" dirty="0" err="1"/>
              <a:t>Hi-Power</a:t>
            </a:r>
            <a:r>
              <a:rPr lang="ru-RU" sz="200" dirty="0"/>
              <a:t> — один из самых широко используемых армейских пистолетов в истории, [9] он использовался вооруженными силами более 50 стран. [1] Хотя большинство пистолетов было построено в Бельгии компанией FN </a:t>
            </a:r>
            <a:r>
              <a:rPr lang="ru-RU" sz="200" dirty="0" err="1"/>
              <a:t>Herstal</a:t>
            </a:r>
            <a:r>
              <a:rPr lang="ru-RU" sz="200" dirty="0"/>
              <a:t>, лицензированные и нелицензионные копии производились по всему миру, в таких странах, как Аргентина , Венгрия , Индия , Болгария и Израиль .)</a:t>
            </a:r>
            <a:endParaRPr lang="ru-RU" sz="1400" dirty="0"/>
          </a:p>
        </p:txBody>
      </p:sp>
      <p:cxnSp>
        <p:nvCxnSpPr>
          <p:cNvPr id="505" name="Прямая со стрелкой 504"/>
          <p:cNvCxnSpPr>
            <a:cxnSpLocks/>
            <a:stCxn id="50" idx="2"/>
            <a:endCxn id="53" idx="0"/>
          </p:cNvCxnSpPr>
          <p:nvPr/>
        </p:nvCxnSpPr>
        <p:spPr>
          <a:xfrm>
            <a:off x="7657332" y="1448490"/>
            <a:ext cx="0" cy="31276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523"/>
          <p:cNvCxnSpPr>
            <a:cxnSpLocks/>
            <a:stCxn id="50" idx="2"/>
            <a:endCxn id="54" idx="0"/>
          </p:cNvCxnSpPr>
          <p:nvPr/>
        </p:nvCxnSpPr>
        <p:spPr>
          <a:xfrm rot="16200000" flipH="1">
            <a:off x="9432210" y="-326388"/>
            <a:ext cx="324957" cy="387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xmlns="" id="{0E0B5DFF-ABEB-4917-9207-7644A0AF99FF}"/>
              </a:ext>
            </a:extLst>
          </p:cNvPr>
          <p:cNvSpPr/>
          <p:nvPr/>
        </p:nvSpPr>
        <p:spPr>
          <a:xfrm>
            <a:off x="15590036" y="31659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Полуавтоматическая боевая винтовка </a:t>
            </a:r>
            <a:r>
              <a:rPr lang="en-US" sz="1400" dirty="0"/>
              <a:t>SLEM-1 </a:t>
            </a:r>
            <a:r>
              <a:rPr lang="ru-RU" sz="1400" dirty="0"/>
              <a:t>(1944)</a:t>
            </a:r>
            <a:r>
              <a:rPr lang="en-US" sz="1400" dirty="0"/>
              <a:t> </a:t>
            </a:r>
            <a:r>
              <a:rPr lang="en-US" sz="200" dirty="0"/>
              <a:t>(</a:t>
            </a:r>
            <a:r>
              <a:rPr lang="ru-RU" sz="200" dirty="0"/>
              <a:t>SLEM -1 (самозарядная экспериментальная модель 1) представляла собой полуавтоматическую боевую винтовку. Оружие газоотводное, полуавтоматическое, питается из магазина на 10 патронов.</a:t>
            </a:r>
            <a:r>
              <a:rPr lang="en-US" sz="200" dirty="0"/>
              <a:t>) </a:t>
            </a:r>
            <a:r>
              <a:rPr lang="ru-RU" sz="200" dirty="0"/>
              <a:t>Бельгийская команда конструкторов </a:t>
            </a:r>
            <a:r>
              <a:rPr lang="ru-RU" sz="200" dirty="0" err="1"/>
              <a:t>Fabrique</a:t>
            </a:r>
            <a:r>
              <a:rPr lang="ru-RU" sz="200" dirty="0"/>
              <a:t> </a:t>
            </a:r>
            <a:r>
              <a:rPr lang="ru-RU" sz="200" dirty="0" err="1"/>
              <a:t>Nationale</a:t>
            </a:r>
            <a:r>
              <a:rPr lang="ru-RU" sz="200" dirty="0"/>
              <a:t> , возглавляемая </a:t>
            </a:r>
            <a:r>
              <a:rPr lang="ru-RU" sz="200" dirty="0" err="1"/>
              <a:t>Дьедонне</a:t>
            </a:r>
            <a:r>
              <a:rPr lang="ru-RU" sz="200" dirty="0"/>
              <a:t> </a:t>
            </a:r>
            <a:r>
              <a:rPr lang="ru-RU" sz="200" dirty="0" err="1"/>
              <a:t>Сайвом</a:t>
            </a:r>
            <a:r>
              <a:rPr lang="ru-RU" sz="200" dirty="0"/>
              <a:t> , работала в Великобритании на протяжении всей войны, избежав немецкой оккупации Бельгии в 1940 году. , примерно в пяти милях. Когда в 1944 году британский генеральный штаб решил, что будущим британским пехотным патроном будет патрон 8×57 мм IS , который уже производился для пулемета </a:t>
            </a:r>
            <a:r>
              <a:rPr lang="ru-RU" sz="200" dirty="0" err="1"/>
              <a:t>Besa</a:t>
            </a:r>
            <a:r>
              <a:rPr lang="ru-RU" sz="200" dirty="0"/>
              <a:t> и в целом больше подходил для самозарядного оружия, чем британский патрон .303 с закраиной, бельгийская команда разработала SLEM. -1 (самозарядная модель </a:t>
            </a:r>
            <a:r>
              <a:rPr lang="ru-RU" sz="200" dirty="0" err="1"/>
              <a:t>Enfield</a:t>
            </a:r>
            <a:r>
              <a:rPr lang="ru-RU" sz="200" dirty="0"/>
              <a:t> 1).Когда был испытан </a:t>
            </a:r>
            <a:r>
              <a:rPr lang="ru-RU" sz="200" dirty="0" err="1"/>
              <a:t>Kurz</a:t>
            </a:r>
            <a:r>
              <a:rPr lang="ru-RU" sz="200" dirty="0"/>
              <a:t> 8 × 33 мм , все изменилось, и британцы установили панель калибра стрелкового оружия, которая привела к патронам калибра 0,270 дюйма (6,9 мм) и 0,280 дюйма (7,1 мм). Затем бельгийская команда переработала SLEM, чтобы он стал прототипом FAL, сначала в 8-мм </a:t>
            </a:r>
            <a:r>
              <a:rPr lang="ru-RU" sz="200" dirty="0" err="1"/>
              <a:t>Kurz</a:t>
            </a:r>
            <a:r>
              <a:rPr lang="ru-RU" sz="200" dirty="0"/>
              <a:t>, а затем в .280 </a:t>
            </a:r>
            <a:r>
              <a:rPr lang="ru-RU" sz="200" dirty="0" err="1"/>
              <a:t>British</a:t>
            </a:r>
            <a:r>
              <a:rPr lang="ru-RU" sz="200" dirty="0"/>
              <a:t> . Канавка экстрактора калибра .280 была изменена в соответствии со спецификацией США и стала называться .280/30.После войны SLEM получил дальнейшее развитие в FN </a:t>
            </a:r>
            <a:r>
              <a:rPr lang="ru-RU" sz="200" dirty="0" err="1"/>
              <a:t>Model</a:t>
            </a:r>
            <a:r>
              <a:rPr lang="ru-RU" sz="200" dirty="0"/>
              <a:t> 1949 , а затем в FN FAL .</a:t>
            </a:r>
            <a:endParaRPr lang="ru-RU" sz="1400" dirty="0"/>
          </a:p>
        </p:txBody>
      </p:sp>
      <p:sp>
        <p:nvSpPr>
          <p:cNvPr id="34" name="Прямоугольник 33">
            <a:extLst>
              <a:ext uri="{FF2B5EF4-FFF2-40B4-BE49-F238E27FC236}">
                <a16:creationId xmlns:a16="http://schemas.microsoft.com/office/drawing/2014/main" xmlns="" id="{51A90983-AEB8-411D-878C-CCEC94B93ACC}"/>
              </a:ext>
            </a:extLst>
          </p:cNvPr>
          <p:cNvSpPr/>
          <p:nvPr/>
        </p:nvSpPr>
        <p:spPr>
          <a:xfrm>
            <a:off x="1558985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Серийное производство тягачей </a:t>
            </a:r>
            <a:r>
              <a:rPr lang="en-US" sz="1400" dirty="0"/>
              <a:t>FN-</a:t>
            </a:r>
            <a:r>
              <a:rPr lang="en-US" sz="1400" dirty="0" err="1"/>
              <a:t>Kégresse</a:t>
            </a:r>
            <a:r>
              <a:rPr lang="ru-RU" sz="1400" dirty="0"/>
              <a:t> (1934-1940) </a:t>
            </a:r>
            <a:r>
              <a:rPr lang="ru-RU" sz="200" dirty="0"/>
              <a:t>(FN-</a:t>
            </a:r>
            <a:r>
              <a:rPr lang="ru-RU" sz="200" dirty="0" err="1"/>
              <a:t>Kégresse</a:t>
            </a:r>
            <a:r>
              <a:rPr lang="ru-RU" sz="200" dirty="0"/>
              <a:t> T3, известный также просто как FN-</a:t>
            </a:r>
            <a:r>
              <a:rPr lang="ru-RU" sz="200" dirty="0" err="1"/>
              <a:t>Kégresse</a:t>
            </a:r>
            <a:r>
              <a:rPr lang="ru-RU" sz="200" dirty="0"/>
              <a:t> — бельгийский полугусеничный седельный артиллерийский тягач и танковый транспортёр межвоенного периода. Серийно производился с 1934 по 1940 год и состоял на вооружении армии Бельгии[1]; впоследствии трофейные машины активно применялись нацистской Германией[2][3]. Двигатель и </a:t>
            </a:r>
            <a:r>
              <a:rPr lang="ru-RU" sz="200" dirty="0" err="1"/>
              <a:t>трансмиссияПервоначально</a:t>
            </a:r>
            <a:r>
              <a:rPr lang="ru-RU" sz="200" dirty="0"/>
              <a:t> на машине использовался стандартный шестицилиндровый Бензиновый двигатель </a:t>
            </a:r>
            <a:r>
              <a:rPr lang="ru-RU" sz="200" dirty="0" err="1"/>
              <a:t>Minerva</a:t>
            </a:r>
            <a:r>
              <a:rPr lang="ru-RU" sz="200" dirty="0"/>
              <a:t> 36 объёмом 4,0 л и мощностью 55 л. с.; впоследствии тягач стал оснащаться восьмицилиндровым двигателем FN63T мощностью 60 л. с[1][2][5]. Охлаждение двигателя — </a:t>
            </a:r>
            <a:r>
              <a:rPr lang="ru-RU" sz="200" dirty="0" err="1"/>
              <a:t>жидкостное.Трансмиссия</a:t>
            </a:r>
            <a:r>
              <a:rPr lang="ru-RU" sz="200" dirty="0"/>
              <a:t> — механическая, с четырёхступенчатой коробкой переключения </a:t>
            </a:r>
            <a:r>
              <a:rPr lang="ru-RU" sz="200" dirty="0" err="1"/>
              <a:t>передач.Максимальная</a:t>
            </a:r>
            <a:r>
              <a:rPr lang="ru-RU" sz="200" dirty="0"/>
              <a:t> скорость машины составляла 45 км/ч, запас хода — 400 км[2].Ходовая </a:t>
            </a:r>
            <a:r>
              <a:rPr lang="ru-RU" sz="200" dirty="0" err="1"/>
              <a:t>частьХодовая</a:t>
            </a:r>
            <a:r>
              <a:rPr lang="ru-RU" sz="200" dirty="0"/>
              <a:t> часть FN-</a:t>
            </a:r>
            <a:r>
              <a:rPr lang="ru-RU" sz="200" dirty="0" err="1"/>
              <a:t>Kégresse</a:t>
            </a:r>
            <a:r>
              <a:rPr lang="ru-RU" sz="200" dirty="0"/>
              <a:t> — полугусеничная, состоявшая из переднего управляемого автомобильного моста и заднего гусеничного движителя[1].Подвеска переднего моста — на полуэллиптических листовых рессорах. Колёса — большого диаметра, аналогичные применявшимся на полугусеничных автомобилях </a:t>
            </a:r>
            <a:r>
              <a:rPr lang="ru-RU" sz="200" dirty="0" err="1"/>
              <a:t>Citroën-Kégresse</a:t>
            </a:r>
            <a:r>
              <a:rPr lang="ru-RU" sz="200" dirty="0"/>
              <a:t>. Шины имели протектор с развитыми направленными </a:t>
            </a:r>
            <a:r>
              <a:rPr lang="ru-RU" sz="200" dirty="0" err="1"/>
              <a:t>грунтозацепами</a:t>
            </a:r>
            <a:r>
              <a:rPr lang="ru-RU" sz="200" dirty="0"/>
              <a:t> «ёлочкой»[</a:t>
            </a:r>
            <a:r>
              <a:rPr lang="ru-RU" sz="200" dirty="0" err="1"/>
              <a:t>сн</a:t>
            </a:r>
            <a:r>
              <a:rPr lang="ru-RU" sz="200" dirty="0"/>
              <a:t> 1], предназначенный для езды по бездорожью[7] (французские аналоги оснащались шинами с дорожным рисунком, со слабо выраженными </a:t>
            </a:r>
            <a:r>
              <a:rPr lang="ru-RU" sz="200" dirty="0" err="1"/>
              <a:t>грунтозацепами</a:t>
            </a:r>
            <a:r>
              <a:rPr lang="ru-RU" sz="200" dirty="0"/>
              <a:t>[8])[</a:t>
            </a:r>
            <a:r>
              <a:rPr lang="ru-RU" sz="200" dirty="0" err="1"/>
              <a:t>сн</a:t>
            </a:r>
            <a:r>
              <a:rPr lang="ru-RU" sz="200" dirty="0"/>
              <a:t> 1].Гусеничный движитель — производившийся по лицензии фирмы </a:t>
            </a:r>
            <a:r>
              <a:rPr lang="ru-RU" sz="200" dirty="0" err="1"/>
              <a:t>Citroën</a:t>
            </a:r>
            <a:r>
              <a:rPr lang="ru-RU" sz="200" dirty="0"/>
              <a:t> улучшенный системы </a:t>
            </a:r>
            <a:r>
              <a:rPr lang="ru-RU" sz="200" dirty="0" err="1"/>
              <a:t>Кегресса</a:t>
            </a:r>
            <a:r>
              <a:rPr lang="ru-RU" sz="200" dirty="0"/>
              <a:t>, применительно к одному борту состоявший из переднего ведущего колеса гребневого зацепления и заднего направляющего колеса большого диаметра, а также четырёх опорных катков, сблокированных попарно и </a:t>
            </a:r>
            <a:r>
              <a:rPr lang="ru-RU" sz="200" dirty="0" err="1"/>
              <a:t>балансирно</a:t>
            </a:r>
            <a:r>
              <a:rPr lang="ru-RU" sz="200" dirty="0"/>
              <a:t> подвешенных вместе с одним поддерживающим катком на общей тележке[1][2][5]. Гусеничные ленты — резинометаллические[8].В носовой части располагался[</a:t>
            </a:r>
            <a:r>
              <a:rPr lang="ru-RU" sz="200" dirty="0" err="1"/>
              <a:t>сн</a:t>
            </a:r>
            <a:r>
              <a:rPr lang="ru-RU" sz="200" dirty="0"/>
              <a:t> 1] характерный для французских полугусеничных машин (конструктивные особенности которых были унаследованы и FN-</a:t>
            </a:r>
            <a:r>
              <a:rPr lang="ru-RU" sz="200" dirty="0" err="1"/>
              <a:t>Kégresse</a:t>
            </a:r>
            <a:r>
              <a:rPr lang="ru-RU" sz="200" dirty="0"/>
              <a:t>[6]) полый металлический каток-барабан, помогавший бронеавтомобилю при </a:t>
            </a:r>
            <a:r>
              <a:rPr lang="ru-RU" sz="200" dirty="0" err="1"/>
              <a:t>преодолевании</a:t>
            </a:r>
            <a:r>
              <a:rPr lang="ru-RU" sz="200" dirty="0"/>
              <a:t> высоких препятствий[9].</a:t>
            </a:r>
            <a:endParaRPr lang="ru-RU" sz="1400" dirty="0"/>
          </a:p>
        </p:txBody>
      </p:sp>
      <p:sp>
        <p:nvSpPr>
          <p:cNvPr id="35" name="Прямоугольник 34">
            <a:extLst>
              <a:ext uri="{FF2B5EF4-FFF2-40B4-BE49-F238E27FC236}">
                <a16:creationId xmlns:a16="http://schemas.microsoft.com/office/drawing/2014/main" xmlns="" id="{FDBBE88F-33FD-45C0-8BC5-DB650DA8B43D}"/>
              </a:ext>
            </a:extLst>
          </p:cNvPr>
          <p:cNvSpPr/>
          <p:nvPr/>
        </p:nvSpPr>
        <p:spPr>
          <a:xfrm>
            <a:off x="1047390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Бельгийская броня (1936) (Довоенный танк САУ Т-13 </a:t>
            </a:r>
            <a:r>
              <a:rPr lang="en-US" sz="1400" dirty="0"/>
              <a:t>I</a:t>
            </a:r>
            <a:r>
              <a:rPr lang="ru-RU" sz="1400" dirty="0"/>
              <a:t>)</a:t>
            </a:r>
          </a:p>
        </p:txBody>
      </p:sp>
      <p:sp>
        <p:nvSpPr>
          <p:cNvPr id="36" name="Прямоугольник 35">
            <a:extLst>
              <a:ext uri="{FF2B5EF4-FFF2-40B4-BE49-F238E27FC236}">
                <a16:creationId xmlns:a16="http://schemas.microsoft.com/office/drawing/2014/main" xmlns="" id="{F49CDE11-2B29-438E-9079-C65CDE3419A8}"/>
              </a:ext>
            </a:extLst>
          </p:cNvPr>
          <p:cNvSpPr/>
          <p:nvPr/>
        </p:nvSpPr>
        <p:spPr>
          <a:xfrm>
            <a:off x="15590036"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Новая винтовка </a:t>
            </a:r>
            <a:r>
              <a:rPr lang="en-US" sz="1400" dirty="0"/>
              <a:t>FN Model 1949 </a:t>
            </a:r>
            <a:r>
              <a:rPr lang="ru-RU" sz="1400" dirty="0"/>
              <a:t>(19</a:t>
            </a:r>
            <a:r>
              <a:rPr lang="en-US" sz="1400" dirty="0"/>
              <a:t>47</a:t>
            </a:r>
            <a:r>
              <a:rPr lang="ru-RU" sz="1400" dirty="0"/>
              <a:t>) </a:t>
            </a:r>
            <a:r>
              <a:rPr lang="ru-RU" sz="400" dirty="0"/>
              <a:t>(</a:t>
            </a:r>
            <a:r>
              <a:rPr lang="ru-RU" sz="400" dirty="0" err="1"/>
              <a:t>Fabrique</a:t>
            </a:r>
            <a:r>
              <a:rPr lang="ru-RU" sz="400" dirty="0"/>
              <a:t> </a:t>
            </a:r>
            <a:r>
              <a:rPr lang="ru-RU" sz="400" dirty="0" err="1"/>
              <a:t>Nationale</a:t>
            </a:r>
            <a:r>
              <a:rPr lang="ru-RU" sz="400" dirty="0"/>
              <a:t> </a:t>
            </a:r>
            <a:r>
              <a:rPr lang="ru-RU" sz="400" dirty="0" err="1"/>
              <a:t>Model</a:t>
            </a:r>
            <a:r>
              <a:rPr lang="ru-RU" sz="400" dirty="0"/>
              <a:t> 1949 (часто называемая FN-49 , SAFN или AFN ( версия с автоматической винтовкой ) — самозарядная боевая винтовка , разработанная бельгийским конструктором стрелкового оружия </a:t>
            </a:r>
            <a:r>
              <a:rPr lang="ru-RU" sz="400" dirty="0" err="1"/>
              <a:t>Дьёдонне</a:t>
            </a:r>
            <a:r>
              <a:rPr lang="ru-RU" sz="400" dirty="0"/>
              <a:t> </a:t>
            </a:r>
            <a:r>
              <a:rPr lang="ru-RU" sz="400" dirty="0" err="1"/>
              <a:t>Саивом</a:t>
            </a:r>
            <a:r>
              <a:rPr lang="ru-RU" sz="400" dirty="0"/>
              <a:t> в 1947 году. Она была принята на вооружение вооруженными силами Аргентины , Бельгии . , Бельгийское Конго , Бразилия , Колумбия , Египет , Индонезия , Люксембург и Венесуэла Версия селективного огня , произведенная для Бельгии, была известна как AFN.)</a:t>
            </a:r>
            <a:endParaRPr lang="ru-RU" sz="1400" dirty="0"/>
          </a:p>
        </p:txBody>
      </p:sp>
      <p:sp>
        <p:nvSpPr>
          <p:cNvPr id="37" name="Прямоугольник 36">
            <a:extLst>
              <a:ext uri="{FF2B5EF4-FFF2-40B4-BE49-F238E27FC236}">
                <a16:creationId xmlns:a16="http://schemas.microsoft.com/office/drawing/2014/main" xmlns="" id="{FD5D8F22-B368-4D19-8953-D59AA342EDA5}"/>
              </a:ext>
            </a:extLst>
          </p:cNvPr>
          <p:cNvSpPr/>
          <p:nvPr/>
        </p:nvSpPr>
        <p:spPr>
          <a:xfrm>
            <a:off x="1558985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завод </a:t>
            </a:r>
            <a:r>
              <a:rPr lang="en-US" sz="1400" dirty="0" err="1"/>
              <a:t>Impéria</a:t>
            </a:r>
            <a:r>
              <a:rPr lang="en-US" sz="1400" dirty="0"/>
              <a:t> </a:t>
            </a:r>
            <a:r>
              <a:rPr lang="ru-RU" sz="1400" dirty="0"/>
              <a:t>(только в состоянии войны)</a:t>
            </a:r>
          </a:p>
        </p:txBody>
      </p:sp>
      <p:sp>
        <p:nvSpPr>
          <p:cNvPr id="38" name="Прямоугольник 37">
            <a:extLst>
              <a:ext uri="{FF2B5EF4-FFF2-40B4-BE49-F238E27FC236}">
                <a16:creationId xmlns:a16="http://schemas.microsoft.com/office/drawing/2014/main" xmlns="" id="{1C828EEE-A81C-4FC3-B78B-DE37F620B918}"/>
              </a:ext>
            </a:extLst>
          </p:cNvPr>
          <p:cNvSpPr/>
          <p:nvPr/>
        </p:nvSpPr>
        <p:spPr>
          <a:xfrm>
            <a:off x="1176063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САУ (1936) (</a:t>
            </a:r>
            <a:r>
              <a:rPr lang="en-US" sz="1400" dirty="0"/>
              <a:t>T-13 II (1936 </a:t>
            </a:r>
            <a:r>
              <a:rPr lang="ru-RU" sz="1400" dirty="0"/>
              <a:t>г.))</a:t>
            </a:r>
          </a:p>
        </p:txBody>
      </p:sp>
      <p:sp>
        <p:nvSpPr>
          <p:cNvPr id="39" name="Прямоугольник 38">
            <a:extLst>
              <a:ext uri="{FF2B5EF4-FFF2-40B4-BE49-F238E27FC236}">
                <a16:creationId xmlns:a16="http://schemas.microsoft.com/office/drawing/2014/main" xmlns="" id="{17F6A0E1-6BEB-495C-B20A-399B8A628F4D}"/>
              </a:ext>
            </a:extLst>
          </p:cNvPr>
          <p:cNvSpPr/>
          <p:nvPr/>
        </p:nvSpPr>
        <p:spPr>
          <a:xfrm>
            <a:off x="14303130"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Автомобили и вагоны </a:t>
            </a:r>
            <a:r>
              <a:rPr lang="en-US" sz="1400" dirty="0" err="1"/>
              <a:t>Brossel</a:t>
            </a:r>
            <a:r>
              <a:rPr lang="en-US" sz="1400" dirty="0"/>
              <a:t> </a:t>
            </a:r>
            <a:r>
              <a:rPr lang="ru-RU" sz="400" dirty="0"/>
              <a:t>(Компания с ограниченной ответственностью </a:t>
            </a:r>
            <a:r>
              <a:rPr lang="ru-RU" sz="400" dirty="0" err="1"/>
              <a:t>Brossel</a:t>
            </a:r>
            <a:r>
              <a:rPr lang="ru-RU" sz="400" dirty="0"/>
              <a:t> </a:t>
            </a:r>
            <a:r>
              <a:rPr lang="ru-RU" sz="400" dirty="0" err="1"/>
              <a:t>Frères</a:t>
            </a:r>
            <a:r>
              <a:rPr lang="ru-RU" sz="400" dirty="0"/>
              <a:t> — бывший бельгийский производитель грузовых автомобилей , автобусов и железнодорожных вагонов , основанная по адресу </a:t>
            </a:r>
            <a:r>
              <a:rPr lang="ru-RU" sz="400" dirty="0" err="1"/>
              <a:t>chaussée</a:t>
            </a:r>
            <a:r>
              <a:rPr lang="ru-RU" sz="400" dirty="0"/>
              <a:t> </a:t>
            </a:r>
            <a:r>
              <a:rPr lang="ru-RU" sz="400" dirty="0" err="1"/>
              <a:t>de</a:t>
            </a:r>
            <a:r>
              <a:rPr lang="ru-RU" sz="400" dirty="0"/>
              <a:t> </a:t>
            </a:r>
            <a:r>
              <a:rPr lang="ru-RU" sz="400" dirty="0" err="1"/>
              <a:t>Mons</a:t>
            </a:r>
            <a:r>
              <a:rPr lang="ru-RU" sz="400" dirty="0"/>
              <a:t> , 913 в Брюсселе , в 1912 году. Компания, носящая имя своих основателей, братьев Поля, Луи и Анри </a:t>
            </a:r>
            <a:r>
              <a:rPr lang="ru-RU" sz="400" dirty="0" err="1"/>
              <a:t>Бросселей</a:t>
            </a:r>
            <a:r>
              <a:rPr lang="ru-RU" sz="400" dirty="0"/>
              <a:t>, прекратила свою деятельность в 1968 году Компания </a:t>
            </a:r>
            <a:r>
              <a:rPr lang="ru-RU" sz="400" dirty="0" err="1"/>
              <a:t>Brossel</a:t>
            </a:r>
            <a:r>
              <a:rPr lang="ru-RU" sz="400" dirty="0"/>
              <a:t> произвела несколько серий легких дизельных вагонов для второстепенных линий для SNCB в 1930-х и 1950-х годах, а также поставила бельгийской армии артиллерийские тягачи TAL </a:t>
            </a:r>
            <a:r>
              <a:rPr lang="ru-RU" sz="400" dirty="0" err="1"/>
              <a:t>type</a:t>
            </a:r>
            <a:r>
              <a:rPr lang="ru-RU" sz="400" dirty="0"/>
              <a:t> 780 B. После Второй мировой войны разработка дизельных двигателей небольшой компанией была прекращена.)</a:t>
            </a:r>
            <a:endParaRPr lang="ru-RU" sz="1400" dirty="0"/>
          </a:p>
        </p:txBody>
      </p:sp>
      <p:sp>
        <p:nvSpPr>
          <p:cNvPr id="40" name="Прямоугольник 39">
            <a:extLst>
              <a:ext uri="{FF2B5EF4-FFF2-40B4-BE49-F238E27FC236}">
                <a16:creationId xmlns:a16="http://schemas.microsoft.com/office/drawing/2014/main" xmlns="" id="{08ACEFEB-E675-4D60-995C-46AB2E2C0991}"/>
              </a:ext>
            </a:extLst>
          </p:cNvPr>
          <p:cNvSpPr/>
          <p:nvPr/>
        </p:nvSpPr>
        <p:spPr>
          <a:xfrm>
            <a:off x="1303188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La </a:t>
            </a:r>
            <a:r>
              <a:rPr lang="en-US" sz="1400" dirty="0" err="1"/>
              <a:t>Métallurgique</a:t>
            </a:r>
            <a:r>
              <a:rPr lang="ru-RU" sz="1400" dirty="0"/>
              <a:t> </a:t>
            </a:r>
            <a:r>
              <a:rPr lang="ru-RU" sz="500" dirty="0"/>
              <a:t>(Металлургические мастерские , первоначально </a:t>
            </a:r>
            <a:r>
              <a:rPr lang="ru-RU" sz="500" dirty="0" err="1"/>
              <a:t>La</a:t>
            </a:r>
            <a:r>
              <a:rPr lang="ru-RU" sz="500" dirty="0"/>
              <a:t> </a:t>
            </a:r>
            <a:r>
              <a:rPr lang="ru-RU" sz="500" dirty="0" err="1"/>
              <a:t>Métallurgique</a:t>
            </a:r>
            <a:r>
              <a:rPr lang="ru-RU" sz="500" dirty="0"/>
              <a:t> , — бельгийская компания, созданная в середине 19 века в провинции </a:t>
            </a:r>
            <a:r>
              <a:rPr lang="ru-RU" sz="500" dirty="0" err="1"/>
              <a:t>Эно</a:t>
            </a:r>
            <a:r>
              <a:rPr lang="ru-RU" sz="500" dirty="0"/>
              <a:t> для производства транспортных средств, металлоконструкций и железнодорожного </a:t>
            </a:r>
            <a:r>
              <a:rPr lang="ru-RU" sz="500" dirty="0" err="1"/>
              <a:t>оборудования.Строительство</a:t>
            </a:r>
            <a:r>
              <a:rPr lang="ru-RU" sz="500" dirty="0"/>
              <a:t> ведется на нескольких </a:t>
            </a:r>
            <a:r>
              <a:rPr lang="ru-RU" sz="500" dirty="0" err="1"/>
              <a:t>площадках:мастерские</a:t>
            </a:r>
            <a:r>
              <a:rPr lang="ru-RU" sz="500" dirty="0"/>
              <a:t> </a:t>
            </a:r>
            <a:r>
              <a:rPr lang="ru-RU" sz="500" dirty="0" err="1"/>
              <a:t>Tubize</a:t>
            </a:r>
            <a:r>
              <a:rPr lang="ru-RU" sz="500" dirty="0"/>
              <a:t> , для </a:t>
            </a:r>
            <a:r>
              <a:rPr lang="ru-RU" sz="500" dirty="0" err="1"/>
              <a:t>паровозовмастерские</a:t>
            </a:r>
            <a:r>
              <a:rPr lang="ru-RU" sz="500" dirty="0"/>
              <a:t> </a:t>
            </a:r>
            <a:r>
              <a:rPr lang="ru-RU" sz="500" dirty="0" err="1"/>
              <a:t>Nivelles</a:t>
            </a:r>
            <a:r>
              <a:rPr lang="ru-RU" sz="500" dirty="0"/>
              <a:t> , для трамвайных вагонов и </a:t>
            </a:r>
            <a:r>
              <a:rPr lang="ru-RU" sz="500" dirty="0" err="1"/>
              <a:t>прицеповмастерские</a:t>
            </a:r>
            <a:r>
              <a:rPr lang="ru-RU" sz="500" dirty="0"/>
              <a:t> </a:t>
            </a:r>
            <a:r>
              <a:rPr lang="ru-RU" sz="500" dirty="0" err="1"/>
              <a:t>La</a:t>
            </a:r>
            <a:r>
              <a:rPr lang="ru-RU" sz="500" dirty="0"/>
              <a:t> </a:t>
            </a:r>
            <a:r>
              <a:rPr lang="ru-RU" sz="500" dirty="0" err="1"/>
              <a:t>Sambre</a:t>
            </a:r>
            <a:r>
              <a:rPr lang="ru-RU" sz="500" dirty="0"/>
              <a:t> ( </a:t>
            </a:r>
            <a:r>
              <a:rPr lang="ru-RU" sz="500" dirty="0" err="1"/>
              <a:t>Маршен</a:t>
            </a:r>
            <a:r>
              <a:rPr lang="ru-RU" sz="500" dirty="0"/>
              <a:t>-о-</a:t>
            </a:r>
            <a:r>
              <a:rPr lang="ru-RU" sz="500" dirty="0" err="1"/>
              <a:t>Пон</a:t>
            </a:r>
            <a:r>
              <a:rPr lang="ru-RU" sz="500" dirty="0"/>
              <a:t> ), для мостов, металлоконструкций и </a:t>
            </a:r>
            <a:r>
              <a:rPr lang="ru-RU" sz="500" dirty="0" err="1"/>
              <a:t>автомобилейУправление</a:t>
            </a:r>
            <a:r>
              <a:rPr lang="ru-RU" sz="500" dirty="0"/>
              <a:t> мастерскими [ 1 ])</a:t>
            </a:r>
          </a:p>
        </p:txBody>
      </p:sp>
      <p:sp>
        <p:nvSpPr>
          <p:cNvPr id="41" name="Прямоугольник 40">
            <a:extLst>
              <a:ext uri="{FF2B5EF4-FFF2-40B4-BE49-F238E27FC236}">
                <a16:creationId xmlns:a16="http://schemas.microsoft.com/office/drawing/2014/main" xmlns="" id="{4FB11C64-6A47-4C4B-B70B-5C94A624A164}"/>
              </a:ext>
            </a:extLst>
          </p:cNvPr>
          <p:cNvSpPr/>
          <p:nvPr/>
        </p:nvSpPr>
        <p:spPr>
          <a:xfrm>
            <a:off x="1303188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заводы </a:t>
            </a:r>
            <a:r>
              <a:rPr lang="en-US" sz="1400" dirty="0"/>
              <a:t>Minerva</a:t>
            </a:r>
            <a:r>
              <a:rPr lang="ru-RU" sz="1400" dirty="0"/>
              <a:t> </a:t>
            </a:r>
            <a:r>
              <a:rPr lang="ru-RU" sz="300" dirty="0"/>
              <a:t>(После того, как активы </a:t>
            </a:r>
            <a:r>
              <a:rPr lang="ru-RU" sz="300" dirty="0" err="1"/>
              <a:t>Minerva</a:t>
            </a:r>
            <a:r>
              <a:rPr lang="ru-RU" sz="300" dirty="0"/>
              <a:t> </a:t>
            </a:r>
            <a:r>
              <a:rPr lang="ru-RU" sz="300" dirty="0" err="1"/>
              <a:t>Motors</a:t>
            </a:r>
            <a:r>
              <a:rPr lang="ru-RU" sz="300" dirty="0"/>
              <a:t> были выкуплены </a:t>
            </a:r>
            <a:r>
              <a:rPr lang="ru-RU" sz="300" dirty="0" err="1"/>
              <a:t>Матье</a:t>
            </a:r>
            <a:r>
              <a:rPr lang="ru-RU" sz="300" dirty="0"/>
              <a:t> </a:t>
            </a:r>
            <a:r>
              <a:rPr lang="ru-RU" sz="300" dirty="0" err="1"/>
              <a:t>ван</a:t>
            </a:r>
            <a:r>
              <a:rPr lang="ru-RU" sz="300" dirty="0"/>
              <a:t> </a:t>
            </a:r>
            <a:r>
              <a:rPr lang="ru-RU" sz="300" dirty="0" err="1"/>
              <a:t>Роггеном</a:t>
            </a:r>
            <a:r>
              <a:rPr lang="ru-RU" sz="300" dirty="0"/>
              <a:t> в 1939 году, было основано </a:t>
            </a:r>
            <a:r>
              <a:rPr lang="ru-RU" sz="300" dirty="0" err="1"/>
              <a:t>Société</a:t>
            </a:r>
            <a:r>
              <a:rPr lang="ru-RU" sz="300" dirty="0"/>
              <a:t> </a:t>
            </a:r>
            <a:r>
              <a:rPr lang="ru-RU" sz="300" dirty="0" err="1"/>
              <a:t>Nouvelle</a:t>
            </a:r>
            <a:r>
              <a:rPr lang="ru-RU" sz="300" dirty="0"/>
              <a:t> </a:t>
            </a:r>
            <a:r>
              <a:rPr lang="ru-RU" sz="300" dirty="0" err="1"/>
              <a:t>Minerva</a:t>
            </a:r>
            <a:r>
              <a:rPr lang="ru-RU" sz="300" dirty="0"/>
              <a:t>, головной офис которого располагался в </a:t>
            </a:r>
            <a:r>
              <a:rPr lang="ru-RU" sz="300" dirty="0" err="1"/>
              <a:t>Спримонте</a:t>
            </a:r>
            <a:r>
              <a:rPr lang="ru-RU" sz="300" dirty="0"/>
              <a:t> , затем в </a:t>
            </a:r>
            <a:r>
              <a:rPr lang="ru-RU" sz="300" dirty="0" err="1"/>
              <a:t>Мортселе</a:t>
            </a:r>
            <a:r>
              <a:rPr lang="ru-RU" sz="300" dirty="0"/>
              <a:t> , в пригороде Антверпена . Некоторые утилиты продолжали производиться под маркой </a:t>
            </a:r>
            <a:r>
              <a:rPr lang="ru-RU" sz="300" dirty="0" err="1"/>
              <a:t>Minerva</a:t>
            </a:r>
            <a:r>
              <a:rPr lang="ru-RU" sz="300" dirty="0"/>
              <a:t> на заводах </a:t>
            </a:r>
            <a:r>
              <a:rPr lang="ru-RU" sz="300" dirty="0" err="1"/>
              <a:t>Impéria</a:t>
            </a:r>
            <a:r>
              <a:rPr lang="ru-RU" sz="300" dirty="0"/>
              <a:t> , также принадлежащих Ван </a:t>
            </a:r>
            <a:r>
              <a:rPr lang="ru-RU" sz="300" dirty="0" err="1"/>
              <a:t>Роггену</a:t>
            </a:r>
            <a:r>
              <a:rPr lang="ru-RU" sz="300" dirty="0"/>
              <a:t>. Новая компания прекратила производство бесклапанных двигателей системы </a:t>
            </a:r>
            <a:r>
              <a:rPr lang="ru-RU" sz="300" dirty="0" err="1"/>
              <a:t>Knight</a:t>
            </a:r>
            <a:r>
              <a:rPr lang="ru-RU" sz="300" dirty="0"/>
              <a:t>, которые сделали репутацию </a:t>
            </a:r>
            <a:r>
              <a:rPr lang="ru-RU" sz="300" dirty="0" err="1"/>
              <a:t>Minerva.Прототип</a:t>
            </a:r>
            <a:r>
              <a:rPr lang="ru-RU" sz="300" dirty="0"/>
              <a:t> «гражданского» джипа </a:t>
            </a:r>
            <a:r>
              <a:rPr lang="ru-RU" sz="300" dirty="0" err="1"/>
              <a:t>Minerva</a:t>
            </a:r>
            <a:r>
              <a:rPr lang="ru-RU" sz="300" dirty="0"/>
              <a:t>, 1957 </a:t>
            </a:r>
            <a:r>
              <a:rPr lang="ru-RU" sz="300" dirty="0" err="1"/>
              <a:t>год.Во</a:t>
            </a:r>
            <a:r>
              <a:rPr lang="ru-RU" sz="300" dirty="0"/>
              <a:t> время Великой Отечественной войны завод </a:t>
            </a:r>
            <a:r>
              <a:rPr lang="ru-RU" sz="300" dirty="0" err="1"/>
              <a:t>Мортсель</a:t>
            </a:r>
            <a:r>
              <a:rPr lang="ru-RU" sz="300" dirty="0"/>
              <a:t> был реквизирован, и ему было поручено ремонтировать авиационные двигатели. За это его несколько раз бомбили.)</a:t>
            </a:r>
            <a:endParaRPr lang="ru-RU" sz="1400" dirty="0"/>
          </a:p>
        </p:txBody>
      </p:sp>
      <p:sp>
        <p:nvSpPr>
          <p:cNvPr id="42" name="Прямоугольник 41">
            <a:extLst>
              <a:ext uri="{FF2B5EF4-FFF2-40B4-BE49-F238E27FC236}">
                <a16:creationId xmlns:a16="http://schemas.microsoft.com/office/drawing/2014/main" xmlns="" id="{E4306019-581B-4A18-87BF-3B7F8357B066}"/>
              </a:ext>
            </a:extLst>
          </p:cNvPr>
          <p:cNvSpPr/>
          <p:nvPr/>
        </p:nvSpPr>
        <p:spPr>
          <a:xfrm>
            <a:off x="11760639" y="895874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Массовое производство САУ (1937) (Т-13 </a:t>
            </a:r>
            <a:r>
              <a:rPr lang="en-US" sz="1400" dirty="0"/>
              <a:t>III</a:t>
            </a:r>
            <a:r>
              <a:rPr lang="ru-RU" sz="1400" dirty="0"/>
              <a:t>)</a:t>
            </a:r>
          </a:p>
        </p:txBody>
      </p:sp>
      <p:sp>
        <p:nvSpPr>
          <p:cNvPr id="44" name="Прямоугольник 43">
            <a:extLst>
              <a:ext uri="{FF2B5EF4-FFF2-40B4-BE49-F238E27FC236}">
                <a16:creationId xmlns:a16="http://schemas.microsoft.com/office/drawing/2014/main" xmlns="" id="{E9E5E8BF-D995-4901-9A14-BDDD65CD7BB5}"/>
              </a:ext>
            </a:extLst>
          </p:cNvPr>
          <p:cNvSpPr/>
          <p:nvPr/>
        </p:nvSpPr>
        <p:spPr>
          <a:xfrm>
            <a:off x="918717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Автотанковая</a:t>
            </a:r>
            <a:r>
              <a:rPr lang="ru-RU" sz="1400" dirty="0"/>
              <a:t> учебная школа </a:t>
            </a:r>
            <a:r>
              <a:rPr lang="ru-RU" sz="1400" dirty="0" err="1"/>
              <a:t>Борсбеек</a:t>
            </a:r>
            <a:endParaRPr lang="ru-RU" sz="1400" dirty="0"/>
          </a:p>
        </p:txBody>
      </p:sp>
      <p:sp>
        <p:nvSpPr>
          <p:cNvPr id="45" name="Прямоугольник 44">
            <a:extLst>
              <a:ext uri="{FF2B5EF4-FFF2-40B4-BE49-F238E27FC236}">
                <a16:creationId xmlns:a16="http://schemas.microsoft.com/office/drawing/2014/main" xmlns="" id="{2E359796-D508-420A-B340-9B6DD34480FF}"/>
              </a:ext>
            </a:extLst>
          </p:cNvPr>
          <p:cNvSpPr/>
          <p:nvPr/>
        </p:nvSpPr>
        <p:spPr>
          <a:xfrm>
            <a:off x="1687658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 велосипеды для армии </a:t>
            </a:r>
            <a:r>
              <a:rPr lang="ru-RU" sz="800" dirty="0"/>
              <a:t>(Помимо этого, согласно западным источникам, пограничники-велосипедисты (</a:t>
            </a:r>
            <a:r>
              <a:rPr lang="ru-RU" sz="800" dirty="0" err="1"/>
              <a:t>Cyclistes</a:t>
            </a:r>
            <a:r>
              <a:rPr lang="ru-RU" sz="800" dirty="0"/>
              <a:t> </a:t>
            </a:r>
            <a:r>
              <a:rPr lang="ru-RU" sz="800" dirty="0" err="1"/>
              <a:t>frontieres</a:t>
            </a:r>
            <a:r>
              <a:rPr lang="ru-RU" sz="800" dirty="0"/>
              <a:t>) к началу 1940 года располагали 42 Т13.)</a:t>
            </a:r>
            <a:endParaRPr lang="ru-RU" sz="1400" dirty="0"/>
          </a:p>
        </p:txBody>
      </p:sp>
      <p:sp>
        <p:nvSpPr>
          <p:cNvPr id="47" name="Прямоугольник 46">
            <a:extLst>
              <a:ext uri="{FF2B5EF4-FFF2-40B4-BE49-F238E27FC236}">
                <a16:creationId xmlns:a16="http://schemas.microsoft.com/office/drawing/2014/main" xmlns="" id="{56B6E708-5271-4862-8558-AB25F9A3CD4A}"/>
              </a:ext>
            </a:extLst>
          </p:cNvPr>
          <p:cNvSpPr/>
          <p:nvPr/>
        </p:nvSpPr>
        <p:spPr>
          <a:xfrm>
            <a:off x="6610533"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армию Противотанковыми орудиями (1936) (</a:t>
            </a:r>
            <a:r>
              <a:rPr lang="da-DK" sz="1400" dirty="0"/>
              <a:t>F.R.C. Mod.31</a:t>
            </a:r>
            <a:r>
              <a:rPr lang="ru-RU" sz="1400" dirty="0"/>
              <a:t>) </a:t>
            </a:r>
            <a:r>
              <a:rPr lang="ru-RU" sz="200" dirty="0"/>
              <a:t>(В 1935 году орудие стало поступать на вооружение бельгийской армии и к началу немецкого вторжения в 1940 году их количество составляло более 750 экземпляров. Все боевые и резервные пехотные первой линии, кавалерийские части и подразделения пограничников были оснащены данным орудием, а резервные части второй линии должны были обходится противотанковыми ружьями. Каждый пехотный полк состоял из 3 пехотных батальонов и одной батальона тяжёлого вооружения. Последний, в свою очередь, состоял из 3 рот тяжёлого оружия, одна из которых была оснащена 12 47-мм противотанковыми пушками F.R.C. Mod.31. Учитывая хорошие </a:t>
            </a:r>
            <a:r>
              <a:rPr lang="ru-RU" sz="200" dirty="0" err="1"/>
              <a:t>бронепробиваемые</a:t>
            </a:r>
            <a:r>
              <a:rPr lang="ru-RU" sz="200" dirty="0"/>
              <a:t> возможности, «47» мог пробить 30 мм броню немецких танков </a:t>
            </a:r>
            <a:r>
              <a:rPr lang="ru-RU" sz="200" dirty="0" err="1"/>
              <a:t>PzKpfw</a:t>
            </a:r>
            <a:r>
              <a:rPr lang="ru-RU" sz="200" dirty="0"/>
              <a:t> III и </a:t>
            </a:r>
            <a:r>
              <a:rPr lang="ru-RU" sz="200" dirty="0" err="1"/>
              <a:t>PzKpfw</a:t>
            </a:r>
            <a:r>
              <a:rPr lang="ru-RU" sz="200" dirty="0"/>
              <a:t> IV на расстоянии более 500 м. Существуют доклады танкистов, удивлённых наличием данного оружия у Бельгийцев, но в основном большая часть бельгийской армии была развёрнута на севере страны, на плоской местности Фландрии, а не в гористой местности в Арденнах, на юге, которая рассматривалась бельгийским командованием как непроходимая. Но которое в итоге и послужило в качестве основного маршрута вторжения примерно 2500 немецких </a:t>
            </a:r>
            <a:r>
              <a:rPr lang="ru-RU" sz="200" dirty="0" err="1"/>
              <a:t>танков.Для</a:t>
            </a:r>
            <a:r>
              <a:rPr lang="ru-RU" sz="200" dirty="0"/>
              <a:t> перемещения орудия использовались как специализированные артиллерийские тягачи </a:t>
            </a:r>
            <a:r>
              <a:rPr lang="ru-RU" sz="200" dirty="0" err="1"/>
              <a:t>Marmon-Herrington</a:t>
            </a:r>
            <a:r>
              <a:rPr lang="ru-RU" sz="200" dirty="0"/>
              <a:t> </a:t>
            </a:r>
            <a:r>
              <a:rPr lang="ru-RU" sz="200" dirty="0" err="1"/>
              <a:t>Mle</a:t>
            </a:r>
            <a:r>
              <a:rPr lang="ru-RU" sz="200" dirty="0"/>
              <a:t> 1938 так и обычные грузовики GMC </a:t>
            </a:r>
            <a:r>
              <a:rPr lang="ru-RU" sz="200" dirty="0" err="1"/>
              <a:t>Mle</a:t>
            </a:r>
            <a:r>
              <a:rPr lang="ru-RU" sz="200" dirty="0"/>
              <a:t> 1937.)</a:t>
            </a:r>
            <a:endParaRPr lang="ru-RU" sz="1400" dirty="0"/>
          </a:p>
        </p:txBody>
      </p:sp>
      <p:sp>
        <p:nvSpPr>
          <p:cNvPr id="48" name="Прямоугольник 47">
            <a:extLst>
              <a:ext uri="{FF2B5EF4-FFF2-40B4-BE49-F238E27FC236}">
                <a16:creationId xmlns:a16="http://schemas.microsoft.com/office/drawing/2014/main" xmlns="" id="{2680FF36-1ECB-431C-B518-9AFCFDA654B2}"/>
              </a:ext>
            </a:extLst>
          </p:cNvPr>
          <p:cNvSpPr/>
          <p:nvPr/>
        </p:nvSpPr>
        <p:spPr>
          <a:xfrm>
            <a:off x="530353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пехотные дивизии </a:t>
            </a:r>
            <a:r>
              <a:rPr lang="ru-RU" sz="1400" dirty="0" err="1"/>
              <a:t>артподдержкой</a:t>
            </a:r>
            <a:r>
              <a:rPr lang="ru-RU" sz="1400" dirty="0"/>
              <a:t> (1936-1940) </a:t>
            </a:r>
            <a:r>
              <a:rPr lang="ru-RU" sz="300" dirty="0"/>
              <a:t>(</a:t>
            </a:r>
            <a:r>
              <a:rPr lang="ru-RU" sz="300" dirty="0" err="1"/>
              <a:t>Canon</a:t>
            </a:r>
            <a:r>
              <a:rPr lang="ru-RU" sz="300" dirty="0"/>
              <a:t> </a:t>
            </a:r>
            <a:r>
              <a:rPr lang="ru-RU" sz="300" dirty="0" err="1"/>
              <a:t>de</a:t>
            </a:r>
            <a:r>
              <a:rPr lang="ru-RU" sz="300" dirty="0"/>
              <a:t> 76 FRC — бельгийское орудие поддержки пехоты , выпускавшееся компанией </a:t>
            </a:r>
            <a:r>
              <a:rPr lang="ru-RU" sz="300" dirty="0" err="1"/>
              <a:t>Fonderie</a:t>
            </a:r>
            <a:r>
              <a:rPr lang="ru-RU" sz="300" dirty="0"/>
              <a:t> </a:t>
            </a:r>
            <a:r>
              <a:rPr lang="ru-RU" sz="300" dirty="0" err="1"/>
              <a:t>Royale</a:t>
            </a:r>
            <a:r>
              <a:rPr lang="ru-RU" sz="300" dirty="0"/>
              <a:t> </a:t>
            </a:r>
            <a:r>
              <a:rPr lang="ru-RU" sz="300" dirty="0" err="1"/>
              <a:t>des</a:t>
            </a:r>
            <a:r>
              <a:rPr lang="ru-RU" sz="300" dirty="0"/>
              <a:t> </a:t>
            </a:r>
            <a:r>
              <a:rPr lang="ru-RU" sz="300" dirty="0" err="1"/>
              <a:t>Canons</a:t>
            </a:r>
            <a:r>
              <a:rPr lang="ru-RU" sz="300" dirty="0"/>
              <a:t> (FRC). Орудие обычно имело калибр 76 мм; однако вместо этого можно было установить дополнительный 47-мм ствол. Орудие предназначалось для перевозки на прицепе , буксируемом автомобилем . В 1940 году Вермахт переименовал их в 7,6 </a:t>
            </a:r>
            <a:r>
              <a:rPr lang="ru-RU" sz="300" dirty="0" err="1"/>
              <a:t>cm</a:t>
            </a:r>
            <a:r>
              <a:rPr lang="ru-RU" sz="300" dirty="0"/>
              <a:t> IG 260(b) . К началу Великой Отечественной войны было выпущено 198 таких орудий.)</a:t>
            </a:r>
            <a:endParaRPr lang="ru-RU" sz="1400" dirty="0"/>
          </a:p>
        </p:txBody>
      </p:sp>
      <p:sp>
        <p:nvSpPr>
          <p:cNvPr id="49" name="Прямоугольник 48">
            <a:extLst>
              <a:ext uri="{FF2B5EF4-FFF2-40B4-BE49-F238E27FC236}">
                <a16:creationId xmlns:a16="http://schemas.microsoft.com/office/drawing/2014/main" xmlns="" id="{1BE05CA1-7E0B-485D-819A-704F80401958}"/>
              </a:ext>
            </a:extLst>
          </p:cNvPr>
          <p:cNvSpPr/>
          <p:nvPr/>
        </p:nvSpPr>
        <p:spPr>
          <a:xfrm>
            <a:off x="6610533"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Бельгийской артиллерии (1936) </a:t>
            </a:r>
            <a:r>
              <a:rPr lang="ru-RU" sz="400" dirty="0"/>
              <a:t>(</a:t>
            </a:r>
            <a:r>
              <a:rPr lang="ru-RU" sz="400" dirty="0" err="1"/>
              <a:t>Canon</a:t>
            </a:r>
            <a:r>
              <a:rPr lang="ru-RU" sz="400" dirty="0"/>
              <a:t> </a:t>
            </a:r>
            <a:r>
              <a:rPr lang="ru-RU" sz="400" dirty="0" err="1"/>
              <a:t>de</a:t>
            </a:r>
            <a:r>
              <a:rPr lang="ru-RU" sz="400" dirty="0"/>
              <a:t> 12 </a:t>
            </a:r>
            <a:r>
              <a:rPr lang="ru-RU" sz="400" dirty="0" err="1"/>
              <a:t>cm</a:t>
            </a:r>
            <a:r>
              <a:rPr lang="ru-RU" sz="400" dirty="0"/>
              <a:t> L </a:t>
            </a:r>
            <a:r>
              <a:rPr lang="ru-RU" sz="400" dirty="0" err="1"/>
              <a:t>mle</a:t>
            </a:r>
            <a:r>
              <a:rPr lang="ru-RU" sz="400" dirty="0"/>
              <a:t> 1931 — среднее полевое орудие, изготовленное и использовавшееся Бельгией во время Второй мировой войны . Захваченные орудия были приняты на вооружение Вермахта после капитуляции Бельгии в мае 1940 года как 12 </a:t>
            </a:r>
            <a:r>
              <a:rPr lang="ru-RU" sz="400" dirty="0" err="1"/>
              <a:t>cm</a:t>
            </a:r>
            <a:r>
              <a:rPr lang="ru-RU" sz="400" dirty="0"/>
              <a:t> K 370 (b) , где они обычно использовались для береговой обороны.. Он был довольно тяжелым для своего размера, но имел хороший радиус действия. На раздвоенной тропе были большие лопаты, которые нужно было вбивать в землю, чтобы закрепить оружие на месте.)</a:t>
            </a:r>
            <a:r>
              <a:rPr lang="ru-RU" sz="1000" dirty="0"/>
              <a:t>)</a:t>
            </a:r>
            <a:endParaRPr lang="ru-RU" sz="1400" dirty="0"/>
          </a:p>
        </p:txBody>
      </p:sp>
      <p:sp>
        <p:nvSpPr>
          <p:cNvPr id="25" name="Прямоугольник 24">
            <a:extLst>
              <a:ext uri="{FF2B5EF4-FFF2-40B4-BE49-F238E27FC236}">
                <a16:creationId xmlns:a16="http://schemas.microsoft.com/office/drawing/2014/main" xmlns="" id="{2A0E6E2C-7B78-48F8-8D54-530BEA3D0C1F}"/>
              </a:ext>
            </a:extLst>
          </p:cNvPr>
          <p:cNvSpPr/>
          <p:nvPr/>
        </p:nvSpPr>
        <p:spPr>
          <a:xfrm>
            <a:off x="7887091" y="104506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(наше)</a:t>
            </a:r>
          </a:p>
        </p:txBody>
      </p:sp>
      <p:sp>
        <p:nvSpPr>
          <p:cNvPr id="26" name="Прямоугольник 25">
            <a:extLst>
              <a:ext uri="{FF2B5EF4-FFF2-40B4-BE49-F238E27FC236}">
                <a16:creationId xmlns:a16="http://schemas.microsoft.com/office/drawing/2014/main" xmlns="" id="{BA93E377-6A12-4528-9AFD-05DFCD4EE6EC}"/>
              </a:ext>
            </a:extLst>
          </p:cNvPr>
          <p:cNvSpPr/>
          <p:nvPr/>
        </p:nvSpPr>
        <p:spPr>
          <a:xfrm>
            <a:off x="9187179" y="118592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баллистической метрологии (1946)</a:t>
            </a:r>
          </a:p>
        </p:txBody>
      </p:sp>
      <p:sp>
        <p:nvSpPr>
          <p:cNvPr id="27" name="Прямоугольник 26">
            <a:extLst>
              <a:ext uri="{FF2B5EF4-FFF2-40B4-BE49-F238E27FC236}">
                <a16:creationId xmlns:a16="http://schemas.microsoft.com/office/drawing/2014/main" xmlns="" id="{CEC72D80-A4AD-41E8-85D1-786A128A79B3}"/>
              </a:ext>
            </a:extLst>
          </p:cNvPr>
          <p:cNvSpPr/>
          <p:nvPr/>
        </p:nvSpPr>
        <p:spPr>
          <a:xfrm>
            <a:off x="9187179" y="132527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физики (1947)</a:t>
            </a:r>
          </a:p>
        </p:txBody>
      </p:sp>
      <p:sp>
        <p:nvSpPr>
          <p:cNvPr id="28" name="Прямоугольник 27">
            <a:extLst>
              <a:ext uri="{FF2B5EF4-FFF2-40B4-BE49-F238E27FC236}">
                <a16:creationId xmlns:a16="http://schemas.microsoft.com/office/drawing/2014/main" xmlns="" id="{F08AAA0F-EF8D-4C3B-9D0F-BC29CCF04137}"/>
              </a:ext>
            </a:extLst>
          </p:cNvPr>
          <p:cNvSpPr/>
          <p:nvPr/>
        </p:nvSpPr>
        <p:spPr>
          <a:xfrm>
            <a:off x="6610533" y="118501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Телекоммуникационная лаборатория (1947)</a:t>
            </a:r>
          </a:p>
        </p:txBody>
      </p:sp>
      <p:sp>
        <p:nvSpPr>
          <p:cNvPr id="30" name="Прямоугольник 29">
            <a:extLst>
              <a:ext uri="{FF2B5EF4-FFF2-40B4-BE49-F238E27FC236}">
                <a16:creationId xmlns:a16="http://schemas.microsoft.com/office/drawing/2014/main" xmlns="" id="{3B5FB243-8F52-48F2-8A87-65479D2CDCB6}"/>
              </a:ext>
            </a:extLst>
          </p:cNvPr>
          <p:cNvSpPr/>
          <p:nvPr/>
        </p:nvSpPr>
        <p:spPr>
          <a:xfrm>
            <a:off x="6610533" y="1325332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химии (1951)</a:t>
            </a:r>
          </a:p>
        </p:txBody>
      </p:sp>
      <p:sp>
        <p:nvSpPr>
          <p:cNvPr id="43" name="Прямоугольник 42">
            <a:extLst>
              <a:ext uri="{FF2B5EF4-FFF2-40B4-BE49-F238E27FC236}">
                <a16:creationId xmlns:a16="http://schemas.microsoft.com/office/drawing/2014/main" xmlns="" id="{0E4FDC92-0409-4738-B9A6-9F0E90156B62}"/>
              </a:ext>
            </a:extLst>
          </p:cNvPr>
          <p:cNvSpPr/>
          <p:nvPr/>
        </p:nvSpPr>
        <p:spPr>
          <a:xfrm>
            <a:off x="14303130"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массовую мобилизацию </a:t>
            </a:r>
            <a:r>
              <a:rPr lang="ru-RU" sz="1100" dirty="0"/>
              <a:t>(</a:t>
            </a:r>
            <a:r>
              <a:rPr lang="ru-RU" sz="800" b="0" i="0" dirty="0">
                <a:solidFill>
                  <a:srgbClr val="000000"/>
                </a:solidFill>
                <a:effectLst/>
                <a:latin typeface="Verdana" panose="020B0604030504040204" pitchFamily="34" charset="0"/>
              </a:rPr>
              <a:t>Уже 3 сентября бельгийский король объявил мобилизацию, по которой вооруженные силы были увеличены на полтора миллиона человек.</a:t>
            </a:r>
            <a:r>
              <a:rPr lang="ru-RU" sz="1100" dirty="0"/>
              <a:t>)</a:t>
            </a:r>
            <a:endParaRPr lang="ru-RU" sz="1400" dirty="0"/>
          </a:p>
        </p:txBody>
      </p:sp>
      <p:sp>
        <p:nvSpPr>
          <p:cNvPr id="50" name="Прямоугольник 49">
            <a:extLst>
              <a:ext uri="{FF2B5EF4-FFF2-40B4-BE49-F238E27FC236}">
                <a16:creationId xmlns:a16="http://schemas.microsoft.com/office/drawing/2014/main" xmlns="" id="{1D07C853-B2DD-4982-BF11-511B650715D7}"/>
              </a:ext>
            </a:extLst>
          </p:cNvPr>
          <p:cNvSpPr/>
          <p:nvPr/>
        </p:nvSpPr>
        <p:spPr>
          <a:xfrm>
            <a:off x="6599373" y="36849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Авиастроительная компания «</a:t>
            </a:r>
            <a:r>
              <a:rPr lang="en-US" sz="1400" dirty="0"/>
              <a:t>Ateliers </a:t>
            </a:r>
            <a:r>
              <a:rPr lang="en-US" sz="1400" dirty="0" err="1"/>
              <a:t>Renard</a:t>
            </a:r>
            <a:r>
              <a:rPr lang="en-US" sz="1400" dirty="0" smtClean="0"/>
              <a:t>»</a:t>
            </a:r>
            <a:endParaRPr lang="ru-RU" sz="1400" dirty="0"/>
          </a:p>
        </p:txBody>
      </p:sp>
      <p:sp>
        <p:nvSpPr>
          <p:cNvPr id="51" name="Прямоугольник 50">
            <a:extLst>
              <a:ext uri="{FF2B5EF4-FFF2-40B4-BE49-F238E27FC236}">
                <a16:creationId xmlns:a16="http://schemas.microsoft.com/office/drawing/2014/main" xmlns="" id="{D603320C-9192-4F3C-8114-F303A7CD6793}"/>
              </a:ext>
            </a:extLst>
          </p:cNvPr>
          <p:cNvSpPr/>
          <p:nvPr/>
        </p:nvSpPr>
        <p:spPr>
          <a:xfrm>
            <a:off x="13016576"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Аэродром  «Ле-</a:t>
            </a:r>
            <a:r>
              <a:rPr lang="ru-RU" sz="1400" dirty="0" err="1"/>
              <a:t>Кюло</a:t>
            </a:r>
            <a:r>
              <a:rPr lang="ru-RU" sz="1400" dirty="0"/>
              <a:t>» </a:t>
            </a:r>
            <a:r>
              <a:rPr lang="ru-RU" sz="400" dirty="0"/>
              <a:t>(Авиабаза </a:t>
            </a:r>
            <a:r>
              <a:rPr lang="ru-RU" sz="400" dirty="0" err="1"/>
              <a:t>Бовшен</a:t>
            </a:r>
            <a:r>
              <a:rPr lang="ru-RU" sz="400" dirty="0"/>
              <a:t> была военным аэродромом бельгийских ВВС до Второй мировой войны , созданным в 1936 году как «Аэродром Ле-</a:t>
            </a:r>
            <a:r>
              <a:rPr lang="ru-RU" sz="400" dirty="0" err="1"/>
              <a:t>Кюло</a:t>
            </a:r>
            <a:r>
              <a:rPr lang="ru-RU" sz="400" dirty="0"/>
              <a:t>». Здесь находится 1- е крыло , эксплуатирующее вертолеты A109BA , и Школа базовой летной подготовки , в которой эксплуатируются учебно-тренировочные самолеты SIAI </a:t>
            </a:r>
            <a:r>
              <a:rPr lang="ru-RU" sz="400" dirty="0" err="1"/>
              <a:t>Marchetti</a:t>
            </a:r>
            <a:r>
              <a:rPr lang="ru-RU" sz="400" dirty="0"/>
              <a:t> SF.260 .Он используется как база для оперативных вертолетных эскадрилий и как учебный центр для пилотов. В </a:t>
            </a:r>
            <a:r>
              <a:rPr lang="ru-RU" sz="400" dirty="0" err="1"/>
              <a:t>Бовешене</a:t>
            </a:r>
            <a:r>
              <a:rPr lang="ru-RU" sz="400" dirty="0"/>
              <a:t> также находится </a:t>
            </a:r>
            <a:r>
              <a:rPr lang="ru-RU" sz="400" dirty="0" err="1"/>
              <a:t>Wing</a:t>
            </a:r>
            <a:r>
              <a:rPr lang="ru-RU" sz="400" dirty="0"/>
              <a:t> </a:t>
            </a:r>
            <a:r>
              <a:rPr lang="ru-RU" sz="400" dirty="0" err="1"/>
              <a:t>Meteo</a:t>
            </a:r>
            <a:r>
              <a:rPr lang="ru-RU" sz="400" dirty="0"/>
              <a:t> и оркестр ВВС. В нем работает 1100 человек, поэтому он является вторым работодателем Валлонского Брабанта.)</a:t>
            </a:r>
            <a:endParaRPr lang="ru-RU" sz="700" dirty="0"/>
          </a:p>
        </p:txBody>
      </p:sp>
      <p:sp>
        <p:nvSpPr>
          <p:cNvPr id="52" name="Прямоугольник 51">
            <a:extLst>
              <a:ext uri="{FF2B5EF4-FFF2-40B4-BE49-F238E27FC236}">
                <a16:creationId xmlns:a16="http://schemas.microsoft.com/office/drawing/2014/main" xmlns="" id="{F50CFCD5-56FB-451D-9C26-A4B05088EFA7}"/>
              </a:ext>
            </a:extLst>
          </p:cNvPr>
          <p:cNvSpPr/>
          <p:nvPr/>
        </p:nvSpPr>
        <p:spPr>
          <a:xfrm>
            <a:off x="170687"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Авиабаза «</a:t>
            </a:r>
            <a:r>
              <a:rPr lang="ru-RU" sz="1400" dirty="0" err="1"/>
              <a:t>Флорен</a:t>
            </a:r>
            <a:r>
              <a:rPr lang="ru-RU" sz="1400" dirty="0"/>
              <a:t>»(1936) </a:t>
            </a:r>
            <a:r>
              <a:rPr lang="ru-RU" sz="300" dirty="0"/>
              <a:t>(Во время Второй мировой войны отсюда действовали истребительные части немецких люфтваффе , в том числе ночные истребители </a:t>
            </a:r>
            <a:r>
              <a:rPr lang="ru-RU" sz="300" dirty="0" err="1"/>
              <a:t>Ju</a:t>
            </a:r>
            <a:r>
              <a:rPr lang="ru-RU" sz="300" dirty="0"/>
              <a:t> 88 и </a:t>
            </a:r>
            <a:r>
              <a:rPr lang="ru-RU" sz="300" dirty="0" err="1"/>
              <a:t>Bf</a:t>
            </a:r>
            <a:r>
              <a:rPr lang="ru-RU" sz="300" dirty="0"/>
              <a:t> 110 и дневные истребители </a:t>
            </a:r>
            <a:r>
              <a:rPr lang="ru-RU" sz="300" dirty="0" err="1"/>
              <a:t>Focke-Wulf</a:t>
            </a:r>
            <a:r>
              <a:rPr lang="ru-RU" sz="300" dirty="0"/>
              <a:t> </a:t>
            </a:r>
            <a:r>
              <a:rPr lang="ru-RU" sz="300" dirty="0" err="1"/>
              <a:t>Fw</a:t>
            </a:r>
            <a:r>
              <a:rPr lang="ru-RU" sz="300" dirty="0"/>
              <a:t> 190 . Он был захвачен в сентябре 1944 года, после чего действовавшие отсюда подразделения союзников включали 430-ю истребительную эскадрилью ВВС США, летавшую на Lockheed </a:t>
            </a:r>
            <a:r>
              <a:rPr lang="ru-RU" sz="300" dirty="0" err="1"/>
              <a:t>Lockheed</a:t>
            </a:r>
            <a:r>
              <a:rPr lang="ru-RU" sz="300" dirty="0"/>
              <a:t> P-38 </a:t>
            </a:r>
            <a:r>
              <a:rPr lang="ru-RU" sz="300" dirty="0" err="1"/>
              <a:t>Lightning</a:t>
            </a:r>
            <a:r>
              <a:rPr lang="ru-RU" sz="300" dirty="0"/>
              <a:t> в роли штурмовика, и 422-ю эскадрилью ночных истребителей, летающих на Northrop P-61 Black </a:t>
            </a:r>
            <a:r>
              <a:rPr lang="ru-RU" sz="300" dirty="0" err="1"/>
              <a:t>Widows</a:t>
            </a:r>
            <a:r>
              <a:rPr lang="ru-RU" sz="300" dirty="0"/>
              <a:t>. . [2] С 1984 по 1990 год 485-е тактическое ракетное крыло ВВС США дислоцировалось во </a:t>
            </a:r>
            <a:r>
              <a:rPr lang="ru-RU" sz="300" dirty="0" err="1"/>
              <a:t>Флоренне</a:t>
            </a:r>
            <a:r>
              <a:rPr lang="ru-RU" sz="300" dirty="0"/>
              <a:t>, развернув крылатую ракету наземного базирования BGM-109G .системы, которые были сняты в 1989 году в рамках Договора о ракетах средней и меньшей дальности .В настоящее время на авиабазе </a:t>
            </a:r>
            <a:r>
              <a:rPr lang="ru-RU" sz="300" dirty="0" err="1"/>
              <a:t>Флоренн</a:t>
            </a:r>
            <a:r>
              <a:rPr lang="ru-RU" sz="300" dirty="0"/>
              <a:t> действуют две истребительные эскадрильи. 1-я эскадрилья , начатая в 1917 году, и 350-я эскадрилья , созданная в Великобритании в 1942 году во время Второй мировой войны . Оба подразделения летают на F-16 </a:t>
            </a:r>
            <a:r>
              <a:rPr lang="ru-RU" sz="300" dirty="0" err="1"/>
              <a:t>Fighting</a:t>
            </a:r>
            <a:r>
              <a:rPr lang="ru-RU" sz="300" dirty="0"/>
              <a:t> Falcon .)</a:t>
            </a:r>
            <a:endParaRPr lang="ru-RU" sz="1400" dirty="0"/>
          </a:p>
        </p:txBody>
      </p:sp>
      <p:sp>
        <p:nvSpPr>
          <p:cNvPr id="53" name="Прямоугольник 52">
            <a:extLst>
              <a:ext uri="{FF2B5EF4-FFF2-40B4-BE49-F238E27FC236}">
                <a16:creationId xmlns:a16="http://schemas.microsoft.com/office/drawing/2014/main" xmlns="" id="{9B2453BF-815C-4325-B8B8-E6656C3248AB}"/>
              </a:ext>
            </a:extLst>
          </p:cNvPr>
          <p:cNvSpPr/>
          <p:nvPr/>
        </p:nvSpPr>
        <p:spPr>
          <a:xfrm>
            <a:off x="6599373"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тяжёлых истребителей (1936) </a:t>
            </a:r>
            <a:r>
              <a:rPr lang="ru-RU" sz="600" dirty="0"/>
              <a:t>(LACAB GR.8 </a:t>
            </a:r>
            <a:r>
              <a:rPr lang="ru-RU" sz="600" dirty="0" err="1"/>
              <a:t>Doryphore</a:t>
            </a:r>
            <a:r>
              <a:rPr lang="ru-RU" sz="600" dirty="0"/>
              <a:t> был прототипом бельгийского многоцелевого боевого самолета 1930-х годов. Двухмоторный биплан предназначался для выполнения бомбардировочных и разведывательных задач, а также в качестве истребителя сопровождения. Когда он был завершен, он уже устарел, и больше его не строили.)</a:t>
            </a:r>
            <a:endParaRPr lang="ru-RU" sz="1400" dirty="0"/>
          </a:p>
        </p:txBody>
      </p:sp>
      <p:sp>
        <p:nvSpPr>
          <p:cNvPr id="54" name="Прямоугольник 53">
            <a:extLst>
              <a:ext uri="{FF2B5EF4-FFF2-40B4-BE49-F238E27FC236}">
                <a16:creationId xmlns:a16="http://schemas.microsoft.com/office/drawing/2014/main" xmlns="" id="{7DF6CD79-8349-4E75-89EF-5208B3487C7C}"/>
              </a:ext>
            </a:extLst>
          </p:cNvPr>
          <p:cNvSpPr/>
          <p:nvPr/>
        </p:nvSpPr>
        <p:spPr>
          <a:xfrm>
            <a:off x="10474085"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Renard R.36 </a:t>
            </a:r>
            <a:r>
              <a:rPr lang="ru-RU" sz="300" dirty="0"/>
              <a:t>(</a:t>
            </a:r>
            <a:r>
              <a:rPr lang="ru-RU" sz="300" dirty="0" err="1"/>
              <a:t>Renard</a:t>
            </a:r>
            <a:r>
              <a:rPr lang="ru-RU" sz="300" dirty="0"/>
              <a:t> R.36 был бельгийским цельнометаллическим истребителем, разработанным Альфредом Ренаром для замены </a:t>
            </a:r>
            <a:r>
              <a:rPr lang="ru-RU" sz="300" dirty="0" err="1"/>
              <a:t>Fairey</a:t>
            </a:r>
            <a:r>
              <a:rPr lang="ru-RU" sz="300" dirty="0"/>
              <a:t> </a:t>
            </a:r>
            <a:r>
              <a:rPr lang="ru-RU" sz="300" dirty="0" err="1"/>
              <a:t>Firefly</a:t>
            </a:r>
            <a:r>
              <a:rPr lang="ru-RU" sz="300" dirty="0"/>
              <a:t> IIM в бельгийских ВВС . Разработанный для усовершенствования </a:t>
            </a:r>
            <a:r>
              <a:rPr lang="ru-RU" sz="300" dirty="0" err="1"/>
              <a:t>Renard</a:t>
            </a:r>
            <a:r>
              <a:rPr lang="ru-RU" sz="300" dirty="0"/>
              <a:t> </a:t>
            </a:r>
            <a:r>
              <a:rPr lang="ru-RU" sz="300" dirty="0" err="1"/>
              <a:t>Epervier</a:t>
            </a:r>
            <a:r>
              <a:rPr lang="ru-RU" sz="300" dirty="0"/>
              <a:t> , который так и не был принят на вооружение бельгийским правительством, прототип R.36 впервые поднялся в воздух 5 ноября 1937 г. [1] После испытаний R.36 был выбран бельгийскими ВВС в конце 1938 г. Предварительно заказано 40 самолетов, которые должны быть доставлены через два года.)</a:t>
            </a:r>
            <a:endParaRPr lang="ru-RU" sz="1400" dirty="0"/>
          </a:p>
        </p:txBody>
      </p:sp>
      <p:sp>
        <p:nvSpPr>
          <p:cNvPr id="56" name="Прямоугольник 55">
            <a:extLst>
              <a:ext uri="{FF2B5EF4-FFF2-40B4-BE49-F238E27FC236}">
                <a16:creationId xmlns:a16="http://schemas.microsoft.com/office/drawing/2014/main" xmlns="" id="{5ECB5972-DF2F-44B1-9C1F-35B746F0DE1F}"/>
              </a:ext>
            </a:extLst>
          </p:cNvPr>
          <p:cNvSpPr/>
          <p:nvPr/>
        </p:nvSpPr>
        <p:spPr>
          <a:xfrm>
            <a:off x="7900625"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R37 </a:t>
            </a:r>
            <a:r>
              <a:rPr lang="ru-RU" sz="1400" dirty="0"/>
              <a:t>при поддержке Франции </a:t>
            </a:r>
            <a:r>
              <a:rPr lang="ru-RU" sz="500" dirty="0"/>
              <a:t>(Версия R.36 с радиальным двигателем </a:t>
            </a:r>
            <a:r>
              <a:rPr lang="ru-RU" sz="500" dirty="0" err="1"/>
              <a:t>Gnome-Rhône</a:t>
            </a:r>
            <a:r>
              <a:rPr lang="ru-RU" sz="500" dirty="0"/>
              <a:t> 14N-21 мощностью 820 кВт (1100 </a:t>
            </a:r>
            <a:r>
              <a:rPr lang="ru-RU" sz="500" dirty="0" err="1"/>
              <a:t>л.с</a:t>
            </a:r>
            <a:r>
              <a:rPr lang="ru-RU" sz="500" dirty="0"/>
              <a:t>.) , один самолет захвачен немецкими войсками в мае 1940 г. [6] Планируемое вооружение: 4 × 7,7-мм пулемета FN </a:t>
            </a:r>
            <a:r>
              <a:rPr lang="ru-RU" sz="500" dirty="0" err="1"/>
              <a:t>Browning</a:t>
            </a:r>
            <a:r>
              <a:rPr lang="ru-RU" sz="500" dirty="0"/>
              <a:t> и 2 × 13,2-мм снарядные пушки FN </a:t>
            </a:r>
            <a:r>
              <a:rPr lang="ru-RU" sz="500" dirty="0" err="1"/>
              <a:t>Browning</a:t>
            </a:r>
            <a:r>
              <a:rPr lang="ru-RU" sz="500" dirty="0"/>
              <a:t> . [7])</a:t>
            </a:r>
            <a:endParaRPr lang="ru-RU" sz="1400" dirty="0"/>
          </a:p>
        </p:txBody>
      </p:sp>
      <p:sp>
        <p:nvSpPr>
          <p:cNvPr id="57" name="Прямоугольник 56">
            <a:extLst>
              <a:ext uri="{FF2B5EF4-FFF2-40B4-BE49-F238E27FC236}">
                <a16:creationId xmlns:a16="http://schemas.microsoft.com/office/drawing/2014/main" xmlns="" id="{1FB752A9-4E9A-49DC-BBFD-B10E15AF187E}"/>
              </a:ext>
            </a:extLst>
          </p:cNvPr>
          <p:cNvSpPr/>
          <p:nvPr/>
        </p:nvSpPr>
        <p:spPr>
          <a:xfrm>
            <a:off x="10474085"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a:t>
            </a:r>
            <a:r>
              <a:rPr lang="ru-RU" sz="1400" dirty="0"/>
              <a:t>8</a:t>
            </a:r>
            <a:r>
              <a:rPr lang="en-US" sz="1400" dirty="0"/>
              <a:t> </a:t>
            </a:r>
            <a:r>
              <a:rPr lang="ru-RU" sz="1400" dirty="0"/>
              <a:t>при поддержке Великобритании </a:t>
            </a:r>
            <a:r>
              <a:rPr lang="ru-RU" sz="400" dirty="0"/>
              <a:t>(Производная от самолета R.36 с двигателем Rolls-Royce Merlin II мощностью 770 кВт (1030 </a:t>
            </a:r>
            <a:r>
              <a:rPr lang="ru-RU" sz="400" dirty="0" err="1"/>
              <a:t>л.с</a:t>
            </a:r>
            <a:r>
              <a:rPr lang="ru-RU" sz="400" dirty="0"/>
              <a:t>.). Один построен, который впервые поднялся в воздух 4 августа 1939 года, разогнавшись во время испытаний до скорости 326 миль в час (525 км / ч). Прототип эвакуирован во Францию, но захвачен немецкими войсками и сдан на слом. [6] Планируемое вооружение: 4 пулемета FN </a:t>
            </a:r>
            <a:r>
              <a:rPr lang="ru-RU" sz="400" dirty="0" err="1"/>
              <a:t>Browning</a:t>
            </a:r>
            <a:r>
              <a:rPr lang="ru-RU" sz="400" dirty="0"/>
              <a:t> калибра 7,7 мм и 2 пулемета FN </a:t>
            </a:r>
            <a:r>
              <a:rPr lang="ru-RU" sz="400" dirty="0" err="1"/>
              <a:t>Browning</a:t>
            </a:r>
            <a:r>
              <a:rPr lang="ru-RU" sz="400" dirty="0"/>
              <a:t> калибра 13,2 мм . [8])</a:t>
            </a:r>
            <a:endParaRPr lang="ru-RU" sz="1400" dirty="0"/>
          </a:p>
        </p:txBody>
      </p:sp>
      <p:sp>
        <p:nvSpPr>
          <p:cNvPr id="58" name="Прямоугольник 57">
            <a:extLst>
              <a:ext uri="{FF2B5EF4-FFF2-40B4-BE49-F238E27FC236}">
                <a16:creationId xmlns:a16="http://schemas.microsoft.com/office/drawing/2014/main" xmlns="" id="{ABCFBB8E-0600-4889-AF1E-93958E5ECF80}"/>
              </a:ext>
            </a:extLst>
          </p:cNvPr>
          <p:cNvSpPr/>
          <p:nvPr/>
        </p:nvSpPr>
        <p:spPr>
          <a:xfrm>
            <a:off x="13016576"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a:t>
            </a:r>
            <a:r>
              <a:rPr lang="ru-RU" sz="1400" dirty="0"/>
              <a:t>40</a:t>
            </a:r>
            <a:r>
              <a:rPr lang="en-US" sz="1400" dirty="0"/>
              <a:t> </a:t>
            </a:r>
            <a:r>
              <a:rPr lang="ru-RU" sz="1400" dirty="0"/>
              <a:t>при поддержке США </a:t>
            </a:r>
            <a:r>
              <a:rPr lang="ru-RU" sz="500" dirty="0"/>
              <a:t>(Вариант R.38 со сдвоенным фюзеляжем, аналогичный F-82 Twin Mustang . Предлагаемое вооружение состояло из четырех 13,2- мм артиллерийских орудий FN </a:t>
            </a:r>
            <a:r>
              <a:rPr lang="ru-RU" sz="500" dirty="0" err="1"/>
              <a:t>Browning</a:t>
            </a:r>
            <a:r>
              <a:rPr lang="ru-RU" sz="500" dirty="0"/>
              <a:t> или четырех 20-мм </a:t>
            </a:r>
            <a:r>
              <a:rPr lang="ru-RU" sz="500" dirty="0" err="1"/>
              <a:t>автопушек</a:t>
            </a:r>
            <a:r>
              <a:rPr lang="ru-RU" sz="500" dirty="0"/>
              <a:t> . Существовал только на бумаге. [9])</a:t>
            </a:r>
            <a:endParaRPr lang="ru-RU" sz="1400" dirty="0"/>
          </a:p>
        </p:txBody>
      </p:sp>
      <p:cxnSp>
        <p:nvCxnSpPr>
          <p:cNvPr id="59" name="Прямая соединительная линия 58">
            <a:extLst>
              <a:ext uri="{FF2B5EF4-FFF2-40B4-BE49-F238E27FC236}">
                <a16:creationId xmlns:a16="http://schemas.microsoft.com/office/drawing/2014/main" xmlns="" id="{60EBFE69-647A-429E-AC54-DA932720C39C}"/>
              </a:ext>
            </a:extLst>
          </p:cNvPr>
          <p:cNvCxnSpPr>
            <a:cxnSpLocks/>
            <a:stCxn id="56" idx="3"/>
            <a:endCxn id="57" idx="1"/>
          </p:cNvCxnSpPr>
          <p:nvPr/>
        </p:nvCxnSpPr>
        <p:spPr>
          <a:xfrm>
            <a:off x="10016543" y="3717132"/>
            <a:ext cx="45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a:extLst>
              <a:ext uri="{FF2B5EF4-FFF2-40B4-BE49-F238E27FC236}">
                <a16:creationId xmlns:a16="http://schemas.microsoft.com/office/drawing/2014/main" xmlns="" id="{BC399F68-80AE-433B-AD6B-370A5EE7AE92}"/>
              </a:ext>
            </a:extLst>
          </p:cNvPr>
          <p:cNvCxnSpPr>
            <a:cxnSpLocks/>
            <a:stCxn id="57" idx="3"/>
            <a:endCxn id="58" idx="1"/>
          </p:cNvCxnSpPr>
          <p:nvPr/>
        </p:nvCxnSpPr>
        <p:spPr>
          <a:xfrm>
            <a:off x="12590003" y="3717132"/>
            <a:ext cx="426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xmlns="" id="{BC23B88D-BA3D-4683-96F7-82A71C5C9056}"/>
              </a:ext>
            </a:extLst>
          </p:cNvPr>
          <p:cNvSpPr/>
          <p:nvPr/>
        </p:nvSpPr>
        <p:spPr>
          <a:xfrm>
            <a:off x="2747333"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Конкурс на современный истребитель </a:t>
            </a:r>
            <a:r>
              <a:rPr lang="ru-RU" sz="300" dirty="0"/>
              <a:t>(</a:t>
            </a:r>
            <a:r>
              <a:rPr lang="ru-RU" sz="500" dirty="0">
                <a:effectLst/>
                <a:latin typeface="Calibri" panose="020F0502020204030204" pitchFamily="34" charset="0"/>
                <a:ea typeface="Calibri" panose="020F0502020204030204" pitchFamily="34" charset="0"/>
                <a:cs typeface="Times New Roman" panose="02020603050405020304" pitchFamily="18" charset="0"/>
              </a:rPr>
              <a:t>В 1937 году последние было решено заменить на более современные машины. В результате конкурса были выбраны английские же "гладиаторы" и итальянские "</a:t>
            </a:r>
            <a:r>
              <a:rPr lang="ru-RU" sz="500" dirty="0" err="1">
                <a:effectLst/>
                <a:latin typeface="Calibri" panose="020F0502020204030204" pitchFamily="34" charset="0"/>
                <a:ea typeface="Calibri" panose="020F0502020204030204" pitchFamily="34" charset="0"/>
                <a:cs typeface="Times New Roman" panose="02020603050405020304" pitchFamily="18" charset="0"/>
              </a:rPr>
              <a:t>фиат</a:t>
            </a:r>
            <a:r>
              <a:rPr lang="ru-RU" sz="500" dirty="0">
                <a:effectLst/>
                <a:latin typeface="Calibri" panose="020F0502020204030204" pitchFamily="34" charset="0"/>
                <a:ea typeface="Calibri" panose="020F0502020204030204" pitchFamily="34" charset="0"/>
                <a:cs typeface="Times New Roman" panose="02020603050405020304" pitchFamily="18" charset="0"/>
              </a:rPr>
              <a:t>" CR.42. "Гладиаторы" планировали производить по лицензии, но ограничились покупкой 22 машин.</a:t>
            </a:r>
            <a:r>
              <a:rPr lang="ru-RU" sz="300" dirty="0"/>
              <a:t>)</a:t>
            </a:r>
            <a:endParaRPr lang="ru-RU" sz="1400" dirty="0"/>
          </a:p>
        </p:txBody>
      </p:sp>
      <p:cxnSp>
        <p:nvCxnSpPr>
          <p:cNvPr id="62" name="Прямая соединительная линия 61">
            <a:extLst>
              <a:ext uri="{FF2B5EF4-FFF2-40B4-BE49-F238E27FC236}">
                <a16:creationId xmlns:a16="http://schemas.microsoft.com/office/drawing/2014/main" xmlns="" id="{A57BCE41-DB05-40E8-A017-58EEF93FBE78}"/>
              </a:ext>
            </a:extLst>
          </p:cNvPr>
          <p:cNvCxnSpPr>
            <a:cxnSpLocks/>
            <a:stCxn id="61" idx="3"/>
            <a:endCxn id="54" idx="1"/>
          </p:cNvCxnSpPr>
          <p:nvPr/>
        </p:nvCxnSpPr>
        <p:spPr>
          <a:xfrm>
            <a:off x="4863251" y="2306220"/>
            <a:ext cx="5610834" cy="7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Прямоугольник 62">
            <a:extLst>
              <a:ext uri="{FF2B5EF4-FFF2-40B4-BE49-F238E27FC236}">
                <a16:creationId xmlns:a16="http://schemas.microsoft.com/office/drawing/2014/main" xmlns="" id="{616C7DF2-824D-4388-BAF2-9351B348DB26}"/>
              </a:ext>
            </a:extLst>
          </p:cNvPr>
          <p:cNvSpPr/>
          <p:nvPr/>
        </p:nvSpPr>
        <p:spPr>
          <a:xfrm>
            <a:off x="532397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Пойти на соглашение с Германией</a:t>
            </a:r>
          </a:p>
        </p:txBody>
      </p:sp>
      <p:sp>
        <p:nvSpPr>
          <p:cNvPr id="64" name="Прямоугольник 63">
            <a:extLst>
              <a:ext uri="{FF2B5EF4-FFF2-40B4-BE49-F238E27FC236}">
                <a16:creationId xmlns:a16="http://schemas.microsoft.com/office/drawing/2014/main" xmlns="" id="{CA9664A1-8081-4A0B-847E-404600F6E371}"/>
              </a:ext>
            </a:extLst>
          </p:cNvPr>
          <p:cNvSpPr/>
          <p:nvPr/>
        </p:nvSpPr>
        <p:spPr>
          <a:xfrm>
            <a:off x="2747333"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в США </a:t>
            </a:r>
            <a:r>
              <a:rPr lang="ru-RU" sz="1400" dirty="0" err="1"/>
              <a:t>Брюстер</a:t>
            </a:r>
            <a:r>
              <a:rPr lang="ru-RU" sz="1400" dirty="0"/>
              <a:t> F2A-2</a:t>
            </a:r>
          </a:p>
        </p:txBody>
      </p:sp>
      <p:sp>
        <p:nvSpPr>
          <p:cNvPr id="65" name="Прямоугольник 64">
            <a:extLst>
              <a:ext uri="{FF2B5EF4-FFF2-40B4-BE49-F238E27FC236}">
                <a16:creationId xmlns:a16="http://schemas.microsoft.com/office/drawing/2014/main" xmlns="" id="{76A83F02-0AC8-4720-BA0D-43C55873A1F9}"/>
              </a:ext>
            </a:extLst>
          </p:cNvPr>
          <p:cNvSpPr/>
          <p:nvPr/>
        </p:nvSpPr>
        <p:spPr>
          <a:xfrm>
            <a:off x="170687"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a:t>
            </a:r>
            <a:r>
              <a:rPr lang="ru-RU" sz="1400" dirty="0" err="1"/>
              <a:t>Харрикейны</a:t>
            </a:r>
            <a:r>
              <a:rPr lang="ru-RU" sz="1400" dirty="0"/>
              <a:t> Великобритании</a:t>
            </a:r>
          </a:p>
        </p:txBody>
      </p:sp>
      <p:cxnSp>
        <p:nvCxnSpPr>
          <p:cNvPr id="66" name="Прямая соединительная линия 65">
            <a:extLst>
              <a:ext uri="{FF2B5EF4-FFF2-40B4-BE49-F238E27FC236}">
                <a16:creationId xmlns:a16="http://schemas.microsoft.com/office/drawing/2014/main" xmlns="" id="{0A35F6D0-13A2-4541-BAFB-3E0D21244ECA}"/>
              </a:ext>
            </a:extLst>
          </p:cNvPr>
          <p:cNvCxnSpPr>
            <a:cxnSpLocks/>
            <a:stCxn id="65" idx="3"/>
            <a:endCxn id="64" idx="1"/>
          </p:cNvCxnSpPr>
          <p:nvPr/>
        </p:nvCxnSpPr>
        <p:spPr>
          <a:xfrm>
            <a:off x="2286605"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a16="http://schemas.microsoft.com/office/drawing/2014/main" xmlns="" id="{878D9B60-E30F-48F7-AF3A-F9D13F7EB637}"/>
              </a:ext>
            </a:extLst>
          </p:cNvPr>
          <p:cNvCxnSpPr>
            <a:cxnSpLocks/>
            <a:stCxn id="64" idx="3"/>
            <a:endCxn id="63" idx="1"/>
          </p:cNvCxnSpPr>
          <p:nvPr/>
        </p:nvCxnSpPr>
        <p:spPr>
          <a:xfrm>
            <a:off x="4863251"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xmlns="" id="{9C36B8C8-DB85-4762-B3CC-B09935511617}"/>
              </a:ext>
            </a:extLst>
          </p:cNvPr>
          <p:cNvSpPr/>
          <p:nvPr/>
        </p:nvSpPr>
        <p:spPr>
          <a:xfrm>
            <a:off x="1457241"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Форт Эбен-</a:t>
            </a:r>
            <a:r>
              <a:rPr lang="ru-RU" sz="1400" dirty="0" err="1"/>
              <a:t>Эмаэль</a:t>
            </a:r>
            <a:r>
              <a:rPr lang="ru-RU" sz="1400" dirty="0"/>
              <a:t> </a:t>
            </a:r>
            <a:r>
              <a:rPr lang="ru-RU" sz="400" dirty="0"/>
              <a:t>(</a:t>
            </a:r>
            <a:r>
              <a:rPr lang="en-US" sz="400" dirty="0"/>
              <a:t>Fort </a:t>
            </a:r>
            <a:r>
              <a:rPr lang="en-US" sz="400" dirty="0" err="1"/>
              <a:t>d'Eben-Emael</a:t>
            </a:r>
            <a:r>
              <a:rPr lang="ru-RU" sz="400" dirty="0"/>
              <a:t>) (Хотя принцип строительства форта в Эбен-</a:t>
            </a:r>
            <a:r>
              <a:rPr lang="ru-RU" sz="400" dirty="0" err="1"/>
              <a:t>Эмаэле</a:t>
            </a:r>
            <a:r>
              <a:rPr lang="ru-RU" sz="400" dirty="0"/>
              <a:t> зафиксирован с 1929 г., программу тормозят не только конфликты внутри генерального штаба, но и конфликты внутри гражданского общества между </a:t>
            </a:r>
            <a:r>
              <a:rPr lang="ru-RU" sz="400" dirty="0" err="1"/>
              <a:t>валлонцами</a:t>
            </a:r>
            <a:r>
              <a:rPr lang="ru-RU" sz="400" dirty="0"/>
              <a:t> и фламандцами, каждый жаловаться на то, что он менее защищен, чем другой. Только с приходом Альбера </a:t>
            </a:r>
            <a:r>
              <a:rPr lang="ru-RU" sz="400" dirty="0" err="1"/>
              <a:t>Девеза</a:t>
            </a:r>
            <a:r>
              <a:rPr lang="ru-RU" sz="400" dirty="0"/>
              <a:t> на пост министра обороны дело ускорилось, и работа над сайтом началась.1 апреля 1932 </a:t>
            </a:r>
            <a:r>
              <a:rPr lang="ru-RU" sz="400" dirty="0" err="1"/>
              <a:t>г.под</a:t>
            </a:r>
            <a:r>
              <a:rPr lang="ru-RU" sz="400" dirty="0"/>
              <a:t> руководством командующего Жана </a:t>
            </a:r>
            <a:r>
              <a:rPr lang="ru-RU" sz="400" dirty="0" err="1"/>
              <a:t>Мерсье</a:t>
            </a:r>
            <a:r>
              <a:rPr lang="ru-RU" sz="400" dirty="0"/>
              <a:t> [ 5 ] . Большая часть работ была завершена в 1935 г., но более мелкие работы продолжались до 1940 г)</a:t>
            </a:r>
            <a:endParaRPr lang="ru-RU" sz="1400" dirty="0"/>
          </a:p>
        </p:txBody>
      </p:sp>
      <p:sp>
        <p:nvSpPr>
          <p:cNvPr id="68" name="Прямоугольник 67">
            <a:extLst>
              <a:ext uri="{FF2B5EF4-FFF2-40B4-BE49-F238E27FC236}">
                <a16:creationId xmlns:a16="http://schemas.microsoft.com/office/drawing/2014/main" xmlns="" id="{8EDB5027-76F8-4F26-B70B-62E851625221}"/>
              </a:ext>
            </a:extLst>
          </p:cNvPr>
          <p:cNvSpPr/>
          <p:nvPr/>
        </p:nvSpPr>
        <p:spPr>
          <a:xfrm>
            <a:off x="1457241"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Защитить Арденны (неисторический) </a:t>
            </a:r>
            <a:r>
              <a:rPr lang="ru-RU" sz="200" dirty="0"/>
              <a:t>(Чтобы быстро победить Францию, нацистская Германия в начале Второй мировой войны решила воспроизвести план </a:t>
            </a:r>
            <a:r>
              <a:rPr lang="ru-RU" sz="200" dirty="0" err="1"/>
              <a:t>Шлиффена</a:t>
            </a:r>
            <a:r>
              <a:rPr lang="ru-RU" sz="200" dirty="0"/>
              <a:t>. С этой точки зрения форт Эбен-</a:t>
            </a:r>
            <a:r>
              <a:rPr lang="ru-RU" sz="200" dirty="0" err="1"/>
              <a:t>Эмаэль</a:t>
            </a:r>
            <a:r>
              <a:rPr lang="ru-RU" sz="200" dirty="0"/>
              <a:t> представляет собой серьезное препятствие, которое потенциально может замедлить или даже остановить немецкую армию, тем самым давая время французам развернуться в Бельгии для контратаки, как это было запланировано планом </a:t>
            </a:r>
            <a:r>
              <a:rPr lang="ru-RU" sz="200" dirty="0" err="1"/>
              <a:t>Дайла</a:t>
            </a:r>
            <a:r>
              <a:rPr lang="ru-RU" sz="200" dirty="0"/>
              <a:t> [ 7 ] . . Недостатком этой стратегии было то, что Арденны оставались незакрытыми, что не могли не заметить немцы. Затем они изменяют за несколько недель до его выпуска под влиянием Хайнца Гудериана свой собственный план, известный как Желтый план или </a:t>
            </a:r>
            <a:r>
              <a:rPr lang="ru-RU" sz="200" dirty="0" err="1"/>
              <a:t>Fall</a:t>
            </a:r>
            <a:r>
              <a:rPr lang="ru-RU" sz="200" dirty="0"/>
              <a:t> </a:t>
            </a:r>
            <a:r>
              <a:rPr lang="ru-RU" sz="200" dirty="0" err="1"/>
              <a:t>Gelb</a:t>
            </a:r>
            <a:r>
              <a:rPr lang="ru-RU" sz="200" dirty="0"/>
              <a:t>., чтобы совершить дерзкий прорыв через Арденны и обойти французские войска, вступающие в Бельгию с тыла. Однако для успеха плана жизненно важно, чтобы французы полностью заняли территорию Бельгии, и поэтому вторжение в Нидерланды и Бельгию остается необходимым. Для этого необходимы мосты через Маас и канал Альберта вокруг </a:t>
            </a:r>
            <a:r>
              <a:rPr lang="ru-RU" sz="200" dirty="0" err="1"/>
              <a:t>Маастрихта</a:t>
            </a:r>
            <a:r>
              <a:rPr lang="ru-RU" sz="200" dirty="0"/>
              <a:t>, но они находятся под обстрелом из форта Эбен-</a:t>
            </a:r>
            <a:r>
              <a:rPr lang="ru-RU" sz="200" dirty="0" err="1"/>
              <a:t>Эмаэль</a:t>
            </a:r>
            <a:r>
              <a:rPr lang="ru-RU" sz="200" dirty="0"/>
              <a:t> [ 8 ] . Затем немцы разработали план захвата мостов и нейтрализации форта с помощью воздушно- десантных войск . У </a:t>
            </a:r>
            <a:r>
              <a:rPr lang="ru-RU" sz="200" dirty="0" err="1"/>
              <a:t>штурмгруппы</a:t>
            </a:r>
            <a:r>
              <a:rPr lang="ru-RU" sz="200" dirty="0"/>
              <a:t> Гранит точнее задача приземлиться на крышу форта с </a:t>
            </a:r>
            <a:r>
              <a:rPr lang="ru-RU" sz="200" dirty="0" err="1"/>
              <a:t>планерамикумулятивными</a:t>
            </a:r>
            <a:r>
              <a:rPr lang="ru-RU" sz="200" dirty="0"/>
              <a:t> зарядами уничтожить смотровые башенки , чтобы ослепить форт и не дать ему применить свою артиллерию .)</a:t>
            </a:r>
            <a:endParaRPr lang="ru-RU" sz="1400" dirty="0"/>
          </a:p>
        </p:txBody>
      </p:sp>
      <p:sp>
        <p:nvSpPr>
          <p:cNvPr id="69" name="Прямоугольник 68">
            <a:extLst>
              <a:ext uri="{FF2B5EF4-FFF2-40B4-BE49-F238E27FC236}">
                <a16:creationId xmlns:a16="http://schemas.microsoft.com/office/drawing/2014/main" xmlns="" id="{A6C53A3B-D171-4BA3-81CD-BBB29B60A2E2}"/>
              </a:ext>
            </a:extLst>
          </p:cNvPr>
          <p:cNvSpPr/>
          <p:nvPr/>
        </p:nvSpPr>
        <p:spPr>
          <a:xfrm>
            <a:off x="274556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Корпус морской пехоты (1939) </a:t>
            </a:r>
            <a:r>
              <a:rPr lang="ru-RU" sz="500" dirty="0"/>
              <a:t>(Когда разразилась Вторая мировая война , Бельгии снова не хватило военно-морского флота. Корпус морской пехоты [ 3 ] был создан в 1939 году с целью как можно быстрее собрать технику и личный состав. Корпус морской пехоты занимается, среди прочего, обеспечением безопасности прибрежных вод, где дрейфует множество плавучих мин . Несмотря на ограниченные средства, морская пехота за год обезвредила более 250 мин.)</a:t>
            </a:r>
            <a:endParaRPr lang="ru-RU" sz="1400" dirty="0"/>
          </a:p>
        </p:txBody>
      </p:sp>
      <p:sp>
        <p:nvSpPr>
          <p:cNvPr id="70" name="Прямоугольник 69">
            <a:extLst>
              <a:ext uri="{FF2B5EF4-FFF2-40B4-BE49-F238E27FC236}">
                <a16:creationId xmlns:a16="http://schemas.microsoft.com/office/drawing/2014/main" xmlns="" id="{050C0F0F-0F5F-4137-8947-062470264E5C}"/>
              </a:ext>
            </a:extLst>
          </p:cNvPr>
          <p:cNvSpPr/>
          <p:nvPr/>
        </p:nvSpPr>
        <p:spPr>
          <a:xfrm>
            <a:off x="4033887"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Омолодить флот Бельгийской Судоходной кампании </a:t>
            </a:r>
            <a:r>
              <a:rPr lang="ru-RU" sz="400" dirty="0"/>
              <a:t>(В конце 1933 года бельгийское государство предоставило ссуды бельгийским судовладельцам, чтобы вернуть в строй разоруженные части и стимулировать строительство новых кораблей. С 1937 года экономическая ситуация улучшилась, и CMB воспользовался возможностью, чтобы омолодить свой флот, перепродав 24 старых парохода.)</a:t>
            </a:r>
            <a:endParaRPr lang="ru-RU" sz="1400" dirty="0"/>
          </a:p>
        </p:txBody>
      </p:sp>
      <p:sp>
        <p:nvSpPr>
          <p:cNvPr id="71" name="Прямоугольник 70">
            <a:extLst>
              <a:ext uri="{FF2B5EF4-FFF2-40B4-BE49-F238E27FC236}">
                <a16:creationId xmlns:a16="http://schemas.microsoft.com/office/drawing/2014/main" xmlns="" id="{76AD3F43-559A-4E69-95CF-A58B1D4643BB}"/>
              </a:ext>
            </a:extLst>
          </p:cNvPr>
          <p:cNvSpPr/>
          <p:nvPr/>
        </p:nvSpPr>
        <p:spPr>
          <a:xfrm>
            <a:off x="4033887"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устриц в Остенде (1938) </a:t>
            </a:r>
            <a:r>
              <a:rPr lang="ru-RU" sz="200" dirty="0"/>
              <a:t>(В 1930 -х годах , после того как реконструкция оживила экономику (до кризиса 1929 года), бельгийское правительство попыталось возродить Остенде и бельгийское устричное хозяйство через «Комиссию по </a:t>
            </a:r>
            <a:r>
              <a:rPr lang="ru-RU" sz="200" dirty="0" err="1"/>
              <a:t>острейкультуре</a:t>
            </a:r>
            <a:r>
              <a:rPr lang="ru-RU" sz="200" dirty="0"/>
              <a:t>» , созданную в 1933 году под эгидой военно-морского управления. Администрация; администрация предлагает бесплатные слоты для желающих попробовать свои силы в возрождении этого </a:t>
            </a:r>
            <a:r>
              <a:rPr lang="ru-RU" sz="200" dirty="0" err="1"/>
              <a:t>занятия.Таким</a:t>
            </a:r>
            <a:r>
              <a:rPr lang="ru-RU" sz="200" dirty="0"/>
              <a:t> образом, в Остенде 86 гектаров были переданы компании SA </a:t>
            </a:r>
            <a:r>
              <a:rPr lang="ru-RU" sz="200" dirty="0" err="1"/>
              <a:t>Huîtrières</a:t>
            </a:r>
            <a:r>
              <a:rPr lang="ru-RU" sz="200" dirty="0"/>
              <a:t> </a:t>
            </a:r>
            <a:r>
              <a:rPr lang="ru-RU" sz="200" dirty="0" err="1"/>
              <a:t>Halewyck</a:t>
            </a:r>
            <a:r>
              <a:rPr lang="ru-RU" sz="200" dirty="0"/>
              <a:t> &amp; C° (основанной столетием ранее), которая немедленно взялась за установку там </a:t>
            </a:r>
            <a:r>
              <a:rPr lang="ru-RU" sz="200" dirty="0" err="1"/>
              <a:t>гетров</a:t>
            </a:r>
            <a:r>
              <a:rPr lang="ru-RU" sz="200" dirty="0"/>
              <a:t> . За 5 лет несколько неудач следуют одна за другой, но в1938 начинается первое производство устриц Остенде. Там вторая мировая война , сначала статус нейтралитета Бельгии позволяет продолжать работу устричным фермерам, затем Гитлер нарушает свои договоренности и его армия оккупирует страну. В то время как первый запас в несколько миллионов зрелых устриц был готов к выпуску на рынок к сезону 1940-1941 годов , нацистские оккупанты вынудили правительство построить базу для гидросамолетов в Остенде . Работа уничтожает производство устриц из-за закрытия нагульных прудов дамбой)</a:t>
            </a:r>
            <a:endParaRPr lang="ru-RU" sz="1400" dirty="0"/>
          </a:p>
        </p:txBody>
      </p:sp>
      <p:cxnSp>
        <p:nvCxnSpPr>
          <p:cNvPr id="72" name="Соединительная линия уступом 523">
            <a:extLst>
              <a:ext uri="{FF2B5EF4-FFF2-40B4-BE49-F238E27FC236}">
                <a16:creationId xmlns:a16="http://schemas.microsoft.com/office/drawing/2014/main" xmlns="" id="{2A25F4B4-02B5-440D-93F5-CFBC12D61896}"/>
              </a:ext>
            </a:extLst>
          </p:cNvPr>
          <p:cNvCxnSpPr>
            <a:cxnSpLocks/>
            <a:stCxn id="50" idx="2"/>
            <a:endCxn id="51" idx="0"/>
          </p:cNvCxnSpPr>
          <p:nvPr/>
        </p:nvCxnSpPr>
        <p:spPr>
          <a:xfrm rot="16200000" flipH="1">
            <a:off x="10703455" y="-1597634"/>
            <a:ext cx="324957" cy="64172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Соединительная линия уступом 523">
            <a:extLst>
              <a:ext uri="{FF2B5EF4-FFF2-40B4-BE49-F238E27FC236}">
                <a16:creationId xmlns:a16="http://schemas.microsoft.com/office/drawing/2014/main" xmlns="" id="{C303E358-F5A9-4491-95C6-7400F87B3853}"/>
              </a:ext>
            </a:extLst>
          </p:cNvPr>
          <p:cNvCxnSpPr>
            <a:cxnSpLocks/>
            <a:stCxn id="50" idx="2"/>
            <a:endCxn id="61" idx="0"/>
          </p:cNvCxnSpPr>
          <p:nvPr/>
        </p:nvCxnSpPr>
        <p:spPr>
          <a:xfrm rot="5400000">
            <a:off x="5572447" y="-318665"/>
            <a:ext cx="317730" cy="38520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Соединительная линия уступом 523">
            <a:extLst>
              <a:ext uri="{FF2B5EF4-FFF2-40B4-BE49-F238E27FC236}">
                <a16:creationId xmlns:a16="http://schemas.microsoft.com/office/drawing/2014/main" xmlns="" id="{E2C02A62-C523-45E8-8EB1-CC2016531DBF}"/>
              </a:ext>
            </a:extLst>
          </p:cNvPr>
          <p:cNvCxnSpPr>
            <a:cxnSpLocks/>
            <a:stCxn id="50" idx="2"/>
            <a:endCxn id="52" idx="0"/>
          </p:cNvCxnSpPr>
          <p:nvPr/>
        </p:nvCxnSpPr>
        <p:spPr>
          <a:xfrm rot="5400000">
            <a:off x="4280511" y="-1603375"/>
            <a:ext cx="324957" cy="64286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523">
            <a:extLst>
              <a:ext uri="{FF2B5EF4-FFF2-40B4-BE49-F238E27FC236}">
                <a16:creationId xmlns:a16="http://schemas.microsoft.com/office/drawing/2014/main" xmlns="" id="{69F338FF-D8FA-4705-9387-D860ADD66E20}"/>
              </a:ext>
            </a:extLst>
          </p:cNvPr>
          <p:cNvCxnSpPr>
            <a:cxnSpLocks/>
            <a:stCxn id="61" idx="2"/>
            <a:endCxn id="63" idx="0"/>
          </p:cNvCxnSpPr>
          <p:nvPr/>
        </p:nvCxnSpPr>
        <p:spPr>
          <a:xfrm rot="16200000" flipH="1">
            <a:off x="4928159"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Соединительная линия уступом 523">
            <a:extLst>
              <a:ext uri="{FF2B5EF4-FFF2-40B4-BE49-F238E27FC236}">
                <a16:creationId xmlns:a16="http://schemas.microsoft.com/office/drawing/2014/main" xmlns="" id="{F8F4E366-172F-4FC2-BE12-AEED0FAE5B6E}"/>
              </a:ext>
            </a:extLst>
          </p:cNvPr>
          <p:cNvCxnSpPr>
            <a:cxnSpLocks/>
            <a:stCxn id="61" idx="2"/>
            <a:endCxn id="65" idx="0"/>
          </p:cNvCxnSpPr>
          <p:nvPr/>
        </p:nvCxnSpPr>
        <p:spPr>
          <a:xfrm rot="5400000">
            <a:off x="2351513"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Прямоугольник 76">
            <a:extLst>
              <a:ext uri="{FF2B5EF4-FFF2-40B4-BE49-F238E27FC236}">
                <a16:creationId xmlns:a16="http://schemas.microsoft.com/office/drawing/2014/main" xmlns="" id="{D080EE49-8689-462D-BAED-5974EFA28A33}"/>
              </a:ext>
            </a:extLst>
          </p:cNvPr>
          <p:cNvSpPr/>
          <p:nvPr/>
        </p:nvSpPr>
        <p:spPr>
          <a:xfrm>
            <a:off x="274556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военный бюджет</a:t>
            </a:r>
          </a:p>
        </p:txBody>
      </p:sp>
      <p:cxnSp>
        <p:nvCxnSpPr>
          <p:cNvPr id="78" name="Прямая со стрелкой 77">
            <a:extLst>
              <a:ext uri="{FF2B5EF4-FFF2-40B4-BE49-F238E27FC236}">
                <a16:creationId xmlns:a16="http://schemas.microsoft.com/office/drawing/2014/main" xmlns="" id="{8FA20AE9-5B1F-4302-BE76-1B9DEE6BED1E}"/>
              </a:ext>
            </a:extLst>
          </p:cNvPr>
          <p:cNvCxnSpPr>
            <a:cxnSpLocks/>
            <a:stCxn id="478" idx="2"/>
            <a:endCxn id="33" idx="0"/>
          </p:cNvCxnSpPr>
          <p:nvPr/>
        </p:nvCxnSpPr>
        <p:spPr>
          <a:xfrm>
            <a:off x="16647995" y="2846220"/>
            <a:ext cx="0" cy="3197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a16="http://schemas.microsoft.com/office/drawing/2014/main" xmlns="" id="{598EEC52-FAAD-4C68-B6C4-904FD02558FE}"/>
              </a:ext>
            </a:extLst>
          </p:cNvPr>
          <p:cNvCxnSpPr>
            <a:cxnSpLocks/>
            <a:stCxn id="33" idx="2"/>
            <a:endCxn id="36" idx="0"/>
          </p:cNvCxnSpPr>
          <p:nvPr/>
        </p:nvCxnSpPr>
        <p:spPr>
          <a:xfrm>
            <a:off x="16647995" y="4245967"/>
            <a:ext cx="0" cy="33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523">
            <a:extLst>
              <a:ext uri="{FF2B5EF4-FFF2-40B4-BE49-F238E27FC236}">
                <a16:creationId xmlns:a16="http://schemas.microsoft.com/office/drawing/2014/main" xmlns="" id="{6D52E519-D038-4281-A080-101A7FB243C8}"/>
              </a:ext>
            </a:extLst>
          </p:cNvPr>
          <p:cNvCxnSpPr>
            <a:cxnSpLocks/>
            <a:stCxn id="77" idx="2"/>
            <a:endCxn id="70" idx="0"/>
          </p:cNvCxnSpPr>
          <p:nvPr/>
        </p:nvCxnSpPr>
        <p:spPr>
          <a:xfrm rot="16200000" flipH="1">
            <a:off x="4257504" y="6776125"/>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523">
            <a:extLst>
              <a:ext uri="{FF2B5EF4-FFF2-40B4-BE49-F238E27FC236}">
                <a16:creationId xmlns:a16="http://schemas.microsoft.com/office/drawing/2014/main" xmlns="" id="{E8C4D606-BFC2-4579-8ECA-38A266566981}"/>
              </a:ext>
            </a:extLst>
          </p:cNvPr>
          <p:cNvCxnSpPr>
            <a:cxnSpLocks/>
            <a:stCxn id="77" idx="2"/>
            <a:endCxn id="55" idx="0"/>
          </p:cNvCxnSpPr>
          <p:nvPr/>
        </p:nvCxnSpPr>
        <p:spPr>
          <a:xfrm rot="5400000">
            <a:off x="2969182" y="6776126"/>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xmlns="" id="{E03D7C26-0A3B-4123-B72F-8456A408EDFB}"/>
              </a:ext>
            </a:extLst>
          </p:cNvPr>
          <p:cNvCxnSpPr>
            <a:cxnSpLocks/>
            <a:stCxn id="70" idx="2"/>
            <a:endCxn id="71" idx="0"/>
          </p:cNvCxnSpPr>
          <p:nvPr/>
        </p:nvCxnSpPr>
        <p:spPr>
          <a:xfrm>
            <a:off x="5091846"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xmlns="" id="{740ED13F-5617-44FB-AB16-EFD3E35B5466}"/>
              </a:ext>
            </a:extLst>
          </p:cNvPr>
          <p:cNvCxnSpPr>
            <a:cxnSpLocks/>
            <a:stCxn id="55" idx="2"/>
            <a:endCxn id="68" idx="0"/>
          </p:cNvCxnSpPr>
          <p:nvPr/>
        </p:nvCxnSpPr>
        <p:spPr>
          <a:xfrm>
            <a:off x="2515200"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xmlns="" id="{71961C47-19A9-4AF4-BA51-2E5E53AA0C1E}"/>
              </a:ext>
            </a:extLst>
          </p:cNvPr>
          <p:cNvCxnSpPr>
            <a:cxnSpLocks/>
            <a:stCxn id="77" idx="2"/>
            <a:endCxn id="69" idx="0"/>
          </p:cNvCxnSpPr>
          <p:nvPr/>
        </p:nvCxnSpPr>
        <p:spPr>
          <a:xfrm>
            <a:off x="380352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xmlns="" id="{2DA0694A-EB41-4CE2-AA9E-B52FEE40DE0C}"/>
              </a:ext>
            </a:extLst>
          </p:cNvPr>
          <p:cNvCxnSpPr>
            <a:cxnSpLocks/>
            <a:stCxn id="47" idx="2"/>
            <a:endCxn id="49" idx="0"/>
          </p:cNvCxnSpPr>
          <p:nvPr/>
        </p:nvCxnSpPr>
        <p:spPr>
          <a:xfrm>
            <a:off x="7668492" y="7230107"/>
            <a:ext cx="0" cy="3803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Соединительная линия уступом 523">
            <a:extLst>
              <a:ext uri="{FF2B5EF4-FFF2-40B4-BE49-F238E27FC236}">
                <a16:creationId xmlns:a16="http://schemas.microsoft.com/office/drawing/2014/main" xmlns="" id="{601DFF7D-F1EA-427A-9EC1-1385D719621D}"/>
              </a:ext>
            </a:extLst>
          </p:cNvPr>
          <p:cNvCxnSpPr>
            <a:cxnSpLocks/>
            <a:stCxn id="77" idx="2"/>
            <a:endCxn id="48" idx="0"/>
          </p:cNvCxnSpPr>
          <p:nvPr/>
        </p:nvCxnSpPr>
        <p:spPr>
          <a:xfrm rot="16200000" flipH="1">
            <a:off x="3519427" y="7514202"/>
            <a:ext cx="3126167" cy="2557975"/>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Соединительная линия уступом 523">
            <a:extLst>
              <a:ext uri="{FF2B5EF4-FFF2-40B4-BE49-F238E27FC236}">
                <a16:creationId xmlns:a16="http://schemas.microsoft.com/office/drawing/2014/main" xmlns="" id="{651B23A2-86E9-4468-A171-0DBCEA5D42E8}"/>
              </a:ext>
            </a:extLst>
          </p:cNvPr>
          <p:cNvCxnSpPr>
            <a:cxnSpLocks/>
            <a:stCxn id="49" idx="2"/>
            <a:endCxn id="48" idx="0"/>
          </p:cNvCxnSpPr>
          <p:nvPr/>
        </p:nvCxnSpPr>
        <p:spPr>
          <a:xfrm rot="5400000">
            <a:off x="6182092" y="8869873"/>
            <a:ext cx="1665807" cy="1306994"/>
          </a:xfrm>
          <a:prstGeom prst="bentConnector3">
            <a:avLst>
              <a:gd name="adj1" fmla="val 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523">
            <a:extLst>
              <a:ext uri="{FF2B5EF4-FFF2-40B4-BE49-F238E27FC236}">
                <a16:creationId xmlns:a16="http://schemas.microsoft.com/office/drawing/2014/main" xmlns="" id="{6AC3527A-8784-4D6E-9EB8-0C6A3FB498F5}"/>
              </a:ext>
            </a:extLst>
          </p:cNvPr>
          <p:cNvCxnSpPr>
            <a:cxnSpLocks/>
            <a:stCxn id="35" idx="2"/>
            <a:endCxn id="44" idx="0"/>
          </p:cNvCxnSpPr>
          <p:nvPr/>
        </p:nvCxnSpPr>
        <p:spPr>
          <a:xfrm rot="5400000">
            <a:off x="1070116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8" name="Соединительная линия уступом 523">
            <a:extLst>
              <a:ext uri="{FF2B5EF4-FFF2-40B4-BE49-F238E27FC236}">
                <a16:creationId xmlns:a16="http://schemas.microsoft.com/office/drawing/2014/main" xmlns="" id="{1E229524-E407-4977-93F3-A7442BE0F848}"/>
              </a:ext>
            </a:extLst>
          </p:cNvPr>
          <p:cNvCxnSpPr>
            <a:cxnSpLocks/>
            <a:stCxn id="35" idx="2"/>
            <a:endCxn id="38" idx="0"/>
          </p:cNvCxnSpPr>
          <p:nvPr/>
        </p:nvCxnSpPr>
        <p:spPr>
          <a:xfrm rot="16200000" flipH="1">
            <a:off x="1198789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Соединительная линия уступом 523">
            <a:extLst>
              <a:ext uri="{FF2B5EF4-FFF2-40B4-BE49-F238E27FC236}">
                <a16:creationId xmlns:a16="http://schemas.microsoft.com/office/drawing/2014/main" xmlns="" id="{02643FCE-10F1-4393-8A90-521548C1C33B}"/>
              </a:ext>
            </a:extLst>
          </p:cNvPr>
          <p:cNvCxnSpPr>
            <a:cxnSpLocks/>
            <a:stCxn id="40" idx="2"/>
            <a:endCxn id="39" idx="0"/>
          </p:cNvCxnSpPr>
          <p:nvPr/>
        </p:nvCxnSpPr>
        <p:spPr>
          <a:xfrm rot="16200000" flipH="1">
            <a:off x="14536160" y="6783790"/>
            <a:ext cx="378613"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523">
            <a:extLst>
              <a:ext uri="{FF2B5EF4-FFF2-40B4-BE49-F238E27FC236}">
                <a16:creationId xmlns:a16="http://schemas.microsoft.com/office/drawing/2014/main" xmlns="" id="{CCB906EC-15F8-49B2-A37A-809E9B64809E}"/>
              </a:ext>
            </a:extLst>
          </p:cNvPr>
          <p:cNvCxnSpPr>
            <a:cxnSpLocks/>
            <a:stCxn id="34" idx="2"/>
            <a:endCxn id="39" idx="0"/>
          </p:cNvCxnSpPr>
          <p:nvPr/>
        </p:nvCxnSpPr>
        <p:spPr>
          <a:xfrm rot="5400000">
            <a:off x="15815148" y="6776049"/>
            <a:ext cx="378613"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Соединительная линия уступом 523">
            <a:extLst>
              <a:ext uri="{FF2B5EF4-FFF2-40B4-BE49-F238E27FC236}">
                <a16:creationId xmlns:a16="http://schemas.microsoft.com/office/drawing/2014/main" xmlns="" id="{7875949F-463A-435C-93B4-1638CBA0C53D}"/>
              </a:ext>
            </a:extLst>
          </p:cNvPr>
          <p:cNvCxnSpPr>
            <a:cxnSpLocks/>
            <a:stCxn id="34" idx="2"/>
            <a:endCxn id="45" idx="0"/>
          </p:cNvCxnSpPr>
          <p:nvPr/>
        </p:nvCxnSpPr>
        <p:spPr>
          <a:xfrm rot="16200000" flipH="1">
            <a:off x="1710384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xmlns="" id="{6A34E9ED-30A2-40B5-AA90-C4AA6758A1F1}"/>
              </a:ext>
            </a:extLst>
          </p:cNvPr>
          <p:cNvCxnSpPr>
            <a:cxnSpLocks/>
            <a:stCxn id="38" idx="2"/>
            <a:endCxn id="42" idx="0"/>
          </p:cNvCxnSpPr>
          <p:nvPr/>
        </p:nvCxnSpPr>
        <p:spPr>
          <a:xfrm>
            <a:off x="12818598" y="8684782"/>
            <a:ext cx="0" cy="273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523">
            <a:extLst>
              <a:ext uri="{FF2B5EF4-FFF2-40B4-BE49-F238E27FC236}">
                <a16:creationId xmlns:a16="http://schemas.microsoft.com/office/drawing/2014/main" xmlns="" id="{C356EB2D-01FA-4848-80C1-C47FAA58665E}"/>
              </a:ext>
            </a:extLst>
          </p:cNvPr>
          <p:cNvCxnSpPr>
            <a:cxnSpLocks/>
            <a:stCxn id="25" idx="2"/>
            <a:endCxn id="28" idx="0"/>
          </p:cNvCxnSpPr>
          <p:nvPr/>
        </p:nvCxnSpPr>
        <p:spPr>
          <a:xfrm rot="5400000">
            <a:off x="8147033" y="11052093"/>
            <a:ext cx="319477" cy="127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523">
            <a:extLst>
              <a:ext uri="{FF2B5EF4-FFF2-40B4-BE49-F238E27FC236}">
                <a16:creationId xmlns:a16="http://schemas.microsoft.com/office/drawing/2014/main" xmlns="" id="{B54539AD-0F6E-4E60-B45A-9DCBE7451733}"/>
              </a:ext>
            </a:extLst>
          </p:cNvPr>
          <p:cNvCxnSpPr>
            <a:cxnSpLocks/>
            <a:stCxn id="25" idx="2"/>
            <a:endCxn id="26" idx="0"/>
          </p:cNvCxnSpPr>
          <p:nvPr/>
        </p:nvCxnSpPr>
        <p:spPr>
          <a:xfrm rot="16200000" flipH="1">
            <a:off x="9430770" y="11044914"/>
            <a:ext cx="328648" cy="13000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a:extLst>
              <a:ext uri="{FF2B5EF4-FFF2-40B4-BE49-F238E27FC236}">
                <a16:creationId xmlns:a16="http://schemas.microsoft.com/office/drawing/2014/main" xmlns="" id="{2EA9E2A7-A043-487B-BD5C-D3DD912B4356}"/>
              </a:ext>
            </a:extLst>
          </p:cNvPr>
          <p:cNvCxnSpPr>
            <a:cxnSpLocks/>
            <a:stCxn id="28" idx="2"/>
            <a:endCxn id="30" idx="0"/>
          </p:cNvCxnSpPr>
          <p:nvPr/>
        </p:nvCxnSpPr>
        <p:spPr>
          <a:xfrm>
            <a:off x="7668492" y="12930111"/>
            <a:ext cx="0" cy="3232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a:extLst>
              <a:ext uri="{FF2B5EF4-FFF2-40B4-BE49-F238E27FC236}">
                <a16:creationId xmlns:a16="http://schemas.microsoft.com/office/drawing/2014/main" xmlns="" id="{2508D6D7-6D54-4C03-B717-A7AEB9F4714C}"/>
              </a:ext>
            </a:extLst>
          </p:cNvPr>
          <p:cNvCxnSpPr>
            <a:cxnSpLocks/>
            <a:stCxn id="26" idx="2"/>
            <a:endCxn id="27" idx="0"/>
          </p:cNvCxnSpPr>
          <p:nvPr/>
        </p:nvCxnSpPr>
        <p:spPr>
          <a:xfrm>
            <a:off x="10245138" y="12939282"/>
            <a:ext cx="0" cy="3135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a:extLst>
              <a:ext uri="{FF2B5EF4-FFF2-40B4-BE49-F238E27FC236}">
                <a16:creationId xmlns:a16="http://schemas.microsoft.com/office/drawing/2014/main" xmlns="" id="{0862DCEC-2AFC-4705-833D-2F85536D579C}"/>
              </a:ext>
            </a:extLst>
          </p:cNvPr>
          <p:cNvCxnSpPr>
            <a:cxnSpLocks/>
            <a:stCxn id="40" idx="2"/>
            <a:endCxn id="41" idx="0"/>
          </p:cNvCxnSpPr>
          <p:nvPr/>
        </p:nvCxnSpPr>
        <p:spPr>
          <a:xfrm>
            <a:off x="1408984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a:extLst>
              <a:ext uri="{FF2B5EF4-FFF2-40B4-BE49-F238E27FC236}">
                <a16:creationId xmlns:a16="http://schemas.microsoft.com/office/drawing/2014/main" xmlns="" id="{F77D2DA5-EDEF-4E45-8230-51F2A41A8199}"/>
              </a:ext>
            </a:extLst>
          </p:cNvPr>
          <p:cNvCxnSpPr>
            <a:cxnSpLocks/>
            <a:stCxn id="34" idx="2"/>
            <a:endCxn id="37" idx="0"/>
          </p:cNvCxnSpPr>
          <p:nvPr/>
        </p:nvCxnSpPr>
        <p:spPr>
          <a:xfrm>
            <a:off x="16647818"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523">
            <a:extLst>
              <a:ext uri="{FF2B5EF4-FFF2-40B4-BE49-F238E27FC236}">
                <a16:creationId xmlns:a16="http://schemas.microsoft.com/office/drawing/2014/main" xmlns="" id="{5EDBD8FF-3888-4099-82F9-0F2356A22121}"/>
              </a:ext>
            </a:extLst>
          </p:cNvPr>
          <p:cNvCxnSpPr>
            <a:cxnSpLocks/>
            <a:stCxn id="43" idx="2"/>
            <a:endCxn id="41" idx="0"/>
          </p:cNvCxnSpPr>
          <p:nvPr/>
        </p:nvCxnSpPr>
        <p:spPr>
          <a:xfrm rot="5400000">
            <a:off x="14565593" y="9560777"/>
            <a:ext cx="319747"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Соединительная линия уступом 523">
            <a:extLst>
              <a:ext uri="{FF2B5EF4-FFF2-40B4-BE49-F238E27FC236}">
                <a16:creationId xmlns:a16="http://schemas.microsoft.com/office/drawing/2014/main" xmlns="" id="{491AB98D-9B64-49BC-930A-7D12B9554A07}"/>
              </a:ext>
            </a:extLst>
          </p:cNvPr>
          <p:cNvCxnSpPr>
            <a:cxnSpLocks/>
            <a:stCxn id="43" idx="2"/>
            <a:endCxn id="37" idx="0"/>
          </p:cNvCxnSpPr>
          <p:nvPr/>
        </p:nvCxnSpPr>
        <p:spPr>
          <a:xfrm rot="16200000" flipH="1">
            <a:off x="15844580" y="9553035"/>
            <a:ext cx="319747"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523">
            <a:extLst>
              <a:ext uri="{FF2B5EF4-FFF2-40B4-BE49-F238E27FC236}">
                <a16:creationId xmlns:a16="http://schemas.microsoft.com/office/drawing/2014/main" xmlns="" id="{2B4830C7-F7F8-4FBB-B4A6-47E46EA7B2F8}"/>
              </a:ext>
            </a:extLst>
          </p:cNvPr>
          <p:cNvCxnSpPr>
            <a:cxnSpLocks/>
            <a:stCxn id="54" idx="2"/>
            <a:endCxn id="58" idx="0"/>
          </p:cNvCxnSpPr>
          <p:nvPr/>
        </p:nvCxnSpPr>
        <p:spPr>
          <a:xfrm rot="16200000" flipH="1">
            <a:off x="12641447" y="1744043"/>
            <a:ext cx="323685" cy="25424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 name="Соединительная линия уступом 523">
            <a:extLst>
              <a:ext uri="{FF2B5EF4-FFF2-40B4-BE49-F238E27FC236}">
                <a16:creationId xmlns:a16="http://schemas.microsoft.com/office/drawing/2014/main" xmlns="" id="{25968507-4E3A-4825-A0E5-BF572F1C5CA1}"/>
              </a:ext>
            </a:extLst>
          </p:cNvPr>
          <p:cNvCxnSpPr>
            <a:cxnSpLocks/>
            <a:stCxn id="54" idx="2"/>
            <a:endCxn id="56" idx="0"/>
          </p:cNvCxnSpPr>
          <p:nvPr/>
        </p:nvCxnSpPr>
        <p:spPr>
          <a:xfrm rot="5400000">
            <a:off x="10083472" y="1728559"/>
            <a:ext cx="323685" cy="25734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xmlns="" id="{FEF0748A-B663-49A8-9415-C42D5F6298E4}"/>
              </a:ext>
            </a:extLst>
          </p:cNvPr>
          <p:cNvCxnSpPr>
            <a:cxnSpLocks/>
            <a:stCxn id="61" idx="2"/>
            <a:endCxn id="64" idx="0"/>
          </p:cNvCxnSpPr>
          <p:nvPr/>
        </p:nvCxnSpPr>
        <p:spPr>
          <a:xfrm>
            <a:off x="3805292" y="2846220"/>
            <a:ext cx="0" cy="3309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Прямая со стрелкой 149">
            <a:extLst>
              <a:ext uri="{FF2B5EF4-FFF2-40B4-BE49-F238E27FC236}">
                <a16:creationId xmlns:a16="http://schemas.microsoft.com/office/drawing/2014/main" xmlns="" id="{1773E2C9-86CF-4909-BE24-C4E533596803}"/>
              </a:ext>
            </a:extLst>
          </p:cNvPr>
          <p:cNvCxnSpPr>
            <a:cxnSpLocks/>
            <a:stCxn id="54" idx="2"/>
            <a:endCxn id="57" idx="0"/>
          </p:cNvCxnSpPr>
          <p:nvPr/>
        </p:nvCxnSpPr>
        <p:spPr>
          <a:xfrm>
            <a:off x="11532044" y="2853447"/>
            <a:ext cx="0" cy="3236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1" name="Соединительная линия уступом 523">
            <a:extLst>
              <a:ext uri="{FF2B5EF4-FFF2-40B4-BE49-F238E27FC236}">
                <a16:creationId xmlns:a16="http://schemas.microsoft.com/office/drawing/2014/main" xmlns="" id="{93FABB1C-3159-4BB7-8C74-41BC65AA4528}"/>
              </a:ext>
            </a:extLst>
          </p:cNvPr>
          <p:cNvCxnSpPr>
            <a:cxnSpLocks/>
            <a:stCxn id="49" idx="2"/>
            <a:endCxn id="25" idx="0"/>
          </p:cNvCxnSpPr>
          <p:nvPr/>
        </p:nvCxnSpPr>
        <p:spPr>
          <a:xfrm rot="16200000" flipH="1">
            <a:off x="7426688" y="8932271"/>
            <a:ext cx="1760167" cy="1276558"/>
          </a:xfrm>
          <a:prstGeom prst="bentConnector3">
            <a:avLst>
              <a:gd name="adj1" fmla="val 96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Соединительная линия уступом 523">
            <a:extLst>
              <a:ext uri="{FF2B5EF4-FFF2-40B4-BE49-F238E27FC236}">
                <a16:creationId xmlns:a16="http://schemas.microsoft.com/office/drawing/2014/main" xmlns="" id="{813E6CB1-3FED-48AC-A38F-C3E6B8A7343B}"/>
              </a:ext>
            </a:extLst>
          </p:cNvPr>
          <p:cNvCxnSpPr>
            <a:cxnSpLocks/>
            <a:stCxn id="44" idx="2"/>
            <a:endCxn id="25" idx="0"/>
          </p:cNvCxnSpPr>
          <p:nvPr/>
        </p:nvCxnSpPr>
        <p:spPr>
          <a:xfrm rot="5400000">
            <a:off x="8712168" y="8917664"/>
            <a:ext cx="1765852" cy="1300088"/>
          </a:xfrm>
          <a:prstGeom prst="bentConnector3">
            <a:avLst>
              <a:gd name="adj1" fmla="val 950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2" name="Прямоугольник 101">
            <a:extLst>
              <a:ext uri="{FF2B5EF4-FFF2-40B4-BE49-F238E27FC236}">
                <a16:creationId xmlns:a16="http://schemas.microsoft.com/office/drawing/2014/main" xmlns="" id="{104BB11C-19DA-4DA4-8899-2145048FEA67}"/>
              </a:ext>
            </a:extLst>
          </p:cNvPr>
          <p:cNvSpPr/>
          <p:nvPr/>
        </p:nvSpPr>
        <p:spPr>
          <a:xfrm>
            <a:off x="6615846" y="89584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артиллерийской доктрины</a:t>
            </a:r>
          </a:p>
        </p:txBody>
      </p:sp>
      <p:sp>
        <p:nvSpPr>
          <p:cNvPr id="103" name="Прямоугольник 102">
            <a:extLst>
              <a:ext uri="{FF2B5EF4-FFF2-40B4-BE49-F238E27FC236}">
                <a16:creationId xmlns:a16="http://schemas.microsoft.com/office/drawing/2014/main" xmlns="" id="{015BC524-92C7-4AD3-AAE2-C2638148AEC6}"/>
              </a:ext>
            </a:extLst>
          </p:cNvPr>
          <p:cNvSpPr/>
          <p:nvPr/>
        </p:nvSpPr>
        <p:spPr>
          <a:xfrm>
            <a:off x="9183994"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мобильной доктрины</a:t>
            </a:r>
          </a:p>
        </p:txBody>
      </p:sp>
      <p:cxnSp>
        <p:nvCxnSpPr>
          <p:cNvPr id="105" name="Прямая соединительная линия 104">
            <a:extLst>
              <a:ext uri="{FF2B5EF4-FFF2-40B4-BE49-F238E27FC236}">
                <a16:creationId xmlns:a16="http://schemas.microsoft.com/office/drawing/2014/main" xmlns="" id="{30601EE9-46E6-4732-A0DE-B57457679897}"/>
              </a:ext>
            </a:extLst>
          </p:cNvPr>
          <p:cNvCxnSpPr>
            <a:cxnSpLocks/>
            <a:stCxn id="102" idx="3"/>
            <a:endCxn id="103" idx="1"/>
          </p:cNvCxnSpPr>
          <p:nvPr/>
        </p:nvCxnSpPr>
        <p:spPr>
          <a:xfrm flipV="1">
            <a:off x="8731764" y="9496527"/>
            <a:ext cx="452230" cy="19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Прямая со стрелкой 105">
            <a:extLst>
              <a:ext uri="{FF2B5EF4-FFF2-40B4-BE49-F238E27FC236}">
                <a16:creationId xmlns:a16="http://schemas.microsoft.com/office/drawing/2014/main" xmlns="" id="{CBC4A588-3776-409A-BA21-84D57C3B0391}"/>
              </a:ext>
            </a:extLst>
          </p:cNvPr>
          <p:cNvCxnSpPr>
            <a:cxnSpLocks/>
            <a:stCxn id="49" idx="2"/>
            <a:endCxn id="102" idx="0"/>
          </p:cNvCxnSpPr>
          <p:nvPr/>
        </p:nvCxnSpPr>
        <p:spPr>
          <a:xfrm>
            <a:off x="7668492" y="8690467"/>
            <a:ext cx="5313" cy="268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9" name="Прямая со стрелкой 108">
            <a:extLst>
              <a:ext uri="{FF2B5EF4-FFF2-40B4-BE49-F238E27FC236}">
                <a16:creationId xmlns:a16="http://schemas.microsoft.com/office/drawing/2014/main" xmlns="" id="{40FCCF04-27A6-4B4C-8065-3A1DFBFA8F5B}"/>
              </a:ext>
            </a:extLst>
          </p:cNvPr>
          <p:cNvCxnSpPr>
            <a:cxnSpLocks/>
            <a:stCxn id="44" idx="2"/>
            <a:endCxn id="103" idx="0"/>
          </p:cNvCxnSpPr>
          <p:nvPr/>
        </p:nvCxnSpPr>
        <p:spPr>
          <a:xfrm flipH="1">
            <a:off x="10241953" y="8684782"/>
            <a:ext cx="3185" cy="271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3" name="Прямоугольник 112">
            <a:extLst>
              <a:ext uri="{FF2B5EF4-FFF2-40B4-BE49-F238E27FC236}">
                <a16:creationId xmlns:a16="http://schemas.microsoft.com/office/drawing/2014/main" xmlns="" id="{0F2080B8-4947-482B-8722-8B19F72F8559}"/>
              </a:ext>
            </a:extLst>
          </p:cNvPr>
          <p:cNvSpPr/>
          <p:nvPr/>
        </p:nvSpPr>
        <p:spPr>
          <a:xfrm>
            <a:off x="21029230" y="317713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Присоединиться к интернациональным бригадам в Испании </a:t>
            </a:r>
            <a:r>
              <a:rPr lang="ru-RU" sz="600" dirty="0"/>
              <a:t>(В 1936—1939 бельгийские коммунисты выступали в поддержку Испанской республики, оказывали помощь в формировании интернациональных бригад и участвовали в боевых действиях в Испании[2].)</a:t>
            </a:r>
            <a:endParaRPr lang="ru-RU" sz="1400" dirty="0"/>
          </a:p>
        </p:txBody>
      </p:sp>
      <p:sp>
        <p:nvSpPr>
          <p:cNvPr id="114" name="Прямоугольник 113">
            <a:extLst>
              <a:ext uri="{FF2B5EF4-FFF2-40B4-BE49-F238E27FC236}">
                <a16:creationId xmlns:a16="http://schemas.microsoft.com/office/drawing/2014/main" xmlns="" id="{C922E429-61A8-41DF-A7BF-ECB4E26FFE98}"/>
              </a:ext>
            </a:extLst>
          </p:cNvPr>
          <p:cNvSpPr/>
          <p:nvPr/>
        </p:nvSpPr>
        <p:spPr>
          <a:xfrm>
            <a:off x="32065400" y="61501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Янсена (1940) </a:t>
            </a:r>
            <a:r>
              <a:rPr lang="ru-RU" sz="500" dirty="0"/>
              <a:t>(В январе 1940 года правительством Бельгии был принят «закон Янсена», в соответствии с которым были запрещены печатные издания коммунистической партии. 10 мая 1940 г. партия была запрещена и перешла в подполье[3].])</a:t>
            </a:r>
            <a:endParaRPr lang="ru-RU" sz="1400" dirty="0"/>
          </a:p>
        </p:txBody>
      </p:sp>
      <p:sp>
        <p:nvSpPr>
          <p:cNvPr id="116" name="Прямоугольник 115">
            <a:extLst>
              <a:ext uri="{FF2B5EF4-FFF2-40B4-BE49-F238E27FC236}">
                <a16:creationId xmlns:a16="http://schemas.microsoft.com/office/drawing/2014/main" xmlns="" id="{F2311656-ADD2-4DB8-ACE3-3A30EA6BF282}"/>
              </a:ext>
            </a:extLst>
          </p:cNvPr>
          <p:cNvSpPr/>
          <p:nvPr/>
        </p:nvSpPr>
        <p:spPr>
          <a:xfrm>
            <a:off x="21029230"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 экономического обновления страны </a:t>
            </a:r>
            <a:r>
              <a:rPr lang="ru-RU" sz="500" dirty="0"/>
              <a:t>(В ответ, партия предложила собственную программу выхода из кризиса — разработанный под руководством Э. </a:t>
            </a:r>
            <a:r>
              <a:rPr lang="ru-RU" sz="500" dirty="0" err="1"/>
              <a:t>Лальмана</a:t>
            </a:r>
            <a:r>
              <a:rPr lang="ru-RU" sz="500" dirty="0"/>
              <a:t> «План экономического обновления страны», предусматривавший национализацию угольных шахт, электростанций и банков, переход в собственность государства залежей золота и урана в Бельгийском Конго, установление контроля за себестоимостью промышленной продукции и меры по повышению покупательной способности населения</a:t>
            </a:r>
            <a:endParaRPr lang="ru-RU" sz="1400" dirty="0"/>
          </a:p>
        </p:txBody>
      </p:sp>
      <p:sp>
        <p:nvSpPr>
          <p:cNvPr id="117" name="Прямоугольник 116">
            <a:extLst>
              <a:ext uri="{FF2B5EF4-FFF2-40B4-BE49-F238E27FC236}">
                <a16:creationId xmlns:a16="http://schemas.microsoft.com/office/drawing/2014/main" xmlns="" id="{72EE031F-A3D2-40E5-A429-8F3077068C2C}"/>
              </a:ext>
            </a:extLst>
          </p:cNvPr>
          <p:cNvSpPr/>
          <p:nvPr/>
        </p:nvSpPr>
        <p:spPr>
          <a:xfrm>
            <a:off x="19388925"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Стачка в 1936 и последующее создание народного фронта с </a:t>
            </a:r>
            <a:r>
              <a:rPr lang="ru-RU" sz="1400" dirty="0" err="1"/>
              <a:t>соц</a:t>
            </a:r>
            <a:r>
              <a:rPr lang="ru-RU" sz="1400" dirty="0"/>
              <a:t> </a:t>
            </a:r>
            <a:r>
              <a:rPr lang="ru-RU" sz="1400" dirty="0" err="1"/>
              <a:t>демами</a:t>
            </a:r>
            <a:endParaRPr lang="ru-RU" sz="1400" dirty="0"/>
          </a:p>
        </p:txBody>
      </p:sp>
      <p:sp>
        <p:nvSpPr>
          <p:cNvPr id="119" name="Прямоугольник 118">
            <a:extLst>
              <a:ext uri="{FF2B5EF4-FFF2-40B4-BE49-F238E27FC236}">
                <a16:creationId xmlns:a16="http://schemas.microsoft.com/office/drawing/2014/main" xmlns="" id="{F616D5C5-5E71-491B-B1E1-44B7AFE218A2}"/>
              </a:ext>
            </a:extLst>
          </p:cNvPr>
          <p:cNvSpPr/>
          <p:nvPr/>
        </p:nvSpPr>
        <p:spPr>
          <a:xfrm>
            <a:off x="24113702" y="316596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Основать газету «Красное знамя» ()</a:t>
            </a:r>
          </a:p>
        </p:txBody>
      </p:sp>
      <p:sp>
        <p:nvSpPr>
          <p:cNvPr id="120" name="Прямоугольник 119">
            <a:extLst>
              <a:ext uri="{FF2B5EF4-FFF2-40B4-BE49-F238E27FC236}">
                <a16:creationId xmlns:a16="http://schemas.microsoft.com/office/drawing/2014/main" xmlns="" id="{1289AEDA-B315-477F-8287-09F8B972C3EB}"/>
              </a:ext>
            </a:extLst>
          </p:cNvPr>
          <p:cNvSpPr/>
          <p:nvPr/>
        </p:nvSpPr>
        <p:spPr>
          <a:xfrm>
            <a:off x="21997784"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Смерть </a:t>
            </a:r>
            <a:r>
              <a:rPr lang="ru-RU" sz="1400" dirty="0" err="1"/>
              <a:t>Жакемотта</a:t>
            </a:r>
            <a:r>
              <a:rPr lang="ru-RU" sz="1400" dirty="0"/>
              <a:t> </a:t>
            </a:r>
            <a:r>
              <a:rPr lang="ru-RU" sz="600" dirty="0"/>
              <a:t>(« Красное знамя » ,18 июля 1936 г.). </a:t>
            </a:r>
            <a:r>
              <a:rPr lang="ru-RU" sz="600" dirty="0" err="1"/>
              <a:t>Жакмотт</a:t>
            </a:r>
            <a:r>
              <a:rPr lang="ru-RU" sz="600" dirty="0"/>
              <a:t> не мог идти дальше. Смерть должна была удивить его, несколько недель спустя,11 октября 1936 </a:t>
            </a:r>
            <a:r>
              <a:rPr lang="ru-RU" sz="600" dirty="0" err="1"/>
              <a:t>г.в</a:t>
            </a:r>
            <a:r>
              <a:rPr lang="ru-RU" sz="600" dirty="0"/>
              <a:t> поезде, который привез его обратно в Брюссель из типографии </a:t>
            </a:r>
            <a:r>
              <a:rPr lang="ru-RU" sz="600" dirty="0" err="1"/>
              <a:t>La</a:t>
            </a:r>
            <a:r>
              <a:rPr lang="ru-RU" sz="600" dirty="0"/>
              <a:t> </a:t>
            </a:r>
            <a:r>
              <a:rPr lang="ru-RU" sz="600" dirty="0" err="1"/>
              <a:t>Voix</a:t>
            </a:r>
            <a:r>
              <a:rPr lang="ru-RU" sz="600" dirty="0"/>
              <a:t> </a:t>
            </a:r>
            <a:r>
              <a:rPr lang="ru-RU" sz="600" dirty="0" err="1"/>
              <a:t>du</a:t>
            </a:r>
            <a:r>
              <a:rPr lang="ru-RU" sz="600" dirty="0"/>
              <a:t> </a:t>
            </a:r>
            <a:r>
              <a:rPr lang="ru-RU" sz="600" dirty="0" err="1"/>
              <a:t>Peuple</a:t>
            </a:r>
            <a:r>
              <a:rPr lang="ru-RU" sz="600" dirty="0"/>
              <a:t> , ежедневной газеты партии, которую он только что основал как преемник </a:t>
            </a:r>
            <a:r>
              <a:rPr lang="ru-RU" sz="600" dirty="0" err="1"/>
              <a:t>Red</a:t>
            </a:r>
            <a:r>
              <a:rPr lang="ru-RU" sz="600" dirty="0"/>
              <a:t> </a:t>
            </a:r>
            <a:r>
              <a:rPr lang="ru-RU" sz="600" dirty="0" err="1"/>
              <a:t>Flag</a:t>
            </a:r>
            <a:r>
              <a:rPr lang="ru-RU" sz="600" dirty="0"/>
              <a:t>)</a:t>
            </a:r>
            <a:endParaRPr lang="ru-RU" sz="1400" dirty="0"/>
          </a:p>
        </p:txBody>
      </p:sp>
      <p:sp>
        <p:nvSpPr>
          <p:cNvPr id="121" name="Прямоугольник 120">
            <a:extLst>
              <a:ext uri="{FF2B5EF4-FFF2-40B4-BE49-F238E27FC236}">
                <a16:creationId xmlns:a16="http://schemas.microsoft.com/office/drawing/2014/main" xmlns="" id="{36AADC54-76EE-4E99-BA06-5F0E3BC28A8E}"/>
              </a:ext>
            </a:extLst>
          </p:cNvPr>
          <p:cNvSpPr/>
          <p:nvPr/>
        </p:nvSpPr>
        <p:spPr>
          <a:xfrm>
            <a:off x="24113702" y="615010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поддержку Коминтерна</a:t>
            </a:r>
          </a:p>
        </p:txBody>
      </p:sp>
      <p:sp>
        <p:nvSpPr>
          <p:cNvPr id="123" name="Прямоугольник 122">
            <a:extLst>
              <a:ext uri="{FF2B5EF4-FFF2-40B4-BE49-F238E27FC236}">
                <a16:creationId xmlns:a16="http://schemas.microsoft.com/office/drawing/2014/main" xmlns="" id="{6D46541F-895F-4439-9A9A-56C5EEFB5D58}"/>
              </a:ext>
            </a:extLst>
          </p:cNvPr>
          <p:cNvSpPr/>
          <p:nvPr/>
        </p:nvSpPr>
        <p:spPr>
          <a:xfrm>
            <a:off x="19388925" y="167719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Коммунистической молодежи и Молодой социалистической гвардии в Объединенную молодую социалистическую гвардию в 1936 году</a:t>
            </a:r>
          </a:p>
        </p:txBody>
      </p:sp>
      <p:sp>
        <p:nvSpPr>
          <p:cNvPr id="124" name="Прямоугольник 123">
            <a:extLst>
              <a:ext uri="{FF2B5EF4-FFF2-40B4-BE49-F238E27FC236}">
                <a16:creationId xmlns:a16="http://schemas.microsoft.com/office/drawing/2014/main" xmlns="" id="{A4F99D25-6BB2-45F8-8825-8010354D120C}"/>
              </a:ext>
            </a:extLst>
          </p:cNvPr>
          <p:cNvSpPr/>
          <p:nvPr/>
        </p:nvSpPr>
        <p:spPr>
          <a:xfrm>
            <a:off x="21997784" y="163611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Народный фронт не увидеть свет в Бельгии, и эта идея была официально отвергнута6 января 1936 </a:t>
            </a:r>
            <a:r>
              <a:rPr lang="ru-RU" sz="1100" dirty="0" err="1"/>
              <a:t>г.Генеральным</a:t>
            </a:r>
            <a:r>
              <a:rPr lang="ru-RU" sz="1100" dirty="0"/>
              <a:t> советом Бельгийской рабочей партии, принимавшей участие в правительстве Ван </a:t>
            </a:r>
            <a:r>
              <a:rPr lang="ru-RU" sz="1100" dirty="0" err="1"/>
              <a:t>Зеланда</a:t>
            </a:r>
            <a:r>
              <a:rPr lang="ru-RU" sz="1100" dirty="0"/>
              <a:t> II</a:t>
            </a:r>
          </a:p>
        </p:txBody>
      </p:sp>
      <p:sp>
        <p:nvSpPr>
          <p:cNvPr id="126" name="Прямоугольник 125">
            <a:extLst>
              <a:ext uri="{FF2B5EF4-FFF2-40B4-BE49-F238E27FC236}">
                <a16:creationId xmlns:a16="http://schemas.microsoft.com/office/drawing/2014/main" xmlns="" id="{BFFDACAE-3D8D-4C1F-B11E-B6E1EE53BEF7}"/>
              </a:ext>
            </a:extLst>
          </p:cNvPr>
          <p:cNvSpPr/>
          <p:nvPr/>
        </p:nvSpPr>
        <p:spPr>
          <a:xfrm>
            <a:off x="24259372" y="16418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Raoul </a:t>
            </a:r>
            <a:r>
              <a:rPr lang="en-US" sz="1400" dirty="0" err="1"/>
              <a:t>Baligand</a:t>
            </a:r>
            <a:r>
              <a:rPr lang="ru-RU" sz="1400" dirty="0"/>
              <a:t> – </a:t>
            </a:r>
            <a:r>
              <a:rPr lang="ru-RU" sz="1400" dirty="0" err="1"/>
              <a:t>комми</a:t>
            </a:r>
            <a:r>
              <a:rPr lang="ru-RU" sz="1400" dirty="0"/>
              <a:t> генерал</a:t>
            </a:r>
          </a:p>
        </p:txBody>
      </p:sp>
      <p:sp>
        <p:nvSpPr>
          <p:cNvPr id="127" name="Прямоугольник 126">
            <a:extLst>
              <a:ext uri="{FF2B5EF4-FFF2-40B4-BE49-F238E27FC236}">
                <a16:creationId xmlns:a16="http://schemas.microsoft.com/office/drawing/2014/main" xmlns="" id="{8638B688-6CBD-4FE7-988B-02AD51073E40}"/>
              </a:ext>
            </a:extLst>
          </p:cNvPr>
          <p:cNvSpPr/>
          <p:nvPr/>
        </p:nvSpPr>
        <p:spPr>
          <a:xfrm>
            <a:off x="24439335" y="1772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Его заменил триумвират, состоящий из </a:t>
            </a:r>
            <a:r>
              <a:rPr lang="ru-RU" sz="600" dirty="0" err="1"/>
              <a:t>Ксавьера</a:t>
            </a:r>
            <a:r>
              <a:rPr lang="ru-RU" sz="600" dirty="0"/>
              <a:t> </a:t>
            </a:r>
            <a:r>
              <a:rPr lang="ru-RU" sz="600" dirty="0" err="1"/>
              <a:t>Релекома</a:t>
            </a:r>
            <a:r>
              <a:rPr lang="ru-RU" sz="600" dirty="0"/>
              <a:t> (</a:t>
            </a:r>
            <a:r>
              <a:rPr lang="en-US" sz="600" dirty="0"/>
              <a:t>Xavier </a:t>
            </a:r>
            <a:r>
              <a:rPr lang="en-US" sz="600" dirty="0" err="1"/>
              <a:t>Relecom</a:t>
            </a:r>
            <a:r>
              <a:rPr lang="ru-RU" sz="600" dirty="0"/>
              <a:t>), фламандца Жоржа Ван </a:t>
            </a:r>
            <a:r>
              <a:rPr lang="ru-RU" sz="600" dirty="0" err="1"/>
              <a:t>ден</a:t>
            </a:r>
            <a:r>
              <a:rPr lang="ru-RU" sz="600" dirty="0"/>
              <a:t> </a:t>
            </a:r>
            <a:r>
              <a:rPr lang="ru-RU" sz="600" dirty="0" err="1"/>
              <a:t>Боома</a:t>
            </a:r>
            <a:r>
              <a:rPr lang="ru-RU" sz="600" dirty="0"/>
              <a:t> и </a:t>
            </a:r>
            <a:r>
              <a:rPr lang="ru-RU" sz="600" dirty="0" err="1"/>
              <a:t>Льежуа</a:t>
            </a:r>
            <a:r>
              <a:rPr lang="ru-RU" sz="600" dirty="0"/>
              <a:t> Жюльена </a:t>
            </a:r>
            <a:r>
              <a:rPr lang="ru-RU" sz="600" dirty="0" err="1"/>
              <a:t>Лао</a:t>
            </a:r>
            <a:r>
              <a:rPr lang="ru-RU" sz="600" dirty="0"/>
              <a:t>(</a:t>
            </a:r>
            <a:r>
              <a:rPr lang="en-US" sz="600" dirty="0"/>
              <a:t>Julien </a:t>
            </a:r>
            <a:r>
              <a:rPr lang="en-US" sz="600" dirty="0" err="1"/>
              <a:t>Lahaut</a:t>
            </a:r>
            <a:r>
              <a:rPr lang="ru-RU" sz="600" dirty="0"/>
              <a:t>) . Он будет одним из главных действующих лиц многогранной помощи, оказываемой Испанской республике рабочими Бельгии, несмотря на препятствия, чинимые правительством. Упомянем здесь о приверженности молодых коммунистов и социалистов из Бельгии в рядах Интернациональных бригад</a:t>
            </a:r>
          </a:p>
        </p:txBody>
      </p:sp>
      <p:sp>
        <p:nvSpPr>
          <p:cNvPr id="128" name="Прямоугольник 127">
            <a:extLst>
              <a:ext uri="{FF2B5EF4-FFF2-40B4-BE49-F238E27FC236}">
                <a16:creationId xmlns:a16="http://schemas.microsoft.com/office/drawing/2014/main" xmlns="" id="{AC33A04A-31A1-4C7C-B118-E7E9145786AB}"/>
              </a:ext>
            </a:extLst>
          </p:cNvPr>
          <p:cNvSpPr/>
          <p:nvPr/>
        </p:nvSpPr>
        <p:spPr>
          <a:xfrm>
            <a:off x="24113702"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номера 1 </a:t>
            </a:r>
            <a:r>
              <a:rPr lang="ru-RU" sz="900" dirty="0"/>
              <a:t>(Став в 1939 г. подлинным номером один в партии на посту генерального секретаря, </a:t>
            </a:r>
            <a:r>
              <a:rPr lang="ru-RU" sz="900" dirty="0" err="1"/>
              <a:t>Релеком</a:t>
            </a:r>
            <a:r>
              <a:rPr lang="ru-RU" sz="900" dirty="0"/>
              <a:t> избежал арестов мая 1940 </a:t>
            </a:r>
            <a:r>
              <a:rPr lang="ru-RU" sz="900" dirty="0" err="1"/>
              <a:t>г.июнь</a:t>
            </a:r>
            <a:r>
              <a:rPr lang="ru-RU" sz="900" dirty="0"/>
              <a:t> 1941 </a:t>
            </a:r>
            <a:r>
              <a:rPr lang="ru-RU" sz="900" dirty="0" err="1"/>
              <a:t>г.и</a:t>
            </a:r>
            <a:r>
              <a:rPr lang="ru-RU" sz="900" dirty="0"/>
              <a:t> удалось легализовать партию)</a:t>
            </a:r>
            <a:endParaRPr lang="ru-RU" sz="1400" dirty="0"/>
          </a:p>
        </p:txBody>
      </p:sp>
      <p:sp>
        <p:nvSpPr>
          <p:cNvPr id="131" name="Прямоугольник 130">
            <a:extLst>
              <a:ext uri="{FF2B5EF4-FFF2-40B4-BE49-F238E27FC236}">
                <a16:creationId xmlns:a16="http://schemas.microsoft.com/office/drawing/2014/main" xmlns="" id="{D6695341-5B54-4DE3-83C4-5FB4D345FC4B}"/>
              </a:ext>
            </a:extLst>
          </p:cNvPr>
          <p:cNvSpPr/>
          <p:nvPr/>
        </p:nvSpPr>
        <p:spPr>
          <a:xfrm>
            <a:off x="18550724" y="457613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Потребовать отречения Леопольда </a:t>
            </a:r>
            <a:r>
              <a:rPr lang="en-US" sz="1400" dirty="0"/>
              <a:t>III</a:t>
            </a:r>
            <a:endParaRPr lang="ru-RU" sz="1400" dirty="0"/>
          </a:p>
        </p:txBody>
      </p:sp>
      <p:sp>
        <p:nvSpPr>
          <p:cNvPr id="108" name="Прямоугольник 107">
            <a:extLst>
              <a:ext uri="{FF2B5EF4-FFF2-40B4-BE49-F238E27FC236}">
                <a16:creationId xmlns:a16="http://schemas.microsoft.com/office/drawing/2014/main" xmlns="" id="{2E7BAEEE-3678-43D6-B838-7DDAAC7A27FA}"/>
              </a:ext>
            </a:extLst>
          </p:cNvPr>
          <p:cNvSpPr/>
          <p:nvPr/>
        </p:nvSpPr>
        <p:spPr>
          <a:xfrm>
            <a:off x="186882"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Выделить Фламандские полки (1938) </a:t>
            </a:r>
            <a:r>
              <a:rPr lang="ru-RU" sz="500" dirty="0"/>
              <a:t>(Бельгийская армия разделилась на валлонский и фламандский </a:t>
            </a:r>
            <a:r>
              <a:rPr lang="ru-RU" sz="500" dirty="0" err="1"/>
              <a:t>полки.МодифицироватьЗаконы</a:t>
            </a:r>
            <a:r>
              <a:rPr lang="ru-RU" sz="500" dirty="0"/>
              <a:t> 1938 г., принятые фламандским большинством в парламенте против практически всех валлонских депутатов, устанавливают валлонские и фламандские полки. Следствием этого закона является то, что мы сможем четко различать два типа единиц. Хотя съезды аббата </a:t>
            </a:r>
            <a:r>
              <a:rPr lang="ru-RU" sz="500" dirty="0" err="1"/>
              <a:t>Махье</a:t>
            </a:r>
            <a:r>
              <a:rPr lang="ru-RU" sz="500" dirty="0"/>
              <a:t> «Валлонская концентрация» собирали очень радикальных людей, в их речах ясно выражалось валлонское недомогание до 1940 г.)</a:t>
            </a:r>
            <a:endParaRPr lang="ru-RU" sz="1400" dirty="0"/>
          </a:p>
        </p:txBody>
      </p:sp>
      <p:cxnSp>
        <p:nvCxnSpPr>
          <p:cNvPr id="110" name="Соединительная линия уступом 523">
            <a:extLst>
              <a:ext uri="{FF2B5EF4-FFF2-40B4-BE49-F238E27FC236}">
                <a16:creationId xmlns:a16="http://schemas.microsoft.com/office/drawing/2014/main" xmlns="" id="{6A288F7E-6546-4FC6-BEDC-8C5ECA54E8E4}"/>
              </a:ext>
            </a:extLst>
          </p:cNvPr>
          <p:cNvCxnSpPr>
            <a:cxnSpLocks/>
            <a:stCxn id="77" idx="2"/>
            <a:endCxn id="108" idx="0"/>
          </p:cNvCxnSpPr>
          <p:nvPr/>
        </p:nvCxnSpPr>
        <p:spPr>
          <a:xfrm rot="5400000">
            <a:off x="961099" y="7513849"/>
            <a:ext cx="3126167" cy="2558682"/>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1" name="Прямоугольник 110">
            <a:extLst>
              <a:ext uri="{FF2B5EF4-FFF2-40B4-BE49-F238E27FC236}">
                <a16:creationId xmlns:a16="http://schemas.microsoft.com/office/drawing/2014/main" xmlns="" id="{2BAA2D08-0381-43BE-BEC0-53C96B2E1978}"/>
              </a:ext>
            </a:extLst>
          </p:cNvPr>
          <p:cNvSpPr/>
          <p:nvPr/>
        </p:nvSpPr>
        <p:spPr>
          <a:xfrm>
            <a:off x="32065400"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Возобновление нейтралитета (1937) </a:t>
            </a:r>
            <a:r>
              <a:rPr lang="ru-RU" sz="300" dirty="0"/>
              <a:t>(Чтобы избежать втягивания в войну, которой они не хотят, король и бельгийское правительство пересматривают внешнюю политику Бельгии, ведя переговоры с Англией и Францией о признании права Бельгии не вмешиваться, если это не будет спровоцировано, и перевооружив страну в таким образом, чтобы обескуражить любого возможного агрессора. Это возобновление нейтралитета должно сохранить Германии пренебрегать независимостью Бельгии, как в 1914 году, но в той мере, в какой Бельгия представляет собой достаточно внушительную военную силу, чтобы навязать ее германскому генеральному штабу. Пацифисты, в особенности социалисты и валлоны (Жорж </a:t>
            </a:r>
            <a:r>
              <a:rPr lang="ru-RU" sz="300" dirty="0" err="1"/>
              <a:t>Трюффо</a:t>
            </a:r>
            <a:r>
              <a:rPr lang="ru-RU" sz="300" dirty="0"/>
              <a:t> , Франсуа </a:t>
            </a:r>
            <a:r>
              <a:rPr lang="ru-RU" sz="300" dirty="0" err="1"/>
              <a:t>Бовес</a:t>
            </a:r>
            <a:r>
              <a:rPr lang="ru-RU" sz="300" dirty="0"/>
              <a:t> , аббат </a:t>
            </a:r>
            <a:r>
              <a:rPr lang="ru-RU" sz="300" dirty="0" err="1"/>
              <a:t>Махье</a:t>
            </a:r>
            <a:r>
              <a:rPr lang="ru-RU" sz="300" dirty="0"/>
              <a:t> и др. выступают против этой политики. Этот, который защищает, в частности, франкоязычный житель Брюсселя Поль-Анри </a:t>
            </a:r>
            <a:r>
              <a:rPr lang="ru-RU" sz="300" dirty="0" err="1"/>
              <a:t>Спаак</a:t>
            </a:r>
            <a:r>
              <a:rPr lang="ru-RU" sz="300" dirty="0"/>
              <a:t> , осуществляется под давлением Фландрии [ 19 ] , [ 20 ] .Эта бельгийская политика была ратифицирована Францией и Англией, когда Декларация24 апреля 1937 </a:t>
            </a:r>
            <a:r>
              <a:rPr lang="ru-RU" sz="300" dirty="0" err="1"/>
              <a:t>г.и</a:t>
            </a:r>
            <a:r>
              <a:rPr lang="ru-RU" sz="300" dirty="0"/>
              <a:t> зарегистрирован Лигой Наций , что придает ему договорную силу. Более того, обе державы обещают свою помощь в случае нападения на Бельгию.])</a:t>
            </a:r>
            <a:endParaRPr lang="ru-RU" sz="1400" dirty="0"/>
          </a:p>
        </p:txBody>
      </p:sp>
      <p:sp>
        <p:nvSpPr>
          <p:cNvPr id="130" name="Прямоугольник 129">
            <a:extLst>
              <a:ext uri="{FF2B5EF4-FFF2-40B4-BE49-F238E27FC236}">
                <a16:creationId xmlns:a16="http://schemas.microsoft.com/office/drawing/2014/main" xmlns="" id="{CE65226A-D7B6-4323-ADB7-8698A02C50F6}"/>
              </a:ext>
            </a:extLst>
          </p:cNvPr>
          <p:cNvSpPr/>
          <p:nvPr/>
        </p:nvSpPr>
        <p:spPr>
          <a:xfrm>
            <a:off x="27092700" y="17725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В </a:t>
            </a:r>
            <a:r>
              <a:rPr lang="ru-RU" sz="1200" dirty="0">
                <a:hlinkClick r:id="rId3" tooltip="май 1940 г."/>
              </a:rPr>
              <a:t>мае 1940</a:t>
            </a:r>
            <a:r>
              <a:rPr lang="ru-RU" sz="1200" dirty="0"/>
              <a:t> года Германия снова вторглась в Бельгию. Бельгийская армия насчитывает 650 000 человек,</a:t>
            </a:r>
            <a:endParaRPr lang="ru-RU" sz="700" dirty="0"/>
          </a:p>
        </p:txBody>
      </p:sp>
      <p:sp>
        <p:nvSpPr>
          <p:cNvPr id="133" name="Прямоугольник 132">
            <a:extLst>
              <a:ext uri="{FF2B5EF4-FFF2-40B4-BE49-F238E27FC236}">
                <a16:creationId xmlns:a16="http://schemas.microsoft.com/office/drawing/2014/main" xmlns="" id="{0FD1B242-348C-4691-BD1A-EAC1A01409C8}"/>
              </a:ext>
            </a:extLst>
          </p:cNvPr>
          <p:cNvSpPr/>
          <p:nvPr/>
        </p:nvSpPr>
        <p:spPr>
          <a:xfrm>
            <a:off x="32065400"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Денонсация </a:t>
            </a:r>
            <a:r>
              <a:rPr lang="ru-RU" sz="1400" dirty="0" err="1"/>
              <a:t>Локарнского</a:t>
            </a:r>
            <a:r>
              <a:rPr lang="ru-RU" sz="1400" dirty="0"/>
              <a:t> соглашения(1936) </a:t>
            </a:r>
            <a:r>
              <a:rPr lang="ru-RU" sz="600" dirty="0"/>
              <a:t>(1936.10.14 Правительство Бельгии денонсировало военный союз с Францией и заявило об отказе от своих обязательств по </a:t>
            </a:r>
            <a:r>
              <a:rPr lang="ru-RU" sz="600" dirty="0" err="1"/>
              <a:t>Локарнским</a:t>
            </a:r>
            <a:r>
              <a:rPr lang="ru-RU" sz="600" dirty="0"/>
              <a:t> соглашениям 1925 года. Король Леопольд III объявил о возвращении к политике нейтралитета.</a:t>
            </a:r>
            <a:endParaRPr lang="ru-RU" sz="14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23749</TotalTime>
  <Words>3575</Words>
  <Application>Microsoft Office PowerPoint</Application>
  <PresentationFormat>Произвольный</PresentationFormat>
  <Paragraphs>60</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1448</cp:revision>
  <dcterms:created xsi:type="dcterms:W3CDTF">2018-10-23T08:09:21Z</dcterms:created>
  <dcterms:modified xsi:type="dcterms:W3CDTF">2023-10-09T12:58:54Z</dcterms:modified>
</cp:coreProperties>
</file>