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15192" y="-33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42300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19506426" y="8402652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18439239" y="10231227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4193717" y="4022545"/>
            <a:ext cx="1370843" cy="19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>
            <a:extLst>
              <a:ext uri="{FF2B5EF4-FFF2-40B4-BE49-F238E27FC236}">
                <a16:creationId xmlns:a16="http://schemas.microsoft.com/office/drawing/2014/main" id="{C0AC7FB0-09CD-4FB0-BC8D-7432640DB532}"/>
              </a:ext>
            </a:extLst>
          </p:cNvPr>
          <p:cNvSpPr/>
          <p:nvPr/>
        </p:nvSpPr>
        <p:spPr>
          <a:xfrm>
            <a:off x="754793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«Рейнский фронт» (</a:t>
            </a:r>
            <a:r>
              <a:rPr lang="ru-RU" sz="700" dirty="0" err="1"/>
              <a:t>неистор</a:t>
            </a:r>
            <a:r>
              <a:rPr lang="ru-RU" sz="700" dirty="0"/>
              <a:t>)</a:t>
            </a:r>
          </a:p>
          <a:p>
            <a:pPr algn="ctr"/>
            <a:r>
              <a:rPr lang="ru-RU" sz="700" dirty="0"/>
              <a:t> </a:t>
            </a:r>
            <a:r>
              <a:rPr lang="ru-RU" sz="200" dirty="0"/>
              <a:t>(Возвращение Рейнской области в Германию в 1935 году и политические потрясения, связанные с бельгийской декларацией о нейтралитете в 1936 году, привели к необходимости усиления линии укрепрайона «Рейнский фронт»</a:t>
            </a:r>
            <a:endParaRPr lang="ru-RU" sz="700" dirty="0"/>
          </a:p>
        </p:txBody>
      </p:sp>
      <p:sp>
        <p:nvSpPr>
          <p:cNvPr id="924" name="Прямоугольник 923">
            <a:extLst>
              <a:ext uri="{FF2B5EF4-FFF2-40B4-BE49-F238E27FC236}">
                <a16:creationId xmlns:a16="http://schemas.microsoft.com/office/drawing/2014/main" id="{D7D13295-51E8-4AF7-A685-554F97006B0C}"/>
              </a:ext>
            </a:extLst>
          </p:cNvPr>
          <p:cNvSpPr/>
          <p:nvPr/>
        </p:nvSpPr>
        <p:spPr>
          <a:xfrm>
            <a:off x="190952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Продолжение линии Мажино (1937-1940) </a:t>
            </a:r>
            <a:r>
              <a:rPr lang="ru-RU" sz="200" dirty="0"/>
              <a:t>(привели к необходимости усиления линии укрепрайона «Рейнский фронт» и границы с Бельгией — сектор «продолжение линии Мажино») </a:t>
            </a:r>
            <a:endParaRPr lang="ru-RU" sz="700" dirty="0"/>
          </a:p>
        </p:txBody>
      </p:sp>
      <p:sp>
        <p:nvSpPr>
          <p:cNvPr id="925" name="Прямоугольник 924">
            <a:extLst>
              <a:ext uri="{FF2B5EF4-FFF2-40B4-BE49-F238E27FC236}">
                <a16:creationId xmlns:a16="http://schemas.microsoft.com/office/drawing/2014/main" id="{6416009A-47B8-4821-8C24-DF6AE79D6A00}"/>
              </a:ext>
            </a:extLst>
          </p:cNvPr>
          <p:cNvSpPr/>
          <p:nvPr/>
        </p:nvSpPr>
        <p:spPr>
          <a:xfrm>
            <a:off x="1909522" y="3234642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линию Мажино </a:t>
            </a:r>
            <a:r>
              <a:rPr lang="ru-RU" sz="400" dirty="0"/>
              <a:t>(1936-1940(не были завершены), после того как Бельгия объявила о нейтралитете) </a:t>
            </a:r>
          </a:p>
          <a:p>
            <a:pPr algn="ctr"/>
            <a:r>
              <a:rPr lang="ru-RU" sz="100" dirty="0"/>
              <a:t>Однако средств на крупные оборонительные сооружения уже не было. Поэтому строительные работы в 1935—1936 году продолжались, но по сооружению небольших, лёгких укреплений, которые возводились самими воинскими частями, а не гражданскими строительными организациями, как это было ранее. Кроме того, в этот период, строятся укрепления, заполняющие интервалы между фортами и казематами всех оборонительных линий. Мелкие укрепления, в силу конструктивной простоты, применения менее квалифицированного труда и стандартизированных конструкций, потребовали значительно меньших финансовых затрат при колоссальном объеме строительства — 15 тысяч блокпостов. Этот новый этап строительства больше не финансировался из многолетнего программного закона, а из бюджетных ассигнований, утверждаемых ежегодно в контексте распределения общего оборонного бюджета. Несмотря на все это, в течение 1936—1939 года на оборонительные линии было израсходовано в общей сложности 2,4 млрд франков. Таким образом, приблизительная сумма затрат на строительство всех секторов линии Мажино составила не менее 7,4 млрд франков, а не 3 млрд, как принято считать в популярной литературе.[2]</a:t>
            </a:r>
            <a:endParaRPr lang="ru-RU" sz="700" dirty="0"/>
          </a:p>
        </p:txBody>
      </p:sp>
      <p:sp>
        <p:nvSpPr>
          <p:cNvPr id="930" name="Прямоугольник 929">
            <a:extLst>
              <a:ext uri="{FF2B5EF4-FFF2-40B4-BE49-F238E27FC236}">
                <a16:creationId xmlns:a16="http://schemas.microsoft.com/office/drawing/2014/main" id="{E67E15E5-A2F4-4D52-AEF5-46BE102841C4}"/>
              </a:ext>
            </a:extLst>
          </p:cNvPr>
          <p:cNvSpPr/>
          <p:nvPr/>
        </p:nvSpPr>
        <p:spPr>
          <a:xfrm>
            <a:off x="1332157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</a:t>
            </a:r>
            <a:r>
              <a:rPr lang="ru-RU" sz="700" dirty="0" err="1"/>
              <a:t>Шовино</a:t>
            </a:r>
            <a:r>
              <a:rPr lang="ru-RU" sz="700" dirty="0"/>
              <a:t> (1939)</a:t>
            </a:r>
          </a:p>
          <a:p>
            <a:pPr algn="ctr"/>
            <a:r>
              <a:rPr lang="ru-RU" sz="200" dirty="0"/>
              <a:t>Линия </a:t>
            </a:r>
            <a:r>
              <a:rPr lang="ru-RU" sz="200" dirty="0" err="1"/>
              <a:t>Шовино</a:t>
            </a:r>
            <a:r>
              <a:rPr lang="ru-RU" sz="200" dirty="0"/>
              <a:t> представляет собой комплекс укреплений , строительство которых началось незадолго до Второй мировой войны , предназначенных для обороны Парижа и его окрестностей .Эта линия разворачивается по дуге вокруг Парижа на протяжении 130 км . Изучал с 1931 года, но начал только в 1939 году, его реализация была слишком поздней и слишком краткой, чтобы играть какую-либо роль в 1940 году </a:t>
            </a:r>
            <a:r>
              <a:rPr lang="en-US" sz="200" dirty="0"/>
              <a:t>https://fr.m.wikipedia.org/wiki/Ligne_Chauvineau</a:t>
            </a:r>
            <a:r>
              <a:rPr lang="ru-RU" sz="200" dirty="0"/>
              <a:t>.</a:t>
            </a:r>
            <a:endParaRPr lang="ru-RU" sz="700" dirty="0"/>
          </a:p>
        </p:txBody>
      </p:sp>
      <p:cxnSp>
        <p:nvCxnSpPr>
          <p:cNvPr id="936" name="Соединительная линия уступом 595">
            <a:extLst>
              <a:ext uri="{FF2B5EF4-FFF2-40B4-BE49-F238E27FC236}">
                <a16:creationId xmlns:a16="http://schemas.microsoft.com/office/drawing/2014/main" id="{8D5A0549-FB77-4C2E-B594-B65A1485BEE6}"/>
              </a:ext>
            </a:extLst>
          </p:cNvPr>
          <p:cNvCxnSpPr>
            <a:cxnSpLocks/>
            <a:stCxn id="838" idx="2"/>
            <a:endCxn id="930" idx="0"/>
          </p:cNvCxnSpPr>
          <p:nvPr/>
        </p:nvCxnSpPr>
        <p:spPr>
          <a:xfrm rot="16200000" flipH="1">
            <a:off x="1381075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620">
            <a:extLst>
              <a:ext uri="{FF2B5EF4-FFF2-40B4-BE49-F238E27FC236}">
                <a16:creationId xmlns:a16="http://schemas.microsoft.com/office/drawing/2014/main" id="{867AC884-CE39-4867-96DB-D9EBBF18C52F}"/>
              </a:ext>
            </a:extLst>
          </p:cNvPr>
          <p:cNvCxnSpPr>
            <a:cxnSpLocks/>
            <a:stCxn id="925" idx="2"/>
            <a:endCxn id="968" idx="0"/>
          </p:cNvCxnSpPr>
          <p:nvPr/>
        </p:nvCxnSpPr>
        <p:spPr>
          <a:xfrm rot="5400000">
            <a:off x="1669757" y="32434624"/>
            <a:ext cx="251126" cy="11547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2" name="Прямая со стрелкой 961">
            <a:extLst>
              <a:ext uri="{FF2B5EF4-FFF2-40B4-BE49-F238E27FC236}">
                <a16:creationId xmlns:a16="http://schemas.microsoft.com/office/drawing/2014/main" id="{09B6E0E6-D6FF-4608-A962-E5444DD2B1F6}"/>
              </a:ext>
            </a:extLst>
          </p:cNvPr>
          <p:cNvCxnSpPr>
            <a:cxnSpLocks/>
            <a:stCxn id="966" idx="2"/>
            <a:endCxn id="972" idx="0"/>
          </p:cNvCxnSpPr>
          <p:nvPr/>
        </p:nvCxnSpPr>
        <p:spPr>
          <a:xfrm flipH="1">
            <a:off x="3527411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единительная линия 964">
            <a:extLst>
              <a:ext uri="{FF2B5EF4-FFF2-40B4-BE49-F238E27FC236}">
                <a16:creationId xmlns:a16="http://schemas.microsoft.com/office/drawing/2014/main" id="{13113D0D-26A3-4F82-8078-878772B0A3B5}"/>
              </a:ext>
            </a:extLst>
          </p:cNvPr>
          <p:cNvCxnSpPr>
            <a:cxnSpLocks/>
          </p:cNvCxnSpPr>
          <p:nvPr/>
        </p:nvCxnSpPr>
        <p:spPr>
          <a:xfrm>
            <a:off x="4964538" y="32586017"/>
            <a:ext cx="193888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6" name="Прямоугольник 965">
            <a:extLst>
              <a:ext uri="{FF2B5EF4-FFF2-40B4-BE49-F238E27FC236}">
                <a16:creationId xmlns:a16="http://schemas.microsoft.com/office/drawing/2014/main" id="{1B7C5495-CBF2-458D-8838-0ABA9DD8CEFE}"/>
              </a:ext>
            </a:extLst>
          </p:cNvPr>
          <p:cNvSpPr/>
          <p:nvPr/>
        </p:nvSpPr>
        <p:spPr>
          <a:xfrm>
            <a:off x="3064249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линии Марет (1936-1939)</a:t>
            </a:r>
          </a:p>
          <a:p>
            <a:pPr algn="ctr"/>
            <a:r>
              <a:rPr lang="ru-RU" sz="200" dirty="0"/>
              <a:t>он был предназначен для защиты Туниса от экспансионистских тенденций итальянцев из Ливии , тогдашней итальянской колонии . Названная «линией Мажино пустыни», она тянется на 45 километров, пересекая прибрежную дорогу. Имеет сорок пехотных казематов , восемь больших артиллерийских казематов , пятнадцать командных пунктов и 28 опорных пунктов .</a:t>
            </a:r>
            <a:endParaRPr lang="ru-RU" sz="700" dirty="0"/>
          </a:p>
        </p:txBody>
      </p:sp>
      <p:sp>
        <p:nvSpPr>
          <p:cNvPr id="968" name="Прямоугольник 967">
            <a:extLst>
              <a:ext uri="{FF2B5EF4-FFF2-40B4-BE49-F238E27FC236}">
                <a16:creationId xmlns:a16="http://schemas.microsoft.com/office/drawing/2014/main" id="{7D33C24F-6ED5-40E9-A05B-D1CF8F162A3A}"/>
              </a:ext>
            </a:extLst>
          </p:cNvPr>
          <p:cNvSpPr/>
          <p:nvPr/>
        </p:nvSpPr>
        <p:spPr>
          <a:xfrm>
            <a:off x="754792" y="3313755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на «Новый фронт»(</a:t>
            </a:r>
            <a:r>
              <a:rPr lang="ru-RU" sz="700" dirty="0" err="1"/>
              <a:t>неистор</a:t>
            </a:r>
            <a:r>
              <a:rPr lang="ru-RU" sz="700" dirty="0"/>
              <a:t>) </a:t>
            </a:r>
            <a:r>
              <a:rPr lang="ru-RU" sz="100" dirty="0"/>
              <a:t>С 1934 г. разрабатывались участки «новых фронтов» укрепленных секторов Эско (имеющий два каземата КОРФ и небольшое сооружение: </a:t>
            </a:r>
            <a:r>
              <a:rPr lang="ru-RU" sz="100" dirty="0" err="1"/>
              <a:t>Эт</a:t>
            </a:r>
            <a:r>
              <a:rPr lang="ru-RU" sz="100" dirty="0"/>
              <a:t> ) и </a:t>
            </a:r>
            <a:r>
              <a:rPr lang="ru-RU" sz="100" dirty="0" err="1"/>
              <a:t>Мобеж</a:t>
            </a:r>
            <a:r>
              <a:rPr lang="ru-RU" sz="100" dirty="0"/>
              <a:t> (семь казематов и четыре малых сооружения: </a:t>
            </a:r>
            <a:r>
              <a:rPr lang="ru-RU" sz="100" dirty="0" err="1"/>
              <a:t>Ле-Сарт</a:t>
            </a:r>
            <a:r>
              <a:rPr lang="ru-RU" sz="100" dirty="0"/>
              <a:t> , </a:t>
            </a:r>
            <a:r>
              <a:rPr lang="ru-RU" sz="100" dirty="0" err="1"/>
              <a:t>Берсильи</a:t>
            </a:r>
            <a:r>
              <a:rPr lang="ru-RU" sz="100" dirty="0"/>
              <a:t> , Ла-</a:t>
            </a:r>
            <a:r>
              <a:rPr lang="ru-RU" sz="100" dirty="0" err="1"/>
              <a:t>Сальмань</a:t>
            </a:r>
            <a:r>
              <a:rPr lang="ru-RU" sz="100" dirty="0"/>
              <a:t> ).и </a:t>
            </a:r>
            <a:r>
              <a:rPr lang="ru-RU" sz="100" dirty="0" err="1"/>
              <a:t>Буссуа</a:t>
            </a:r>
            <a:r>
              <a:rPr lang="ru-RU" sz="100" dirty="0"/>
              <a:t> ).</a:t>
            </a:r>
            <a:endParaRPr lang="ru-RU" sz="700" dirty="0"/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2D04A20C-B8D7-4BFF-A71A-A324C27DCC29}"/>
              </a:ext>
            </a:extLst>
          </p:cNvPr>
          <p:cNvSpPr/>
          <p:nvPr/>
        </p:nvSpPr>
        <p:spPr>
          <a:xfrm>
            <a:off x="1909521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Продлить линию «Рейнского фронта» </a:t>
            </a:r>
          </a:p>
          <a:p>
            <a:pPr algn="ctr"/>
            <a:r>
              <a:rPr lang="ru-RU" sz="400" dirty="0"/>
              <a:t>(на границе со </a:t>
            </a:r>
            <a:r>
              <a:rPr lang="ru-RU" sz="400" dirty="0" err="1"/>
              <a:t>швецарией</a:t>
            </a:r>
            <a:r>
              <a:rPr lang="ru-RU" sz="400" dirty="0"/>
              <a:t>)</a:t>
            </a:r>
            <a:endParaRPr lang="ru-RU" sz="700" dirty="0"/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DE3F59CE-A92C-40DB-BADE-2CF310169F9C}"/>
              </a:ext>
            </a:extLst>
          </p:cNvPr>
          <p:cNvSpPr/>
          <p:nvPr/>
        </p:nvSpPr>
        <p:spPr>
          <a:xfrm>
            <a:off x="3064248" y="339286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Оборона Корсики</a:t>
            </a:r>
          </a:p>
        </p:txBody>
      </p:sp>
      <p:cxnSp>
        <p:nvCxnSpPr>
          <p:cNvPr id="973" name="Соединительная линия уступом 620">
            <a:extLst>
              <a:ext uri="{FF2B5EF4-FFF2-40B4-BE49-F238E27FC236}">
                <a16:creationId xmlns:a16="http://schemas.microsoft.com/office/drawing/2014/main" id="{5236FF21-9101-46CE-8DA2-35F78614F3C0}"/>
              </a:ext>
            </a:extLst>
          </p:cNvPr>
          <p:cNvCxnSpPr>
            <a:cxnSpLocks/>
            <a:stCxn id="925" idx="2"/>
            <a:endCxn id="966" idx="0"/>
          </p:cNvCxnSpPr>
          <p:nvPr/>
        </p:nvCxnSpPr>
        <p:spPr>
          <a:xfrm rot="16200000" flipH="1">
            <a:off x="2824485" y="32434625"/>
            <a:ext cx="251126" cy="1154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620">
            <a:extLst>
              <a:ext uri="{FF2B5EF4-FFF2-40B4-BE49-F238E27FC236}">
                <a16:creationId xmlns:a16="http://schemas.microsoft.com/office/drawing/2014/main" id="{05C116D7-0143-44ED-A7FE-268D9F7F5586}"/>
              </a:ext>
            </a:extLst>
          </p:cNvPr>
          <p:cNvCxnSpPr>
            <a:cxnSpLocks/>
            <a:stCxn id="924" idx="2"/>
            <a:endCxn id="838" idx="0"/>
          </p:cNvCxnSpPr>
          <p:nvPr/>
        </p:nvCxnSpPr>
        <p:spPr>
          <a:xfrm rot="5400000">
            <a:off x="1669758" y="33225751"/>
            <a:ext cx="251126" cy="11547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Соединительная линия уступом 595">
            <a:extLst>
              <a:ext uri="{FF2B5EF4-FFF2-40B4-BE49-F238E27FC236}">
                <a16:creationId xmlns:a16="http://schemas.microsoft.com/office/drawing/2014/main" id="{AC5768FC-E45F-45EF-867C-1650EF004378}"/>
              </a:ext>
            </a:extLst>
          </p:cNvPr>
          <p:cNvCxnSpPr>
            <a:cxnSpLocks/>
            <a:stCxn id="969" idx="2"/>
            <a:endCxn id="930" idx="0"/>
          </p:cNvCxnSpPr>
          <p:nvPr/>
        </p:nvCxnSpPr>
        <p:spPr>
          <a:xfrm rot="5400000">
            <a:off x="1958439" y="34305559"/>
            <a:ext cx="251126" cy="5773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Прямая со стрелкой 977">
            <a:extLst>
              <a:ext uri="{FF2B5EF4-FFF2-40B4-BE49-F238E27FC236}">
                <a16:creationId xmlns:a16="http://schemas.microsoft.com/office/drawing/2014/main" id="{3F9A7E43-0B2E-4D22-9E07-A88E010CF448}"/>
              </a:ext>
            </a:extLst>
          </p:cNvPr>
          <p:cNvCxnSpPr>
            <a:cxnSpLocks/>
            <a:stCxn id="924" idx="2"/>
            <a:endCxn id="969" idx="0"/>
          </p:cNvCxnSpPr>
          <p:nvPr/>
        </p:nvCxnSpPr>
        <p:spPr>
          <a:xfrm flipH="1">
            <a:off x="2372684" y="33677552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9" name="Прямоугольник 978">
            <a:extLst>
              <a:ext uri="{FF2B5EF4-FFF2-40B4-BE49-F238E27FC236}">
                <a16:creationId xmlns:a16="http://schemas.microsoft.com/office/drawing/2014/main" id="{122E826A-E9DD-45E8-A66C-2B30C8C04CF7}"/>
              </a:ext>
            </a:extLst>
          </p:cNvPr>
          <p:cNvSpPr/>
          <p:nvPr/>
        </p:nvSpPr>
        <p:spPr>
          <a:xfrm>
            <a:off x="2486886" y="347198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южную линию Мажино (укрепы на границе с Испанией)</a:t>
            </a:r>
          </a:p>
        </p:txBody>
      </p:sp>
      <p:cxnSp>
        <p:nvCxnSpPr>
          <p:cNvPr id="983" name="Соединительная линия уступом 620">
            <a:extLst>
              <a:ext uri="{FF2B5EF4-FFF2-40B4-BE49-F238E27FC236}">
                <a16:creationId xmlns:a16="http://schemas.microsoft.com/office/drawing/2014/main" id="{3CE80882-2CA0-4491-8835-7D1C49910A5A}"/>
              </a:ext>
            </a:extLst>
          </p:cNvPr>
          <p:cNvCxnSpPr>
            <a:cxnSpLocks/>
            <a:stCxn id="924" idx="2"/>
            <a:endCxn id="979" idx="0"/>
          </p:cNvCxnSpPr>
          <p:nvPr/>
        </p:nvCxnSpPr>
        <p:spPr>
          <a:xfrm rot="16200000" flipH="1">
            <a:off x="2140241" y="33909996"/>
            <a:ext cx="1042252" cy="577364"/>
          </a:xfrm>
          <a:prstGeom prst="bentConnector3">
            <a:avLst>
              <a:gd name="adj1" fmla="val 121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0331837" y="892653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22684289" y="96868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21991203" y="17682373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18567494" y="112179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19155608" y="968852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16796544" y="1045429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17979380" y="96912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0331836" y="96912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19743722" y="1121790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19155608" y="104545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0331835" y="1045429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1511367" y="1045429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1512821" y="1198259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0331835" y="1198260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0095892" y="8989414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1272933" y="8988600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0794999" y="9466534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0095215" y="9754783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1273232" y="9752993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0794998" y="10231227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0007602" y="10430510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0388595" y="11576196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19800482" y="11576196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17976076" y="1046091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19155608" y="1198260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19213045" y="10812179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19618771" y="10994567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0923253" y="1121520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0980251" y="10809038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1570017" y="10810690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17739593" y="9751341"/>
            <a:ext cx="223064" cy="11828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23860514" y="96868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267392" y="216424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4426352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29" name="Прямоугольник 1028">
            <a:extLst>
              <a:ext uri="{FF2B5EF4-FFF2-40B4-BE49-F238E27FC236}">
                <a16:creationId xmlns:a16="http://schemas.microsoft.com/office/drawing/2014/main" id="{EE14F29B-5BBA-4548-9FD7-68C1B6F302D3}"/>
              </a:ext>
            </a:extLst>
          </p:cNvPr>
          <p:cNvSpPr/>
          <p:nvPr/>
        </p:nvSpPr>
        <p:spPr>
          <a:xfrm>
            <a:off x="20149928" y="153798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Издать инструкции о частичной мобилизации (после демилитаризации)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42682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23267392" y="3752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5564560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3" name="Соединительная линия уступом 620">
            <a:extLst>
              <a:ext uri="{FF2B5EF4-FFF2-40B4-BE49-F238E27FC236}">
                <a16:creationId xmlns:a16="http://schemas.microsoft.com/office/drawing/2014/main" id="{C9FADC20-7BF7-4390-A349-8712B2A5A5BC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4760282" y="2035014"/>
            <a:ext cx="255119" cy="3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5331293" y="3058057"/>
            <a:ext cx="255120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4183681" y="3046242"/>
            <a:ext cx="253178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1508064" y="96868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17976076" y="1198878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24483173" y="169124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23279835" y="1045429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17439746" y="10814251"/>
            <a:ext cx="229689" cy="5897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23919640" y="10050253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23331527" y="10042819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1861046" y="8400488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22449158" y="7812375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23279835" y="1121520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1974530" y="10994291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23742998" y="10994291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18439239" y="11000916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17386311" y="1122398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24699738" y="17673372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A72BB3CF-D76E-496B-BF14-CAA7D59B3D3C}"/>
              </a:ext>
            </a:extLst>
          </p:cNvPr>
          <p:cNvSpPr/>
          <p:nvPr/>
        </p:nvSpPr>
        <p:spPr>
          <a:xfrm>
            <a:off x="25564560" y="216424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единого профцентра (март 1936) </a:t>
            </a:r>
            <a:r>
              <a:rPr lang="ru-RU" sz="100" dirty="0"/>
              <a:t>(Народные массы все решительнее требовали ее выполнения. С середины мая 1936 г. пролетариат развернул решительную борьбу за улучшение своего положения . Этому предшествовало объединение профсоюзов. В марте 1936 г. на объединительном съезде в Тулузе был, наконец, преодолен раскол профдвижения. Создание единого </a:t>
            </a:r>
            <a:r>
              <a:rPr lang="ru-RU" sz="100" dirty="0" err="1"/>
              <a:t>профценгра</a:t>
            </a:r>
            <a:r>
              <a:rPr lang="ru-RU" sz="100" dirty="0"/>
              <a:t>— ВКТ — имело огромное значение не только для успеха стачечной борьбы, но и для судеб рабочего движения в целом. Единство рабочих рядов на антифашистской платформе, закрепленное профсоюзным единством в борьбе за экономические требования, во многом определило размах и успех майских и июньских стачек 1936 г. В ходе их быстро росла численность ВКТ и создавались новые профсоюзные организации.)</a:t>
            </a:r>
            <a:endParaRPr lang="ru-RU" sz="7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DA58DBEE-26B4-4876-B6C8-965562EACDE3}"/>
              </a:ext>
            </a:extLst>
          </p:cNvPr>
          <p:cNvSpPr/>
          <p:nvPr/>
        </p:nvSpPr>
        <p:spPr>
          <a:xfrm>
            <a:off x="1926445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1</a:t>
            </a:r>
            <a:br>
              <a:rPr lang="ru-RU" sz="700" dirty="0"/>
            </a:br>
            <a:r>
              <a:rPr lang="ru-RU" sz="100" dirty="0"/>
              <a:t>(Забастовки начались на авиационных заводах Гавра и </a:t>
            </a:r>
            <a:r>
              <a:rPr lang="ru-RU" sz="100" dirty="0" err="1"/>
              <a:t>Тулу¬зы</a:t>
            </a:r>
            <a:r>
              <a:rPr lang="ru-RU" sz="100" dirty="0"/>
              <a:t>. Они вспыхнули также на крупных промышленных </a:t>
            </a:r>
            <a:r>
              <a:rPr lang="ru-RU" sz="100" dirty="0" err="1"/>
              <a:t>предприя¬тиях</a:t>
            </a:r>
            <a:r>
              <a:rPr lang="ru-RU" sz="100" dirty="0"/>
              <a:t> Парижского района. 28 мая забастовкой за увеличение </a:t>
            </a:r>
            <a:r>
              <a:rPr lang="ru-RU" sz="100" dirty="0" err="1"/>
              <a:t>по¬часовой</a:t>
            </a:r>
            <a:r>
              <a:rPr lang="ru-RU" sz="100" dirty="0"/>
              <a:t> оплаты труда и коллективный договор, который </a:t>
            </a:r>
            <a:r>
              <a:rPr lang="ru-RU" sz="100" dirty="0" err="1"/>
              <a:t>гаранти¬ровал</a:t>
            </a:r>
            <a:r>
              <a:rPr lang="ru-RU" sz="100" dirty="0"/>
              <a:t> бы права профсоюзов, были охвачены все предприятия </a:t>
            </a:r>
            <a:r>
              <a:rPr lang="ru-RU" sz="100" dirty="0" err="1"/>
              <a:t>ав¬томобильной</a:t>
            </a:r>
            <a:r>
              <a:rPr lang="ru-RU" sz="100" dirty="0"/>
              <a:t> промышленности. Бастовали 30 тыс. рабочих заводов Рено, вступили в борьбу рабочие заводов Ситроена, </a:t>
            </a:r>
            <a:r>
              <a:rPr lang="ru-RU" sz="100" dirty="0" err="1"/>
              <a:t>Гочкиса</a:t>
            </a:r>
            <a:r>
              <a:rPr lang="ru-RU" sz="100" dirty="0"/>
              <a:t> и других предприятий. Всеобщую забастовку объявили горняки </a:t>
            </a:r>
            <a:r>
              <a:rPr lang="ru-RU" sz="100" dirty="0" err="1"/>
              <a:t>де¬партаментов</a:t>
            </a:r>
            <a:r>
              <a:rPr lang="ru-RU" sz="100" dirty="0"/>
              <a:t> Нор и Па-де-Кале. Оставили работу служащие </a:t>
            </a:r>
            <a:r>
              <a:rPr lang="ru-RU" sz="100" dirty="0" err="1"/>
              <a:t>круп¬ных</a:t>
            </a:r>
            <a:r>
              <a:rPr lang="ru-RU" sz="100" dirty="0"/>
              <a:t> магазинов и ателье, рабочие, занятые на строительстве </a:t>
            </a:r>
            <a:r>
              <a:rPr lang="ru-RU" sz="100" dirty="0" err="1"/>
              <a:t>меж¬дународной</a:t>
            </a:r>
            <a:r>
              <a:rPr lang="ru-RU" sz="100" dirty="0"/>
              <a:t> выставки в Париже. Министерство труда </a:t>
            </a:r>
            <a:r>
              <a:rPr lang="ru-RU" sz="100" dirty="0" err="1"/>
              <a:t>констатиро¬вало</a:t>
            </a:r>
            <a:r>
              <a:rPr lang="ru-RU" sz="100" dirty="0"/>
              <a:t>, что забастовки охватили 12 тыс. предприятий и в них </a:t>
            </a:r>
            <a:r>
              <a:rPr lang="ru-RU" sz="100" dirty="0" err="1"/>
              <a:t>уча¬ствуют</a:t>
            </a:r>
            <a:r>
              <a:rPr lang="ru-RU" sz="100" dirty="0"/>
              <a:t> 2 млн. человек. Основными требованиями бастующих были: увеличение зарплаты, 40-часовая рабочая неделя, заключение кол-</a:t>
            </a:r>
            <a:r>
              <a:rPr lang="ru-RU" sz="100" dirty="0" err="1"/>
              <a:t>лективных</a:t>
            </a:r>
            <a:r>
              <a:rPr lang="ru-RU" sz="100" dirty="0"/>
              <a:t> договоров, оплачиваемые отпуска. Нередко забастовки сопровождались занятием предприятий рабочими до тех пор, пока их требования не удовлетворялись . Это свидетельствовало о том, что соотношение сил стало весьма благоприятным для </a:t>
            </a:r>
            <a:r>
              <a:rPr lang="ru-RU" sz="100" dirty="0" err="1"/>
              <a:t>рабо¬чих</a:t>
            </a:r>
            <a:r>
              <a:rPr lang="ru-RU" sz="100" dirty="0"/>
              <a:t>. Подобная форма была просто невозможна без единства </a:t>
            </a:r>
            <a:r>
              <a:rPr lang="ru-RU" sz="100" dirty="0" err="1"/>
              <a:t>дей¬ствий</a:t>
            </a:r>
            <a:r>
              <a:rPr lang="ru-RU" sz="100" dirty="0"/>
              <a:t> и присоединения к движению всех рабочих того или иного предприятия.)</a:t>
            </a:r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CAD62AD0-9823-4F98-80DC-1A351DE2F96C}"/>
              </a:ext>
            </a:extLst>
          </p:cNvPr>
          <p:cNvSpPr/>
          <p:nvPr/>
        </p:nvSpPr>
        <p:spPr>
          <a:xfrm>
            <a:off x="20412955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Забастовки 2</a:t>
            </a:r>
            <a:br>
              <a:rPr lang="ru-RU" sz="700" dirty="0"/>
            </a:br>
            <a:r>
              <a:rPr lang="ru-RU" sz="200" dirty="0"/>
              <a:t>3 июня забастовки охватили всю страну. Они проходили при соблюдении полного порядка: никакой порчи имущества, никакого саботажа. У ворот предприятий пикеты забастовщиков </a:t>
            </a:r>
            <a:r>
              <a:rPr lang="ru-RU" sz="200" dirty="0" err="1"/>
              <a:t>контроли¬ровали</a:t>
            </a:r>
            <a:r>
              <a:rPr lang="ru-RU" sz="200" dirty="0"/>
              <a:t> вход и выход. «Единый фронт социалистов и </a:t>
            </a:r>
            <a:r>
              <a:rPr lang="ru-RU" sz="200" dirty="0" err="1"/>
              <a:t>коммуни¬стов</a:t>
            </a:r>
            <a:r>
              <a:rPr lang="ru-RU" sz="200" dirty="0"/>
              <a:t> профсоюзное единство, Народный фронт — таковы факторы, объясняющие размеры забастовок и быстроту их </a:t>
            </a:r>
            <a:r>
              <a:rPr lang="ru-RU" sz="200" dirty="0" err="1"/>
              <a:t>распростране¬ния</a:t>
            </a:r>
            <a:r>
              <a:rPr lang="ru-RU" sz="200" dirty="0"/>
              <a:t>» ,— пишет французский историк-марксист Жак </a:t>
            </a:r>
            <a:r>
              <a:rPr lang="ru-RU" sz="200" dirty="0" err="1"/>
              <a:t>Шамбаз</a:t>
            </a:r>
            <a:r>
              <a:rPr lang="ru-RU" sz="200" dirty="0"/>
              <a:t>. </a:t>
            </a:r>
            <a:r>
              <a:rPr lang="ru-RU" sz="200" dirty="0" err="1"/>
              <a:t>Майско</a:t>
            </a:r>
            <a:r>
              <a:rPr lang="ru-RU" sz="200" dirty="0"/>
              <a:t>-июньские забастовки способствовали вовлечению в борьбу трудового крестьянства и мелкой буржуазии. Нередко с </a:t>
            </a:r>
            <a:r>
              <a:rPr lang="ru-RU" sz="200" dirty="0" err="1"/>
              <a:t>забастов¬щиками</a:t>
            </a:r>
            <a:r>
              <a:rPr lang="ru-RU" sz="200" dirty="0"/>
              <a:t> солидаризировалась и </a:t>
            </a:r>
            <a:r>
              <a:rPr lang="ru-RU" sz="200" dirty="0" err="1"/>
              <a:t>интеллигенция.В</a:t>
            </a:r>
            <a:r>
              <a:rPr lang="ru-RU" sz="200" dirty="0"/>
              <a:t> условиях небывалой активности народных масс начались </a:t>
            </a:r>
            <a:r>
              <a:rPr lang="ru-RU" sz="200" dirty="0" err="1"/>
              <a:t>пе-реговоры</a:t>
            </a:r>
            <a:r>
              <a:rPr lang="ru-RU" sz="200" dirty="0"/>
              <a:t> о создании нового правительства.</a:t>
            </a:r>
          </a:p>
        </p:txBody>
      </p: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D82EE70E-4677-4680-ABFE-21337258332A}"/>
              </a:ext>
            </a:extLst>
          </p:cNvPr>
          <p:cNvSpPr/>
          <p:nvPr/>
        </p:nvSpPr>
        <p:spPr>
          <a:xfrm>
            <a:off x="21666021" y="266991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Блюма </a:t>
            </a:r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8193666" y="266340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95" name="Соединительная линия уступом 620">
            <a:extLst>
              <a:ext uri="{FF2B5EF4-FFF2-40B4-BE49-F238E27FC236}">
                <a16:creationId xmlns:a16="http://schemas.microsoft.com/office/drawing/2014/main" id="{0DFE22D1-71F7-42DE-9654-A19F5F8B71F6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16200000" flipH="1">
            <a:off x="24762190" y="2831572"/>
            <a:ext cx="255119" cy="4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87" idx="2"/>
            <a:endCxn id="1030" idx="0"/>
          </p:cNvCxnSpPr>
          <p:nvPr/>
        </p:nvCxnSpPr>
        <p:spPr>
          <a:xfrm rot="5400000">
            <a:off x="25331295" y="2262938"/>
            <a:ext cx="255119" cy="1137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180803" y="1458882"/>
            <a:ext cx="255118" cy="11556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87" idx="0"/>
          </p:cNvCxnSpPr>
          <p:nvPr/>
        </p:nvCxnSpPr>
        <p:spPr>
          <a:xfrm rot="16200000" flipH="1">
            <a:off x="25329386" y="1465910"/>
            <a:ext cx="255119" cy="11415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182709" y="2252092"/>
            <a:ext cx="255120" cy="11594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725403" y="454960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Эррио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564560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5895964" y="454960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>
            <a:off x="20237010" y="4819607"/>
            <a:ext cx="248839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 flipV="1">
            <a:off x="16822289" y="4819607"/>
            <a:ext cx="2488396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9916310" y="735362"/>
            <a:ext cx="257063" cy="73714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620">
            <a:extLst>
              <a:ext uri="{FF2B5EF4-FFF2-40B4-BE49-F238E27FC236}">
                <a16:creationId xmlns:a16="http://schemas.microsoft.com/office/drawing/2014/main" id="{9E90BACC-4865-4C86-AE54-52968B7D00FD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 rot="5400000">
            <a:off x="21623671" y="2442723"/>
            <a:ext cx="257062" cy="3956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871903" y="816562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21576917" y="534472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позицию в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20443801" y="534472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Испанской республике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929BA279-E9DA-49CC-9487-A3EF0ED6B008}"/>
              </a:ext>
            </a:extLst>
          </p:cNvPr>
          <p:cNvSpPr/>
          <p:nvPr/>
        </p:nvSpPr>
        <p:spPr>
          <a:xfrm>
            <a:off x="22726920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60D17E70-80EB-4591-AE40-68BEF296B8EA}"/>
              </a:ext>
            </a:extLst>
          </p:cNvPr>
          <p:cNvSpPr/>
          <p:nvPr/>
        </p:nvSpPr>
        <p:spPr>
          <a:xfrm>
            <a:off x="1931068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1817244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sp>
        <p:nvSpPr>
          <p:cNvPr id="169" name="Прямоугольник 168">
            <a:extLst>
              <a:ext uri="{FF2B5EF4-FFF2-40B4-BE49-F238E27FC236}">
                <a16:creationId xmlns:a16="http://schemas.microsoft.com/office/drawing/2014/main" id="{99EE9BA4-78C3-4ABA-ADB8-97A3C54AB418}"/>
              </a:ext>
            </a:extLst>
          </p:cNvPr>
          <p:cNvSpPr/>
          <p:nvPr/>
        </p:nvSpPr>
        <p:spPr>
          <a:xfrm>
            <a:off x="17034205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 flipV="1">
            <a:off x="21370126" y="5614726"/>
            <a:ext cx="206791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8505486" y="2943248"/>
            <a:ext cx="255119" cy="4547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16200000" flipH="1">
            <a:off x="20212846" y="4650609"/>
            <a:ext cx="255120" cy="11331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2486764" y="4642923"/>
            <a:ext cx="255119" cy="11484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16200000" flipH="1">
            <a:off x="20779405" y="4084050"/>
            <a:ext cx="255119" cy="22662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 стрелкой 191">
            <a:extLst>
              <a:ext uri="{FF2B5EF4-FFF2-40B4-BE49-F238E27FC236}">
                <a16:creationId xmlns:a16="http://schemas.microsoft.com/office/drawing/2014/main" id="{71F73AE7-BA57-41B1-892E-BBD073BECB02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>
            <a:off x="26027723" y="4294487"/>
            <a:ext cx="0" cy="2551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4757721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5895963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200" dirty="0"/>
              <a:t>(В августе 1936 </a:t>
            </a:r>
            <a:r>
              <a:rPr lang="ru-RU" sz="200" dirty="0" err="1"/>
              <a:t>г.Он</a:t>
            </a:r>
            <a:r>
              <a:rPr lang="ru-RU" sz="2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endParaRPr lang="ru-RU" sz="7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30678653" y="295936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endParaRPr lang="ru-RU" sz="700" dirty="0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030" idx="3"/>
            <a:endCxn id="197" idx="1"/>
          </p:cNvCxnSpPr>
          <p:nvPr/>
        </p:nvCxnSpPr>
        <p:spPr>
          <a:xfrm>
            <a:off x="25353146" y="3229367"/>
            <a:ext cx="532550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10142" y="81656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Популярного фронта</a:t>
            </a:r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6140121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7274754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8409387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9544020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30678653" y="534472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5400000">
            <a:off x="23331030" y="4150082"/>
            <a:ext cx="257062" cy="541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1030" idx="2"/>
            <a:endCxn id="154" idx="0"/>
          </p:cNvCxnSpPr>
          <p:nvPr/>
        </p:nvCxnSpPr>
        <p:spPr>
          <a:xfrm rot="5400000">
            <a:off x="22279398" y="5555035"/>
            <a:ext cx="4666255" cy="554918"/>
          </a:xfrm>
          <a:prstGeom prst="bentConnector3">
            <a:avLst>
              <a:gd name="adj1" fmla="val 27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620">
            <a:extLst>
              <a:ext uri="{FF2B5EF4-FFF2-40B4-BE49-F238E27FC236}">
                <a16:creationId xmlns:a16="http://schemas.microsoft.com/office/drawing/2014/main" id="{80425934-B310-42E1-AB3E-D1110041F467}"/>
              </a:ext>
            </a:extLst>
          </p:cNvPr>
          <p:cNvCxnSpPr>
            <a:cxnSpLocks/>
            <a:stCxn id="1030" idx="2"/>
            <a:endCxn id="201" idx="0"/>
          </p:cNvCxnSpPr>
          <p:nvPr/>
        </p:nvCxnSpPr>
        <p:spPr>
          <a:xfrm rot="16200000" flipH="1">
            <a:off x="22848517" y="5540833"/>
            <a:ext cx="4666255" cy="583321"/>
          </a:xfrm>
          <a:prstGeom prst="bentConnector3">
            <a:avLst>
              <a:gd name="adj1" fmla="val 273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54" idx="3"/>
            <a:endCxn id="201" idx="1"/>
          </p:cNvCxnSpPr>
          <p:nvPr/>
        </p:nvCxnSpPr>
        <p:spPr>
          <a:xfrm>
            <a:off x="24798228" y="8435622"/>
            <a:ext cx="21191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5400000">
            <a:off x="22454577" y="7046045"/>
            <a:ext cx="220912" cy="35400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3267391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53255432-2869-48F1-A1E1-A0BE56536348}"/>
              </a:ext>
            </a:extLst>
          </p:cNvPr>
          <p:cNvSpPr/>
          <p:nvPr/>
        </p:nvSpPr>
        <p:spPr>
          <a:xfrm>
            <a:off x="21581670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</p:txBody>
      </p:sp>
      <p:cxnSp>
        <p:nvCxnSpPr>
          <p:cNvPr id="259" name="Прямая со стрелкой 258">
            <a:extLst>
              <a:ext uri="{FF2B5EF4-FFF2-40B4-BE49-F238E27FC236}">
                <a16:creationId xmlns:a16="http://schemas.microsoft.com/office/drawing/2014/main" id="{4B881824-D6C1-4F2C-BD38-5B83A3011331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flipH="1">
            <a:off x="23730554" y="4292545"/>
            <a:ext cx="1" cy="18395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42115</TotalTime>
  <Words>2372</Words>
  <Application>Microsoft Office PowerPoint</Application>
  <PresentationFormat>Произвольный</PresentationFormat>
  <Paragraphs>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2249</cp:revision>
  <dcterms:created xsi:type="dcterms:W3CDTF">2018-10-23T08:09:21Z</dcterms:created>
  <dcterms:modified xsi:type="dcterms:W3CDTF">2024-03-05T12:50:16Z</dcterms:modified>
</cp:coreProperties>
</file>