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9" r:id="rId2"/>
    <p:sldId id="260" r:id="rId3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296" autoAdjust="0"/>
  </p:normalViewPr>
  <p:slideViewPr>
    <p:cSldViewPr snapToGrid="0">
      <p:cViewPr>
        <p:scale>
          <a:sx n="90" d="100"/>
          <a:sy n="90" d="100"/>
        </p:scale>
        <p:origin x="-72" y="93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ямоугольник 191"/>
          <p:cNvSpPr/>
          <p:nvPr/>
        </p:nvSpPr>
        <p:spPr>
          <a:xfrm>
            <a:off x="8776791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Увеличение действующей армии</a:t>
            </a:r>
            <a:endParaRPr lang="ru-RU" sz="500" dirty="0"/>
          </a:p>
        </p:txBody>
      </p:sp>
      <p:cxnSp>
        <p:nvCxnSpPr>
          <p:cNvPr id="223" name="Прямая соединительная линия 222"/>
          <p:cNvCxnSpPr>
            <a:cxnSpLocks/>
            <a:stCxn id="69" idx="3"/>
            <a:endCxn id="83" idx="1"/>
          </p:cNvCxnSpPr>
          <p:nvPr/>
        </p:nvCxnSpPr>
        <p:spPr>
          <a:xfrm>
            <a:off x="20264115" y="5633041"/>
            <a:ext cx="32542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9" name="Прямоугольник 568"/>
          <p:cNvSpPr/>
          <p:nvPr/>
        </p:nvSpPr>
        <p:spPr>
          <a:xfrm>
            <a:off x="11471942" y="19616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95 фокусов</a:t>
            </a:r>
          </a:p>
        </p:txBody>
      </p:sp>
      <p:cxnSp>
        <p:nvCxnSpPr>
          <p:cNvPr id="592" name="Shape 248"/>
          <p:cNvCxnSpPr>
            <a:cxnSpLocks/>
            <a:stCxn id="22" idx="2"/>
            <a:endCxn id="17" idx="0"/>
          </p:cNvCxnSpPr>
          <p:nvPr/>
        </p:nvCxnSpPr>
        <p:spPr>
          <a:xfrm rot="16200000" flipH="1">
            <a:off x="6585339" y="31662522"/>
            <a:ext cx="353071" cy="11824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Прямоугольник 745">
            <a:extLst>
              <a:ext uri="{FF2B5EF4-FFF2-40B4-BE49-F238E27FC236}">
                <a16:creationId xmlns:a16="http://schemas.microsoft.com/office/drawing/2014/main" xmlns="" id="{5A5C35EB-BF83-444C-A337-D22BC58B37C6}"/>
              </a:ext>
            </a:extLst>
          </p:cNvPr>
          <p:cNvSpPr/>
          <p:nvPr/>
        </p:nvSpPr>
        <p:spPr>
          <a:xfrm>
            <a:off x="8776791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стрелковый резерв</a:t>
            </a:r>
            <a:endParaRPr lang="ru-RU" sz="800" dirty="0"/>
          </a:p>
        </p:txBody>
      </p:sp>
      <p:sp>
        <p:nvSpPr>
          <p:cNvPr id="749" name="Прямоугольник 748">
            <a:extLst>
              <a:ext uri="{FF2B5EF4-FFF2-40B4-BE49-F238E27FC236}">
                <a16:creationId xmlns:a16="http://schemas.microsoft.com/office/drawing/2014/main" xmlns="" id="{4D6886D0-A543-4D66-A88B-993D92E2F107}"/>
              </a:ext>
            </a:extLst>
          </p:cNvPr>
          <p:cNvSpPr/>
          <p:nvPr/>
        </p:nvSpPr>
        <p:spPr>
          <a:xfrm>
            <a:off x="1002360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коммандос</a:t>
            </a:r>
            <a:endParaRPr lang="ru-RU" sz="5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2A6F6301-CA97-4EB0-A44D-E7FF27A013B5}"/>
              </a:ext>
            </a:extLst>
          </p:cNvPr>
          <p:cNvSpPr/>
          <p:nvPr/>
        </p:nvSpPr>
        <p:spPr>
          <a:xfrm>
            <a:off x="6295118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Разносторонняя тренировка</a:t>
            </a:r>
            <a:endParaRPr lang="ru-RU" sz="5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221854E5-65A8-4BC0-9062-E1F29DFF7724}"/>
              </a:ext>
            </a:extLst>
          </p:cNvPr>
          <p:cNvSpPr/>
          <p:nvPr/>
        </p:nvSpPr>
        <p:spPr>
          <a:xfrm>
            <a:off x="8776791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наших асов</a:t>
            </a:r>
            <a:endParaRPr lang="ru-RU" sz="5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xmlns="" id="{033C32B1-7FB5-4427-AC80-41EF0E3274D9}"/>
              </a:ext>
            </a:extLst>
          </p:cNvPr>
          <p:cNvSpPr/>
          <p:nvPr/>
        </p:nvSpPr>
        <p:spPr>
          <a:xfrm>
            <a:off x="7568157" y="309949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Мобильное депо ВВС</a:t>
            </a:r>
            <a:endParaRPr lang="ru-RU" sz="5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DE8DA818-D0A4-4747-B22E-8EA433779FBF}"/>
              </a:ext>
            </a:extLst>
          </p:cNvPr>
          <p:cNvSpPr/>
          <p:nvPr/>
        </p:nvSpPr>
        <p:spPr>
          <a:xfrm>
            <a:off x="7568157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«Железное место»</a:t>
            </a:r>
            <a:endParaRPr lang="ru-RU" sz="5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xmlns="" id="{CC1F0354-3AC0-4BAF-B8BB-C910E7C4A5D6}"/>
              </a:ext>
            </a:extLst>
          </p:cNvPr>
          <p:cNvSpPr/>
          <p:nvPr/>
        </p:nvSpPr>
        <p:spPr>
          <a:xfrm>
            <a:off x="5112955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Аэропорт Порт-Элизабет(1936)</a:t>
            </a:r>
            <a:endParaRPr lang="ru-RU" sz="5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626AB241-048C-4E7B-8C47-DD836E054087}"/>
              </a:ext>
            </a:extLst>
          </p:cNvPr>
          <p:cNvSpPr/>
          <p:nvPr/>
        </p:nvSpPr>
        <p:spPr>
          <a:xfrm>
            <a:off x="5112713" y="309971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аэропорт Порт-Элизабет (1942)</a:t>
            </a:r>
            <a:endParaRPr lang="ru-RU" sz="5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xmlns="" id="{3E58D11B-FF28-4315-BCA2-A769980F1758}"/>
              </a:ext>
            </a:extLst>
          </p:cNvPr>
          <p:cNvSpPr/>
          <p:nvPr/>
        </p:nvSpPr>
        <p:spPr>
          <a:xfrm>
            <a:off x="1426416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обучения в ЮАК (1939)</a:t>
            </a:r>
            <a:endParaRPr lang="ru-RU" sz="5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xmlns="" id="{35D89978-ED38-4BF1-8A1D-667372754781}"/>
              </a:ext>
            </a:extLst>
          </p:cNvPr>
          <p:cNvSpPr/>
          <p:nvPr/>
        </p:nvSpPr>
        <p:spPr>
          <a:xfrm>
            <a:off x="1429306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армейские школы</a:t>
            </a:r>
            <a:endParaRPr lang="ru-RU" sz="5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xmlns="" id="{771F1D95-8056-47E0-8042-78976D883C77}"/>
              </a:ext>
            </a:extLst>
          </p:cNvPr>
          <p:cNvSpPr/>
          <p:nvPr/>
        </p:nvSpPr>
        <p:spPr>
          <a:xfrm>
            <a:off x="3860767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80 Аэронавигационное училище (1946)</a:t>
            </a:r>
            <a:endParaRPr lang="ru-RU" sz="5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xmlns="" id="{9F9C69CF-CC3F-47D0-B213-FA599973B24B}"/>
              </a:ext>
            </a:extLst>
          </p:cNvPr>
          <p:cNvSpPr/>
          <p:nvPr/>
        </p:nvSpPr>
        <p:spPr>
          <a:xfrm>
            <a:off x="10122237" y="225830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 октябре 1939 года контр-адмирал Гай Галифакс , отставной офицер Королевского флота, проживающий в Южной Африке, был назначен директором Военно-морской службы Южной Африки, позже переименованной в Силы обороны в море (SDF) в январе 1940 года </a:t>
            </a:r>
            <a:r>
              <a:rPr lang="en-US" sz="800" dirty="0"/>
              <a:t>https://en.wikipedia.org/wiki/Guy_Hallifax</a:t>
            </a:r>
            <a:endParaRPr lang="ru-RU" sz="1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xmlns="" id="{3D69AD52-26EA-4816-8BCF-6D9B1B889307}"/>
              </a:ext>
            </a:extLst>
          </p:cNvPr>
          <p:cNvSpPr/>
          <p:nvPr/>
        </p:nvSpPr>
        <p:spPr>
          <a:xfrm>
            <a:off x="201823" y="309988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Переоборудование китобоев и траулеров (1939)</a:t>
            </a:r>
            <a:endParaRPr lang="ru-RU" sz="5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xmlns="" id="{792B2C5D-D74D-4FB3-8B78-C7BCC7046C90}"/>
              </a:ext>
            </a:extLst>
          </p:cNvPr>
          <p:cNvSpPr/>
          <p:nvPr/>
        </p:nvSpPr>
        <p:spPr>
          <a:xfrm>
            <a:off x="1426416" y="2956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Промышленная программа флота (1939)</a:t>
            </a:r>
            <a:endParaRPr lang="ru-RU" sz="5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xmlns="" id="{9EE84AD7-C133-4B21-8162-048600DC6053}"/>
              </a:ext>
            </a:extLst>
          </p:cNvPr>
          <p:cNvSpPr/>
          <p:nvPr/>
        </p:nvSpPr>
        <p:spPr>
          <a:xfrm>
            <a:off x="1426416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военно-морские ведомства (1942)</a:t>
            </a:r>
            <a:endParaRPr lang="ru-RU" sz="5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xmlns="" id="{BAE0D071-9F16-46A2-A3C7-D4043769D316}"/>
              </a:ext>
            </a:extLst>
          </p:cNvPr>
          <p:cNvSpPr/>
          <p:nvPr/>
        </p:nvSpPr>
        <p:spPr>
          <a:xfrm>
            <a:off x="2657268" y="310004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базы в </a:t>
            </a:r>
            <a:r>
              <a:rPr lang="ru-RU" sz="1400" dirty="0" err="1"/>
              <a:t>Саймонстауне</a:t>
            </a:r>
            <a:r>
              <a:rPr lang="ru-RU" sz="1400" dirty="0"/>
              <a:t> (ваниль)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xmlns="" id="{3FA86464-4A7A-4479-B421-35E994E3C985}"/>
              </a:ext>
            </a:extLst>
          </p:cNvPr>
          <p:cNvSpPr/>
          <p:nvPr/>
        </p:nvSpPr>
        <p:spPr>
          <a:xfrm>
            <a:off x="10461092" y="20826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Армия на старте в 5к</a:t>
            </a:r>
            <a:endParaRPr lang="ru-RU" sz="5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xmlns="" id="{1DE14A81-2776-4187-BF76-C4A0AB64650B}"/>
              </a:ext>
            </a:extLst>
          </p:cNvPr>
          <p:cNvSpPr/>
          <p:nvPr/>
        </p:nvSpPr>
        <p:spPr>
          <a:xfrm>
            <a:off x="7568158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Туземный военный корпус</a:t>
            </a:r>
            <a:endParaRPr lang="ru-RU" sz="5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xmlns="" id="{FBD8229D-379D-4D52-BB0C-76E0E81CD826}"/>
              </a:ext>
            </a:extLst>
          </p:cNvPr>
          <p:cNvSpPr/>
          <p:nvPr/>
        </p:nvSpPr>
        <p:spPr>
          <a:xfrm>
            <a:off x="6491833" y="21007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начале 1940 года NEAS установил уровень набора в 8000 чернокожих солдат, но к 1941 году требования резко изменились, и NEAS рассчитывал на уровень 60 000 человек. [1] : 26 Вербовка закончилась в 1943 году, когда союзники одержали верх над силами Оси в Северной Африке, и потребность в этих типах войск уменьшилась. [1] : 26 Цифры различаются по окончательным уровням: 77 239 по оценке UDF и другие как высокие 80 479, которые могут включать новобранцев, которые были отклонены. [4] : 77 Цифры показывают, что самый высокий набор пришелся из Трансвааля: 52 037 человек, в основном из-за засухи в Северном Трансваале, 9 555 человек из Капской провинции, 7 366 человек из </a:t>
            </a:r>
            <a:r>
              <a:rPr lang="ru-RU" sz="200" dirty="0" err="1"/>
              <a:t>Натала</a:t>
            </a:r>
            <a:r>
              <a:rPr lang="ru-RU" sz="200" dirty="0"/>
              <a:t>, 4 522 человека из Оранжевого Свободного государства и 7 000 человек из Юго-Западной Африки. [4] : 77 Тридцать процентов новобранцев прибыли из городских районов Южной Африки, а остальные семьдесят процентов прибыли из сельской местности. [1] : 44Первоначальный набор осуществлялся с помощью плакатов и фильмов. Плакаты с вербовкой часто размещались в общественных местах, часто посещаемых чернокожими мужчинами. [1] : 27 Использовались также пропагандистские вербовочные фильмы, на которых были показаны новобранцы, проходящие обучение, с использованием передвижных </a:t>
            </a:r>
            <a:r>
              <a:rPr lang="ru-RU" sz="200" dirty="0" err="1"/>
              <a:t>кинофургонов</a:t>
            </a:r>
            <a:r>
              <a:rPr lang="ru-RU" sz="200" dirty="0"/>
              <a:t>, которые демонстрировали фильмы в черных районах страны. [1] : 27 Были предприняты попытки использовать уполномоченных по рождению для вербовки чернокожих, но они были скорее препятствием для процесса, поскольку большинство чернокожих с самого начала не доверяли им. [1] : 27. Частные компании пытались способствовать найму своих чернокожих сотрудников, но это не одобрялось белыми владельцами. [1] : 27Другой метод заключался в том,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вербовке. [1] : 29 Этот метод был открыт для злоупотреблений со стороны вождей при выборе того, кто должен идти, а также для мошеннических практик получения государственных денег с последующим отказом в предоставлении рекрутов. [1] : 31Были также вопросы, касающиеся восприятия войны и ожиданий их роли в Военном корпусе туземцев. Большинство сельских чернокожих мало понимали, что такое война в Европе, и некоторые потенциальные новобранцы ожидали, что их обучение будет включать изучение новой профессии, исключенной из законов о расовой занятости внутри страны. [1] : 38Низкая заработная плата также мешала найму. Как и в гражданской жизни, ставки заработной платы были основаны на расе, при этом чернокожие находились в самом низу шкалы, при этом базовая заработная плата в корпусе устанавливалась на уровне 1 шиллинга 6 пенсов в день для неженатых военнослужащих и тех, у кого есть иждивенцы, 2 шиллинга 3 пенса в отличие от основных белых солдат, которые платили по 5 шиллингов в день. [1] : 40 Высшим званием, которое могли получить черные войска, был сержант. [1] : 44 Другим препятствием был отказ низших белых чинов подчиняться приказам черного солдата более высокого ранга. [1] : 45 Это можно было бы преодолеть только в том случае, если бы белый офицер дал разрешение черному солдату. [1] : 38</a:t>
            </a:r>
            <a:endParaRPr lang="ru-RU" sz="1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xmlns="" id="{5577797A-63B1-4A4D-BF5F-CE7415CAF008}"/>
              </a:ext>
            </a:extLst>
          </p:cNvPr>
          <p:cNvSpPr/>
          <p:nvPr/>
        </p:nvSpPr>
        <p:spPr>
          <a:xfrm>
            <a:off x="1426416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региональных командований (1939)</a:t>
            </a:r>
            <a:endParaRPr lang="ru-RU" sz="5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xmlns="" id="{EC51DEA3-FD70-4670-A431-295D6B333808}"/>
              </a:ext>
            </a:extLst>
          </p:cNvPr>
          <p:cNvSpPr/>
          <p:nvPr/>
        </p:nvSpPr>
        <p:spPr>
          <a:xfrm>
            <a:off x="11867549" y="79480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Молодежная лига Африканского национального конгресса</a:t>
            </a:r>
            <a:endParaRPr lang="ru-RU" sz="500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xmlns="" id="{EA2CA77D-FB8E-4EA3-BD84-AEE2E9318B52}"/>
              </a:ext>
            </a:extLst>
          </p:cNvPr>
          <p:cNvSpPr/>
          <p:nvPr/>
        </p:nvSpPr>
        <p:spPr>
          <a:xfrm>
            <a:off x="5112713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выпуск боеприпасов на </a:t>
            </a:r>
            <a:r>
              <a:rPr lang="en-US" sz="1400" dirty="0"/>
              <a:t>Magazine Hill</a:t>
            </a:r>
            <a:r>
              <a:rPr lang="ru-RU" sz="1400" dirty="0"/>
              <a:t> (1938)</a:t>
            </a:r>
            <a:endParaRPr lang="ru-RU" sz="5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xmlns="" id="{BD556DD8-C967-42C9-9A2B-4B9E2DB3097F}"/>
              </a:ext>
            </a:extLst>
          </p:cNvPr>
          <p:cNvSpPr/>
          <p:nvPr/>
        </p:nvSpPr>
        <p:spPr>
          <a:xfrm>
            <a:off x="3798544" y="267068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заводы для танковой техники (1942)</a:t>
            </a:r>
            <a:endParaRPr lang="ru-RU" sz="5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xmlns="" id="{645E2E65-98B9-4262-8BA0-E3EE832689F7}"/>
              </a:ext>
            </a:extLst>
          </p:cNvPr>
          <p:cNvSpPr/>
          <p:nvPr/>
        </p:nvSpPr>
        <p:spPr>
          <a:xfrm>
            <a:off x="2657268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бронетехники (ваниль)</a:t>
            </a:r>
            <a:r>
              <a:rPr lang="ru-RU" sz="800" dirty="0"/>
              <a:t> (1942)</a:t>
            </a:r>
            <a:endParaRPr lang="ru-RU" sz="500" dirty="0"/>
          </a:p>
        </p:txBody>
      </p:sp>
      <p:cxnSp>
        <p:nvCxnSpPr>
          <p:cNvPr id="49" name="Shape 248">
            <a:extLst>
              <a:ext uri="{FF2B5EF4-FFF2-40B4-BE49-F238E27FC236}">
                <a16:creationId xmlns:a16="http://schemas.microsoft.com/office/drawing/2014/main" xmlns="" id="{BD5D228F-210F-458B-89AE-DDE88B49461D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5400000">
            <a:off x="4630516" y="25166716"/>
            <a:ext cx="1766145" cy="1314169"/>
          </a:xfrm>
          <a:prstGeom prst="bentConnector3">
            <a:avLst>
              <a:gd name="adj1" fmla="val 84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xmlns="" id="{46EE00FE-646D-4C1F-A9C8-51C2B2622237}"/>
              </a:ext>
            </a:extLst>
          </p:cNvPr>
          <p:cNvSpPr/>
          <p:nvPr/>
        </p:nvSpPr>
        <p:spPr>
          <a:xfrm>
            <a:off x="5112713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Улучшить патрон .303 (ваниль)</a:t>
            </a:r>
            <a:endParaRPr lang="ru-RU" sz="500" dirty="0"/>
          </a:p>
        </p:txBody>
      </p:sp>
      <p:cxnSp>
        <p:nvCxnSpPr>
          <p:cNvPr id="55" name="Shape 248">
            <a:extLst>
              <a:ext uri="{FF2B5EF4-FFF2-40B4-BE49-F238E27FC236}">
                <a16:creationId xmlns:a16="http://schemas.microsoft.com/office/drawing/2014/main" xmlns="" id="{E7E90FE1-73EE-4AA8-B507-2A9427ABD36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rot="5400000">
            <a:off x="5999687" y="25111713"/>
            <a:ext cx="341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xmlns="" id="{BEA30B09-C375-448F-862A-864DB922DE93}"/>
              </a:ext>
            </a:extLst>
          </p:cNvPr>
          <p:cNvSpPr/>
          <p:nvPr/>
        </p:nvSpPr>
        <p:spPr>
          <a:xfrm>
            <a:off x="511271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Фабрика </a:t>
            </a:r>
            <a:r>
              <a:rPr lang="ru-RU" sz="1400" dirty="0" err="1"/>
              <a:t>Ленц</a:t>
            </a:r>
            <a:r>
              <a:rPr lang="ru-RU" sz="1400" dirty="0"/>
              <a:t> </a:t>
            </a:r>
            <a:r>
              <a:rPr lang="ru-RU" sz="1400" dirty="0" err="1"/>
              <a:t>Бобм</a:t>
            </a:r>
            <a:r>
              <a:rPr lang="ru-RU" sz="1400" dirty="0"/>
              <a:t> (дорога)</a:t>
            </a:r>
            <a:endParaRPr lang="ru-RU" sz="50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xmlns="" id="{CCA94CF1-3EF1-4DC8-8583-E856FE0E7B60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>
            <a:off x="6170672" y="26362698"/>
            <a:ext cx="0" cy="1786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xmlns="" id="{E4E35A0E-E65F-407D-AB83-AA088EBABEBC}"/>
              </a:ext>
            </a:extLst>
          </p:cNvPr>
          <p:cNvCxnSpPr>
            <a:cxnSpLocks/>
            <a:stCxn id="746" idx="2"/>
            <a:endCxn id="192" idx="0"/>
          </p:cNvCxnSpPr>
          <p:nvPr/>
        </p:nvCxnSpPr>
        <p:spPr>
          <a:xfrm>
            <a:off x="9834750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248">
            <a:extLst>
              <a:ext uri="{FF2B5EF4-FFF2-40B4-BE49-F238E27FC236}">
                <a16:creationId xmlns:a16="http://schemas.microsoft.com/office/drawing/2014/main" xmlns="" id="{5D4BE53E-DF5C-4E66-B1E7-1885D3B286F1}"/>
              </a:ext>
            </a:extLst>
          </p:cNvPr>
          <p:cNvCxnSpPr>
            <a:cxnSpLocks/>
            <a:stCxn id="192" idx="2"/>
            <a:endCxn id="36" idx="0"/>
          </p:cNvCxnSpPr>
          <p:nvPr/>
        </p:nvCxnSpPr>
        <p:spPr>
          <a:xfrm rot="5400000">
            <a:off x="9053899" y="25934917"/>
            <a:ext cx="353070" cy="12086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>
            <a:extLst>
              <a:ext uri="{FF2B5EF4-FFF2-40B4-BE49-F238E27FC236}">
                <a16:creationId xmlns:a16="http://schemas.microsoft.com/office/drawing/2014/main" xmlns="" id="{55A42631-74CA-4086-8355-0D18574FCB06}"/>
              </a:ext>
            </a:extLst>
          </p:cNvPr>
          <p:cNvCxnSpPr>
            <a:cxnSpLocks/>
            <a:stCxn id="192" idx="2"/>
            <a:endCxn id="749" idx="0"/>
          </p:cNvCxnSpPr>
          <p:nvPr/>
        </p:nvCxnSpPr>
        <p:spPr>
          <a:xfrm rot="16200000" flipH="1">
            <a:off x="10281621" y="25915827"/>
            <a:ext cx="353070" cy="12468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xmlns="" id="{28846087-0D11-4C41-98D5-FF64F01C8EED}"/>
              </a:ext>
            </a:extLst>
          </p:cNvPr>
          <p:cNvSpPr/>
          <p:nvPr/>
        </p:nvSpPr>
        <p:spPr>
          <a:xfrm>
            <a:off x="7568157" y="281377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тылового обеспечения </a:t>
            </a:r>
            <a:r>
              <a:rPr lang="en-US" sz="1400" dirty="0"/>
              <a:t>Q</a:t>
            </a:r>
            <a:endParaRPr lang="ru-RU" sz="500" dirty="0"/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xmlns="" id="{76BD4381-1AF6-47C0-9685-3C3F816BB149}"/>
              </a:ext>
            </a:extLst>
          </p:cNvPr>
          <p:cNvCxnSpPr>
            <a:cxnSpLocks/>
            <a:stCxn id="36" idx="2"/>
            <a:endCxn id="73" idx="0"/>
          </p:cNvCxnSpPr>
          <p:nvPr/>
        </p:nvCxnSpPr>
        <p:spPr>
          <a:xfrm flipH="1">
            <a:off x="8626116" y="27795768"/>
            <a:ext cx="1" cy="3419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xmlns="" id="{25EF6ECF-6406-4EAA-9FFF-5F8B11AAFEEA}"/>
              </a:ext>
            </a:extLst>
          </p:cNvPr>
          <p:cNvSpPr/>
          <p:nvPr/>
        </p:nvSpPr>
        <p:spPr>
          <a:xfrm>
            <a:off x="10021901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в джунглях и пустыни</a:t>
            </a:r>
            <a:endParaRPr lang="ru-RU" sz="500" dirty="0"/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xmlns="" id="{6E9786A6-51F2-4C7F-A2C6-9E3184A50EA9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8626116" y="30653014"/>
            <a:ext cx="0" cy="341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xmlns="" id="{4803635F-708D-4CBC-A897-0D61B6AA5CE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6170672" y="30653014"/>
            <a:ext cx="242" cy="34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>
            <a:extLst>
              <a:ext uri="{FF2B5EF4-FFF2-40B4-BE49-F238E27FC236}">
                <a16:creationId xmlns:a16="http://schemas.microsoft.com/office/drawing/2014/main" xmlns="" id="{700C8A12-2D4F-49EA-86E1-78C48BA648F3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5400000">
            <a:off x="1696364" y="30210820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>
            <a:extLst>
              <a:ext uri="{FF2B5EF4-FFF2-40B4-BE49-F238E27FC236}">
                <a16:creationId xmlns:a16="http://schemas.microsoft.com/office/drawing/2014/main" xmlns="" id="{59BFC179-4040-42B9-B9FD-CEBEB4F660EA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16200000" flipH="1">
            <a:off x="2923267" y="30208509"/>
            <a:ext cx="353069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>
            <a:extLst>
              <a:ext uri="{FF2B5EF4-FFF2-40B4-BE49-F238E27FC236}">
                <a16:creationId xmlns:a16="http://schemas.microsoft.com/office/drawing/2014/main" xmlns="" id="{62AA7CF6-F06B-4A00-B8C6-DA4C8C11283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1696363" y="31642249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248">
            <a:extLst>
              <a:ext uri="{FF2B5EF4-FFF2-40B4-BE49-F238E27FC236}">
                <a16:creationId xmlns:a16="http://schemas.microsoft.com/office/drawing/2014/main" xmlns="" id="{1E71622C-0B52-40C2-B2A7-7C300CBE6EA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5400000">
            <a:off x="2924906" y="31639939"/>
            <a:ext cx="349791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248">
            <a:extLst>
              <a:ext uri="{FF2B5EF4-FFF2-40B4-BE49-F238E27FC236}">
                <a16:creationId xmlns:a16="http://schemas.microsoft.com/office/drawing/2014/main" xmlns="" id="{678CE35A-0F37-49CD-B54A-CAFFF9D4A1F6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rot="16200000" flipH="1">
            <a:off x="4142081" y="31653615"/>
            <a:ext cx="349791" cy="12034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248">
            <a:extLst>
              <a:ext uri="{FF2B5EF4-FFF2-40B4-BE49-F238E27FC236}">
                <a16:creationId xmlns:a16="http://schemas.microsoft.com/office/drawing/2014/main" xmlns="" id="{E6261722-3108-462A-B217-3F7FD3B0DDFB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5400000">
            <a:off x="5368164" y="31627752"/>
            <a:ext cx="353071" cy="1251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248">
            <a:extLst>
              <a:ext uri="{FF2B5EF4-FFF2-40B4-BE49-F238E27FC236}">
                <a16:creationId xmlns:a16="http://schemas.microsoft.com/office/drawing/2014/main" xmlns="" id="{FD5E7D5A-F053-4AE5-BA18-1275C8A6FF3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rot="16200000" flipH="1">
            <a:off x="9052796" y="31648306"/>
            <a:ext cx="355275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248">
            <a:extLst>
              <a:ext uri="{FF2B5EF4-FFF2-40B4-BE49-F238E27FC236}">
                <a16:creationId xmlns:a16="http://schemas.microsoft.com/office/drawing/2014/main" xmlns="" id="{FE9E9FAE-0CA2-4071-8287-52722FDADD2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rot="5400000">
            <a:off x="7811960" y="31616104"/>
            <a:ext cx="355275" cy="12730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xmlns="" id="{AF761871-6C13-4546-83B1-02B3391D9F15}"/>
              </a:ext>
            </a:extLst>
          </p:cNvPr>
          <p:cNvSpPr/>
          <p:nvPr/>
        </p:nvSpPr>
        <p:spPr>
          <a:xfrm>
            <a:off x="2657268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Дурбан (1946)</a:t>
            </a: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xmlns="" id="{D2CDA8C3-CF75-4C72-93E9-E8DBACEC6530}"/>
              </a:ext>
            </a:extLst>
          </p:cNvPr>
          <p:cNvSpPr/>
          <p:nvPr/>
        </p:nvSpPr>
        <p:spPr>
          <a:xfrm>
            <a:off x="197966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Силы морской обороны (ваниль, но против конвоев, 1940)</a:t>
            </a:r>
            <a:endParaRPr lang="ru-RU" sz="500" dirty="0"/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xmlns="" id="{F58F84DE-E9C4-4BD7-8748-A78C2F6FD8BF}"/>
              </a:ext>
            </a:extLst>
          </p:cNvPr>
          <p:cNvCxnSpPr>
            <a:cxnSpLocks/>
            <a:stCxn id="28" idx="2"/>
            <a:endCxn id="111" idx="0"/>
          </p:cNvCxnSpPr>
          <p:nvPr/>
        </p:nvCxnSpPr>
        <p:spPr>
          <a:xfrm flipH="1">
            <a:off x="1255925" y="32078831"/>
            <a:ext cx="3857" cy="17812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xmlns="" id="{B1276E7E-09F3-4F48-83F0-61AD6A00A2DC}"/>
              </a:ext>
            </a:extLst>
          </p:cNvPr>
          <p:cNvCxnSpPr>
            <a:cxnSpLocks/>
            <a:stCxn id="31" idx="2"/>
            <a:endCxn id="110" idx="0"/>
          </p:cNvCxnSpPr>
          <p:nvPr/>
        </p:nvCxnSpPr>
        <p:spPr>
          <a:xfrm>
            <a:off x="3715227" y="32080470"/>
            <a:ext cx="0" cy="17795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xmlns="" id="{B9B0CFE7-80AC-4244-B88C-C62FC2E3D2AD}"/>
              </a:ext>
            </a:extLst>
          </p:cNvPr>
          <p:cNvSpPr/>
          <p:nvPr/>
        </p:nvSpPr>
        <p:spPr>
          <a:xfrm>
            <a:off x="7568157" y="3386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Довести «кэб-</a:t>
            </a:r>
            <a:r>
              <a:rPr lang="ru-RU" sz="1400" dirty="0" err="1"/>
              <a:t>рэнк</a:t>
            </a:r>
            <a:r>
              <a:rPr lang="ru-RU" sz="1400" dirty="0"/>
              <a:t>» до совершенства(ваниль)</a:t>
            </a:r>
            <a:endParaRPr lang="ru-RU" sz="500" dirty="0"/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xmlns="" id="{AFFC3425-EE6E-4A23-8273-1B43F1F5FFD8}"/>
              </a:ext>
            </a:extLst>
          </p:cNvPr>
          <p:cNvCxnSpPr>
            <a:cxnSpLocks/>
            <a:stCxn id="749" idx="2"/>
            <a:endCxn id="77" idx="0"/>
          </p:cNvCxnSpPr>
          <p:nvPr/>
        </p:nvCxnSpPr>
        <p:spPr>
          <a:xfrm flipH="1">
            <a:off x="11079860" y="27795768"/>
            <a:ext cx="1702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hape 248">
            <a:extLst>
              <a:ext uri="{FF2B5EF4-FFF2-40B4-BE49-F238E27FC236}">
                <a16:creationId xmlns:a16="http://schemas.microsoft.com/office/drawing/2014/main" xmlns="" id="{1281530A-C1F3-48DD-BF88-2B748908877C}"/>
              </a:ext>
            </a:extLst>
          </p:cNvPr>
          <p:cNvCxnSpPr>
            <a:cxnSpLocks/>
            <a:stCxn id="17" idx="2"/>
            <a:endCxn id="118" idx="0"/>
          </p:cNvCxnSpPr>
          <p:nvPr/>
        </p:nvCxnSpPr>
        <p:spPr>
          <a:xfrm rot="16200000" flipH="1">
            <a:off x="7812590" y="33050747"/>
            <a:ext cx="354012" cy="1273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248">
            <a:extLst>
              <a:ext uri="{FF2B5EF4-FFF2-40B4-BE49-F238E27FC236}">
                <a16:creationId xmlns:a16="http://schemas.microsoft.com/office/drawing/2014/main" xmlns="" id="{5BC99ECC-6DFA-4AF9-A537-86299940BCE8}"/>
              </a:ext>
            </a:extLst>
          </p:cNvPr>
          <p:cNvCxnSpPr>
            <a:cxnSpLocks/>
            <a:stCxn id="18" idx="2"/>
            <a:endCxn id="118" idx="0"/>
          </p:cNvCxnSpPr>
          <p:nvPr/>
        </p:nvCxnSpPr>
        <p:spPr>
          <a:xfrm rot="5400000">
            <a:off x="9053427" y="33082950"/>
            <a:ext cx="354012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xmlns="" id="{5D611DF3-BAD3-4686-8234-9390823E265F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>
            <a:off x="2484375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248">
            <a:extLst>
              <a:ext uri="{FF2B5EF4-FFF2-40B4-BE49-F238E27FC236}">
                <a16:creationId xmlns:a16="http://schemas.microsoft.com/office/drawing/2014/main" xmlns="" id="{09A8D863-1F84-47A3-B5DC-A2A2F04B9107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4104883" y="27397217"/>
            <a:ext cx="361965" cy="11412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xmlns="" id="{6AE319B6-0D5D-4CAD-8389-B4F84694236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484375" y="26362698"/>
            <a:ext cx="2890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xmlns="" id="{D5C4CE5D-E228-4302-A40B-45607257F566}"/>
              </a:ext>
            </a:extLst>
          </p:cNvPr>
          <p:cNvSpPr/>
          <p:nvPr/>
        </p:nvSpPr>
        <p:spPr>
          <a:xfrm>
            <a:off x="31377474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 неевропейских профсоюзов</a:t>
            </a:r>
            <a:endParaRPr lang="ru-RU" sz="800" dirty="0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xmlns="" id="{9814D52B-042A-4826-B9FB-5E23E9DC90C4}"/>
              </a:ext>
            </a:extLst>
          </p:cNvPr>
          <p:cNvSpPr/>
          <p:nvPr/>
        </p:nvSpPr>
        <p:spPr>
          <a:xfrm>
            <a:off x="28692326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Власть большинства</a:t>
            </a:r>
            <a:endParaRPr lang="ru-RU" sz="800" dirty="0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xmlns="" id="{D1E21AE8-FED8-415A-84BE-CECD9BE7D909}"/>
              </a:ext>
            </a:extLst>
          </p:cNvPr>
          <p:cNvSpPr/>
          <p:nvPr/>
        </p:nvSpPr>
        <p:spPr>
          <a:xfrm>
            <a:off x="18148197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Хартию Свободы</a:t>
            </a:r>
            <a:endParaRPr lang="ru-RU" sz="800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xmlns="" id="{FFC663BD-E4F3-4BD7-AB51-03B9E26D051C}"/>
              </a:ext>
            </a:extLst>
          </p:cNvPr>
          <p:cNvSpPr/>
          <p:nvPr/>
        </p:nvSpPr>
        <p:spPr>
          <a:xfrm>
            <a:off x="20833258" y="65154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Землю безземельным! </a:t>
            </a:r>
            <a:endParaRPr lang="ru-RU" sz="50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xmlns="" id="{81B2F421-1079-4D0D-A355-84D8F52990B6}"/>
              </a:ext>
            </a:extLst>
          </p:cNvPr>
          <p:cNvSpPr/>
          <p:nvPr/>
        </p:nvSpPr>
        <p:spPr>
          <a:xfrm>
            <a:off x="15463136" y="7963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Образование для всех! </a:t>
            </a:r>
            <a:endParaRPr lang="ru-RU" sz="5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xmlns="" id="{4A880EDB-FD22-487D-A63C-C40C68E73A62}"/>
              </a:ext>
            </a:extLst>
          </p:cNvPr>
          <p:cNvSpPr/>
          <p:nvPr/>
        </p:nvSpPr>
        <p:spPr>
          <a:xfrm>
            <a:off x="18148197" y="79672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оковы рабочих! </a:t>
            </a:r>
            <a:endParaRPr lang="ru-RU" sz="5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xmlns="" id="{6FB916C4-3F16-4E21-831A-E94C97D7C1BD}"/>
              </a:ext>
            </a:extLst>
          </p:cNvPr>
          <p:cNvSpPr/>
          <p:nvPr/>
        </p:nvSpPr>
        <p:spPr>
          <a:xfrm>
            <a:off x="15463136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Дать всем равные права и голоса! </a:t>
            </a:r>
            <a:endParaRPr lang="ru-RU" sz="5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xmlns="" id="{425A5458-014A-4B90-AB2E-D3A5BB1F561B}"/>
              </a:ext>
            </a:extLst>
          </p:cNvPr>
          <p:cNvSpPr/>
          <p:nvPr/>
        </p:nvSpPr>
        <p:spPr>
          <a:xfrm>
            <a:off x="23518319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о создании республики </a:t>
            </a:r>
            <a:r>
              <a:rPr lang="ru-RU" sz="1400" dirty="0" err="1"/>
              <a:t>Азания</a:t>
            </a:r>
            <a:endParaRPr lang="ru-RU" sz="8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xmlns="" id="{5AE4370A-92AF-4C68-9C81-314B1F2EDB58}"/>
              </a:ext>
            </a:extLst>
          </p:cNvPr>
          <p:cNvSpPr/>
          <p:nvPr/>
        </p:nvSpPr>
        <p:spPr>
          <a:xfrm>
            <a:off x="18148197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частных активов</a:t>
            </a:r>
            <a:endParaRPr lang="ru-RU" sz="5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xmlns="" id="{6EC0AFE5-F5AA-4DA8-9343-35C78004867D}"/>
              </a:ext>
            </a:extLst>
          </p:cNvPr>
          <p:cNvSpPr/>
          <p:nvPr/>
        </p:nvSpPr>
        <p:spPr>
          <a:xfrm>
            <a:off x="20833258" y="7957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аграриям</a:t>
            </a:r>
            <a:endParaRPr lang="ru-RU" sz="5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xmlns="" id="{3E84CE71-6654-4A0F-9542-713D6728B0CC}"/>
              </a:ext>
            </a:extLst>
          </p:cNvPr>
          <p:cNvSpPr/>
          <p:nvPr/>
        </p:nvSpPr>
        <p:spPr>
          <a:xfrm>
            <a:off x="19489468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Государственный план массового образования</a:t>
            </a:r>
            <a:endParaRPr lang="ru-RU" sz="5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xmlns="" id="{1754E2EA-CB0D-42EE-80B9-FC4D998F5280}"/>
              </a:ext>
            </a:extLst>
          </p:cNvPr>
          <p:cNvSpPr/>
          <p:nvPr/>
        </p:nvSpPr>
        <p:spPr>
          <a:xfrm>
            <a:off x="22177936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Реконструкция трущоб</a:t>
            </a:r>
            <a:endParaRPr lang="ru-RU" sz="5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xmlns="" id="{DEDA82B9-E307-4F93-85E5-547ADE88D28B}"/>
              </a:ext>
            </a:extLst>
          </p:cNvPr>
          <p:cNvSpPr/>
          <p:nvPr/>
        </p:nvSpPr>
        <p:spPr>
          <a:xfrm>
            <a:off x="9181004" y="79640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Будущее малых протекторатов</a:t>
            </a:r>
            <a:endParaRPr lang="ru-RU" sz="5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xmlns="" id="{6413196C-E8CA-4F1B-B0BF-4E36A8D9CA72}"/>
              </a:ext>
            </a:extLst>
          </p:cNvPr>
          <p:cNvSpPr/>
          <p:nvPr/>
        </p:nvSpPr>
        <p:spPr>
          <a:xfrm>
            <a:off x="23518319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угнетателей! </a:t>
            </a:r>
            <a:endParaRPr lang="ru-RU" sz="5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xmlns="" id="{2E431EFB-FFBD-4F28-8EDF-DAACB4BDE5DF}"/>
              </a:ext>
            </a:extLst>
          </p:cNvPr>
          <p:cNvSpPr/>
          <p:nvPr/>
        </p:nvSpPr>
        <p:spPr>
          <a:xfrm>
            <a:off x="26203380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Народно-освободительная армия </a:t>
            </a:r>
            <a:r>
              <a:rPr lang="ru-RU" sz="1400" dirty="0" err="1"/>
              <a:t>Азании</a:t>
            </a:r>
            <a:endParaRPr lang="ru-RU" sz="5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xmlns="" id="{4D5CA7C1-C7E7-4441-A96D-1225D8429F32}"/>
              </a:ext>
            </a:extLst>
          </p:cNvPr>
          <p:cNvSpPr/>
          <p:nvPr/>
        </p:nvSpPr>
        <p:spPr>
          <a:xfrm>
            <a:off x="23519804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Африканское правительство</a:t>
            </a:r>
            <a:endParaRPr lang="ru-RU" sz="500" dirty="0"/>
          </a:p>
        </p:txBody>
      </p:sp>
      <p:cxnSp>
        <p:nvCxnSpPr>
          <p:cNvPr id="104" name="Shape 248">
            <a:extLst>
              <a:ext uri="{FF2B5EF4-FFF2-40B4-BE49-F238E27FC236}">
                <a16:creationId xmlns:a16="http://schemas.microsoft.com/office/drawing/2014/main" xmlns="" id="{50A46DFC-48CD-4996-962B-731F30654153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17693041" y="5001096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hape 248">
            <a:extLst>
              <a:ext uri="{FF2B5EF4-FFF2-40B4-BE49-F238E27FC236}">
                <a16:creationId xmlns:a16="http://schemas.microsoft.com/office/drawing/2014/main" xmlns="" id="{BA78C400-6195-44EF-8E9A-5CF984F63B83}"/>
              </a:ext>
            </a:extLst>
          </p:cNvPr>
          <p:cNvCxnSpPr>
            <a:cxnSpLocks/>
            <a:stCxn id="82" idx="2"/>
            <a:endCxn id="76" idx="0"/>
          </p:cNvCxnSpPr>
          <p:nvPr/>
        </p:nvCxnSpPr>
        <p:spPr>
          <a:xfrm rot="5400000">
            <a:off x="16336407" y="7778899"/>
            <a:ext cx="369377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>
            <a:extLst>
              <a:ext uri="{FF2B5EF4-FFF2-40B4-BE49-F238E27FC236}">
                <a16:creationId xmlns:a16="http://schemas.microsoft.com/office/drawing/2014/main" xmlns="" id="{911A6549-0DBC-4A77-853E-03AD62A81859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 rot="5400000">
            <a:off x="19035571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248">
            <a:extLst>
              <a:ext uri="{FF2B5EF4-FFF2-40B4-BE49-F238E27FC236}">
                <a16:creationId xmlns:a16="http://schemas.microsoft.com/office/drawing/2014/main" xmlns="" id="{3CB2C9CA-D143-487B-B5AB-88D2BF81137D}"/>
              </a:ext>
            </a:extLst>
          </p:cNvPr>
          <p:cNvCxnSpPr>
            <a:cxnSpLocks/>
            <a:stCxn id="86" idx="2"/>
            <a:endCxn id="79" idx="0"/>
          </p:cNvCxnSpPr>
          <p:nvPr/>
        </p:nvCxnSpPr>
        <p:spPr>
          <a:xfrm rot="5400000">
            <a:off x="19019661" y="7780706"/>
            <a:ext cx="37299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248">
            <a:extLst>
              <a:ext uri="{FF2B5EF4-FFF2-40B4-BE49-F238E27FC236}">
                <a16:creationId xmlns:a16="http://schemas.microsoft.com/office/drawing/2014/main" xmlns="" id="{1AF38B1E-4A4B-4A62-B680-9E377AB2B953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 rot="16200000" flipH="1">
            <a:off x="20377470" y="5001726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248">
            <a:extLst>
              <a:ext uri="{FF2B5EF4-FFF2-40B4-BE49-F238E27FC236}">
                <a16:creationId xmlns:a16="http://schemas.microsoft.com/office/drawing/2014/main" xmlns="" id="{7502E7D5-9C5C-420C-88C2-51B3DD2E61B0}"/>
              </a:ext>
            </a:extLst>
          </p:cNvPr>
          <p:cNvCxnSpPr>
            <a:cxnSpLocks/>
            <a:stCxn id="101" idx="2"/>
            <a:endCxn id="91" idx="0"/>
          </p:cNvCxnSpPr>
          <p:nvPr/>
        </p:nvCxnSpPr>
        <p:spPr>
          <a:xfrm rot="5400000">
            <a:off x="23713786" y="8559784"/>
            <a:ext cx="386086" cy="13418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248">
            <a:extLst>
              <a:ext uri="{FF2B5EF4-FFF2-40B4-BE49-F238E27FC236}">
                <a16:creationId xmlns:a16="http://schemas.microsoft.com/office/drawing/2014/main" xmlns="" id="{85A530F4-1E0B-48DD-AD7F-830E6EB01AB5}"/>
              </a:ext>
            </a:extLst>
          </p:cNvPr>
          <p:cNvCxnSpPr>
            <a:cxnSpLocks/>
            <a:stCxn id="101" idx="2"/>
            <a:endCxn id="89" idx="0"/>
          </p:cNvCxnSpPr>
          <p:nvPr/>
        </p:nvCxnSpPr>
        <p:spPr>
          <a:xfrm rot="5400000">
            <a:off x="22369552" y="7215550"/>
            <a:ext cx="386086" cy="40303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>
            <a:extLst>
              <a:ext uri="{FF2B5EF4-FFF2-40B4-BE49-F238E27FC236}">
                <a16:creationId xmlns:a16="http://schemas.microsoft.com/office/drawing/2014/main" xmlns="" id="{15B56209-2812-45D2-ADAD-DF88359CF2B3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 rot="16200000" flipH="1">
            <a:off x="19688511" y="8564845"/>
            <a:ext cx="376560" cy="13412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248">
            <a:extLst>
              <a:ext uri="{FF2B5EF4-FFF2-40B4-BE49-F238E27FC236}">
                <a16:creationId xmlns:a16="http://schemas.microsoft.com/office/drawing/2014/main" xmlns="" id="{95E032AE-0EBF-4995-8C39-DDC6681A1B7E}"/>
              </a:ext>
            </a:extLst>
          </p:cNvPr>
          <p:cNvCxnSpPr>
            <a:cxnSpLocks/>
            <a:stCxn id="79" idx="2"/>
            <a:endCxn id="91" idx="0"/>
          </p:cNvCxnSpPr>
          <p:nvPr/>
        </p:nvCxnSpPr>
        <p:spPr>
          <a:xfrm rot="16200000" flipH="1">
            <a:off x="21032745" y="7220611"/>
            <a:ext cx="376560" cy="40297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248">
            <a:extLst>
              <a:ext uri="{FF2B5EF4-FFF2-40B4-BE49-F238E27FC236}">
                <a16:creationId xmlns:a16="http://schemas.microsoft.com/office/drawing/2014/main" xmlns="" id="{B2BA28E1-2581-4FA8-BDBE-B599C6A906A2}"/>
              </a:ext>
            </a:extLst>
          </p:cNvPr>
          <p:cNvCxnSpPr>
            <a:cxnSpLocks/>
            <a:stCxn id="83" idx="2"/>
            <a:endCxn id="75" idx="0"/>
          </p:cNvCxnSpPr>
          <p:nvPr/>
        </p:nvCxnSpPr>
        <p:spPr>
          <a:xfrm rot="5400000">
            <a:off x="23062532" y="5001727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248">
            <a:extLst>
              <a:ext uri="{FF2B5EF4-FFF2-40B4-BE49-F238E27FC236}">
                <a16:creationId xmlns:a16="http://schemas.microsoft.com/office/drawing/2014/main" xmlns="" id="{E0AF8DD7-3889-4346-98A2-39A5A3B56D8A}"/>
              </a:ext>
            </a:extLst>
          </p:cNvPr>
          <p:cNvCxnSpPr>
            <a:cxnSpLocks/>
            <a:stCxn id="83" idx="2"/>
            <a:endCxn id="100" idx="0"/>
          </p:cNvCxnSpPr>
          <p:nvPr/>
        </p:nvCxnSpPr>
        <p:spPr>
          <a:xfrm rot="16200000" flipH="1">
            <a:off x="25748223" y="5001095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hape 248">
            <a:extLst>
              <a:ext uri="{FF2B5EF4-FFF2-40B4-BE49-F238E27FC236}">
                <a16:creationId xmlns:a16="http://schemas.microsoft.com/office/drawing/2014/main" xmlns="" id="{C56D727D-4959-4AF2-988E-526B674656E7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 rot="5400000">
            <a:off x="24405693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248">
            <a:extLst>
              <a:ext uri="{FF2B5EF4-FFF2-40B4-BE49-F238E27FC236}">
                <a16:creationId xmlns:a16="http://schemas.microsoft.com/office/drawing/2014/main" xmlns="" id="{5EA808C1-F8AA-4234-A194-F6D9DE19C15A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24395288" y="7775200"/>
            <a:ext cx="363464" cy="1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hape 248">
            <a:extLst>
              <a:ext uri="{FF2B5EF4-FFF2-40B4-BE49-F238E27FC236}">
                <a16:creationId xmlns:a16="http://schemas.microsoft.com/office/drawing/2014/main" xmlns="" id="{64D88D61-5DAA-4B2B-BD1B-324742A8CC4A}"/>
              </a:ext>
            </a:extLst>
          </p:cNvPr>
          <p:cNvCxnSpPr>
            <a:cxnSpLocks/>
            <a:stCxn id="75" idx="2"/>
            <a:endCxn id="88" idx="0"/>
          </p:cNvCxnSpPr>
          <p:nvPr/>
        </p:nvCxnSpPr>
        <p:spPr>
          <a:xfrm rot="5400000">
            <a:off x="21710116" y="7776574"/>
            <a:ext cx="362203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xmlns="" id="{692FD614-B45F-44F2-97C1-5B1F574A4286}"/>
              </a:ext>
            </a:extLst>
          </p:cNvPr>
          <p:cNvSpPr/>
          <p:nvPr/>
        </p:nvSpPr>
        <p:spPr>
          <a:xfrm>
            <a:off x="26206788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Обитель для чёрных (</a:t>
            </a:r>
            <a:r>
              <a:rPr lang="ru-RU" sz="1400" dirty="0" err="1"/>
              <a:t>кирино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117" name="Shape 248">
            <a:extLst>
              <a:ext uri="{FF2B5EF4-FFF2-40B4-BE49-F238E27FC236}">
                <a16:creationId xmlns:a16="http://schemas.microsoft.com/office/drawing/2014/main" xmlns="" id="{DF1CAE3A-A702-4A17-BD9A-7E154FAAA753}"/>
              </a:ext>
            </a:extLst>
          </p:cNvPr>
          <p:cNvCxnSpPr>
            <a:cxnSpLocks/>
            <a:stCxn id="100" idx="2"/>
            <a:endCxn id="113" idx="0"/>
          </p:cNvCxnSpPr>
          <p:nvPr/>
        </p:nvCxnSpPr>
        <p:spPr>
          <a:xfrm rot="16200000" flipH="1">
            <a:off x="27081311" y="7774239"/>
            <a:ext cx="363464" cy="3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xmlns="" id="{52994B44-4FEE-4BC2-940E-9121055E91A1}"/>
              </a:ext>
            </a:extLst>
          </p:cNvPr>
          <p:cNvSpPr/>
          <p:nvPr/>
        </p:nvSpPr>
        <p:spPr>
          <a:xfrm>
            <a:off x="24866404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континента</a:t>
            </a:r>
            <a:endParaRPr lang="ru-RU" sz="500" dirty="0"/>
          </a:p>
        </p:txBody>
      </p:sp>
      <p:cxnSp>
        <p:nvCxnSpPr>
          <p:cNvPr id="121" name="Shape 248">
            <a:extLst>
              <a:ext uri="{FF2B5EF4-FFF2-40B4-BE49-F238E27FC236}">
                <a16:creationId xmlns:a16="http://schemas.microsoft.com/office/drawing/2014/main" xmlns="" id="{4D38D20E-AC58-411A-A865-3C081EF18269}"/>
              </a:ext>
            </a:extLst>
          </p:cNvPr>
          <p:cNvCxnSpPr>
            <a:cxnSpLocks/>
            <a:stCxn id="101" idx="2"/>
            <a:endCxn id="120" idx="0"/>
          </p:cNvCxnSpPr>
          <p:nvPr/>
        </p:nvCxnSpPr>
        <p:spPr>
          <a:xfrm rot="16200000" flipH="1">
            <a:off x="25058020" y="8557418"/>
            <a:ext cx="386086" cy="1346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248">
            <a:extLst>
              <a:ext uri="{FF2B5EF4-FFF2-40B4-BE49-F238E27FC236}">
                <a16:creationId xmlns:a16="http://schemas.microsoft.com/office/drawing/2014/main" xmlns="" id="{96EAAB4B-25A1-45E5-8029-1961F49C27F6}"/>
              </a:ext>
            </a:extLst>
          </p:cNvPr>
          <p:cNvCxnSpPr>
            <a:cxnSpLocks/>
            <a:stCxn id="113" idx="2"/>
            <a:endCxn id="120" idx="0"/>
          </p:cNvCxnSpPr>
          <p:nvPr/>
        </p:nvCxnSpPr>
        <p:spPr>
          <a:xfrm rot="5400000">
            <a:off x="26401512" y="8560526"/>
            <a:ext cx="386086" cy="1340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xmlns="" id="{BBF66D38-3B77-4A72-80FE-1124919B958E}"/>
              </a:ext>
            </a:extLst>
          </p:cNvPr>
          <p:cNvSpPr/>
          <p:nvPr/>
        </p:nvSpPr>
        <p:spPr>
          <a:xfrm>
            <a:off x="16800112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угнетённым народам Африки</a:t>
            </a:r>
            <a:endParaRPr lang="ru-RU" sz="500" dirty="0"/>
          </a:p>
        </p:txBody>
      </p:sp>
      <p:cxnSp>
        <p:nvCxnSpPr>
          <p:cNvPr id="126" name="Shape 248">
            <a:extLst>
              <a:ext uri="{FF2B5EF4-FFF2-40B4-BE49-F238E27FC236}">
                <a16:creationId xmlns:a16="http://schemas.microsoft.com/office/drawing/2014/main" xmlns="" id="{002436B9-1324-4489-8D67-C6E3C1427869}"/>
              </a:ext>
            </a:extLst>
          </p:cNvPr>
          <p:cNvCxnSpPr>
            <a:cxnSpLocks/>
            <a:stCxn id="76" idx="2"/>
            <a:endCxn id="125" idx="0"/>
          </p:cNvCxnSpPr>
          <p:nvPr/>
        </p:nvCxnSpPr>
        <p:spPr>
          <a:xfrm rot="16200000" flipH="1">
            <a:off x="16999497" y="8565186"/>
            <a:ext cx="380173" cy="13369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248">
            <a:extLst>
              <a:ext uri="{FF2B5EF4-FFF2-40B4-BE49-F238E27FC236}">
                <a16:creationId xmlns:a16="http://schemas.microsoft.com/office/drawing/2014/main" xmlns="" id="{8B2AE635-F813-4D4B-93C0-BFAE7C59986C}"/>
              </a:ext>
            </a:extLst>
          </p:cNvPr>
          <p:cNvCxnSpPr>
            <a:cxnSpLocks/>
            <a:stCxn id="79" idx="2"/>
            <a:endCxn id="125" idx="0"/>
          </p:cNvCxnSpPr>
          <p:nvPr/>
        </p:nvCxnSpPr>
        <p:spPr>
          <a:xfrm rot="5400000">
            <a:off x="18343834" y="8561439"/>
            <a:ext cx="376560" cy="13480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xmlns="" id="{C13EAB58-199B-4B01-9E93-CCDA91E30626}"/>
              </a:ext>
            </a:extLst>
          </p:cNvPr>
          <p:cNvSpPr/>
          <p:nvPr/>
        </p:nvSpPr>
        <p:spPr>
          <a:xfrm>
            <a:off x="9181004" y="504385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буров (текущее)</a:t>
            </a:r>
            <a:endParaRPr lang="ru-RU" sz="5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xmlns="" id="{9C9F49EE-9417-4A04-A4B0-B121AE471BAB}"/>
              </a:ext>
            </a:extLst>
          </p:cNvPr>
          <p:cNvSpPr/>
          <p:nvPr/>
        </p:nvSpPr>
        <p:spPr>
          <a:xfrm>
            <a:off x="7842729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союз с западными демократами (текущее)</a:t>
            </a:r>
            <a:endParaRPr lang="ru-RU" sz="500" dirty="0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xmlns="" id="{40BC72D3-CE41-4743-90C0-615333F29391}"/>
              </a:ext>
            </a:extLst>
          </p:cNvPr>
          <p:cNvSpPr/>
          <p:nvPr/>
        </p:nvSpPr>
        <p:spPr>
          <a:xfrm>
            <a:off x="9181004" y="108728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Сотрудничество с великими державами (текущее)</a:t>
            </a:r>
            <a:endParaRPr lang="ru-RU" sz="500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xmlns="" id="{3F5C4FA9-61FD-4FD2-97D7-1672A9A1C989}"/>
              </a:ext>
            </a:extLst>
          </p:cNvPr>
          <p:cNvSpPr/>
          <p:nvPr/>
        </p:nvSpPr>
        <p:spPr>
          <a:xfrm>
            <a:off x="6493937" y="108684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Сокращение научного отставания (текущее)</a:t>
            </a:r>
            <a:endParaRPr lang="ru-RU" sz="500" dirty="0"/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xmlns="" id="{58AFA13B-EEC9-4097-BE09-1C51485C8F1F}"/>
              </a:ext>
            </a:extLst>
          </p:cNvPr>
          <p:cNvSpPr/>
          <p:nvPr/>
        </p:nvSpPr>
        <p:spPr>
          <a:xfrm>
            <a:off x="10532656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Демократический союз африканских народов Южной Африки (текущее, но переименовать)</a:t>
            </a:r>
            <a:endParaRPr lang="ru-RU" sz="500" dirty="0"/>
          </a:p>
        </p:txBody>
      </p: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xmlns="" id="{BB94E2D8-7880-44D7-97CA-4D17D4CAC014}"/>
              </a:ext>
            </a:extLst>
          </p:cNvPr>
          <p:cNvCxnSpPr>
            <a:cxnSpLocks/>
            <a:stCxn id="135" idx="3"/>
            <a:endCxn id="140" idx="1"/>
          </p:cNvCxnSpPr>
          <p:nvPr/>
        </p:nvCxnSpPr>
        <p:spPr>
          <a:xfrm>
            <a:off x="9958647" y="9976461"/>
            <a:ext cx="574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xmlns="" id="{3F50D8DF-0634-43AD-80A2-E47126298642}"/>
              </a:ext>
            </a:extLst>
          </p:cNvPr>
          <p:cNvSpPr/>
          <p:nvPr/>
        </p:nvSpPr>
        <p:spPr>
          <a:xfrm>
            <a:off x="10531226" y="123396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Намибию (текущее)</a:t>
            </a:r>
            <a:endParaRPr lang="ru-RU" sz="500" dirty="0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xmlns="" id="{95B3EF4F-5151-431D-AA6A-D00E487D5830}"/>
              </a:ext>
            </a:extLst>
          </p:cNvPr>
          <p:cNvSpPr/>
          <p:nvPr/>
        </p:nvSpPr>
        <p:spPr>
          <a:xfrm>
            <a:off x="11821310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Конго (текущее)</a:t>
            </a:r>
            <a:endParaRPr lang="ru-RU" sz="5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xmlns="" id="{60610E5E-754A-4D53-A261-E399488942B9}"/>
              </a:ext>
            </a:extLst>
          </p:cNvPr>
          <p:cNvSpPr/>
          <p:nvPr/>
        </p:nvSpPr>
        <p:spPr>
          <a:xfrm>
            <a:off x="9174066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Конго (текущее)</a:t>
            </a:r>
            <a:endParaRPr lang="ru-RU" sz="500" dirty="0"/>
          </a:p>
        </p:txBody>
      </p:sp>
      <p:cxnSp>
        <p:nvCxnSpPr>
          <p:cNvPr id="145" name="Прямая соединительная линия 144">
            <a:extLst>
              <a:ext uri="{FF2B5EF4-FFF2-40B4-BE49-F238E27FC236}">
                <a16:creationId xmlns:a16="http://schemas.microsoft.com/office/drawing/2014/main" xmlns="" id="{FA260062-FB46-4D5D-9DE2-7B0B8BD8DFD0}"/>
              </a:ext>
            </a:extLst>
          </p:cNvPr>
          <p:cNvCxnSpPr>
            <a:cxnSpLocks/>
            <a:stCxn id="144" idx="3"/>
            <a:endCxn id="143" idx="1"/>
          </p:cNvCxnSpPr>
          <p:nvPr/>
        </p:nvCxnSpPr>
        <p:spPr>
          <a:xfrm>
            <a:off x="11289984" y="14255614"/>
            <a:ext cx="531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hape 248">
            <a:extLst>
              <a:ext uri="{FF2B5EF4-FFF2-40B4-BE49-F238E27FC236}">
                <a16:creationId xmlns:a16="http://schemas.microsoft.com/office/drawing/2014/main" xmlns="" id="{FC2C2AD8-9C0B-40B1-9111-0A2E007A3288}"/>
              </a:ext>
            </a:extLst>
          </p:cNvPr>
          <p:cNvCxnSpPr>
            <a:cxnSpLocks/>
            <a:stCxn id="132" idx="2"/>
            <a:endCxn id="243" idx="0"/>
          </p:cNvCxnSpPr>
          <p:nvPr/>
        </p:nvCxnSpPr>
        <p:spPr>
          <a:xfrm rot="5400000">
            <a:off x="9370276" y="5645522"/>
            <a:ext cx="390353" cy="13470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hape 248">
            <a:extLst>
              <a:ext uri="{FF2B5EF4-FFF2-40B4-BE49-F238E27FC236}">
                <a16:creationId xmlns:a16="http://schemas.microsoft.com/office/drawing/2014/main" xmlns="" id="{80E2086F-3E60-4652-AE9A-32DB04678296}"/>
              </a:ext>
            </a:extLst>
          </p:cNvPr>
          <p:cNvCxnSpPr>
            <a:cxnSpLocks/>
            <a:stCxn id="132" idx="2"/>
            <a:endCxn id="245" idx="0"/>
          </p:cNvCxnSpPr>
          <p:nvPr/>
        </p:nvCxnSpPr>
        <p:spPr>
          <a:xfrm rot="16200000" flipH="1">
            <a:off x="10715543" y="5647276"/>
            <a:ext cx="390353" cy="13435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248">
            <a:extLst>
              <a:ext uri="{FF2B5EF4-FFF2-40B4-BE49-F238E27FC236}">
                <a16:creationId xmlns:a16="http://schemas.microsoft.com/office/drawing/2014/main" xmlns="" id="{E0B741F2-E935-498D-AC4E-642D3630538B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 rot="16200000" flipH="1">
            <a:off x="9391649" y="10025499"/>
            <a:ext cx="356353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248">
            <a:extLst>
              <a:ext uri="{FF2B5EF4-FFF2-40B4-BE49-F238E27FC236}">
                <a16:creationId xmlns:a16="http://schemas.microsoft.com/office/drawing/2014/main" xmlns="" id="{47638B92-B99E-4CB4-99E2-4C7AC3B60060}"/>
              </a:ext>
            </a:extLst>
          </p:cNvPr>
          <p:cNvCxnSpPr>
            <a:cxnSpLocks/>
            <a:stCxn id="135" idx="2"/>
            <a:endCxn id="138" idx="0"/>
          </p:cNvCxnSpPr>
          <p:nvPr/>
        </p:nvCxnSpPr>
        <p:spPr>
          <a:xfrm rot="5400000">
            <a:off x="8050303" y="10018054"/>
            <a:ext cx="351978" cy="13487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>
            <a:extLst>
              <a:ext uri="{FF2B5EF4-FFF2-40B4-BE49-F238E27FC236}">
                <a16:creationId xmlns:a16="http://schemas.microsoft.com/office/drawing/2014/main" xmlns="" id="{7C8EDC8E-CDE1-4CA2-91B4-52D4658E58DA}"/>
              </a:ext>
            </a:extLst>
          </p:cNvPr>
          <p:cNvCxnSpPr>
            <a:cxnSpLocks/>
            <a:stCxn id="140" idx="2"/>
            <a:endCxn id="142" idx="0"/>
          </p:cNvCxnSpPr>
          <p:nvPr/>
        </p:nvCxnSpPr>
        <p:spPr>
          <a:xfrm rot="5400000">
            <a:off x="10678300" y="11427346"/>
            <a:ext cx="1823200" cy="14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>
            <a:extLst>
              <a:ext uri="{FF2B5EF4-FFF2-40B4-BE49-F238E27FC236}">
                <a16:creationId xmlns:a16="http://schemas.microsoft.com/office/drawing/2014/main" xmlns="" id="{1279B33C-FD72-4315-86F0-C7DB150F3DD1}"/>
              </a:ext>
            </a:extLst>
          </p:cNvPr>
          <p:cNvCxnSpPr>
            <a:cxnSpLocks/>
            <a:stCxn id="142" idx="2"/>
            <a:endCxn id="144" idx="0"/>
          </p:cNvCxnSpPr>
          <p:nvPr/>
        </p:nvCxnSpPr>
        <p:spPr>
          <a:xfrm rot="5400000">
            <a:off x="10762629" y="12889057"/>
            <a:ext cx="295953" cy="13571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hape 248">
            <a:extLst>
              <a:ext uri="{FF2B5EF4-FFF2-40B4-BE49-F238E27FC236}">
                <a16:creationId xmlns:a16="http://schemas.microsoft.com/office/drawing/2014/main" xmlns="" id="{6CED0B40-61B7-466B-8F67-3EF77B3584A5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 rot="16200000" flipH="1">
            <a:off x="12086251" y="12922595"/>
            <a:ext cx="295953" cy="1290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xmlns="" id="{5198995C-E84D-44CF-8362-6FC5D4B1143B}"/>
              </a:ext>
            </a:extLst>
          </p:cNvPr>
          <p:cNvSpPr/>
          <p:nvPr/>
        </p:nvSpPr>
        <p:spPr>
          <a:xfrm>
            <a:off x="14545463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(текущее)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xmlns="" id="{4020F592-5054-4E4A-B023-6359EC72C162}"/>
              </a:ext>
            </a:extLst>
          </p:cNvPr>
          <p:cNvSpPr/>
          <p:nvPr/>
        </p:nvSpPr>
        <p:spPr>
          <a:xfrm>
            <a:off x="14545463" y="108703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Эфиопию (текущее)</a:t>
            </a:r>
            <a:endParaRPr lang="ru-RU" sz="5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xmlns="" id="{8E7A537A-8EE2-4454-A485-36EAF5844820}"/>
              </a:ext>
            </a:extLst>
          </p:cNvPr>
          <p:cNvSpPr/>
          <p:nvPr/>
        </p:nvSpPr>
        <p:spPr>
          <a:xfrm>
            <a:off x="13219723" y="123041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Мозамбик (текущее)</a:t>
            </a:r>
            <a:endParaRPr lang="ru-RU" sz="500" dirty="0"/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xmlns="" id="{4FF87BA2-DD53-4A8E-BC1F-D19E1127E3CD}"/>
              </a:ext>
            </a:extLst>
          </p:cNvPr>
          <p:cNvSpPr/>
          <p:nvPr/>
        </p:nvSpPr>
        <p:spPr>
          <a:xfrm>
            <a:off x="11871239" y="108703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Либерию (текущее)</a:t>
            </a:r>
            <a:endParaRPr lang="ru-RU" sz="500" dirty="0"/>
          </a:p>
        </p:txBody>
      </p:sp>
      <p:cxnSp>
        <p:nvCxnSpPr>
          <p:cNvPr id="165" name="Shape 248">
            <a:extLst>
              <a:ext uri="{FF2B5EF4-FFF2-40B4-BE49-F238E27FC236}">
                <a16:creationId xmlns:a16="http://schemas.microsoft.com/office/drawing/2014/main" xmlns="" id="{C584C0F4-71B5-4D37-8305-6677CA9CA6F0}"/>
              </a:ext>
            </a:extLst>
          </p:cNvPr>
          <p:cNvCxnSpPr>
            <a:cxnSpLocks/>
            <a:stCxn id="140" idx="2"/>
            <a:endCxn id="162" idx="0"/>
          </p:cNvCxnSpPr>
          <p:nvPr/>
        </p:nvCxnSpPr>
        <p:spPr>
          <a:xfrm rot="16200000" flipH="1">
            <a:off x="13420084" y="8686991"/>
            <a:ext cx="353868" cy="40128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248">
            <a:extLst>
              <a:ext uri="{FF2B5EF4-FFF2-40B4-BE49-F238E27FC236}">
                <a16:creationId xmlns:a16="http://schemas.microsoft.com/office/drawing/2014/main" xmlns="" id="{3E5C971E-8B32-48F3-BCFC-6EDF7FDD62B8}"/>
              </a:ext>
            </a:extLst>
          </p:cNvPr>
          <p:cNvCxnSpPr>
            <a:cxnSpLocks/>
            <a:stCxn id="140" idx="2"/>
            <a:endCxn id="164" idx="0"/>
          </p:cNvCxnSpPr>
          <p:nvPr/>
        </p:nvCxnSpPr>
        <p:spPr>
          <a:xfrm rot="16200000" flipH="1">
            <a:off x="12082972" y="10024103"/>
            <a:ext cx="353869" cy="1338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248">
            <a:extLst>
              <a:ext uri="{FF2B5EF4-FFF2-40B4-BE49-F238E27FC236}">
                <a16:creationId xmlns:a16="http://schemas.microsoft.com/office/drawing/2014/main" xmlns="" id="{388CEDB2-BCE5-47F4-A263-5613F83B749C}"/>
              </a:ext>
            </a:extLst>
          </p:cNvPr>
          <p:cNvCxnSpPr>
            <a:cxnSpLocks/>
            <a:stCxn id="142" idx="2"/>
            <a:endCxn id="161" idx="0"/>
          </p:cNvCxnSpPr>
          <p:nvPr/>
        </p:nvCxnSpPr>
        <p:spPr>
          <a:xfrm rot="16200000" flipH="1">
            <a:off x="13448327" y="11560518"/>
            <a:ext cx="295953" cy="40142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hape 248">
            <a:extLst>
              <a:ext uri="{FF2B5EF4-FFF2-40B4-BE49-F238E27FC236}">
                <a16:creationId xmlns:a16="http://schemas.microsoft.com/office/drawing/2014/main" xmlns="" id="{15ABCEDF-284E-44F8-83ED-B2CE718081A7}"/>
              </a:ext>
            </a:extLst>
          </p:cNvPr>
          <p:cNvCxnSpPr>
            <a:cxnSpLocks/>
            <a:stCxn id="140" idx="2"/>
            <a:endCxn id="163" idx="0"/>
          </p:cNvCxnSpPr>
          <p:nvPr/>
        </p:nvCxnSpPr>
        <p:spPr>
          <a:xfrm rot="16200000" flipH="1">
            <a:off x="12040280" y="10066795"/>
            <a:ext cx="1787737" cy="2687067"/>
          </a:xfrm>
          <a:prstGeom prst="bentConnector3">
            <a:avLst>
              <a:gd name="adj1" fmla="val 10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xmlns="" id="{4D450CD8-6BA8-4CE6-A7AF-1D646DC797A7}"/>
              </a:ext>
            </a:extLst>
          </p:cNvPr>
          <p:cNvSpPr/>
          <p:nvPr/>
        </p:nvSpPr>
        <p:spPr>
          <a:xfrm>
            <a:off x="31377474" y="509938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чёрную Республику</a:t>
            </a:r>
            <a:endParaRPr lang="ru-RU" sz="800" dirty="0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xmlns="" id="{40BC13A1-50C0-4F8A-A26E-B9A261B680F0}"/>
              </a:ext>
            </a:extLst>
          </p:cNvPr>
          <p:cNvSpPr/>
          <p:nvPr/>
        </p:nvSpPr>
        <p:spPr>
          <a:xfrm>
            <a:off x="28693985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родной земли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xmlns="" id="{C0AA5F36-639B-4043-9411-7F1C19FF42D1}"/>
              </a:ext>
            </a:extLst>
          </p:cNvPr>
          <p:cNvCxnSpPr>
            <a:cxnSpLocks/>
            <a:stCxn id="197" idx="3"/>
            <a:endCxn id="200" idx="1"/>
          </p:cNvCxnSpPr>
          <p:nvPr/>
        </p:nvCxnSpPr>
        <p:spPr>
          <a:xfrm>
            <a:off x="42766613" y="7124607"/>
            <a:ext cx="5703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xmlns="" id="{95166D09-967B-48B4-A7E5-518E9CABBC8E}"/>
              </a:ext>
            </a:extLst>
          </p:cNvPr>
          <p:cNvSpPr/>
          <p:nvPr/>
        </p:nvSpPr>
        <p:spPr>
          <a:xfrm>
            <a:off x="31377561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Ввести однопартийную систему</a:t>
            </a:r>
            <a:endParaRPr lang="ru-RU" sz="800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xmlns="" id="{D04E1CE4-188F-4F4B-8A68-8D0B3634515C}"/>
              </a:ext>
            </a:extLst>
          </p:cNvPr>
          <p:cNvSpPr/>
          <p:nvPr/>
        </p:nvSpPr>
        <p:spPr>
          <a:xfrm>
            <a:off x="34062622" y="65186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ресурсы южной Африки</a:t>
            </a:r>
            <a:endParaRPr lang="ru-RU" sz="800" dirty="0"/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xmlns="" id="{7D95E591-1D9F-40DF-BB43-A1025426DC3B}"/>
              </a:ext>
            </a:extLst>
          </p:cNvPr>
          <p:cNvSpPr/>
          <p:nvPr/>
        </p:nvSpPr>
        <p:spPr>
          <a:xfrm>
            <a:off x="27362424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Коминтерн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xmlns="" id="{A51D4A15-1158-4C28-8484-2097D4960981}"/>
              </a:ext>
            </a:extLst>
          </p:cNvPr>
          <p:cNvSpPr/>
          <p:nvPr/>
        </p:nvSpPr>
        <p:spPr>
          <a:xfrm>
            <a:off x="26007440" y="108131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советников из Кремля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90" name="Shape 248">
            <a:extLst>
              <a:ext uri="{FF2B5EF4-FFF2-40B4-BE49-F238E27FC236}">
                <a16:creationId xmlns:a16="http://schemas.microsoft.com/office/drawing/2014/main" xmlns="" id="{51852AA5-4BC9-45D7-B135-81009A9566A8}"/>
              </a:ext>
            </a:extLst>
          </p:cNvPr>
          <p:cNvCxnSpPr>
            <a:cxnSpLocks/>
            <a:stCxn id="184" idx="2"/>
            <a:endCxn id="189" idx="0"/>
          </p:cNvCxnSpPr>
          <p:nvPr/>
        </p:nvCxnSpPr>
        <p:spPr>
          <a:xfrm rot="5400000">
            <a:off x="27591350" y="9984160"/>
            <a:ext cx="303082" cy="1354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hape 248">
            <a:extLst>
              <a:ext uri="{FF2B5EF4-FFF2-40B4-BE49-F238E27FC236}">
                <a16:creationId xmlns:a16="http://schemas.microsoft.com/office/drawing/2014/main" xmlns="" id="{D7D93370-20F5-4517-932B-5E66AC2C63FE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 rot="5400000">
            <a:off x="30926279" y="5005055"/>
            <a:ext cx="334821" cy="2683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hape 248">
            <a:extLst>
              <a:ext uri="{FF2B5EF4-FFF2-40B4-BE49-F238E27FC236}">
                <a16:creationId xmlns:a16="http://schemas.microsoft.com/office/drawing/2014/main" xmlns="" id="{5BB9178E-3847-431F-B9DF-970D3B652FA9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32268066" y="6346755"/>
            <a:ext cx="334821" cy="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hape 248">
            <a:extLst>
              <a:ext uri="{FF2B5EF4-FFF2-40B4-BE49-F238E27FC236}">
                <a16:creationId xmlns:a16="http://schemas.microsoft.com/office/drawing/2014/main" xmlns="" id="{1A9FD21D-78EE-4BA4-B9E1-E5D6A6E41E1D}"/>
              </a:ext>
            </a:extLst>
          </p:cNvPr>
          <p:cNvCxnSpPr>
            <a:cxnSpLocks/>
            <a:stCxn id="179" idx="2"/>
            <a:endCxn id="183" idx="0"/>
          </p:cNvCxnSpPr>
          <p:nvPr/>
        </p:nvCxnSpPr>
        <p:spPr>
          <a:xfrm rot="16200000" flipH="1">
            <a:off x="33608392" y="5006430"/>
            <a:ext cx="339230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48">
            <a:extLst>
              <a:ext uri="{FF2B5EF4-FFF2-40B4-BE49-F238E27FC236}">
                <a16:creationId xmlns:a16="http://schemas.microsoft.com/office/drawing/2014/main" xmlns="" id="{EE84D303-F6DA-4C56-92C0-57364B77ACF8}"/>
              </a:ext>
            </a:extLst>
          </p:cNvPr>
          <p:cNvCxnSpPr>
            <a:cxnSpLocks/>
            <a:stCxn id="180" idx="2"/>
            <a:endCxn id="66" idx="0"/>
          </p:cNvCxnSpPr>
          <p:nvPr/>
        </p:nvCxnSpPr>
        <p:spPr>
          <a:xfrm rot="5400000">
            <a:off x="29572230" y="7772266"/>
            <a:ext cx="357771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xmlns="" id="{D5947B72-7F18-4E3D-9015-6DE7BA610776}"/>
              </a:ext>
            </a:extLst>
          </p:cNvPr>
          <p:cNvCxnSpPr>
            <a:cxnSpLocks/>
            <a:stCxn id="184" idx="3"/>
            <a:endCxn id="253" idx="1"/>
          </p:cNvCxnSpPr>
          <p:nvPr/>
        </p:nvCxnSpPr>
        <p:spPr>
          <a:xfrm>
            <a:off x="29478342" y="9970111"/>
            <a:ext cx="563811" cy="1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xmlns="" id="{D75815DF-1295-45F6-A24F-F3F3F8B4BBFB}"/>
              </a:ext>
            </a:extLst>
          </p:cNvPr>
          <p:cNvSpPr/>
          <p:nvPr/>
        </p:nvSpPr>
        <p:spPr>
          <a:xfrm>
            <a:off x="26016965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Программа обмена студентами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2" name="Прямоугольник 211">
            <a:extLst>
              <a:ext uri="{FF2B5EF4-FFF2-40B4-BE49-F238E27FC236}">
                <a16:creationId xmlns:a16="http://schemas.microsoft.com/office/drawing/2014/main" xmlns="" id="{0151B7FA-9194-430D-BD39-8CC623C30AAC}"/>
              </a:ext>
            </a:extLst>
          </p:cNvPr>
          <p:cNvSpPr/>
          <p:nvPr/>
        </p:nvSpPr>
        <p:spPr>
          <a:xfrm>
            <a:off x="2870185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Намибию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3" name="Прямоугольник 212">
            <a:extLst>
              <a:ext uri="{FF2B5EF4-FFF2-40B4-BE49-F238E27FC236}">
                <a16:creationId xmlns:a16="http://schemas.microsoft.com/office/drawing/2014/main" xmlns="" id="{7729F444-4FEA-432F-8013-2BEBC57E2B6D}"/>
              </a:ext>
            </a:extLst>
          </p:cNvPr>
          <p:cNvSpPr/>
          <p:nvPr/>
        </p:nvSpPr>
        <p:spPr>
          <a:xfrm>
            <a:off x="30042572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и Мозамбик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xmlns="" id="{16AAD304-6FEE-4D2E-9993-5A8DC45D6651}"/>
              </a:ext>
            </a:extLst>
          </p:cNvPr>
          <p:cNvSpPr/>
          <p:nvPr/>
        </p:nvSpPr>
        <p:spPr>
          <a:xfrm>
            <a:off x="30035773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Деколонизация Конго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xmlns="" id="{74B39C5A-7232-4332-92CA-D9A8138D38DA}"/>
              </a:ext>
            </a:extLst>
          </p:cNvPr>
          <p:cNvSpPr/>
          <p:nvPr/>
        </p:nvSpPr>
        <p:spPr>
          <a:xfrm>
            <a:off x="27356965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Южноафриканскую республику </a:t>
            </a:r>
            <a:r>
              <a:rPr lang="ru-RU" sz="1050" dirty="0"/>
              <a:t>(новое, сожрать внутренние королевства)</a:t>
            </a:r>
            <a:endParaRPr lang="ru-RU" sz="800" dirty="0"/>
          </a:p>
        </p:txBody>
      </p: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xmlns="" id="{AE26874C-3E14-4254-9FF9-22A53182396D}"/>
              </a:ext>
            </a:extLst>
          </p:cNvPr>
          <p:cNvSpPr/>
          <p:nvPr/>
        </p:nvSpPr>
        <p:spPr>
          <a:xfrm>
            <a:off x="32715840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Мадагаскар </a:t>
            </a:r>
            <a:r>
              <a:rPr lang="ru-RU" sz="1050" dirty="0"/>
              <a:t>(Новое, сожрать </a:t>
            </a:r>
            <a:r>
              <a:rPr lang="ru-RU" sz="1050" dirty="0" err="1"/>
              <a:t>мадагаскар</a:t>
            </a:r>
            <a:r>
              <a:rPr lang="ru-RU" sz="1050" dirty="0"/>
              <a:t>)</a:t>
            </a:r>
            <a:endParaRPr lang="ru-RU" sz="800" dirty="0"/>
          </a:p>
        </p:txBody>
      </p:sp>
      <p:cxnSp>
        <p:nvCxnSpPr>
          <p:cNvPr id="217" name="Shape 248">
            <a:extLst>
              <a:ext uri="{FF2B5EF4-FFF2-40B4-BE49-F238E27FC236}">
                <a16:creationId xmlns:a16="http://schemas.microsoft.com/office/drawing/2014/main" xmlns="" id="{FC454BD7-96BE-4558-85A5-0C6F748CF25B}"/>
              </a:ext>
            </a:extLst>
          </p:cNvPr>
          <p:cNvCxnSpPr>
            <a:cxnSpLocks/>
            <a:stCxn id="189" idx="2"/>
            <a:endCxn id="211" idx="0"/>
          </p:cNvCxnSpPr>
          <p:nvPr/>
        </p:nvCxnSpPr>
        <p:spPr>
          <a:xfrm rot="16200000" flipH="1">
            <a:off x="26864659" y="12093932"/>
            <a:ext cx="411004" cy="9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hape 248">
            <a:extLst>
              <a:ext uri="{FF2B5EF4-FFF2-40B4-BE49-F238E27FC236}">
                <a16:creationId xmlns:a16="http://schemas.microsoft.com/office/drawing/2014/main" xmlns="" id="{458482DB-E941-4E82-968C-B151033B4F35}"/>
              </a:ext>
            </a:extLst>
          </p:cNvPr>
          <p:cNvCxnSpPr>
            <a:cxnSpLocks/>
            <a:stCxn id="257" idx="2"/>
            <a:endCxn id="215" idx="0"/>
          </p:cNvCxnSpPr>
          <p:nvPr/>
        </p:nvCxnSpPr>
        <p:spPr>
          <a:xfrm rot="5400000">
            <a:off x="28861653" y="11446463"/>
            <a:ext cx="1791730" cy="2685188"/>
          </a:xfrm>
          <a:prstGeom prst="bentConnector3">
            <a:avLst>
              <a:gd name="adj1" fmla="val 122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hape 248">
            <a:extLst>
              <a:ext uri="{FF2B5EF4-FFF2-40B4-BE49-F238E27FC236}">
                <a16:creationId xmlns:a16="http://schemas.microsoft.com/office/drawing/2014/main" xmlns="" id="{3AE9B19C-B228-4A22-8CCB-A75C420B187D}"/>
              </a:ext>
            </a:extLst>
          </p:cNvPr>
          <p:cNvCxnSpPr>
            <a:cxnSpLocks/>
            <a:stCxn id="213" idx="2"/>
            <a:endCxn id="214" idx="0"/>
          </p:cNvCxnSpPr>
          <p:nvPr/>
        </p:nvCxnSpPr>
        <p:spPr>
          <a:xfrm rot="5400000">
            <a:off x="30923339" y="14935316"/>
            <a:ext cx="347586" cy="67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xmlns="" id="{169ADD3C-7D9B-40F6-B582-CA9FCE0885C3}"/>
              </a:ext>
            </a:extLst>
          </p:cNvPr>
          <p:cNvSpPr/>
          <p:nvPr/>
        </p:nvSpPr>
        <p:spPr>
          <a:xfrm>
            <a:off x="34062622" y="796247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коллективизацию среди фермеров</a:t>
            </a:r>
            <a:endParaRPr lang="ru-RU" sz="800" dirty="0"/>
          </a:p>
        </p:txBody>
      </p:sp>
      <p:cxnSp>
        <p:nvCxnSpPr>
          <p:cNvPr id="237" name="Shape 248">
            <a:extLst>
              <a:ext uri="{FF2B5EF4-FFF2-40B4-BE49-F238E27FC236}">
                <a16:creationId xmlns:a16="http://schemas.microsoft.com/office/drawing/2014/main" xmlns="" id="{B3D13C37-9FB0-4412-BC63-C2A65F220279}"/>
              </a:ext>
            </a:extLst>
          </p:cNvPr>
          <p:cNvCxnSpPr>
            <a:cxnSpLocks/>
            <a:stCxn id="253" idx="2"/>
            <a:endCxn id="257" idx="0"/>
          </p:cNvCxnSpPr>
          <p:nvPr/>
        </p:nvCxnSpPr>
        <p:spPr>
          <a:xfrm rot="5400000">
            <a:off x="30949381" y="10662460"/>
            <a:ext cx="301463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hape 248">
            <a:extLst>
              <a:ext uri="{FF2B5EF4-FFF2-40B4-BE49-F238E27FC236}">
                <a16:creationId xmlns:a16="http://schemas.microsoft.com/office/drawing/2014/main" xmlns="" id="{EC3C1C20-31C0-458B-B819-AA2D51E58845}"/>
              </a:ext>
            </a:extLst>
          </p:cNvPr>
          <p:cNvCxnSpPr>
            <a:cxnSpLocks/>
            <a:stCxn id="184" idx="2"/>
            <a:endCxn id="257" idx="0"/>
          </p:cNvCxnSpPr>
          <p:nvPr/>
        </p:nvCxnSpPr>
        <p:spPr>
          <a:xfrm rot="16200000" flipH="1">
            <a:off x="29608707" y="9321786"/>
            <a:ext cx="303081" cy="2679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xmlns="" id="{EC9BD36C-D972-42C4-93E6-6DAE9234F692}"/>
              </a:ext>
            </a:extLst>
          </p:cNvPr>
          <p:cNvSpPr/>
          <p:nvPr/>
        </p:nvSpPr>
        <p:spPr>
          <a:xfrm>
            <a:off x="7833982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Путь мирной пропаганды</a:t>
            </a:r>
            <a:endParaRPr lang="ru-RU" sz="500" dirty="0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xmlns="" id="{948FBE2C-B2A6-473E-BB60-11F26ADF54F1}"/>
              </a:ext>
            </a:extLst>
          </p:cNvPr>
          <p:cNvSpPr/>
          <p:nvPr/>
        </p:nvSpPr>
        <p:spPr>
          <a:xfrm>
            <a:off x="5155479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Репрессировать коммунистов</a:t>
            </a:r>
            <a:endParaRPr lang="ru-RU" sz="800" dirty="0"/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xmlns="" id="{2E0544E4-9592-4382-8DDF-EB6FEA328AC2}"/>
              </a:ext>
            </a:extLst>
          </p:cNvPr>
          <p:cNvSpPr/>
          <p:nvPr/>
        </p:nvSpPr>
        <p:spPr>
          <a:xfrm>
            <a:off x="10524517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Умеренная радикализация партии</a:t>
            </a:r>
            <a:endParaRPr lang="ru-RU" sz="500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xmlns="" id="{B8E1ED6E-2489-4B4F-B2DE-827983897179}"/>
              </a:ext>
            </a:extLst>
          </p:cNvPr>
          <p:cNvSpPr/>
          <p:nvPr/>
        </p:nvSpPr>
        <p:spPr>
          <a:xfrm>
            <a:off x="13200695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Разрешить женщинам вступать в конгресс</a:t>
            </a:r>
            <a:endParaRPr lang="ru-RU" sz="800" dirty="0"/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xmlns="" id="{5C03381E-AD84-48D0-9DF4-9972112B9350}"/>
              </a:ext>
            </a:extLst>
          </p:cNvPr>
          <p:cNvSpPr/>
          <p:nvPr/>
        </p:nvSpPr>
        <p:spPr>
          <a:xfrm>
            <a:off x="6497428" y="79470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Межконфессиональная африканская федерация министров</a:t>
            </a:r>
            <a:endParaRPr lang="ru-RU" sz="500" dirty="0"/>
          </a:p>
        </p:txBody>
      </p:sp>
      <p:sp>
        <p:nvSpPr>
          <p:cNvPr id="253" name="Прямоугольник 252">
            <a:extLst>
              <a:ext uri="{FF2B5EF4-FFF2-40B4-BE49-F238E27FC236}">
                <a16:creationId xmlns:a16="http://schemas.microsoft.com/office/drawing/2014/main" xmlns="" id="{850A0E66-09E6-4644-8D6F-21BF01BD6C95}"/>
              </a:ext>
            </a:extLst>
          </p:cNvPr>
          <p:cNvSpPr/>
          <p:nvPr/>
        </p:nvSpPr>
        <p:spPr>
          <a:xfrm>
            <a:off x="30042153" y="94317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Лига национального освобождения</a:t>
            </a:r>
            <a:endParaRPr lang="ru-RU" sz="800" dirty="0"/>
          </a:p>
        </p:txBody>
      </p:sp>
      <p:cxnSp>
        <p:nvCxnSpPr>
          <p:cNvPr id="254" name="Прямая соединительная линия 253">
            <a:extLst>
              <a:ext uri="{FF2B5EF4-FFF2-40B4-BE49-F238E27FC236}">
                <a16:creationId xmlns:a16="http://schemas.microsoft.com/office/drawing/2014/main" xmlns="" id="{05512C7F-F1A2-4A1D-9E7E-FDFD88048733}"/>
              </a:ext>
            </a:extLst>
          </p:cNvPr>
          <p:cNvCxnSpPr>
            <a:cxnSpLocks/>
            <a:stCxn id="243" idx="3"/>
            <a:endCxn id="245" idx="1"/>
          </p:cNvCxnSpPr>
          <p:nvPr/>
        </p:nvCxnSpPr>
        <p:spPr>
          <a:xfrm>
            <a:off x="9949900" y="7054210"/>
            <a:ext cx="574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Shape 248">
            <a:extLst>
              <a:ext uri="{FF2B5EF4-FFF2-40B4-BE49-F238E27FC236}">
                <a16:creationId xmlns:a16="http://schemas.microsoft.com/office/drawing/2014/main" xmlns="" id="{965E4F13-6620-46F1-9F72-BCA7B26C6B87}"/>
              </a:ext>
            </a:extLst>
          </p:cNvPr>
          <p:cNvCxnSpPr>
            <a:cxnSpLocks/>
            <a:stCxn id="132" idx="2"/>
            <a:endCxn id="247" idx="0"/>
          </p:cNvCxnSpPr>
          <p:nvPr/>
        </p:nvCxnSpPr>
        <p:spPr>
          <a:xfrm rot="16200000" flipH="1">
            <a:off x="12053632" y="4309187"/>
            <a:ext cx="390353" cy="4019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hape 248">
            <a:extLst>
              <a:ext uri="{FF2B5EF4-FFF2-40B4-BE49-F238E27FC236}">
                <a16:creationId xmlns:a16="http://schemas.microsoft.com/office/drawing/2014/main" xmlns="" id="{43A2D1CA-9033-40EF-87B0-93997D4F9F71}"/>
              </a:ext>
            </a:extLst>
          </p:cNvPr>
          <p:cNvCxnSpPr>
            <a:cxnSpLocks/>
            <a:stCxn id="132" idx="2"/>
            <a:endCxn id="244" idx="0"/>
          </p:cNvCxnSpPr>
          <p:nvPr/>
        </p:nvCxnSpPr>
        <p:spPr>
          <a:xfrm rot="5400000">
            <a:off x="8031025" y="4306271"/>
            <a:ext cx="390353" cy="4025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>
            <a:extLst>
              <a:ext uri="{FF2B5EF4-FFF2-40B4-BE49-F238E27FC236}">
                <a16:creationId xmlns:a16="http://schemas.microsoft.com/office/drawing/2014/main" xmlns="" id="{31EA9CC3-4B9C-471F-B841-04E10150BF96}"/>
              </a:ext>
            </a:extLst>
          </p:cNvPr>
          <p:cNvCxnSpPr>
            <a:cxnSpLocks/>
            <a:stCxn id="243" idx="2"/>
            <a:endCxn id="252" idx="0"/>
          </p:cNvCxnSpPr>
          <p:nvPr/>
        </p:nvCxnSpPr>
        <p:spPr>
          <a:xfrm rot="5400000">
            <a:off x="8047240" y="7102357"/>
            <a:ext cx="352848" cy="1336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>
            <a:extLst>
              <a:ext uri="{FF2B5EF4-FFF2-40B4-BE49-F238E27FC236}">
                <a16:creationId xmlns:a16="http://schemas.microsoft.com/office/drawing/2014/main" xmlns="" id="{A394FB90-22D2-4484-A214-232F2AEB4696}"/>
              </a:ext>
            </a:extLst>
          </p:cNvPr>
          <p:cNvCxnSpPr>
            <a:cxnSpLocks/>
            <a:stCxn id="245" idx="2"/>
            <a:endCxn id="39" idx="0"/>
          </p:cNvCxnSpPr>
          <p:nvPr/>
        </p:nvCxnSpPr>
        <p:spPr>
          <a:xfrm rot="16200000" flipH="1">
            <a:off x="12077057" y="7099629"/>
            <a:ext cx="353871" cy="13430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hape 248">
            <a:extLst>
              <a:ext uri="{FF2B5EF4-FFF2-40B4-BE49-F238E27FC236}">
                <a16:creationId xmlns:a16="http://schemas.microsoft.com/office/drawing/2014/main" xmlns="" id="{703E60BD-ADB7-4A72-90BF-7EF67693663E}"/>
              </a:ext>
            </a:extLst>
          </p:cNvPr>
          <p:cNvCxnSpPr>
            <a:cxnSpLocks/>
            <a:stCxn id="243" idx="2"/>
            <a:endCxn id="95" idx="0"/>
          </p:cNvCxnSpPr>
          <p:nvPr/>
        </p:nvCxnSpPr>
        <p:spPr>
          <a:xfrm rot="16200000" flipH="1">
            <a:off x="9380545" y="7105606"/>
            <a:ext cx="369815" cy="1347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hape 248">
            <a:extLst>
              <a:ext uri="{FF2B5EF4-FFF2-40B4-BE49-F238E27FC236}">
                <a16:creationId xmlns:a16="http://schemas.microsoft.com/office/drawing/2014/main" xmlns="" id="{2BE0D2B9-EF73-4EA6-8C3F-892E696BB91F}"/>
              </a:ext>
            </a:extLst>
          </p:cNvPr>
          <p:cNvCxnSpPr>
            <a:cxnSpLocks/>
            <a:stCxn id="245" idx="2"/>
            <a:endCxn id="95" idx="0"/>
          </p:cNvCxnSpPr>
          <p:nvPr/>
        </p:nvCxnSpPr>
        <p:spPr>
          <a:xfrm rot="5400000">
            <a:off x="10725813" y="7107361"/>
            <a:ext cx="369815" cy="13435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>
            <a:extLst>
              <a:ext uri="{FF2B5EF4-FFF2-40B4-BE49-F238E27FC236}">
                <a16:creationId xmlns:a16="http://schemas.microsoft.com/office/drawing/2014/main" xmlns="" id="{C4320DC5-3F17-4C64-A1A3-5D0740777DD5}"/>
              </a:ext>
            </a:extLst>
          </p:cNvPr>
          <p:cNvCxnSpPr>
            <a:cxnSpLocks/>
            <a:stCxn id="95" idx="2"/>
            <a:endCxn id="140" idx="0"/>
          </p:cNvCxnSpPr>
          <p:nvPr/>
        </p:nvCxnSpPr>
        <p:spPr>
          <a:xfrm rot="16200000" flipH="1">
            <a:off x="10718571" y="8564417"/>
            <a:ext cx="392436" cy="13516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hape 248">
            <a:extLst>
              <a:ext uri="{FF2B5EF4-FFF2-40B4-BE49-F238E27FC236}">
                <a16:creationId xmlns:a16="http://schemas.microsoft.com/office/drawing/2014/main" xmlns="" id="{B5D0389A-2DCC-4BBF-9A57-8FF52A479BBB}"/>
              </a:ext>
            </a:extLst>
          </p:cNvPr>
          <p:cNvCxnSpPr>
            <a:cxnSpLocks/>
            <a:stCxn id="95" idx="2"/>
            <a:endCxn id="135" idx="0"/>
          </p:cNvCxnSpPr>
          <p:nvPr/>
        </p:nvCxnSpPr>
        <p:spPr>
          <a:xfrm rot="5400000">
            <a:off x="9373608" y="8571106"/>
            <a:ext cx="392436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xmlns="" id="{2556BFD4-D2F0-4404-AAEE-9366CE5E0E2B}"/>
              </a:ext>
            </a:extLst>
          </p:cNvPr>
          <p:cNvSpPr/>
          <p:nvPr/>
        </p:nvSpPr>
        <p:spPr>
          <a:xfrm>
            <a:off x="7841169" y="1235554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от союзников (новое)</a:t>
            </a:r>
            <a:endParaRPr lang="ru-RU" sz="500" dirty="0"/>
          </a:p>
        </p:txBody>
      </p:sp>
      <p:cxnSp>
        <p:nvCxnSpPr>
          <p:cNvPr id="309" name="Shape 248">
            <a:extLst>
              <a:ext uri="{FF2B5EF4-FFF2-40B4-BE49-F238E27FC236}">
                <a16:creationId xmlns:a16="http://schemas.microsoft.com/office/drawing/2014/main" xmlns="" id="{5F86BDF8-1375-4E38-BF60-B4D7F56FC739}"/>
              </a:ext>
            </a:extLst>
          </p:cNvPr>
          <p:cNvCxnSpPr>
            <a:cxnSpLocks/>
            <a:stCxn id="135" idx="2"/>
            <a:endCxn id="308" idx="0"/>
          </p:cNvCxnSpPr>
          <p:nvPr/>
        </p:nvCxnSpPr>
        <p:spPr>
          <a:xfrm rot="5400000">
            <a:off x="7980367" y="11435222"/>
            <a:ext cx="1839082" cy="15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xmlns="" id="{215ABD23-9D4E-461A-9AF0-4DBCA32E7358}"/>
              </a:ext>
            </a:extLst>
          </p:cNvPr>
          <p:cNvSpPr/>
          <p:nvPr/>
        </p:nvSpPr>
        <p:spPr>
          <a:xfrm>
            <a:off x="15887679" y="1230419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Родезию (новое)</a:t>
            </a:r>
            <a:endParaRPr lang="ru-RU" sz="500" dirty="0"/>
          </a:p>
        </p:txBody>
      </p:sp>
      <p:cxnSp>
        <p:nvCxnSpPr>
          <p:cNvPr id="315" name="Shape 248">
            <a:extLst>
              <a:ext uri="{FF2B5EF4-FFF2-40B4-BE49-F238E27FC236}">
                <a16:creationId xmlns:a16="http://schemas.microsoft.com/office/drawing/2014/main" xmlns="" id="{3DE9E056-50E7-4870-B99F-6A62987742D8}"/>
              </a:ext>
            </a:extLst>
          </p:cNvPr>
          <p:cNvCxnSpPr>
            <a:cxnSpLocks/>
            <a:stCxn id="140" idx="2"/>
            <a:endCxn id="314" idx="0"/>
          </p:cNvCxnSpPr>
          <p:nvPr/>
        </p:nvCxnSpPr>
        <p:spPr>
          <a:xfrm rot="16200000" flipH="1">
            <a:off x="13374258" y="8732817"/>
            <a:ext cx="1787736" cy="5355023"/>
          </a:xfrm>
          <a:prstGeom prst="bentConnector3">
            <a:avLst>
              <a:gd name="adj1" fmla="val 961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xmlns="" id="{6735B9BD-008B-4094-B7AA-5B87EFC9DE63}"/>
              </a:ext>
            </a:extLst>
          </p:cNvPr>
          <p:cNvSpPr/>
          <p:nvPr/>
        </p:nvSpPr>
        <p:spPr>
          <a:xfrm>
            <a:off x="2967018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Мастерские чернокожих</a:t>
            </a:r>
            <a:endParaRPr lang="ru-RU" sz="500" dirty="0"/>
          </a:p>
        </p:txBody>
      </p: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xmlns="" id="{C77885C1-D5CA-4930-ADE1-7C46C64D16E5}"/>
              </a:ext>
            </a:extLst>
          </p:cNvPr>
          <p:cNvSpPr/>
          <p:nvPr/>
        </p:nvSpPr>
        <p:spPr>
          <a:xfrm>
            <a:off x="10188403" y="19321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дороги для оборонительных целей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1" name="Прямоугольник 320">
            <a:extLst>
              <a:ext uri="{FF2B5EF4-FFF2-40B4-BE49-F238E27FC236}">
                <a16:creationId xmlns:a16="http://schemas.microsoft.com/office/drawing/2014/main" xmlns="" id="{961053D9-AAA7-4CAF-848A-3DA66DABCD04}"/>
              </a:ext>
            </a:extLst>
          </p:cNvPr>
          <p:cNvSpPr/>
          <p:nvPr/>
        </p:nvSpPr>
        <p:spPr>
          <a:xfrm>
            <a:off x="3215159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сельского хозяйства</a:t>
            </a:r>
            <a:endParaRPr lang="ru-RU" sz="500" dirty="0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xmlns="" id="{8A876C97-99BD-45AC-8D01-F343AE503AE2}"/>
              </a:ext>
            </a:extLst>
          </p:cNvPr>
          <p:cNvSpPr/>
          <p:nvPr/>
        </p:nvSpPr>
        <p:spPr>
          <a:xfrm>
            <a:off x="161896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золотодобычу</a:t>
            </a:r>
            <a:endParaRPr lang="ru-RU" sz="500" dirty="0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xmlns="" id="{665A1BD9-0771-4BD6-B348-D40983890E9C}"/>
              </a:ext>
            </a:extLst>
          </p:cNvPr>
          <p:cNvSpPr/>
          <p:nvPr/>
        </p:nvSpPr>
        <p:spPr>
          <a:xfrm>
            <a:off x="39358557" y="137251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цветных, белых и чёрных профсоюзов</a:t>
            </a:r>
            <a:endParaRPr lang="ru-RU" sz="800" dirty="0"/>
          </a:p>
        </p:txBody>
      </p: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xmlns="" id="{752C84E7-7069-46CF-8D98-C9A1A02720BA}"/>
              </a:ext>
            </a:extLst>
          </p:cNvPr>
          <p:cNvSpPr/>
          <p:nvPr/>
        </p:nvSpPr>
        <p:spPr>
          <a:xfrm>
            <a:off x="41925310" y="513937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против угнетателей</a:t>
            </a:r>
            <a:endParaRPr lang="ru-RU" sz="5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xmlns="" id="{215EA1EA-7CCD-4839-A9B1-0356F6327E10}"/>
              </a:ext>
            </a:extLst>
          </p:cNvPr>
          <p:cNvSpPr/>
          <p:nvPr/>
        </p:nvSpPr>
        <p:spPr>
          <a:xfrm>
            <a:off x="42000994" y="108764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социализм в африканских </a:t>
            </a:r>
            <a:r>
              <a:rPr lang="ru-RU" sz="1400" dirty="0" smtClean="0"/>
              <a:t>условиях</a:t>
            </a:r>
            <a:endParaRPr lang="ru-RU" sz="5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xmlns="" id="{15DD7879-ED81-4846-A052-BDF25170F776}"/>
              </a:ext>
            </a:extLst>
          </p:cNvPr>
          <p:cNvSpPr/>
          <p:nvPr/>
        </p:nvSpPr>
        <p:spPr>
          <a:xfrm>
            <a:off x="40650695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Поддержать мировую революцию (вступление в 4 интернационал, но изменено название)</a:t>
            </a:r>
            <a:endParaRPr lang="ru-RU" sz="500" dirty="0"/>
          </a:p>
        </p:txBody>
      </p:sp>
      <p:sp>
        <p:nvSpPr>
          <p:cNvPr id="198" name="Прямоугольник 197">
            <a:extLst>
              <a:ext uri="{FF2B5EF4-FFF2-40B4-BE49-F238E27FC236}">
                <a16:creationId xmlns:a16="http://schemas.microsoft.com/office/drawing/2014/main" xmlns="" id="{40F3892C-19A4-4EE2-8CF4-3802CB87F842}"/>
              </a:ext>
            </a:extLst>
          </p:cNvPr>
          <p:cNvSpPr/>
          <p:nvPr/>
        </p:nvSpPr>
        <p:spPr>
          <a:xfrm>
            <a:off x="42000994" y="804255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угнетённых</a:t>
            </a:r>
            <a:endParaRPr lang="ru-RU" sz="5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xmlns="" id="{FFAA3B33-5852-432D-A3C7-D46B69099BB1}"/>
              </a:ext>
            </a:extLst>
          </p:cNvPr>
          <p:cNvSpPr/>
          <p:nvPr/>
        </p:nvSpPr>
        <p:spPr>
          <a:xfrm>
            <a:off x="43336968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движение неевропейского единства</a:t>
            </a:r>
            <a:endParaRPr lang="ru-RU" sz="500" dirty="0"/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xmlns="" id="{5FD3282B-6227-4385-846F-EA7DAB179048}"/>
              </a:ext>
            </a:extLst>
          </p:cNvPr>
          <p:cNvSpPr/>
          <p:nvPr/>
        </p:nvSpPr>
        <p:spPr>
          <a:xfrm>
            <a:off x="40657045" y="122998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в еврейском вопросе (евреи принадлежали к цветным)</a:t>
            </a:r>
            <a:endParaRPr lang="ru-RU" sz="500" dirty="0"/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xmlns="" id="{057FDB6C-639A-4A2B-B43B-A1EAEDD0FA56}"/>
              </a:ext>
            </a:extLst>
          </p:cNvPr>
          <p:cNvSpPr/>
          <p:nvPr/>
        </p:nvSpPr>
        <p:spPr>
          <a:xfrm>
            <a:off x="43330884" y="1229769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угнетённых </a:t>
            </a:r>
            <a:r>
              <a:rPr lang="ru-RU" sz="1400" dirty="0" smtClean="0"/>
              <a:t>арабов</a:t>
            </a:r>
            <a:endParaRPr lang="ru-RU" sz="500" dirty="0"/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xmlns="" id="{6C94C3ED-2619-47F4-A7C9-E9B23AF450C0}"/>
              </a:ext>
            </a:extLst>
          </p:cNvPr>
          <p:cNvSpPr/>
          <p:nvPr/>
        </p:nvSpPr>
        <p:spPr>
          <a:xfrm>
            <a:off x="39339577" y="1087974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индусов от империалистического </a:t>
            </a:r>
            <a:r>
              <a:rPr lang="ru-RU" sz="1400" dirty="0" smtClean="0"/>
              <a:t>гнёта</a:t>
            </a:r>
            <a:endParaRPr lang="ru-RU" sz="500" dirty="0"/>
          </a:p>
        </p:txBody>
      </p:sp>
      <p:sp>
        <p:nvSpPr>
          <p:cNvPr id="209" name="Прямоугольник 208">
            <a:extLst>
              <a:ext uri="{FF2B5EF4-FFF2-40B4-BE49-F238E27FC236}">
                <a16:creationId xmlns:a16="http://schemas.microsoft.com/office/drawing/2014/main" xmlns="" id="{DA264832-EDDB-45DE-857E-EF2A1A0CCA95}"/>
              </a:ext>
            </a:extLst>
          </p:cNvPr>
          <p:cNvSpPr/>
          <p:nvPr/>
        </p:nvSpPr>
        <p:spPr>
          <a:xfrm>
            <a:off x="44674223" y="80387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Турцию (текущее)</a:t>
            </a:r>
            <a:endParaRPr lang="ru-RU" sz="500" dirty="0"/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xmlns="" id="{84BD2C83-7F0B-495E-A795-68E099A4282C}"/>
              </a:ext>
            </a:extLst>
          </p:cNvPr>
          <p:cNvSpPr/>
          <p:nvPr/>
        </p:nvSpPr>
        <p:spPr>
          <a:xfrm>
            <a:off x="47355326" y="80418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Палестину  (текущее)</a:t>
            </a:r>
            <a:endParaRPr lang="ru-RU" sz="500" dirty="0"/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xmlns="" id="{068D5A92-12C5-4674-BB60-C9AF6DC376DD}"/>
              </a:ext>
            </a:extLst>
          </p:cNvPr>
          <p:cNvSpPr/>
          <p:nvPr/>
        </p:nvSpPr>
        <p:spPr>
          <a:xfrm>
            <a:off x="46019352" y="950050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Южную Родезию  (текущее)</a:t>
            </a:r>
            <a:endParaRPr lang="ru-RU" sz="500" dirty="0"/>
          </a:p>
        </p:txBody>
      </p:sp>
      <p:cxnSp>
        <p:nvCxnSpPr>
          <p:cNvPr id="225" name="Shape 248">
            <a:extLst>
              <a:ext uri="{FF2B5EF4-FFF2-40B4-BE49-F238E27FC236}">
                <a16:creationId xmlns:a16="http://schemas.microsoft.com/office/drawing/2014/main" xmlns="" id="{EC83F1B2-5677-47B7-89B7-9339717E53CE}"/>
              </a:ext>
            </a:extLst>
          </p:cNvPr>
          <p:cNvCxnSpPr>
            <a:cxnSpLocks/>
            <a:stCxn id="191" idx="2"/>
            <a:endCxn id="197" idx="0"/>
          </p:cNvCxnSpPr>
          <p:nvPr/>
        </p:nvCxnSpPr>
        <p:spPr>
          <a:xfrm rot="5400000">
            <a:off x="42163346" y="5764683"/>
            <a:ext cx="365233" cy="12746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248">
            <a:extLst>
              <a:ext uri="{FF2B5EF4-FFF2-40B4-BE49-F238E27FC236}">
                <a16:creationId xmlns:a16="http://schemas.microsoft.com/office/drawing/2014/main" xmlns="" id="{F9072406-5AA8-42DE-92B5-0D4BA917E76A}"/>
              </a:ext>
            </a:extLst>
          </p:cNvPr>
          <p:cNvCxnSpPr>
            <a:cxnSpLocks/>
            <a:stCxn id="191" idx="2"/>
            <a:endCxn id="200" idx="0"/>
          </p:cNvCxnSpPr>
          <p:nvPr/>
        </p:nvCxnSpPr>
        <p:spPr>
          <a:xfrm rot="16200000" flipH="1">
            <a:off x="43506482" y="5696161"/>
            <a:ext cx="365233" cy="14116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hape 248">
            <a:extLst>
              <a:ext uri="{FF2B5EF4-FFF2-40B4-BE49-F238E27FC236}">
                <a16:creationId xmlns:a16="http://schemas.microsoft.com/office/drawing/2014/main" xmlns="" id="{5D6B41B9-2CC5-41C0-B3A7-715B18E79872}"/>
              </a:ext>
            </a:extLst>
          </p:cNvPr>
          <p:cNvCxnSpPr>
            <a:cxnSpLocks/>
            <a:stCxn id="200" idx="2"/>
            <a:endCxn id="209" idx="0"/>
          </p:cNvCxnSpPr>
          <p:nvPr/>
        </p:nvCxnSpPr>
        <p:spPr>
          <a:xfrm rot="16200000" flipH="1">
            <a:off x="44876505" y="7183028"/>
            <a:ext cx="374098" cy="13372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hape 248">
            <a:extLst>
              <a:ext uri="{FF2B5EF4-FFF2-40B4-BE49-F238E27FC236}">
                <a16:creationId xmlns:a16="http://schemas.microsoft.com/office/drawing/2014/main" xmlns="" id="{256A8B7B-1717-4B4C-9F5D-E711DC225A0F}"/>
              </a:ext>
            </a:extLst>
          </p:cNvPr>
          <p:cNvCxnSpPr>
            <a:cxnSpLocks/>
            <a:stCxn id="200" idx="2"/>
            <a:endCxn id="218" idx="0"/>
          </p:cNvCxnSpPr>
          <p:nvPr/>
        </p:nvCxnSpPr>
        <p:spPr>
          <a:xfrm rot="16200000" flipH="1">
            <a:off x="46215477" y="5844057"/>
            <a:ext cx="377258" cy="40183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hape 248">
            <a:extLst>
              <a:ext uri="{FF2B5EF4-FFF2-40B4-BE49-F238E27FC236}">
                <a16:creationId xmlns:a16="http://schemas.microsoft.com/office/drawing/2014/main" xmlns="" id="{11232296-C52D-45C3-BBF1-C59D3E29E989}"/>
              </a:ext>
            </a:extLst>
          </p:cNvPr>
          <p:cNvCxnSpPr>
            <a:cxnSpLocks/>
            <a:stCxn id="200" idx="2"/>
            <a:endCxn id="219" idx="0"/>
          </p:cNvCxnSpPr>
          <p:nvPr/>
        </p:nvCxnSpPr>
        <p:spPr>
          <a:xfrm rot="16200000" flipH="1">
            <a:off x="44818168" y="7241366"/>
            <a:ext cx="1835902" cy="2682384"/>
          </a:xfrm>
          <a:prstGeom prst="bentConnector3">
            <a:avLst>
              <a:gd name="adj1" fmla="val 106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hape 248">
            <a:extLst>
              <a:ext uri="{FF2B5EF4-FFF2-40B4-BE49-F238E27FC236}">
                <a16:creationId xmlns:a16="http://schemas.microsoft.com/office/drawing/2014/main" xmlns="" id="{0E3C4F9F-42F6-472D-8A8B-E36CC3BEAA58}"/>
              </a:ext>
            </a:extLst>
          </p:cNvPr>
          <p:cNvCxnSpPr>
            <a:cxnSpLocks/>
            <a:stCxn id="200" idx="2"/>
            <a:endCxn id="198" idx="0"/>
          </p:cNvCxnSpPr>
          <p:nvPr/>
        </p:nvCxnSpPr>
        <p:spPr>
          <a:xfrm rot="5400000">
            <a:off x="43537964" y="7185596"/>
            <a:ext cx="377952" cy="13359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hape 248">
            <a:extLst>
              <a:ext uri="{FF2B5EF4-FFF2-40B4-BE49-F238E27FC236}">
                <a16:creationId xmlns:a16="http://schemas.microsoft.com/office/drawing/2014/main" xmlns="" id="{DC5596EF-0BFD-4C5F-BE4B-81CC4EB3D125}"/>
              </a:ext>
            </a:extLst>
          </p:cNvPr>
          <p:cNvCxnSpPr>
            <a:cxnSpLocks/>
            <a:stCxn id="197" idx="2"/>
            <a:endCxn id="198" idx="0"/>
          </p:cNvCxnSpPr>
          <p:nvPr/>
        </p:nvCxnSpPr>
        <p:spPr>
          <a:xfrm rot="16200000" flipH="1">
            <a:off x="42194827" y="7178433"/>
            <a:ext cx="377952" cy="13502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xmlns="" id="{46A324E1-A9F3-4F99-9754-C8F10879F564}"/>
              </a:ext>
            </a:extLst>
          </p:cNvPr>
          <p:cNvSpPr/>
          <p:nvPr/>
        </p:nvSpPr>
        <p:spPr>
          <a:xfrm>
            <a:off x="36690454" y="137156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налогов на землю</a:t>
            </a:r>
            <a:endParaRPr lang="ru-RU" sz="500" dirty="0"/>
          </a:p>
        </p:txBody>
      </p: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xmlns="" id="{E19DB08F-F422-42E4-8EC8-DCF6DF6ADE72}"/>
              </a:ext>
            </a:extLst>
          </p:cNvPr>
          <p:cNvSpPr/>
          <p:nvPr/>
        </p:nvSpPr>
        <p:spPr>
          <a:xfrm>
            <a:off x="30042153" y="108131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независимость туземным республикам</a:t>
            </a:r>
            <a:endParaRPr lang="ru-RU" sz="800" dirty="0"/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xmlns="" id="{DBB21772-5DC6-49CD-8347-70472CFCB171}"/>
              </a:ext>
            </a:extLst>
          </p:cNvPr>
          <p:cNvSpPr/>
          <p:nvPr/>
        </p:nvSpPr>
        <p:spPr>
          <a:xfrm>
            <a:off x="38074577" y="123396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революция</a:t>
            </a:r>
            <a:endParaRPr lang="ru-RU" sz="100" dirty="0"/>
          </a:p>
        </p:txBody>
      </p:sp>
      <p:sp>
        <p:nvSpPr>
          <p:cNvPr id="259" name="Прямоугольник 258">
            <a:extLst>
              <a:ext uri="{FF2B5EF4-FFF2-40B4-BE49-F238E27FC236}">
                <a16:creationId xmlns:a16="http://schemas.microsoft.com/office/drawing/2014/main" xmlns="" id="{08EE18AE-8727-4E84-B350-FF84B357DC6D}"/>
              </a:ext>
            </a:extLst>
          </p:cNvPr>
          <p:cNvSpPr/>
          <p:nvPr/>
        </p:nvSpPr>
        <p:spPr>
          <a:xfrm>
            <a:off x="40672685" y="151705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 каждого по способностям, каждому по потребностям</a:t>
            </a:r>
            <a:endParaRPr lang="ru-RU" sz="500" dirty="0"/>
          </a:p>
        </p:txBody>
      </p:sp>
      <p:sp>
        <p:nvSpPr>
          <p:cNvPr id="260" name="Прямоугольник 259">
            <a:extLst>
              <a:ext uri="{FF2B5EF4-FFF2-40B4-BE49-F238E27FC236}">
                <a16:creationId xmlns:a16="http://schemas.microsoft.com/office/drawing/2014/main" xmlns="" id="{621FE09E-C13D-4C26-BDAE-5E66C7E42E9D}"/>
              </a:ext>
            </a:extLst>
          </p:cNvPr>
          <p:cNvSpPr/>
          <p:nvPr/>
        </p:nvSpPr>
        <p:spPr>
          <a:xfrm>
            <a:off x="38047855" y="1518626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крестьян и рабочих</a:t>
            </a:r>
            <a:endParaRPr lang="ru-RU" sz="500" dirty="0"/>
          </a:p>
        </p:txBody>
      </p:sp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xmlns="" id="{956584E7-3DC8-451E-8A93-10468CFF313C}"/>
              </a:ext>
            </a:extLst>
          </p:cNvPr>
          <p:cNvSpPr/>
          <p:nvPr/>
        </p:nvSpPr>
        <p:spPr>
          <a:xfrm>
            <a:off x="41980248" y="1371339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единой образовательной </a:t>
            </a:r>
            <a:r>
              <a:rPr lang="ru-RU" sz="1400" dirty="0" smtClean="0"/>
              <a:t>лиги</a:t>
            </a:r>
            <a:endParaRPr lang="ru-RU" sz="8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xmlns="" id="{52EFBB1F-7910-4514-87B0-5B6B22F9A1E2}"/>
              </a:ext>
            </a:extLst>
          </p:cNvPr>
          <p:cNvSpPr/>
          <p:nvPr/>
        </p:nvSpPr>
        <p:spPr>
          <a:xfrm>
            <a:off x="39395669" y="807452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Изъять имущество миссионерских </a:t>
            </a:r>
            <a:r>
              <a:rPr lang="ru-RU" sz="1400" dirty="0" smtClean="0"/>
              <a:t>церквей</a:t>
            </a:r>
            <a:endParaRPr lang="ru-RU" sz="100" dirty="0"/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xmlns="" id="{0AE0E348-7DA9-40B5-B7FB-B39FB858D660}"/>
              </a:ext>
            </a:extLst>
          </p:cNvPr>
          <p:cNvSpPr/>
          <p:nvPr/>
        </p:nvSpPr>
        <p:spPr>
          <a:xfrm>
            <a:off x="4333088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революция в </a:t>
            </a:r>
            <a:r>
              <a:rPr lang="ru-RU" sz="1400" dirty="0" smtClean="0"/>
              <a:t>СССР</a:t>
            </a:r>
            <a:endParaRPr lang="ru-RU" sz="500" dirty="0"/>
          </a:p>
        </p:txBody>
      </p:sp>
      <p:sp>
        <p:nvSpPr>
          <p:cNvPr id="266" name="Прямоугольник 265">
            <a:extLst>
              <a:ext uri="{FF2B5EF4-FFF2-40B4-BE49-F238E27FC236}">
                <a16:creationId xmlns:a16="http://schemas.microsoft.com/office/drawing/2014/main" xmlns="" id="{2A2DA3A3-7506-43C9-8221-C1A4D02D818C}"/>
              </a:ext>
            </a:extLst>
          </p:cNvPr>
          <p:cNvSpPr/>
          <p:nvPr/>
        </p:nvSpPr>
        <p:spPr>
          <a:xfrm>
            <a:off x="4065069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антиимпериалистические </a:t>
            </a:r>
            <a:r>
              <a:rPr lang="ru-RU" sz="1400" dirty="0" smtClean="0"/>
              <a:t>лозунги</a:t>
            </a:r>
            <a:endParaRPr lang="ru-RU" sz="500" dirty="0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xmlns="" id="{6A09D8C1-FE84-48D6-A838-F1E4C6F73CDC}"/>
              </a:ext>
            </a:extLst>
          </p:cNvPr>
          <p:cNvSpPr/>
          <p:nvPr/>
        </p:nvSpPr>
        <p:spPr>
          <a:xfrm>
            <a:off x="48707820" y="94991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Индию  (новый)</a:t>
            </a:r>
            <a:endParaRPr lang="ru-RU" sz="500" dirty="0"/>
          </a:p>
        </p:txBody>
      </p:sp>
      <p:cxnSp>
        <p:nvCxnSpPr>
          <p:cNvPr id="269" name="Shape 248">
            <a:extLst>
              <a:ext uri="{FF2B5EF4-FFF2-40B4-BE49-F238E27FC236}">
                <a16:creationId xmlns:a16="http://schemas.microsoft.com/office/drawing/2014/main" xmlns="" id="{FBEAA8DC-5277-431B-B72A-96CB92AB08F2}"/>
              </a:ext>
            </a:extLst>
          </p:cNvPr>
          <p:cNvCxnSpPr>
            <a:cxnSpLocks/>
            <a:stCxn id="200" idx="2"/>
            <a:endCxn id="267" idx="0"/>
          </p:cNvCxnSpPr>
          <p:nvPr/>
        </p:nvCxnSpPr>
        <p:spPr>
          <a:xfrm rot="16200000" flipH="1">
            <a:off x="46163095" y="5896439"/>
            <a:ext cx="1834516" cy="5370852"/>
          </a:xfrm>
          <a:prstGeom prst="bentConnector3">
            <a:avLst>
              <a:gd name="adj1" fmla="val 1083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>
            <a:extLst>
              <a:ext uri="{FF2B5EF4-FFF2-40B4-BE49-F238E27FC236}">
                <a16:creationId xmlns:a16="http://schemas.microsoft.com/office/drawing/2014/main" xmlns="" id="{D5D4437B-1223-4FCE-9062-B8243AC66A55}"/>
              </a:ext>
            </a:extLst>
          </p:cNvPr>
          <p:cNvCxnSpPr>
            <a:cxnSpLocks/>
            <a:stCxn id="191" idx="2"/>
            <a:endCxn id="262" idx="0"/>
          </p:cNvCxnSpPr>
          <p:nvPr/>
        </p:nvCxnSpPr>
        <p:spPr>
          <a:xfrm rot="5400000">
            <a:off x="40790875" y="5882128"/>
            <a:ext cx="1855148" cy="2529641"/>
          </a:xfrm>
          <a:prstGeom prst="bentConnector3">
            <a:avLst>
              <a:gd name="adj1" fmla="val 947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hape 248">
            <a:extLst>
              <a:ext uri="{FF2B5EF4-FFF2-40B4-BE49-F238E27FC236}">
                <a16:creationId xmlns:a16="http://schemas.microsoft.com/office/drawing/2014/main" xmlns="" id="{D95A6C3B-CFE7-40B6-9CE6-1A9B074D319A}"/>
              </a:ext>
            </a:extLst>
          </p:cNvPr>
          <p:cNvCxnSpPr>
            <a:cxnSpLocks/>
            <a:stCxn id="191" idx="2"/>
            <a:endCxn id="258" idx="0"/>
          </p:cNvCxnSpPr>
          <p:nvPr/>
        </p:nvCxnSpPr>
        <p:spPr>
          <a:xfrm rot="5400000">
            <a:off x="37997760" y="7354151"/>
            <a:ext cx="6120287" cy="3850733"/>
          </a:xfrm>
          <a:prstGeom prst="bentConnector3">
            <a:avLst>
              <a:gd name="adj1" fmla="val 285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hape 248">
            <a:extLst>
              <a:ext uri="{FF2B5EF4-FFF2-40B4-BE49-F238E27FC236}">
                <a16:creationId xmlns:a16="http://schemas.microsoft.com/office/drawing/2014/main" xmlns="" id="{1084AFBE-7DDB-4565-899D-F5786F8B9959}"/>
              </a:ext>
            </a:extLst>
          </p:cNvPr>
          <p:cNvCxnSpPr>
            <a:cxnSpLocks/>
            <a:stCxn id="258" idx="2"/>
            <a:endCxn id="255" idx="0"/>
          </p:cNvCxnSpPr>
          <p:nvPr/>
        </p:nvCxnSpPr>
        <p:spPr>
          <a:xfrm rot="5400000">
            <a:off x="38292499" y="12875576"/>
            <a:ext cx="295953" cy="1384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hape 248">
            <a:extLst>
              <a:ext uri="{FF2B5EF4-FFF2-40B4-BE49-F238E27FC236}">
                <a16:creationId xmlns:a16="http://schemas.microsoft.com/office/drawing/2014/main" xmlns="" id="{25708BBE-8555-4AEA-85E9-6204F5F68A3E}"/>
              </a:ext>
            </a:extLst>
          </p:cNvPr>
          <p:cNvCxnSpPr>
            <a:cxnSpLocks/>
            <a:stCxn id="258" idx="2"/>
            <a:endCxn id="261" idx="0"/>
          </p:cNvCxnSpPr>
          <p:nvPr/>
        </p:nvCxnSpPr>
        <p:spPr>
          <a:xfrm rot="16200000" flipH="1">
            <a:off x="40938506" y="11613690"/>
            <a:ext cx="293730" cy="39056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>
            <a:extLst>
              <a:ext uri="{FF2B5EF4-FFF2-40B4-BE49-F238E27FC236}">
                <a16:creationId xmlns:a16="http://schemas.microsoft.com/office/drawing/2014/main" xmlns="" id="{0E0F779A-C2E1-4552-804D-2183B64A70F0}"/>
              </a:ext>
            </a:extLst>
          </p:cNvPr>
          <p:cNvCxnSpPr>
            <a:cxnSpLocks/>
            <a:stCxn id="258" idx="2"/>
            <a:endCxn id="323" idx="0"/>
          </p:cNvCxnSpPr>
          <p:nvPr/>
        </p:nvCxnSpPr>
        <p:spPr>
          <a:xfrm rot="16200000" flipH="1">
            <a:off x="39621788" y="12930409"/>
            <a:ext cx="305477" cy="1283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hape 248">
            <a:extLst>
              <a:ext uri="{FF2B5EF4-FFF2-40B4-BE49-F238E27FC236}">
                <a16:creationId xmlns:a16="http://schemas.microsoft.com/office/drawing/2014/main" xmlns="" id="{EB6E88A6-88A3-42F9-BD1A-6684BEB9B8D6}"/>
              </a:ext>
            </a:extLst>
          </p:cNvPr>
          <p:cNvCxnSpPr>
            <a:cxnSpLocks/>
            <a:stCxn id="255" idx="2"/>
            <a:endCxn id="260" idx="0"/>
          </p:cNvCxnSpPr>
          <p:nvPr/>
        </p:nvCxnSpPr>
        <p:spPr>
          <a:xfrm rot="16200000" flipH="1">
            <a:off x="38231788" y="14312238"/>
            <a:ext cx="390650" cy="13574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hape 248">
            <a:extLst>
              <a:ext uri="{FF2B5EF4-FFF2-40B4-BE49-F238E27FC236}">
                <a16:creationId xmlns:a16="http://schemas.microsoft.com/office/drawing/2014/main" xmlns="" id="{B02C59D2-F9E9-489C-9E27-CE850599413C}"/>
              </a:ext>
            </a:extLst>
          </p:cNvPr>
          <p:cNvCxnSpPr>
            <a:cxnSpLocks/>
            <a:stCxn id="323" idx="2"/>
            <a:endCxn id="260" idx="0"/>
          </p:cNvCxnSpPr>
          <p:nvPr/>
        </p:nvCxnSpPr>
        <p:spPr>
          <a:xfrm rot="5400000">
            <a:off x="39570602" y="14340350"/>
            <a:ext cx="381126" cy="13107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hape 248">
            <a:extLst>
              <a:ext uri="{FF2B5EF4-FFF2-40B4-BE49-F238E27FC236}">
                <a16:creationId xmlns:a16="http://schemas.microsoft.com/office/drawing/2014/main" xmlns="" id="{8B496B63-0C0F-4927-8651-F1B95AF109E8}"/>
              </a:ext>
            </a:extLst>
          </p:cNvPr>
          <p:cNvCxnSpPr>
            <a:cxnSpLocks/>
            <a:stCxn id="261" idx="2"/>
            <a:endCxn id="259" idx="0"/>
          </p:cNvCxnSpPr>
          <p:nvPr/>
        </p:nvCxnSpPr>
        <p:spPr>
          <a:xfrm rot="5400000">
            <a:off x="42195865" y="14328171"/>
            <a:ext cx="377123" cy="1307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hape 248">
            <a:extLst>
              <a:ext uri="{FF2B5EF4-FFF2-40B4-BE49-F238E27FC236}">
                <a16:creationId xmlns:a16="http://schemas.microsoft.com/office/drawing/2014/main" xmlns="" id="{E6DE7C41-4D34-4CBF-97CF-6AF882811621}"/>
              </a:ext>
            </a:extLst>
          </p:cNvPr>
          <p:cNvCxnSpPr>
            <a:cxnSpLocks/>
            <a:stCxn id="198" idx="2"/>
            <a:endCxn id="266" idx="0"/>
          </p:cNvCxnSpPr>
          <p:nvPr/>
        </p:nvCxnSpPr>
        <p:spPr>
          <a:xfrm rot="5400000">
            <a:off x="42211402" y="8619810"/>
            <a:ext cx="344803" cy="13503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hape 248">
            <a:extLst>
              <a:ext uri="{FF2B5EF4-FFF2-40B4-BE49-F238E27FC236}">
                <a16:creationId xmlns:a16="http://schemas.microsoft.com/office/drawing/2014/main" xmlns="" id="{5847288F-E13F-43FA-AA58-BCF5A8AF3328}"/>
              </a:ext>
            </a:extLst>
          </p:cNvPr>
          <p:cNvCxnSpPr>
            <a:cxnSpLocks/>
            <a:stCxn id="198" idx="2"/>
            <a:endCxn id="263" idx="0"/>
          </p:cNvCxnSpPr>
          <p:nvPr/>
        </p:nvCxnSpPr>
        <p:spPr>
          <a:xfrm rot="16200000" flipH="1">
            <a:off x="43551497" y="8630015"/>
            <a:ext cx="344803" cy="13298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hape 248">
            <a:extLst>
              <a:ext uri="{FF2B5EF4-FFF2-40B4-BE49-F238E27FC236}">
                <a16:creationId xmlns:a16="http://schemas.microsoft.com/office/drawing/2014/main" xmlns="" id="{C80F61D8-ADF1-4B65-8A1E-844EE7901F2F}"/>
              </a:ext>
            </a:extLst>
          </p:cNvPr>
          <p:cNvCxnSpPr>
            <a:cxnSpLocks/>
            <a:stCxn id="266" idx="2"/>
            <a:endCxn id="194" idx="0"/>
          </p:cNvCxnSpPr>
          <p:nvPr/>
        </p:nvCxnSpPr>
        <p:spPr>
          <a:xfrm rot="16200000" flipH="1">
            <a:off x="42219254" y="10036761"/>
            <a:ext cx="329099" cy="13503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hape 248">
            <a:extLst>
              <a:ext uri="{FF2B5EF4-FFF2-40B4-BE49-F238E27FC236}">
                <a16:creationId xmlns:a16="http://schemas.microsoft.com/office/drawing/2014/main" xmlns="" id="{43615F59-8DE9-4A52-A00D-280ED942E214}"/>
              </a:ext>
            </a:extLst>
          </p:cNvPr>
          <p:cNvCxnSpPr>
            <a:cxnSpLocks/>
            <a:stCxn id="263" idx="2"/>
            <a:endCxn id="194" idx="0"/>
          </p:cNvCxnSpPr>
          <p:nvPr/>
        </p:nvCxnSpPr>
        <p:spPr>
          <a:xfrm rot="5400000">
            <a:off x="43559349" y="10046966"/>
            <a:ext cx="329099" cy="13298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hape 248">
            <a:extLst>
              <a:ext uri="{FF2B5EF4-FFF2-40B4-BE49-F238E27FC236}">
                <a16:creationId xmlns:a16="http://schemas.microsoft.com/office/drawing/2014/main" xmlns="" id="{3E568EFD-AB22-4B1D-ABAE-A49289BD4CD7}"/>
              </a:ext>
            </a:extLst>
          </p:cNvPr>
          <p:cNvCxnSpPr>
            <a:cxnSpLocks/>
            <a:stCxn id="266" idx="2"/>
            <a:endCxn id="204" idx="0"/>
          </p:cNvCxnSpPr>
          <p:nvPr/>
        </p:nvCxnSpPr>
        <p:spPr>
          <a:xfrm rot="5400000">
            <a:off x="40886903" y="10057996"/>
            <a:ext cx="332384" cy="1311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hape 248">
            <a:extLst>
              <a:ext uri="{FF2B5EF4-FFF2-40B4-BE49-F238E27FC236}">
                <a16:creationId xmlns:a16="http://schemas.microsoft.com/office/drawing/2014/main" xmlns="" id="{EF759961-7159-4379-AA26-833B860B0ED0}"/>
              </a:ext>
            </a:extLst>
          </p:cNvPr>
          <p:cNvCxnSpPr>
            <a:cxnSpLocks/>
            <a:stCxn id="266" idx="2"/>
            <a:endCxn id="201" idx="0"/>
          </p:cNvCxnSpPr>
          <p:nvPr/>
        </p:nvCxnSpPr>
        <p:spPr>
          <a:xfrm rot="16200000" flipH="1">
            <a:off x="40835598" y="11420416"/>
            <a:ext cx="1752461" cy="6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>
            <a:extLst>
              <a:ext uri="{FF2B5EF4-FFF2-40B4-BE49-F238E27FC236}">
                <a16:creationId xmlns:a16="http://schemas.microsoft.com/office/drawing/2014/main" xmlns="" id="{7F1D5B0D-BF85-4F7E-8FDE-7B0B73F1D859}"/>
              </a:ext>
            </a:extLst>
          </p:cNvPr>
          <p:cNvCxnSpPr>
            <a:cxnSpLocks/>
            <a:stCxn id="266" idx="2"/>
            <a:endCxn id="203" idx="0"/>
          </p:cNvCxnSpPr>
          <p:nvPr/>
        </p:nvCxnSpPr>
        <p:spPr>
          <a:xfrm rot="16200000" flipH="1">
            <a:off x="42173581" y="10082434"/>
            <a:ext cx="1750335" cy="2680190"/>
          </a:xfrm>
          <a:prstGeom prst="bentConnector3">
            <a:avLst>
              <a:gd name="adj1" fmla="val 94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xmlns="" id="{090D5B30-D28E-45E5-80C9-AC7113668184}"/>
              </a:ext>
            </a:extLst>
          </p:cNvPr>
          <p:cNvSpPr/>
          <p:nvPr/>
        </p:nvSpPr>
        <p:spPr>
          <a:xfrm>
            <a:off x="44674223" y="108690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колонизаторам </a:t>
            </a:r>
            <a:endParaRPr lang="ru-RU" sz="500" dirty="0"/>
          </a:p>
        </p:txBody>
      </p:sp>
      <p:cxnSp>
        <p:nvCxnSpPr>
          <p:cNvPr id="325" name="Shape 248">
            <a:extLst>
              <a:ext uri="{FF2B5EF4-FFF2-40B4-BE49-F238E27FC236}">
                <a16:creationId xmlns:a16="http://schemas.microsoft.com/office/drawing/2014/main" xmlns="" id="{7C694EB8-431B-486D-BF60-285B9805A151}"/>
              </a:ext>
            </a:extLst>
          </p:cNvPr>
          <p:cNvCxnSpPr>
            <a:cxnSpLocks/>
            <a:stCxn id="266" idx="2"/>
            <a:endCxn id="324" idx="0"/>
          </p:cNvCxnSpPr>
          <p:nvPr/>
        </p:nvCxnSpPr>
        <p:spPr>
          <a:xfrm rot="16200000" flipH="1">
            <a:off x="43559578" y="8696436"/>
            <a:ext cx="321678" cy="40235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>
            <a:extLst>
              <a:ext uri="{FF2B5EF4-FFF2-40B4-BE49-F238E27FC236}">
                <a16:creationId xmlns:a16="http://schemas.microsoft.com/office/drawing/2014/main" xmlns="" id="{6201302F-2B79-485A-8CA8-C76C5AFF5369}"/>
              </a:ext>
            </a:extLst>
          </p:cNvPr>
          <p:cNvSpPr/>
          <p:nvPr/>
        </p:nvSpPr>
        <p:spPr>
          <a:xfrm>
            <a:off x="2870185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Испанские колонии</a:t>
            </a:r>
            <a:endParaRPr lang="ru-RU" sz="800" dirty="0"/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xmlns="" id="{143F99BB-7B85-4860-8066-4F19AE080121}"/>
              </a:ext>
            </a:extLst>
          </p:cNvPr>
          <p:cNvSpPr/>
          <p:nvPr/>
        </p:nvSpPr>
        <p:spPr>
          <a:xfrm>
            <a:off x="3137756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Итальянские колонии</a:t>
            </a:r>
            <a:endParaRPr lang="ru-RU" sz="800" dirty="0"/>
          </a:p>
        </p:txBody>
      </p: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xmlns="" id="{CBF8D7E5-5FA7-45F0-905E-03584CFA09A9}"/>
              </a:ext>
            </a:extLst>
          </p:cNvPr>
          <p:cNvSpPr/>
          <p:nvPr/>
        </p:nvSpPr>
        <p:spPr>
          <a:xfrm>
            <a:off x="35387525" y="9430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Пустить </a:t>
            </a:r>
            <a:r>
              <a:rPr lang="ru-RU" sz="1400" dirty="0" err="1"/>
              <a:t>Умсебензи</a:t>
            </a:r>
            <a:r>
              <a:rPr lang="ru-RU" sz="1400" dirty="0"/>
              <a:t> в массы</a:t>
            </a:r>
            <a:endParaRPr lang="ru-RU" sz="800" dirty="0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xmlns="" id="{790C883A-8E36-488E-9D37-AB7A70439BE5}"/>
              </a:ext>
            </a:extLst>
          </p:cNvPr>
          <p:cNvSpPr/>
          <p:nvPr/>
        </p:nvSpPr>
        <p:spPr>
          <a:xfrm>
            <a:off x="32729206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Мобилизовать все силы на борьбу с фашизмом! </a:t>
            </a:r>
            <a:endParaRPr lang="ru-RU" sz="800" dirty="0"/>
          </a:p>
        </p:txBody>
      </p:sp>
      <p:cxnSp>
        <p:nvCxnSpPr>
          <p:cNvPr id="276" name="Shape 248">
            <a:extLst>
              <a:ext uri="{FF2B5EF4-FFF2-40B4-BE49-F238E27FC236}">
                <a16:creationId xmlns:a16="http://schemas.microsoft.com/office/drawing/2014/main" xmlns="" id="{4AA09D23-CE38-421D-BBD5-32E3F4CE98E5}"/>
              </a:ext>
            </a:extLst>
          </p:cNvPr>
          <p:cNvCxnSpPr>
            <a:cxnSpLocks/>
            <a:stCxn id="183" idx="2"/>
            <a:endCxn id="235" idx="0"/>
          </p:cNvCxnSpPr>
          <p:nvPr/>
        </p:nvCxnSpPr>
        <p:spPr>
          <a:xfrm rot="5400000">
            <a:off x="34938653" y="7780547"/>
            <a:ext cx="36385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>
            <a:extLst>
              <a:ext uri="{FF2B5EF4-FFF2-40B4-BE49-F238E27FC236}">
                <a16:creationId xmlns:a16="http://schemas.microsoft.com/office/drawing/2014/main" xmlns="" id="{3FA42726-9174-4F29-BF65-55ADC46C885A}"/>
              </a:ext>
            </a:extLst>
          </p:cNvPr>
          <p:cNvCxnSpPr>
            <a:cxnSpLocks/>
            <a:stCxn id="183" idx="2"/>
            <a:endCxn id="65" idx="0"/>
          </p:cNvCxnSpPr>
          <p:nvPr/>
        </p:nvCxnSpPr>
        <p:spPr>
          <a:xfrm rot="5400000">
            <a:off x="33601326" y="6432726"/>
            <a:ext cx="353362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>
            <a:extLst>
              <a:ext uri="{FF2B5EF4-FFF2-40B4-BE49-F238E27FC236}">
                <a16:creationId xmlns:a16="http://schemas.microsoft.com/office/drawing/2014/main" xmlns="" id="{32093D4D-B7AB-4952-AC16-553CF78E1350}"/>
              </a:ext>
            </a:extLst>
          </p:cNvPr>
          <p:cNvCxnSpPr>
            <a:cxnSpLocks/>
            <a:stCxn id="66" idx="2"/>
            <a:endCxn id="184" idx="0"/>
          </p:cNvCxnSpPr>
          <p:nvPr/>
        </p:nvCxnSpPr>
        <p:spPr>
          <a:xfrm rot="5400000">
            <a:off x="28886269" y="8566095"/>
            <a:ext cx="398130" cy="13299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>
            <a:extLst>
              <a:ext uri="{FF2B5EF4-FFF2-40B4-BE49-F238E27FC236}">
                <a16:creationId xmlns:a16="http://schemas.microsoft.com/office/drawing/2014/main" xmlns="" id="{4D3DE100-6F63-4974-9A7E-28065A179310}"/>
              </a:ext>
            </a:extLst>
          </p:cNvPr>
          <p:cNvCxnSpPr>
            <a:cxnSpLocks/>
            <a:stCxn id="66" idx="2"/>
            <a:endCxn id="253" idx="0"/>
          </p:cNvCxnSpPr>
          <p:nvPr/>
        </p:nvCxnSpPr>
        <p:spPr>
          <a:xfrm rot="16200000" flipH="1">
            <a:off x="30225324" y="8556941"/>
            <a:ext cx="399748" cy="1349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hape 248">
            <a:extLst>
              <a:ext uri="{FF2B5EF4-FFF2-40B4-BE49-F238E27FC236}">
                <a16:creationId xmlns:a16="http://schemas.microsoft.com/office/drawing/2014/main" xmlns="" id="{E5891B7E-CB5F-4EBA-B244-E22ED8E1A91A}"/>
              </a:ext>
            </a:extLst>
          </p:cNvPr>
          <p:cNvCxnSpPr>
            <a:cxnSpLocks/>
            <a:stCxn id="179" idx="2"/>
            <a:endCxn id="249" idx="0"/>
          </p:cNvCxnSpPr>
          <p:nvPr/>
        </p:nvCxnSpPr>
        <p:spPr>
          <a:xfrm rot="16200000" flipH="1">
            <a:off x="32815128" y="5799693"/>
            <a:ext cx="3250660" cy="4010051"/>
          </a:xfrm>
          <a:prstGeom prst="bentConnector3">
            <a:avLst>
              <a:gd name="adj1" fmla="val 51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xmlns="" id="{278D16BB-FDBF-449B-A690-A858ABF81FDD}"/>
              </a:ext>
            </a:extLst>
          </p:cNvPr>
          <p:cNvSpPr/>
          <p:nvPr/>
        </p:nvSpPr>
        <p:spPr>
          <a:xfrm>
            <a:off x="3137756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Родезию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297" name="Shape 248">
            <a:extLst>
              <a:ext uri="{FF2B5EF4-FFF2-40B4-BE49-F238E27FC236}">
                <a16:creationId xmlns:a16="http://schemas.microsoft.com/office/drawing/2014/main" xmlns="" id="{2E5CEB81-8F51-4CC7-BFD3-6870AF84267A}"/>
              </a:ext>
            </a:extLst>
          </p:cNvPr>
          <p:cNvCxnSpPr>
            <a:cxnSpLocks/>
            <a:stCxn id="290" idx="2"/>
            <a:endCxn id="213" idx="0"/>
          </p:cNvCxnSpPr>
          <p:nvPr/>
        </p:nvCxnSpPr>
        <p:spPr>
          <a:xfrm rot="5400000">
            <a:off x="31625436" y="12874837"/>
            <a:ext cx="285181" cy="13349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hape 248">
            <a:extLst>
              <a:ext uri="{FF2B5EF4-FFF2-40B4-BE49-F238E27FC236}">
                <a16:creationId xmlns:a16="http://schemas.microsoft.com/office/drawing/2014/main" xmlns="" id="{84E866F4-D79B-450D-9F47-A00044FA3472}"/>
              </a:ext>
            </a:extLst>
          </p:cNvPr>
          <p:cNvCxnSpPr>
            <a:cxnSpLocks/>
            <a:stCxn id="212" idx="2"/>
            <a:endCxn id="213" idx="0"/>
          </p:cNvCxnSpPr>
          <p:nvPr/>
        </p:nvCxnSpPr>
        <p:spPr>
          <a:xfrm rot="16200000" flipH="1">
            <a:off x="30287580" y="12871970"/>
            <a:ext cx="285181" cy="134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hape 248">
            <a:extLst>
              <a:ext uri="{FF2B5EF4-FFF2-40B4-BE49-F238E27FC236}">
                <a16:creationId xmlns:a16="http://schemas.microsoft.com/office/drawing/2014/main" xmlns="" id="{6806A5C0-9C92-4221-9909-972B914DA1ED}"/>
              </a:ext>
            </a:extLst>
          </p:cNvPr>
          <p:cNvCxnSpPr>
            <a:cxnSpLocks/>
            <a:stCxn id="257" idx="2"/>
            <a:endCxn id="212" idx="0"/>
          </p:cNvCxnSpPr>
          <p:nvPr/>
        </p:nvCxnSpPr>
        <p:spPr>
          <a:xfrm rot="5400000">
            <a:off x="30216687" y="11436315"/>
            <a:ext cx="426549" cy="1340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hape 248">
            <a:extLst>
              <a:ext uri="{FF2B5EF4-FFF2-40B4-BE49-F238E27FC236}">
                <a16:creationId xmlns:a16="http://schemas.microsoft.com/office/drawing/2014/main" xmlns="" id="{166046F6-53A2-4A8F-9E82-FECD6D61EDCA}"/>
              </a:ext>
            </a:extLst>
          </p:cNvPr>
          <p:cNvCxnSpPr>
            <a:cxnSpLocks/>
            <a:stCxn id="257" idx="2"/>
            <a:endCxn id="290" idx="0"/>
          </p:cNvCxnSpPr>
          <p:nvPr/>
        </p:nvCxnSpPr>
        <p:spPr>
          <a:xfrm rot="16200000" flipH="1">
            <a:off x="31554542" y="11438762"/>
            <a:ext cx="426549" cy="1335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xmlns="" id="{868A50E7-D497-4453-8F17-23811042DB8B}"/>
              </a:ext>
            </a:extLst>
          </p:cNvPr>
          <p:cNvSpPr/>
          <p:nvPr/>
        </p:nvSpPr>
        <p:spPr>
          <a:xfrm>
            <a:off x="27356965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Британские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3" name="Shape 248">
            <a:extLst>
              <a:ext uri="{FF2B5EF4-FFF2-40B4-BE49-F238E27FC236}">
                <a16:creationId xmlns:a16="http://schemas.microsoft.com/office/drawing/2014/main" xmlns="" id="{BEB45FBF-7486-4531-8351-79A56BEB7C89}"/>
              </a:ext>
            </a:extLst>
          </p:cNvPr>
          <p:cNvCxnSpPr>
            <a:cxnSpLocks/>
            <a:stCxn id="257" idx="2"/>
            <a:endCxn id="216" idx="0"/>
          </p:cNvCxnSpPr>
          <p:nvPr/>
        </p:nvCxnSpPr>
        <p:spPr>
          <a:xfrm rot="16200000" flipH="1">
            <a:off x="31541090" y="11452213"/>
            <a:ext cx="1791730" cy="2673687"/>
          </a:xfrm>
          <a:prstGeom prst="bentConnector3">
            <a:avLst>
              <a:gd name="adj1" fmla="val 1172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xmlns="" id="{C8C7E08F-B7C9-4CD3-8C8F-5B457D7950AB}"/>
              </a:ext>
            </a:extLst>
          </p:cNvPr>
          <p:cNvSpPr/>
          <p:nvPr/>
        </p:nvSpPr>
        <p:spPr>
          <a:xfrm>
            <a:off x="32714580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Французские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8" name="Shape 248">
            <a:extLst>
              <a:ext uri="{FF2B5EF4-FFF2-40B4-BE49-F238E27FC236}">
                <a16:creationId xmlns:a16="http://schemas.microsoft.com/office/drawing/2014/main" xmlns="" id="{C6747080-ACF1-466D-BAE8-F4F3F47DC1F4}"/>
              </a:ext>
            </a:extLst>
          </p:cNvPr>
          <p:cNvCxnSpPr>
            <a:cxnSpLocks/>
            <a:stCxn id="215" idx="2"/>
            <a:endCxn id="311" idx="0"/>
          </p:cNvCxnSpPr>
          <p:nvPr/>
        </p:nvCxnSpPr>
        <p:spPr>
          <a:xfrm rot="5400000">
            <a:off x="28241131" y="14938715"/>
            <a:ext cx="34758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hape 248">
            <a:extLst>
              <a:ext uri="{FF2B5EF4-FFF2-40B4-BE49-F238E27FC236}">
                <a16:creationId xmlns:a16="http://schemas.microsoft.com/office/drawing/2014/main" xmlns="" id="{58161C5D-DEC3-4839-BC8D-724EEFE6C33B}"/>
              </a:ext>
            </a:extLst>
          </p:cNvPr>
          <p:cNvCxnSpPr>
            <a:cxnSpLocks/>
            <a:stCxn id="216" idx="2"/>
            <a:endCxn id="316" idx="0"/>
          </p:cNvCxnSpPr>
          <p:nvPr/>
        </p:nvCxnSpPr>
        <p:spPr>
          <a:xfrm rot="5400000">
            <a:off x="33599376" y="14938085"/>
            <a:ext cx="347586" cy="1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hape 248">
            <a:extLst>
              <a:ext uri="{FF2B5EF4-FFF2-40B4-BE49-F238E27FC236}">
                <a16:creationId xmlns:a16="http://schemas.microsoft.com/office/drawing/2014/main" xmlns="" id="{BED6FD35-7ED6-489B-ACD7-6FC6A87D7BDF}"/>
              </a:ext>
            </a:extLst>
          </p:cNvPr>
          <p:cNvCxnSpPr>
            <a:cxnSpLocks/>
            <a:stCxn id="311" idx="2"/>
            <a:endCxn id="242" idx="0"/>
          </p:cNvCxnSpPr>
          <p:nvPr/>
        </p:nvCxnSpPr>
        <p:spPr>
          <a:xfrm rot="16200000" flipH="1">
            <a:off x="28913574" y="15693858"/>
            <a:ext cx="347586" cy="13448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hape 248">
            <a:extLst>
              <a:ext uri="{FF2B5EF4-FFF2-40B4-BE49-F238E27FC236}">
                <a16:creationId xmlns:a16="http://schemas.microsoft.com/office/drawing/2014/main" xmlns="" id="{A63CAA29-B0BF-400A-84BE-FBC537E38D9C}"/>
              </a:ext>
            </a:extLst>
          </p:cNvPr>
          <p:cNvCxnSpPr>
            <a:cxnSpLocks/>
            <a:stCxn id="311" idx="2"/>
            <a:endCxn id="246" idx="0"/>
          </p:cNvCxnSpPr>
          <p:nvPr/>
        </p:nvCxnSpPr>
        <p:spPr>
          <a:xfrm rot="16200000" flipH="1">
            <a:off x="30251429" y="14356003"/>
            <a:ext cx="347586" cy="40205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hape 248">
            <a:extLst>
              <a:ext uri="{FF2B5EF4-FFF2-40B4-BE49-F238E27FC236}">
                <a16:creationId xmlns:a16="http://schemas.microsoft.com/office/drawing/2014/main" xmlns="" id="{5EC344A3-0BF5-4484-9C11-CE03EA7FB834}"/>
              </a:ext>
            </a:extLst>
          </p:cNvPr>
          <p:cNvCxnSpPr>
            <a:cxnSpLocks/>
            <a:stCxn id="214" idx="2"/>
            <a:endCxn id="242" idx="0"/>
          </p:cNvCxnSpPr>
          <p:nvPr/>
        </p:nvCxnSpPr>
        <p:spPr>
          <a:xfrm rot="5400000">
            <a:off x="30252978" y="15699340"/>
            <a:ext cx="347586" cy="1333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hape 248">
            <a:extLst>
              <a:ext uri="{FF2B5EF4-FFF2-40B4-BE49-F238E27FC236}">
                <a16:creationId xmlns:a16="http://schemas.microsoft.com/office/drawing/2014/main" xmlns="" id="{A7F12841-AB34-4CC1-9965-824DF87AC7B9}"/>
              </a:ext>
            </a:extLst>
          </p:cNvPr>
          <p:cNvCxnSpPr>
            <a:cxnSpLocks/>
            <a:stCxn id="214" idx="2"/>
            <a:endCxn id="246" idx="0"/>
          </p:cNvCxnSpPr>
          <p:nvPr/>
        </p:nvCxnSpPr>
        <p:spPr>
          <a:xfrm rot="16200000" flipH="1">
            <a:off x="31590833" y="15695407"/>
            <a:ext cx="347586" cy="1341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hape 248">
            <a:extLst>
              <a:ext uri="{FF2B5EF4-FFF2-40B4-BE49-F238E27FC236}">
                <a16:creationId xmlns:a16="http://schemas.microsoft.com/office/drawing/2014/main" xmlns="" id="{6336FDC1-AA70-43B0-9203-70B8EF94EAD4}"/>
              </a:ext>
            </a:extLst>
          </p:cNvPr>
          <p:cNvCxnSpPr>
            <a:cxnSpLocks/>
            <a:stCxn id="316" idx="2"/>
            <a:endCxn id="242" idx="0"/>
          </p:cNvCxnSpPr>
          <p:nvPr/>
        </p:nvCxnSpPr>
        <p:spPr>
          <a:xfrm rot="5400000">
            <a:off x="31592382" y="14359937"/>
            <a:ext cx="347586" cy="4012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hape 248">
            <a:extLst>
              <a:ext uri="{FF2B5EF4-FFF2-40B4-BE49-F238E27FC236}">
                <a16:creationId xmlns:a16="http://schemas.microsoft.com/office/drawing/2014/main" xmlns="" id="{1C5B0918-B29C-4027-908B-CB9D03FDFEA9}"/>
              </a:ext>
            </a:extLst>
          </p:cNvPr>
          <p:cNvCxnSpPr>
            <a:cxnSpLocks/>
            <a:stCxn id="316" idx="2"/>
            <a:endCxn id="246" idx="0"/>
          </p:cNvCxnSpPr>
          <p:nvPr/>
        </p:nvCxnSpPr>
        <p:spPr>
          <a:xfrm rot="5400000">
            <a:off x="32930237" y="15697792"/>
            <a:ext cx="347586" cy="133701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hape 248">
            <a:extLst>
              <a:ext uri="{FF2B5EF4-FFF2-40B4-BE49-F238E27FC236}">
                <a16:creationId xmlns:a16="http://schemas.microsoft.com/office/drawing/2014/main" xmlns="" id="{6A050BE5-6D0C-4AD4-868D-EC7425253258}"/>
              </a:ext>
            </a:extLst>
          </p:cNvPr>
          <p:cNvCxnSpPr>
            <a:cxnSpLocks/>
            <a:stCxn id="66" idx="2"/>
            <a:endCxn id="273" idx="0"/>
          </p:cNvCxnSpPr>
          <p:nvPr/>
        </p:nvCxnSpPr>
        <p:spPr>
          <a:xfrm rot="16200000" flipH="1">
            <a:off x="31569660" y="7212606"/>
            <a:ext cx="398130" cy="40368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xmlns="" id="{765E26F8-259A-4760-98B9-CFA5E8DB365C}"/>
              </a:ext>
            </a:extLst>
          </p:cNvPr>
          <p:cNvSpPr/>
          <p:nvPr/>
        </p:nvSpPr>
        <p:spPr>
          <a:xfrm>
            <a:off x="32714580" y="108020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Республику Намибия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1" name="Shape 248">
            <a:extLst>
              <a:ext uri="{FF2B5EF4-FFF2-40B4-BE49-F238E27FC236}">
                <a16:creationId xmlns:a16="http://schemas.microsoft.com/office/drawing/2014/main" xmlns="" id="{148F55FF-8BDD-4E8A-BE73-081B70FFD284}"/>
              </a:ext>
            </a:extLst>
          </p:cNvPr>
          <p:cNvCxnSpPr>
            <a:cxnSpLocks/>
            <a:stCxn id="253" idx="2"/>
            <a:endCxn id="350" idx="0"/>
          </p:cNvCxnSpPr>
          <p:nvPr/>
        </p:nvCxnSpPr>
        <p:spPr>
          <a:xfrm rot="16200000" flipH="1">
            <a:off x="32291169" y="9320671"/>
            <a:ext cx="290313" cy="2672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xmlns="" id="{BDEC123E-8F59-477F-B827-9EB5E35E3B23}"/>
              </a:ext>
            </a:extLst>
          </p:cNvPr>
          <p:cNvSpPr/>
          <p:nvPr/>
        </p:nvSpPr>
        <p:spPr>
          <a:xfrm>
            <a:off x="35353393" y="1079576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Родезийскую республику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5" name="Shape 248">
            <a:extLst>
              <a:ext uri="{FF2B5EF4-FFF2-40B4-BE49-F238E27FC236}">
                <a16:creationId xmlns:a16="http://schemas.microsoft.com/office/drawing/2014/main" xmlns="" id="{0D0F5707-F5F0-4A89-9C8D-7B643700012E}"/>
              </a:ext>
            </a:extLst>
          </p:cNvPr>
          <p:cNvCxnSpPr>
            <a:cxnSpLocks/>
            <a:stCxn id="253" idx="2"/>
            <a:endCxn id="354" idx="0"/>
          </p:cNvCxnSpPr>
          <p:nvPr/>
        </p:nvCxnSpPr>
        <p:spPr>
          <a:xfrm rot="16200000" flipH="1">
            <a:off x="33613713" y="7998128"/>
            <a:ext cx="284038" cy="53112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xmlns="" id="{303508BD-E009-4A74-9100-C9F0887DF0CB}"/>
              </a:ext>
            </a:extLst>
          </p:cNvPr>
          <p:cNvSpPr/>
          <p:nvPr/>
        </p:nvSpPr>
        <p:spPr>
          <a:xfrm>
            <a:off x="35339410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союзными республиками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9" name="Shape 248">
            <a:extLst>
              <a:ext uri="{FF2B5EF4-FFF2-40B4-BE49-F238E27FC236}">
                <a16:creationId xmlns:a16="http://schemas.microsoft.com/office/drawing/2014/main" xmlns="" id="{FF497636-6F8A-4D52-A5D8-7BDAE47FFF42}"/>
              </a:ext>
            </a:extLst>
          </p:cNvPr>
          <p:cNvCxnSpPr>
            <a:cxnSpLocks/>
            <a:stCxn id="350" idx="2"/>
            <a:endCxn id="358" idx="0"/>
          </p:cNvCxnSpPr>
          <p:nvPr/>
        </p:nvCxnSpPr>
        <p:spPr>
          <a:xfrm rot="16200000" flipH="1">
            <a:off x="33469721" y="12184860"/>
            <a:ext cx="3230466" cy="2624830"/>
          </a:xfrm>
          <a:prstGeom prst="bentConnector3">
            <a:avLst>
              <a:gd name="adj1" fmla="val 655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hape 248">
            <a:extLst>
              <a:ext uri="{FF2B5EF4-FFF2-40B4-BE49-F238E27FC236}">
                <a16:creationId xmlns:a16="http://schemas.microsoft.com/office/drawing/2014/main" xmlns="" id="{7BA2ACFB-4C24-4A72-A2EB-4B1262117E3C}"/>
              </a:ext>
            </a:extLst>
          </p:cNvPr>
          <p:cNvCxnSpPr>
            <a:cxnSpLocks/>
            <a:stCxn id="354" idx="2"/>
            <a:endCxn id="358" idx="0"/>
          </p:cNvCxnSpPr>
          <p:nvPr/>
        </p:nvCxnSpPr>
        <p:spPr>
          <a:xfrm rot="5400000">
            <a:off x="34785991" y="13487146"/>
            <a:ext cx="3236741" cy="139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Прямая соединительная линия 380">
            <a:extLst>
              <a:ext uri="{FF2B5EF4-FFF2-40B4-BE49-F238E27FC236}">
                <a16:creationId xmlns:a16="http://schemas.microsoft.com/office/drawing/2014/main" xmlns="" id="{CD8E8FE1-3FE9-4617-A9E7-1413F44D5694}"/>
              </a:ext>
            </a:extLst>
          </p:cNvPr>
          <p:cNvCxnSpPr>
            <a:cxnSpLocks/>
            <a:stCxn id="179" idx="3"/>
            <a:endCxn id="191" idx="1"/>
          </p:cNvCxnSpPr>
          <p:nvPr/>
        </p:nvCxnSpPr>
        <p:spPr>
          <a:xfrm>
            <a:off x="33493392" y="5639389"/>
            <a:ext cx="8431918" cy="399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xmlns="" id="{1A5ACA76-F98C-4AAE-8C89-68E8846C4F3E}"/>
              </a:ext>
            </a:extLst>
          </p:cNvPr>
          <p:cNvSpPr/>
          <p:nvPr/>
        </p:nvSpPr>
        <p:spPr>
          <a:xfrm>
            <a:off x="5626984" y="188041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/>
              <a:t>24 фокуса</a:t>
            </a:r>
            <a:endParaRPr lang="ru-RU" sz="3200" dirty="0"/>
          </a:p>
        </p:txBody>
      </p:sp>
      <p:sp>
        <p:nvSpPr>
          <p:cNvPr id="294" name="Прямоугольник 293">
            <a:extLst>
              <a:ext uri="{FF2B5EF4-FFF2-40B4-BE49-F238E27FC236}">
                <a16:creationId xmlns:a16="http://schemas.microsoft.com/office/drawing/2014/main" xmlns="" id="{6E35469B-525C-4828-B38E-EB394D1EC372}"/>
              </a:ext>
            </a:extLst>
          </p:cNvPr>
          <p:cNvSpPr/>
          <p:nvPr/>
        </p:nvSpPr>
        <p:spPr>
          <a:xfrm>
            <a:off x="36746111" y="65169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секции партии</a:t>
            </a:r>
            <a:endParaRPr lang="ru-RU" sz="800" dirty="0"/>
          </a:p>
        </p:txBody>
      </p:sp>
      <p:cxnSp>
        <p:nvCxnSpPr>
          <p:cNvPr id="295" name="Shape 248">
            <a:extLst>
              <a:ext uri="{FF2B5EF4-FFF2-40B4-BE49-F238E27FC236}">
                <a16:creationId xmlns:a16="http://schemas.microsoft.com/office/drawing/2014/main" xmlns="" id="{98250168-2090-4892-8242-4BC7C0F6FB8F}"/>
              </a:ext>
            </a:extLst>
          </p:cNvPr>
          <p:cNvCxnSpPr>
            <a:cxnSpLocks/>
            <a:stCxn id="179" idx="2"/>
            <a:endCxn id="294" idx="0"/>
          </p:cNvCxnSpPr>
          <p:nvPr/>
        </p:nvCxnSpPr>
        <p:spPr>
          <a:xfrm rot="16200000" flipH="1">
            <a:off x="34950976" y="3663845"/>
            <a:ext cx="337550" cy="53686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xmlns="" id="{E0B91D39-873F-4E56-AD7B-A4D2A2CCFE0A}"/>
              </a:ext>
            </a:extLst>
          </p:cNvPr>
          <p:cNvSpPr/>
          <p:nvPr/>
        </p:nvSpPr>
        <p:spPr>
          <a:xfrm>
            <a:off x="1421221" y="7968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Набрать новых командующих</a:t>
            </a:r>
            <a:endParaRPr lang="ru-RU" sz="800" dirty="0"/>
          </a:p>
        </p:txBody>
      </p: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xmlns="" id="{1EC70A17-71D7-4837-A6E2-DD76104A96BE}"/>
              </a:ext>
            </a:extLst>
          </p:cNvPr>
          <p:cNvSpPr/>
          <p:nvPr/>
        </p:nvSpPr>
        <p:spPr>
          <a:xfrm>
            <a:off x="36747770" y="79492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Женские профсоюзы</a:t>
            </a:r>
            <a:endParaRPr lang="ru-RU" sz="800" dirty="0"/>
          </a:p>
        </p:txBody>
      </p:sp>
      <p:cxnSp>
        <p:nvCxnSpPr>
          <p:cNvPr id="307" name="Shape 248">
            <a:extLst>
              <a:ext uri="{FF2B5EF4-FFF2-40B4-BE49-F238E27FC236}">
                <a16:creationId xmlns:a16="http://schemas.microsoft.com/office/drawing/2014/main" xmlns="" id="{3D4FFAB0-F1E2-47BA-8A15-E97093B366CB}"/>
              </a:ext>
            </a:extLst>
          </p:cNvPr>
          <p:cNvCxnSpPr>
            <a:cxnSpLocks/>
            <a:stCxn id="294" idx="2"/>
            <a:endCxn id="304" idx="0"/>
          </p:cNvCxnSpPr>
          <p:nvPr/>
        </p:nvCxnSpPr>
        <p:spPr>
          <a:xfrm rot="16200000" flipH="1">
            <a:off x="37628733" y="7772275"/>
            <a:ext cx="352333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xmlns="" id="{A2AB9ED9-5B3C-4386-B630-F3FB0647C62A}"/>
              </a:ext>
            </a:extLst>
          </p:cNvPr>
          <p:cNvSpPr/>
          <p:nvPr/>
        </p:nvSpPr>
        <p:spPr>
          <a:xfrm>
            <a:off x="1421221" y="50438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Копьё Нации</a:t>
            </a:r>
            <a:endParaRPr lang="ru-RU" sz="800" dirty="0"/>
          </a:p>
        </p:txBody>
      </p: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xmlns="" id="{8934B9E5-7DDC-45E3-B553-D88557E3717A}"/>
              </a:ext>
            </a:extLst>
          </p:cNvPr>
          <p:cNvSpPr/>
          <p:nvPr/>
        </p:nvSpPr>
        <p:spPr>
          <a:xfrm>
            <a:off x="2771979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Подготовиться к партизанской войне</a:t>
            </a:r>
            <a:endParaRPr lang="ru-RU" sz="800" dirty="0"/>
          </a:p>
        </p:txBody>
      </p:sp>
      <p:sp>
        <p:nvSpPr>
          <p:cNvPr id="331" name="Прямоугольник 330">
            <a:extLst>
              <a:ext uri="{FF2B5EF4-FFF2-40B4-BE49-F238E27FC236}">
                <a16:creationId xmlns:a16="http://schemas.microsoft.com/office/drawing/2014/main" xmlns="" id="{2A539DFE-7DE2-4F44-A176-FBF949A136E7}"/>
              </a:ext>
            </a:extLst>
          </p:cNvPr>
          <p:cNvSpPr/>
          <p:nvPr/>
        </p:nvSpPr>
        <p:spPr>
          <a:xfrm>
            <a:off x="77348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набор среди населения</a:t>
            </a:r>
            <a:endParaRPr lang="ru-RU" sz="800" dirty="0"/>
          </a:p>
        </p:txBody>
      </p:sp>
      <p:cxnSp>
        <p:nvCxnSpPr>
          <p:cNvPr id="333" name="Shape 248">
            <a:extLst>
              <a:ext uri="{FF2B5EF4-FFF2-40B4-BE49-F238E27FC236}">
                <a16:creationId xmlns:a16="http://schemas.microsoft.com/office/drawing/2014/main" xmlns="" id="{B197B95A-64FD-40DB-8AEF-404BEC0A4FAF}"/>
              </a:ext>
            </a:extLst>
          </p:cNvPr>
          <p:cNvCxnSpPr>
            <a:cxnSpLocks/>
            <a:stCxn id="327" idx="2"/>
            <a:endCxn id="331" idx="0"/>
          </p:cNvCxnSpPr>
          <p:nvPr/>
        </p:nvCxnSpPr>
        <p:spPr>
          <a:xfrm rot="5400000">
            <a:off x="1612725" y="5646438"/>
            <a:ext cx="389039" cy="134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hape 248">
            <a:extLst>
              <a:ext uri="{FF2B5EF4-FFF2-40B4-BE49-F238E27FC236}">
                <a16:creationId xmlns:a16="http://schemas.microsoft.com/office/drawing/2014/main" xmlns="" id="{AEF02320-8584-4B14-9DA4-9E158D4E6BE1}"/>
              </a:ext>
            </a:extLst>
          </p:cNvPr>
          <p:cNvCxnSpPr>
            <a:cxnSpLocks/>
            <a:stCxn id="327" idx="2"/>
            <a:endCxn id="330" idx="0"/>
          </p:cNvCxnSpPr>
          <p:nvPr/>
        </p:nvCxnSpPr>
        <p:spPr>
          <a:xfrm rot="16200000" flipH="1">
            <a:off x="2960040" y="5642995"/>
            <a:ext cx="389039" cy="13507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hape 248">
            <a:extLst>
              <a:ext uri="{FF2B5EF4-FFF2-40B4-BE49-F238E27FC236}">
                <a16:creationId xmlns:a16="http://schemas.microsoft.com/office/drawing/2014/main" xmlns="" id="{FFE49214-3D1A-47C5-853C-A519DED7E626}"/>
              </a:ext>
            </a:extLst>
          </p:cNvPr>
          <p:cNvCxnSpPr>
            <a:cxnSpLocks/>
            <a:stCxn id="327" idx="2"/>
            <a:endCxn id="301" idx="0"/>
          </p:cNvCxnSpPr>
          <p:nvPr/>
        </p:nvCxnSpPr>
        <p:spPr>
          <a:xfrm rot="5400000">
            <a:off x="1556695" y="7046340"/>
            <a:ext cx="1844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Прямоугольник 336">
            <a:extLst>
              <a:ext uri="{FF2B5EF4-FFF2-40B4-BE49-F238E27FC236}">
                <a16:creationId xmlns:a16="http://schemas.microsoft.com/office/drawing/2014/main" xmlns="" id="{4810CE09-044F-4028-9963-17F645CF17E1}"/>
              </a:ext>
            </a:extLst>
          </p:cNvPr>
          <p:cNvSpPr/>
          <p:nvPr/>
        </p:nvSpPr>
        <p:spPr>
          <a:xfrm>
            <a:off x="85299" y="94364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Разработать тактику боевых групп</a:t>
            </a:r>
            <a:endParaRPr lang="ru-RU" sz="8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xmlns="" id="{DACD93FF-4987-4926-8F38-D945341E780F}"/>
              </a:ext>
            </a:extLst>
          </p:cNvPr>
          <p:cNvSpPr/>
          <p:nvPr/>
        </p:nvSpPr>
        <p:spPr>
          <a:xfrm>
            <a:off x="2772818" y="94301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Обучение методам саботажа</a:t>
            </a:r>
            <a:endParaRPr lang="ru-RU" sz="800" dirty="0"/>
          </a:p>
        </p:txBody>
      </p:sp>
      <p:cxnSp>
        <p:nvCxnSpPr>
          <p:cNvPr id="340" name="Shape 248">
            <a:extLst>
              <a:ext uri="{FF2B5EF4-FFF2-40B4-BE49-F238E27FC236}">
                <a16:creationId xmlns:a16="http://schemas.microsoft.com/office/drawing/2014/main" xmlns="" id="{57ED5092-06C9-451A-9497-EE2BA068B736}"/>
              </a:ext>
            </a:extLst>
          </p:cNvPr>
          <p:cNvCxnSpPr>
            <a:cxnSpLocks/>
            <a:stCxn id="331" idx="2"/>
            <a:endCxn id="337" idx="0"/>
          </p:cNvCxnSpPr>
          <p:nvPr/>
        </p:nvCxnSpPr>
        <p:spPr>
          <a:xfrm rot="16200000" flipH="1">
            <a:off x="217499" y="8510701"/>
            <a:ext cx="1843567" cy="79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hape 248">
            <a:extLst>
              <a:ext uri="{FF2B5EF4-FFF2-40B4-BE49-F238E27FC236}">
                <a16:creationId xmlns:a16="http://schemas.microsoft.com/office/drawing/2014/main" xmlns="" id="{89C02F00-0F9E-417D-B0F2-B3BC9ACDD8E7}"/>
              </a:ext>
            </a:extLst>
          </p:cNvPr>
          <p:cNvCxnSpPr>
            <a:cxnSpLocks/>
            <a:stCxn id="330" idx="2"/>
            <a:endCxn id="339" idx="0"/>
          </p:cNvCxnSpPr>
          <p:nvPr/>
        </p:nvCxnSpPr>
        <p:spPr>
          <a:xfrm rot="16200000" flipH="1">
            <a:off x="2911749" y="8511082"/>
            <a:ext cx="1837217" cy="8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xmlns="" id="{84AADFEF-C44F-4A0C-B548-AD6C27E9481A}"/>
              </a:ext>
            </a:extLst>
          </p:cNvPr>
          <p:cNvSpPr/>
          <p:nvPr/>
        </p:nvSpPr>
        <p:spPr>
          <a:xfrm>
            <a:off x="13197215" y="94281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лига Африканского национального конгресса</a:t>
            </a:r>
            <a:endParaRPr lang="ru-RU" sz="500" dirty="0"/>
          </a:p>
        </p:txBody>
      </p:sp>
      <p:cxnSp>
        <p:nvCxnSpPr>
          <p:cNvPr id="345" name="Shape 248">
            <a:extLst>
              <a:ext uri="{FF2B5EF4-FFF2-40B4-BE49-F238E27FC236}">
                <a16:creationId xmlns:a16="http://schemas.microsoft.com/office/drawing/2014/main" xmlns="" id="{ED164C79-E745-4E00-B162-C077CEB94B3D}"/>
              </a:ext>
            </a:extLst>
          </p:cNvPr>
          <p:cNvCxnSpPr>
            <a:cxnSpLocks/>
            <a:stCxn id="82" idx="2"/>
            <a:endCxn id="343" idx="0"/>
          </p:cNvCxnSpPr>
          <p:nvPr/>
        </p:nvCxnSpPr>
        <p:spPr>
          <a:xfrm rot="5400000">
            <a:off x="14471165" y="7378221"/>
            <a:ext cx="1833940" cy="2265921"/>
          </a:xfrm>
          <a:prstGeom prst="bentConnector3">
            <a:avLst>
              <a:gd name="adj1" fmla="val 1011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hape 248">
            <a:extLst>
              <a:ext uri="{FF2B5EF4-FFF2-40B4-BE49-F238E27FC236}">
                <a16:creationId xmlns:a16="http://schemas.microsoft.com/office/drawing/2014/main" xmlns="" id="{AB025B75-CA82-4738-9584-661FF1F9AFC7}"/>
              </a:ext>
            </a:extLst>
          </p:cNvPr>
          <p:cNvCxnSpPr>
            <a:cxnSpLocks/>
            <a:stCxn id="247" idx="2"/>
            <a:endCxn id="343" idx="0"/>
          </p:cNvCxnSpPr>
          <p:nvPr/>
        </p:nvCxnSpPr>
        <p:spPr>
          <a:xfrm rot="5400000">
            <a:off x="13339944" y="8509440"/>
            <a:ext cx="1833941" cy="34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xmlns="" id="{D55A3798-78DE-4AEA-B65A-44853BA63CDC}"/>
              </a:ext>
            </a:extLst>
          </p:cNvPr>
          <p:cNvSpPr/>
          <p:nvPr/>
        </p:nvSpPr>
        <p:spPr>
          <a:xfrm>
            <a:off x="5155354" y="946736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уничтоженные профсоюзы</a:t>
            </a:r>
            <a:endParaRPr lang="ru-RU" sz="500" dirty="0"/>
          </a:p>
        </p:txBody>
      </p:sp>
      <p:cxnSp>
        <p:nvCxnSpPr>
          <p:cNvPr id="349" name="Shape 248">
            <a:extLst>
              <a:ext uri="{FF2B5EF4-FFF2-40B4-BE49-F238E27FC236}">
                <a16:creationId xmlns:a16="http://schemas.microsoft.com/office/drawing/2014/main" xmlns="" id="{0D3B46AE-B282-44B8-8A12-4E5EECB02E66}"/>
              </a:ext>
            </a:extLst>
          </p:cNvPr>
          <p:cNvCxnSpPr>
            <a:cxnSpLocks/>
            <a:stCxn id="244" idx="2"/>
            <a:endCxn id="348" idx="0"/>
          </p:cNvCxnSpPr>
          <p:nvPr/>
        </p:nvCxnSpPr>
        <p:spPr>
          <a:xfrm rot="5400000">
            <a:off x="5276800" y="8530724"/>
            <a:ext cx="1873152" cy="1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xmlns="" id="{BBE97868-F913-4A04-B315-FFBD7C869FB8}"/>
              </a:ext>
            </a:extLst>
          </p:cNvPr>
          <p:cNvSpPr/>
          <p:nvPr/>
        </p:nvSpPr>
        <p:spPr>
          <a:xfrm>
            <a:off x="23559833" y="238651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Открыть троллейбусное движение в Кейптауне (текущее)</a:t>
            </a:r>
            <a:endParaRPr lang="ru-RU" sz="800" dirty="0"/>
          </a:p>
        </p:txBody>
      </p:sp>
      <p:sp>
        <p:nvSpPr>
          <p:cNvPr id="293" name="Прямоугольник 292">
            <a:extLst>
              <a:ext uri="{FF2B5EF4-FFF2-40B4-BE49-F238E27FC236}">
                <a16:creationId xmlns:a16="http://schemas.microsoft.com/office/drawing/2014/main" xmlns="" id="{19E19291-2883-482A-9158-780CCDD02818}"/>
              </a:ext>
            </a:extLst>
          </p:cNvPr>
          <p:cNvSpPr/>
          <p:nvPr/>
        </p:nvSpPr>
        <p:spPr>
          <a:xfrm>
            <a:off x="21103961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новые локомотивы (тут бы поезда) </a:t>
            </a:r>
            <a:r>
              <a:rPr lang="ru-RU" sz="800" dirty="0"/>
              <a:t>(текущее)</a:t>
            </a:r>
          </a:p>
        </p:txBody>
      </p:sp>
      <p:sp>
        <p:nvSpPr>
          <p:cNvPr id="356" name="Прямоугольник 355">
            <a:extLst>
              <a:ext uri="{FF2B5EF4-FFF2-40B4-BE49-F238E27FC236}">
                <a16:creationId xmlns:a16="http://schemas.microsoft.com/office/drawing/2014/main" xmlns="" id="{F30D2F31-8C89-4480-AD61-A748CEF20503}"/>
              </a:ext>
            </a:extLst>
          </p:cNvPr>
          <p:cNvSpPr/>
          <p:nvPr/>
        </p:nvSpPr>
        <p:spPr>
          <a:xfrm>
            <a:off x="24722844" y="295674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пятую провинцию </a:t>
            </a:r>
            <a:r>
              <a:rPr lang="ru-RU" sz="800" dirty="0"/>
              <a:t>(текущее)</a:t>
            </a:r>
          </a:p>
        </p:txBody>
      </p:sp>
      <p:sp>
        <p:nvSpPr>
          <p:cNvPr id="357" name="Прямоугольник 356">
            <a:extLst>
              <a:ext uri="{FF2B5EF4-FFF2-40B4-BE49-F238E27FC236}">
                <a16:creationId xmlns:a16="http://schemas.microsoft.com/office/drawing/2014/main" xmlns="" id="{2FEA859D-10FB-4DAA-9DBD-D0DC7593E82F}"/>
              </a:ext>
            </a:extLst>
          </p:cNvPr>
          <p:cNvSpPr/>
          <p:nvPr/>
        </p:nvSpPr>
        <p:spPr>
          <a:xfrm>
            <a:off x="27300505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автономию ЮЗА</a:t>
            </a:r>
            <a:r>
              <a:rPr lang="ru-RU" sz="800" dirty="0"/>
              <a:t> (текущее)</a:t>
            </a:r>
          </a:p>
        </p:txBody>
      </p: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xmlns="" id="{1151439D-42B9-4DDC-B179-24BAE7966164}"/>
              </a:ext>
            </a:extLst>
          </p:cNvPr>
          <p:cNvSpPr/>
          <p:nvPr/>
        </p:nvSpPr>
        <p:spPr>
          <a:xfrm>
            <a:off x="27296824" y="309840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Дешёвая чернокожая сила </a:t>
            </a:r>
            <a:r>
              <a:rPr lang="ru-RU" sz="800" dirty="0"/>
              <a:t>(текущее)</a:t>
            </a:r>
          </a:p>
        </p:txBody>
      </p:sp>
      <p:cxnSp>
        <p:nvCxnSpPr>
          <p:cNvPr id="365" name="Shape 248">
            <a:extLst>
              <a:ext uri="{FF2B5EF4-FFF2-40B4-BE49-F238E27FC236}">
                <a16:creationId xmlns:a16="http://schemas.microsoft.com/office/drawing/2014/main" xmlns="" id="{A31771CB-5275-4C25-86A3-AEC450D8ADA5}"/>
              </a:ext>
            </a:extLst>
          </p:cNvPr>
          <p:cNvCxnSpPr>
            <a:cxnSpLocks/>
            <a:stCxn id="373" idx="2"/>
            <a:endCxn id="357" idx="0"/>
          </p:cNvCxnSpPr>
          <p:nvPr/>
        </p:nvCxnSpPr>
        <p:spPr>
          <a:xfrm rot="16200000" flipH="1">
            <a:off x="27547250" y="28755252"/>
            <a:ext cx="337629" cy="12848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hape 248">
            <a:extLst>
              <a:ext uri="{FF2B5EF4-FFF2-40B4-BE49-F238E27FC236}">
                <a16:creationId xmlns:a16="http://schemas.microsoft.com/office/drawing/2014/main" xmlns="" id="{0B92EA90-7AF8-459E-B3F8-E86651C88809}"/>
              </a:ext>
            </a:extLst>
          </p:cNvPr>
          <p:cNvCxnSpPr>
            <a:cxnSpLocks/>
            <a:stCxn id="373" idx="2"/>
            <a:endCxn id="356" idx="0"/>
          </p:cNvCxnSpPr>
          <p:nvPr/>
        </p:nvCxnSpPr>
        <p:spPr>
          <a:xfrm rot="5400000">
            <a:off x="26257953" y="28751689"/>
            <a:ext cx="338562" cy="12928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hape 248">
            <a:extLst>
              <a:ext uri="{FF2B5EF4-FFF2-40B4-BE49-F238E27FC236}">
                <a16:creationId xmlns:a16="http://schemas.microsoft.com/office/drawing/2014/main" xmlns="" id="{E0B58690-7BFB-4341-9B0B-D2CF51567296}"/>
              </a:ext>
            </a:extLst>
          </p:cNvPr>
          <p:cNvCxnSpPr>
            <a:cxnSpLocks/>
            <a:stCxn id="357" idx="2"/>
            <a:endCxn id="360" idx="0"/>
          </p:cNvCxnSpPr>
          <p:nvPr/>
        </p:nvCxnSpPr>
        <p:spPr>
          <a:xfrm rot="5400000">
            <a:off x="28187810" y="30813441"/>
            <a:ext cx="337628" cy="3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>
            <a:extLst>
              <a:ext uri="{FF2B5EF4-FFF2-40B4-BE49-F238E27FC236}">
                <a16:creationId xmlns:a16="http://schemas.microsoft.com/office/drawing/2014/main" xmlns="" id="{A0D9E41C-B9B6-4B98-AA22-DCB7343A00A2}"/>
              </a:ext>
            </a:extLst>
          </p:cNvPr>
          <p:cNvCxnSpPr>
            <a:cxnSpLocks/>
            <a:stCxn id="356" idx="2"/>
            <a:endCxn id="360" idx="0"/>
          </p:cNvCxnSpPr>
          <p:nvPr/>
        </p:nvCxnSpPr>
        <p:spPr>
          <a:xfrm rot="16200000" flipH="1">
            <a:off x="26899446" y="29528757"/>
            <a:ext cx="336695" cy="257398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xmlns="" id="{6589CDF3-EA74-4502-BEF2-691BB87A46C4}"/>
              </a:ext>
            </a:extLst>
          </p:cNvPr>
          <p:cNvSpPr/>
          <p:nvPr/>
        </p:nvSpPr>
        <p:spPr>
          <a:xfrm>
            <a:off x="2355983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Заложить новые доки в Кейптауне (1945 </a:t>
            </a:r>
            <a:r>
              <a:rPr lang="ru-RU" sz="1400" dirty="0" err="1"/>
              <a:t>г.Построен</a:t>
            </a:r>
            <a:r>
              <a:rPr lang="ru-RU" sz="1400" dirty="0"/>
              <a:t> Дункан Док.) (изменить описание)</a:t>
            </a:r>
            <a:endParaRPr lang="ru-RU" sz="800" dirty="0"/>
          </a:p>
        </p:txBody>
      </p: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xmlns="" id="{2FC2B334-CF25-4EFB-958E-A3877D34A5B4}"/>
              </a:ext>
            </a:extLst>
          </p:cNvPr>
          <p:cNvSpPr/>
          <p:nvPr/>
        </p:nvSpPr>
        <p:spPr>
          <a:xfrm>
            <a:off x="2601570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внутренних регионов (текущее)</a:t>
            </a:r>
            <a:endParaRPr lang="ru-RU" sz="800" dirty="0"/>
          </a:p>
        </p:txBody>
      </p:sp>
      <p:sp>
        <p:nvSpPr>
          <p:cNvPr id="383" name="Прямоугольник 382">
            <a:extLst>
              <a:ext uri="{FF2B5EF4-FFF2-40B4-BE49-F238E27FC236}">
                <a16:creationId xmlns:a16="http://schemas.microsoft.com/office/drawing/2014/main" xmlns="" id="{74E3C8C4-8719-4232-8983-702495896567}"/>
              </a:ext>
            </a:extLst>
          </p:cNvPr>
          <p:cNvSpPr/>
          <p:nvPr/>
        </p:nvSpPr>
        <p:spPr>
          <a:xfrm>
            <a:off x="29670188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социальные изменения (изменено)</a:t>
            </a:r>
            <a:endParaRPr lang="ru-RU" sz="800" dirty="0"/>
          </a:p>
        </p:txBody>
      </p: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xmlns="" id="{34CBEC2C-B29B-4008-BB32-C0D97A96B6A4}"/>
              </a:ext>
            </a:extLst>
          </p:cNvPr>
          <p:cNvSpPr/>
          <p:nvPr/>
        </p:nvSpPr>
        <p:spPr>
          <a:xfrm>
            <a:off x="28471577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сеть школ для чёрных(изменено)</a:t>
            </a:r>
            <a:endParaRPr lang="ru-RU" sz="800" dirty="0"/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xmlns="" id="{F6212F07-8BD3-444F-ADFF-B5C47CFD3244}"/>
              </a:ext>
            </a:extLst>
          </p:cNvPr>
          <p:cNvSpPr/>
          <p:nvPr/>
        </p:nvSpPr>
        <p:spPr>
          <a:xfrm>
            <a:off x="30927448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Вложиться в образование для белых (изменено) (1936)</a:t>
            </a:r>
            <a:endParaRPr lang="ru-RU" sz="800" dirty="0"/>
          </a:p>
        </p:txBody>
      </p:sp>
      <p:sp>
        <p:nvSpPr>
          <p:cNvPr id="387" name="Прямоугольник 386">
            <a:extLst>
              <a:ext uri="{FF2B5EF4-FFF2-40B4-BE49-F238E27FC236}">
                <a16:creationId xmlns:a16="http://schemas.microsoft.com/office/drawing/2014/main" xmlns="" id="{98064EED-8B9F-4A13-90EE-26802E23532C}"/>
              </a:ext>
            </a:extLst>
          </p:cNvPr>
          <p:cNvSpPr/>
          <p:nvPr/>
        </p:nvSpPr>
        <p:spPr>
          <a:xfrm>
            <a:off x="18690173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университет Претории (текущее)</a:t>
            </a:r>
            <a:endParaRPr lang="ru-RU" sz="800" dirty="0"/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xmlns="" id="{7D821894-30E4-4D16-B7A3-4288BF3A8DD5}"/>
              </a:ext>
            </a:extLst>
          </p:cNvPr>
          <p:cNvSpPr/>
          <p:nvPr/>
        </p:nvSpPr>
        <p:spPr>
          <a:xfrm>
            <a:off x="17418194" y="309915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атомной энергетики (текущее)</a:t>
            </a:r>
            <a:endParaRPr lang="ru-RU" sz="800" dirty="0"/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xmlns="" id="{85C37AE4-8F03-4A08-9707-A3ADEC64EC29}"/>
              </a:ext>
            </a:extLst>
          </p:cNvPr>
          <p:cNvSpPr/>
          <p:nvPr/>
        </p:nvSpPr>
        <p:spPr>
          <a:xfrm>
            <a:off x="19875372" y="30984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ракетных технологий (текущее)</a:t>
            </a:r>
            <a:endParaRPr lang="ru-RU" sz="800" dirty="0"/>
          </a:p>
        </p:txBody>
      </p:sp>
      <p:cxnSp>
        <p:nvCxnSpPr>
          <p:cNvPr id="395" name="Прямая соединительная линия 394">
            <a:extLst>
              <a:ext uri="{FF2B5EF4-FFF2-40B4-BE49-F238E27FC236}">
                <a16:creationId xmlns:a16="http://schemas.microsoft.com/office/drawing/2014/main" xmlns="" id="{EA678973-43FE-47C6-B2EF-08BFA8BDCB5C}"/>
              </a:ext>
            </a:extLst>
          </p:cNvPr>
          <p:cNvCxnSpPr>
            <a:cxnSpLocks/>
            <a:stCxn id="356" idx="3"/>
            <a:endCxn id="357" idx="1"/>
          </p:cNvCxnSpPr>
          <p:nvPr/>
        </p:nvCxnSpPr>
        <p:spPr>
          <a:xfrm flipV="1">
            <a:off x="26838762" y="30106467"/>
            <a:ext cx="461743" cy="9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6" name="Прямая соединительная линия 395">
            <a:extLst>
              <a:ext uri="{FF2B5EF4-FFF2-40B4-BE49-F238E27FC236}">
                <a16:creationId xmlns:a16="http://schemas.microsoft.com/office/drawing/2014/main" xmlns="" id="{E8A01847-02CC-4C2D-B6D4-08D7E256ABCB}"/>
              </a:ext>
            </a:extLst>
          </p:cNvPr>
          <p:cNvCxnSpPr>
            <a:cxnSpLocks/>
            <a:stCxn id="393" idx="3"/>
            <a:endCxn id="394" idx="1"/>
          </p:cNvCxnSpPr>
          <p:nvPr/>
        </p:nvCxnSpPr>
        <p:spPr>
          <a:xfrm flipV="1">
            <a:off x="19534112" y="31524096"/>
            <a:ext cx="341260" cy="74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7" name="Прямая соединительная линия 396">
            <a:extLst>
              <a:ext uri="{FF2B5EF4-FFF2-40B4-BE49-F238E27FC236}">
                <a16:creationId xmlns:a16="http://schemas.microsoft.com/office/drawing/2014/main" xmlns="" id="{1BE9E3DD-A17F-40ED-BBBC-532AEDB0BD61}"/>
              </a:ext>
            </a:extLst>
          </p:cNvPr>
          <p:cNvCxnSpPr>
            <a:cxnSpLocks/>
            <a:stCxn id="384" idx="3"/>
            <a:endCxn id="385" idx="1"/>
          </p:cNvCxnSpPr>
          <p:nvPr/>
        </p:nvCxnSpPr>
        <p:spPr>
          <a:xfrm>
            <a:off x="30587495" y="25819318"/>
            <a:ext cx="339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Shape 248">
            <a:extLst>
              <a:ext uri="{FF2B5EF4-FFF2-40B4-BE49-F238E27FC236}">
                <a16:creationId xmlns:a16="http://schemas.microsoft.com/office/drawing/2014/main" xmlns="" id="{EC82461A-7A55-41A3-80AF-7A628CA5F8E5}"/>
              </a:ext>
            </a:extLst>
          </p:cNvPr>
          <p:cNvCxnSpPr>
            <a:cxnSpLocks/>
            <a:stCxn id="387" idx="2"/>
            <a:endCxn id="394" idx="0"/>
          </p:cNvCxnSpPr>
          <p:nvPr/>
        </p:nvCxnSpPr>
        <p:spPr>
          <a:xfrm rot="16200000" flipH="1">
            <a:off x="20171917" y="30222681"/>
            <a:ext cx="337629" cy="1185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hape 248">
            <a:extLst>
              <a:ext uri="{FF2B5EF4-FFF2-40B4-BE49-F238E27FC236}">
                <a16:creationId xmlns:a16="http://schemas.microsoft.com/office/drawing/2014/main" xmlns="" id="{04663475-868B-4441-B2AC-AFF94DAC204A}"/>
              </a:ext>
            </a:extLst>
          </p:cNvPr>
          <p:cNvCxnSpPr>
            <a:cxnSpLocks/>
            <a:stCxn id="387" idx="2"/>
            <a:endCxn id="393" idx="0"/>
          </p:cNvCxnSpPr>
          <p:nvPr/>
        </p:nvCxnSpPr>
        <p:spPr>
          <a:xfrm rot="5400000">
            <a:off x="18939590" y="30183031"/>
            <a:ext cx="345107" cy="12719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xmlns="" id="{98CB1FCD-D016-4556-A623-C25C9F69458D}"/>
              </a:ext>
            </a:extLst>
          </p:cNvPr>
          <p:cNvSpPr/>
          <p:nvPr/>
        </p:nvSpPr>
        <p:spPr>
          <a:xfrm>
            <a:off x="18690174" y="326833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современные стандарты образования (текущее)</a:t>
            </a:r>
            <a:endParaRPr lang="ru-RU" sz="800" dirty="0"/>
          </a:p>
        </p:txBody>
      </p:sp>
      <p:cxnSp>
        <p:nvCxnSpPr>
          <p:cNvPr id="403" name="Shape 248">
            <a:extLst>
              <a:ext uri="{FF2B5EF4-FFF2-40B4-BE49-F238E27FC236}">
                <a16:creationId xmlns:a16="http://schemas.microsoft.com/office/drawing/2014/main" xmlns="" id="{B3D5614B-64AC-46FA-9641-F98A81F2C35D}"/>
              </a:ext>
            </a:extLst>
          </p:cNvPr>
          <p:cNvCxnSpPr>
            <a:cxnSpLocks/>
            <a:stCxn id="394" idx="2"/>
            <a:endCxn id="400" idx="0"/>
          </p:cNvCxnSpPr>
          <p:nvPr/>
        </p:nvCxnSpPr>
        <p:spPr>
          <a:xfrm rot="5400000">
            <a:off x="20031122" y="31781107"/>
            <a:ext cx="619221" cy="11851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hape 248">
            <a:extLst>
              <a:ext uri="{FF2B5EF4-FFF2-40B4-BE49-F238E27FC236}">
                <a16:creationId xmlns:a16="http://schemas.microsoft.com/office/drawing/2014/main" xmlns="" id="{58E38658-E864-43E9-A148-A077C3FEA59C}"/>
              </a:ext>
            </a:extLst>
          </p:cNvPr>
          <p:cNvCxnSpPr>
            <a:cxnSpLocks/>
            <a:stCxn id="393" idx="2"/>
            <a:endCxn id="400" idx="0"/>
          </p:cNvCxnSpPr>
          <p:nvPr/>
        </p:nvCxnSpPr>
        <p:spPr>
          <a:xfrm rot="16200000" flipH="1">
            <a:off x="18806272" y="31741455"/>
            <a:ext cx="611743" cy="1271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Прямоугольник 405">
            <a:extLst>
              <a:ext uri="{FF2B5EF4-FFF2-40B4-BE49-F238E27FC236}">
                <a16:creationId xmlns:a16="http://schemas.microsoft.com/office/drawing/2014/main" xmlns="" id="{11D53174-6F15-4B59-9C87-AEC60385AFE0}"/>
              </a:ext>
            </a:extLst>
          </p:cNvPr>
          <p:cNvSpPr/>
          <p:nvPr/>
        </p:nvSpPr>
        <p:spPr>
          <a:xfrm>
            <a:off x="32151598" y="281500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Винодельни Пинотаж (1941)</a:t>
            </a:r>
            <a:endParaRPr lang="ru-RU" sz="800" dirty="0"/>
          </a:p>
        </p:txBody>
      </p: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xmlns="" id="{B2BDEA18-D950-4D2A-84E0-6AFC7BFECBD1}"/>
              </a:ext>
            </a:extLst>
          </p:cNvPr>
          <p:cNvSpPr/>
          <p:nvPr/>
        </p:nvSpPr>
        <p:spPr>
          <a:xfrm>
            <a:off x="13714653" y="252890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добычу Хрома</a:t>
            </a:r>
            <a:endParaRPr lang="ru-RU" sz="800" dirty="0"/>
          </a:p>
        </p:txBody>
      </p:sp>
      <p:sp>
        <p:nvSpPr>
          <p:cNvPr id="408" name="Прямоугольник 407">
            <a:extLst>
              <a:ext uri="{FF2B5EF4-FFF2-40B4-BE49-F238E27FC236}">
                <a16:creationId xmlns:a16="http://schemas.microsoft.com/office/drawing/2014/main" xmlns="" id="{B510A4A1-0CB1-4B30-877B-8169A826C48F}"/>
              </a:ext>
            </a:extLst>
          </p:cNvPr>
          <p:cNvSpPr/>
          <p:nvPr/>
        </p:nvSpPr>
        <p:spPr>
          <a:xfrm>
            <a:off x="16189605" y="2386848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Экспериментальные работы в алмазной отрасли</a:t>
            </a:r>
            <a:endParaRPr lang="ru-RU" sz="800" dirty="0"/>
          </a:p>
        </p:txBody>
      </p:sp>
      <p:sp>
        <p:nvSpPr>
          <p:cNvPr id="409" name="Прямоугольник 408">
            <a:extLst>
              <a:ext uri="{FF2B5EF4-FFF2-40B4-BE49-F238E27FC236}">
                <a16:creationId xmlns:a16="http://schemas.microsoft.com/office/drawing/2014/main" xmlns="" id="{5B3B97FD-E9A5-466E-B336-C13C2EC33A2A}"/>
              </a:ext>
            </a:extLst>
          </p:cNvPr>
          <p:cNvSpPr/>
          <p:nvPr/>
        </p:nvSpPr>
        <p:spPr>
          <a:xfrm>
            <a:off x="1864678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угледобывающих компаний</a:t>
            </a:r>
            <a:endParaRPr lang="ru-RU" sz="800" dirty="0"/>
          </a:p>
        </p:txBody>
      </p:sp>
      <p:sp>
        <p:nvSpPr>
          <p:cNvPr id="410" name="Прямоугольник 409">
            <a:extLst>
              <a:ext uri="{FF2B5EF4-FFF2-40B4-BE49-F238E27FC236}">
                <a16:creationId xmlns:a16="http://schemas.microsoft.com/office/drawing/2014/main" xmlns="" id="{A6251E2A-62E6-457D-B6AD-4AB5C5F67C14}"/>
              </a:ext>
            </a:extLst>
          </p:cNvPr>
          <p:cNvSpPr/>
          <p:nvPr/>
        </p:nvSpPr>
        <p:spPr>
          <a:xfrm>
            <a:off x="16189605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урана</a:t>
            </a:r>
            <a:endParaRPr lang="ru-RU" sz="800" dirty="0"/>
          </a:p>
        </p:txBody>
      </p:sp>
      <p:sp>
        <p:nvSpPr>
          <p:cNvPr id="411" name="Прямоугольник 410">
            <a:extLst>
              <a:ext uri="{FF2B5EF4-FFF2-40B4-BE49-F238E27FC236}">
                <a16:creationId xmlns:a16="http://schemas.microsoft.com/office/drawing/2014/main" xmlns="" id="{A810956C-8C81-46CD-82F1-2C73CD6A360D}"/>
              </a:ext>
            </a:extLst>
          </p:cNvPr>
          <p:cNvSpPr/>
          <p:nvPr/>
        </p:nvSpPr>
        <p:spPr>
          <a:xfrm>
            <a:off x="1494637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Углубить раскопки железной руды</a:t>
            </a:r>
            <a:endParaRPr lang="ru-RU" sz="800" dirty="0"/>
          </a:p>
        </p:txBody>
      </p:sp>
      <p:sp>
        <p:nvSpPr>
          <p:cNvPr id="412" name="Прямоугольник 411">
            <a:extLst>
              <a:ext uri="{FF2B5EF4-FFF2-40B4-BE49-F238E27FC236}">
                <a16:creationId xmlns:a16="http://schemas.microsoft.com/office/drawing/2014/main" xmlns="" id="{E013B640-13C2-4561-A980-61EEF4C9936B}"/>
              </a:ext>
            </a:extLst>
          </p:cNvPr>
          <p:cNvSpPr/>
          <p:nvPr/>
        </p:nvSpPr>
        <p:spPr>
          <a:xfrm>
            <a:off x="13714653" y="267050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Упрочнить лидирующее место в алмазной отрасли</a:t>
            </a:r>
            <a:endParaRPr lang="ru-RU" sz="800" dirty="0"/>
          </a:p>
        </p:txBody>
      </p: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xmlns="" id="{8BB552E8-5927-43C6-9CBE-BD94613D3A4F}"/>
              </a:ext>
            </a:extLst>
          </p:cNvPr>
          <p:cNvSpPr/>
          <p:nvPr/>
        </p:nvSpPr>
        <p:spPr>
          <a:xfrm>
            <a:off x="21327990" y="217033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https://en.m.wikipedia.org/wiki/De_Beers</a:t>
            </a:r>
            <a:endParaRPr lang="ru-RU" sz="800" dirty="0"/>
          </a:p>
        </p:txBody>
      </p: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xmlns="" id="{3B68D7CC-ADC7-45FC-AAC2-C4834B00D8D4}"/>
              </a:ext>
            </a:extLst>
          </p:cNvPr>
          <p:cNvSpPr/>
          <p:nvPr/>
        </p:nvSpPr>
        <p:spPr>
          <a:xfrm>
            <a:off x="260157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Обезопасить горнодобывающую отрасль</a:t>
            </a:r>
            <a:endParaRPr lang="ru-RU" sz="800" dirty="0"/>
          </a:p>
        </p:txBody>
      </p:sp>
      <p:sp>
        <p:nvSpPr>
          <p:cNvPr id="415" name="Прямоугольник 414">
            <a:extLst>
              <a:ext uri="{FF2B5EF4-FFF2-40B4-BE49-F238E27FC236}">
                <a16:creationId xmlns:a16="http://schemas.microsoft.com/office/drawing/2014/main" xmlns="" id="{0208E2E7-22A1-4E23-AD59-E183A4AB30B4}"/>
              </a:ext>
            </a:extLst>
          </p:cNvPr>
          <p:cNvSpPr/>
          <p:nvPr/>
        </p:nvSpPr>
        <p:spPr>
          <a:xfrm>
            <a:off x="33383319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туземном тресте и земле (1936)</a:t>
            </a:r>
            <a:endParaRPr lang="ru-RU" sz="800" dirty="0"/>
          </a:p>
        </p:txBody>
      </p: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xmlns="" id="{5183ADFB-0CE9-4641-8F3A-B7B41140F3D9}"/>
              </a:ext>
            </a:extLst>
          </p:cNvPr>
          <p:cNvSpPr/>
          <p:nvPr/>
        </p:nvSpPr>
        <p:spPr>
          <a:xfrm>
            <a:off x="23563377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Южноафриканская радиовещательная корпорация </a:t>
            </a:r>
            <a:r>
              <a:rPr lang="ru-RU" sz="700" dirty="0"/>
              <a:t>(1936)</a:t>
            </a:r>
            <a:endParaRPr lang="ru-RU" sz="800" dirty="0"/>
          </a:p>
        </p:txBody>
      </p:sp>
      <p:sp>
        <p:nvSpPr>
          <p:cNvPr id="417" name="Прямоугольник 416">
            <a:extLst>
              <a:ext uri="{FF2B5EF4-FFF2-40B4-BE49-F238E27FC236}">
                <a16:creationId xmlns:a16="http://schemas.microsoft.com/office/drawing/2014/main" xmlns="" id="{8DAA09BF-0621-4F87-82F3-0F2D1D560DB6}"/>
              </a:ext>
            </a:extLst>
          </p:cNvPr>
          <p:cNvSpPr/>
          <p:nvPr/>
        </p:nvSpPr>
        <p:spPr>
          <a:xfrm>
            <a:off x="27235394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промышленном примирении и заработной плате (1937)</a:t>
            </a:r>
            <a:endParaRPr lang="ru-RU" sz="800" dirty="0"/>
          </a:p>
        </p:txBody>
      </p:sp>
      <p:sp>
        <p:nvSpPr>
          <p:cNvPr id="418" name="Прямоугольник 417">
            <a:extLst>
              <a:ext uri="{FF2B5EF4-FFF2-40B4-BE49-F238E27FC236}">
                <a16:creationId xmlns:a16="http://schemas.microsoft.com/office/drawing/2014/main" xmlns="" id="{CCF4112B-78CF-44C9-BFC8-E5AE5800A998}"/>
              </a:ext>
            </a:extLst>
          </p:cNvPr>
          <p:cNvSpPr/>
          <p:nvPr/>
        </p:nvSpPr>
        <p:spPr>
          <a:xfrm>
            <a:off x="3463300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маркетинге</a:t>
            </a:r>
            <a:r>
              <a:rPr lang="ru-RU" sz="500" dirty="0"/>
              <a:t> </a:t>
            </a:r>
            <a:r>
              <a:rPr lang="ru-RU" sz="1000" dirty="0"/>
              <a:t>(</a:t>
            </a:r>
            <a:r>
              <a:rPr lang="ru-RU" sz="1050" dirty="0"/>
              <a:t>1937) </a:t>
            </a:r>
            <a:endParaRPr lang="ru-RU" sz="800" dirty="0"/>
          </a:p>
        </p:txBody>
      </p:sp>
      <p:sp>
        <p:nvSpPr>
          <p:cNvPr id="419" name="Прямоугольник 418">
            <a:extLst>
              <a:ext uri="{FF2B5EF4-FFF2-40B4-BE49-F238E27FC236}">
                <a16:creationId xmlns:a16="http://schemas.microsoft.com/office/drawing/2014/main" xmlns="" id="{97EDE762-91A1-4BD2-B3B0-16CF467752B1}"/>
              </a:ext>
            </a:extLst>
          </p:cNvPr>
          <p:cNvSpPr/>
          <p:nvPr/>
        </p:nvSpPr>
        <p:spPr>
          <a:xfrm>
            <a:off x="19877236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Закончить постройку трансконтинентальной железной дороги</a:t>
            </a:r>
            <a:endParaRPr lang="ru-RU" sz="800" dirty="0"/>
          </a:p>
        </p:txBody>
      </p:sp>
      <p:sp>
        <p:nvSpPr>
          <p:cNvPr id="420" name="Прямоугольник 419">
            <a:extLst>
              <a:ext uri="{FF2B5EF4-FFF2-40B4-BE49-F238E27FC236}">
                <a16:creationId xmlns:a16="http://schemas.microsoft.com/office/drawing/2014/main" xmlns="" id="{026787F2-46EB-48E7-8A00-39DBCA329709}"/>
              </a:ext>
            </a:extLst>
          </p:cNvPr>
          <p:cNvSpPr/>
          <p:nvPr/>
        </p:nvSpPr>
        <p:spPr>
          <a:xfrm>
            <a:off x="1864678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Внутренние железные дороги</a:t>
            </a:r>
            <a:endParaRPr lang="ru-RU" sz="800" dirty="0"/>
          </a:p>
        </p:txBody>
      </p:sp>
      <p:sp>
        <p:nvSpPr>
          <p:cNvPr id="421" name="Прямоугольник 420">
            <a:extLst>
              <a:ext uri="{FF2B5EF4-FFF2-40B4-BE49-F238E27FC236}">
                <a16:creationId xmlns:a16="http://schemas.microsoft.com/office/drawing/2014/main" xmlns="" id="{F99920BC-5BD7-4AA3-BB90-FD60CF3820C9}"/>
              </a:ext>
            </a:extLst>
          </p:cNvPr>
          <p:cNvSpPr/>
          <p:nvPr/>
        </p:nvSpPr>
        <p:spPr>
          <a:xfrm>
            <a:off x="21104388" y="26706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Трансвааль – центр железных дорог</a:t>
            </a:r>
            <a:endParaRPr lang="ru-RU" sz="800" dirty="0"/>
          </a:p>
        </p:txBody>
      </p:sp>
      <p:sp>
        <p:nvSpPr>
          <p:cNvPr id="422" name="Прямоугольник 421">
            <a:extLst>
              <a:ext uri="{FF2B5EF4-FFF2-40B4-BE49-F238E27FC236}">
                <a16:creationId xmlns:a16="http://schemas.microsoft.com/office/drawing/2014/main" xmlns="" id="{C9A6598D-6EBA-41F5-A086-7422F7D1CBBC}"/>
              </a:ext>
            </a:extLst>
          </p:cNvPr>
          <p:cNvSpPr/>
          <p:nvPr/>
        </p:nvSpPr>
        <p:spPr>
          <a:xfrm>
            <a:off x="2355983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Запустить электростанцию Столовой бухты (1936)</a:t>
            </a:r>
            <a:endParaRPr lang="ru-RU" sz="800" dirty="0"/>
          </a:p>
        </p:txBody>
      </p:sp>
      <p:cxnSp>
        <p:nvCxnSpPr>
          <p:cNvPr id="425" name="Shape 248">
            <a:extLst>
              <a:ext uri="{FF2B5EF4-FFF2-40B4-BE49-F238E27FC236}">
                <a16:creationId xmlns:a16="http://schemas.microsoft.com/office/drawing/2014/main" xmlns="" id="{1C0E1EDA-6112-449B-8D45-E7C72731CCF7}"/>
              </a:ext>
            </a:extLst>
          </p:cNvPr>
          <p:cNvCxnSpPr>
            <a:cxnSpLocks/>
            <a:stCxn id="408" idx="2"/>
            <a:endCxn id="407" idx="0"/>
          </p:cNvCxnSpPr>
          <p:nvPr/>
        </p:nvCxnSpPr>
        <p:spPr>
          <a:xfrm rot="5400000">
            <a:off x="15839807" y="23881288"/>
            <a:ext cx="340563" cy="24749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>
            <a:extLst>
              <a:ext uri="{FF2B5EF4-FFF2-40B4-BE49-F238E27FC236}">
                <a16:creationId xmlns:a16="http://schemas.microsoft.com/office/drawing/2014/main" xmlns="" id="{A1569A00-87C6-4ACC-9C9F-5AE7DDFE889E}"/>
              </a:ext>
            </a:extLst>
          </p:cNvPr>
          <p:cNvCxnSpPr>
            <a:cxnSpLocks/>
            <a:stCxn id="408" idx="2"/>
            <a:endCxn id="409" idx="0"/>
          </p:cNvCxnSpPr>
          <p:nvPr/>
        </p:nvCxnSpPr>
        <p:spPr>
          <a:xfrm rot="16200000" flipH="1">
            <a:off x="18305871" y="23890176"/>
            <a:ext cx="340565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hape 248">
            <a:extLst>
              <a:ext uri="{FF2B5EF4-FFF2-40B4-BE49-F238E27FC236}">
                <a16:creationId xmlns:a16="http://schemas.microsoft.com/office/drawing/2014/main" xmlns="" id="{56649A38-32E3-4575-AD86-B79539030BD1}"/>
              </a:ext>
            </a:extLst>
          </p:cNvPr>
          <p:cNvCxnSpPr>
            <a:cxnSpLocks/>
            <a:stCxn id="291" idx="2"/>
            <a:endCxn id="293" idx="0"/>
          </p:cNvCxnSpPr>
          <p:nvPr/>
        </p:nvCxnSpPr>
        <p:spPr>
          <a:xfrm rot="5400000">
            <a:off x="23217923" y="23889179"/>
            <a:ext cx="343866" cy="24558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hape 248">
            <a:extLst>
              <a:ext uri="{FF2B5EF4-FFF2-40B4-BE49-F238E27FC236}">
                <a16:creationId xmlns:a16="http://schemas.microsoft.com/office/drawing/2014/main" xmlns="" id="{4393AA00-4777-49B6-A614-A445AD9E48FA}"/>
              </a:ext>
            </a:extLst>
          </p:cNvPr>
          <p:cNvCxnSpPr>
            <a:cxnSpLocks/>
            <a:stCxn id="293" idx="2"/>
            <a:endCxn id="420" idx="0"/>
          </p:cNvCxnSpPr>
          <p:nvPr/>
        </p:nvCxnSpPr>
        <p:spPr>
          <a:xfrm rot="5400000">
            <a:off x="20759971" y="25313819"/>
            <a:ext cx="346720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hape 248">
            <a:extLst>
              <a:ext uri="{FF2B5EF4-FFF2-40B4-BE49-F238E27FC236}">
                <a16:creationId xmlns:a16="http://schemas.microsoft.com/office/drawing/2014/main" xmlns="" id="{95CC49D0-1574-4AE3-9C68-91FF8A89FF0B}"/>
              </a:ext>
            </a:extLst>
          </p:cNvPr>
          <p:cNvCxnSpPr>
            <a:cxnSpLocks/>
            <a:stCxn id="420" idx="2"/>
            <a:endCxn id="419" idx="0"/>
          </p:cNvCxnSpPr>
          <p:nvPr/>
        </p:nvCxnSpPr>
        <p:spPr>
          <a:xfrm rot="16200000" flipH="1">
            <a:off x="20143433" y="27357076"/>
            <a:ext cx="353070" cy="123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hape 248">
            <a:extLst>
              <a:ext uri="{FF2B5EF4-FFF2-40B4-BE49-F238E27FC236}">
                <a16:creationId xmlns:a16="http://schemas.microsoft.com/office/drawing/2014/main" xmlns="" id="{CA5992D2-100E-4BF6-8084-8A327F4990F1}"/>
              </a:ext>
            </a:extLst>
          </p:cNvPr>
          <p:cNvCxnSpPr>
            <a:cxnSpLocks/>
            <a:stCxn id="421" idx="2"/>
            <a:endCxn id="419" idx="0"/>
          </p:cNvCxnSpPr>
          <p:nvPr/>
        </p:nvCxnSpPr>
        <p:spPr>
          <a:xfrm rot="5400000">
            <a:off x="21367641" y="27354131"/>
            <a:ext cx="362261" cy="12271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hape 248">
            <a:extLst>
              <a:ext uri="{FF2B5EF4-FFF2-40B4-BE49-F238E27FC236}">
                <a16:creationId xmlns:a16="http://schemas.microsoft.com/office/drawing/2014/main" xmlns="" id="{75DBBB45-4351-426F-9388-2BEF9986DFAD}"/>
              </a:ext>
            </a:extLst>
          </p:cNvPr>
          <p:cNvCxnSpPr>
            <a:cxnSpLocks/>
            <a:stCxn id="408" idx="2"/>
            <a:endCxn id="411" idx="0"/>
          </p:cNvCxnSpPr>
          <p:nvPr/>
        </p:nvCxnSpPr>
        <p:spPr>
          <a:xfrm rot="5400000">
            <a:off x="15025772" y="25927045"/>
            <a:ext cx="3200355" cy="1243230"/>
          </a:xfrm>
          <a:prstGeom prst="bentConnector3">
            <a:avLst>
              <a:gd name="adj1" fmla="val 52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Прямая со стрелкой 447">
            <a:extLst>
              <a:ext uri="{FF2B5EF4-FFF2-40B4-BE49-F238E27FC236}">
                <a16:creationId xmlns:a16="http://schemas.microsoft.com/office/drawing/2014/main" xmlns="" id="{D054572B-74CE-49FB-B23F-137ACAB3AA29}"/>
              </a:ext>
            </a:extLst>
          </p:cNvPr>
          <p:cNvCxnSpPr>
            <a:cxnSpLocks/>
            <a:stCxn id="407" idx="2"/>
            <a:endCxn id="412" idx="0"/>
          </p:cNvCxnSpPr>
          <p:nvPr/>
        </p:nvCxnSpPr>
        <p:spPr>
          <a:xfrm>
            <a:off x="14772612" y="26369046"/>
            <a:ext cx="0" cy="3360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Прямая со стрелкой 450">
            <a:extLst>
              <a:ext uri="{FF2B5EF4-FFF2-40B4-BE49-F238E27FC236}">
                <a16:creationId xmlns:a16="http://schemas.microsoft.com/office/drawing/2014/main" xmlns="" id="{2C43F354-059D-4DB0-8721-719221C10B3F}"/>
              </a:ext>
            </a:extLst>
          </p:cNvPr>
          <p:cNvCxnSpPr>
            <a:cxnSpLocks/>
            <a:stCxn id="322" idx="2"/>
            <a:endCxn id="410" idx="0"/>
          </p:cNvCxnSpPr>
          <p:nvPr/>
        </p:nvCxnSpPr>
        <p:spPr>
          <a:xfrm>
            <a:off x="17247564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Прямая со стрелкой 453">
            <a:extLst>
              <a:ext uri="{FF2B5EF4-FFF2-40B4-BE49-F238E27FC236}">
                <a16:creationId xmlns:a16="http://schemas.microsoft.com/office/drawing/2014/main" xmlns="" id="{B6C01A1F-50D4-4C7F-90CA-A7766887112D}"/>
              </a:ext>
            </a:extLst>
          </p:cNvPr>
          <p:cNvCxnSpPr>
            <a:cxnSpLocks/>
            <a:stCxn id="409" idx="2"/>
            <a:endCxn id="420" idx="0"/>
          </p:cNvCxnSpPr>
          <p:nvPr/>
        </p:nvCxnSpPr>
        <p:spPr>
          <a:xfrm>
            <a:off x="19704742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hape 248">
            <a:extLst>
              <a:ext uri="{FF2B5EF4-FFF2-40B4-BE49-F238E27FC236}">
                <a16:creationId xmlns:a16="http://schemas.microsoft.com/office/drawing/2014/main" xmlns="" id="{585F9789-D5B6-4751-945B-516EC2C58F23}"/>
              </a:ext>
            </a:extLst>
          </p:cNvPr>
          <p:cNvCxnSpPr>
            <a:cxnSpLocks/>
            <a:stCxn id="409" idx="2"/>
            <a:endCxn id="421" idx="0"/>
          </p:cNvCxnSpPr>
          <p:nvPr/>
        </p:nvCxnSpPr>
        <p:spPr>
          <a:xfrm rot="16200000" flipH="1">
            <a:off x="20764780" y="25309009"/>
            <a:ext cx="337529" cy="24576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Прямая со стрелкой 459">
            <a:extLst>
              <a:ext uri="{FF2B5EF4-FFF2-40B4-BE49-F238E27FC236}">
                <a16:creationId xmlns:a16="http://schemas.microsoft.com/office/drawing/2014/main" xmlns="" id="{08C12D7C-36D5-4E12-9188-111687479AB6}"/>
              </a:ext>
            </a:extLst>
          </p:cNvPr>
          <p:cNvCxnSpPr>
            <a:cxnSpLocks/>
            <a:stCxn id="291" idx="2"/>
            <a:endCxn id="422" idx="0"/>
          </p:cNvCxnSpPr>
          <p:nvPr/>
        </p:nvCxnSpPr>
        <p:spPr>
          <a:xfrm>
            <a:off x="24617792" y="24945182"/>
            <a:ext cx="0" cy="3438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Прямая со стрелкой 462">
            <a:extLst>
              <a:ext uri="{FF2B5EF4-FFF2-40B4-BE49-F238E27FC236}">
                <a16:creationId xmlns:a16="http://schemas.microsoft.com/office/drawing/2014/main" xmlns="" id="{BE6B48E0-57CB-4905-B3CF-5A9AF18FA3F4}"/>
              </a:ext>
            </a:extLst>
          </p:cNvPr>
          <p:cNvCxnSpPr>
            <a:cxnSpLocks/>
            <a:stCxn id="422" idx="2"/>
            <a:endCxn id="416" idx="0"/>
          </p:cNvCxnSpPr>
          <p:nvPr/>
        </p:nvCxnSpPr>
        <p:spPr>
          <a:xfrm>
            <a:off x="24617792" y="26369048"/>
            <a:ext cx="3544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>
            <a:extLst>
              <a:ext uri="{FF2B5EF4-FFF2-40B4-BE49-F238E27FC236}">
                <a16:creationId xmlns:a16="http://schemas.microsoft.com/office/drawing/2014/main" xmlns="" id="{163D0B73-AD3F-45C1-9871-F265D332646A}"/>
              </a:ext>
            </a:extLst>
          </p:cNvPr>
          <p:cNvCxnSpPr>
            <a:cxnSpLocks/>
            <a:stCxn id="422" idx="2"/>
            <a:endCxn id="373" idx="0"/>
          </p:cNvCxnSpPr>
          <p:nvPr/>
        </p:nvCxnSpPr>
        <p:spPr>
          <a:xfrm rot="16200000" flipH="1">
            <a:off x="24955833" y="26031007"/>
            <a:ext cx="1779790" cy="2455872"/>
          </a:xfrm>
          <a:prstGeom prst="bentConnector3">
            <a:avLst>
              <a:gd name="adj1" fmla="val 87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hape 248">
            <a:extLst>
              <a:ext uri="{FF2B5EF4-FFF2-40B4-BE49-F238E27FC236}">
                <a16:creationId xmlns:a16="http://schemas.microsoft.com/office/drawing/2014/main" xmlns="" id="{38B97A0C-CF15-45DB-9FD6-EC725FD84812}"/>
              </a:ext>
            </a:extLst>
          </p:cNvPr>
          <p:cNvCxnSpPr>
            <a:cxnSpLocks/>
            <a:stCxn id="417" idx="2"/>
            <a:endCxn id="373" idx="0"/>
          </p:cNvCxnSpPr>
          <p:nvPr/>
        </p:nvCxnSpPr>
        <p:spPr>
          <a:xfrm rot="5400000">
            <a:off x="27498044" y="27353529"/>
            <a:ext cx="370930" cy="121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hape 248">
            <a:extLst>
              <a:ext uri="{FF2B5EF4-FFF2-40B4-BE49-F238E27FC236}">
                <a16:creationId xmlns:a16="http://schemas.microsoft.com/office/drawing/2014/main" xmlns="" id="{E43BDC75-E8C3-42B8-B225-CDFD4A24FC1F}"/>
              </a:ext>
            </a:extLst>
          </p:cNvPr>
          <p:cNvCxnSpPr>
            <a:cxnSpLocks/>
            <a:stCxn id="383" idx="2"/>
            <a:endCxn id="414" idx="0"/>
          </p:cNvCxnSpPr>
          <p:nvPr/>
        </p:nvCxnSpPr>
        <p:spPr>
          <a:xfrm rot="5400000">
            <a:off x="28726746" y="23287647"/>
            <a:ext cx="348320" cy="36544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>
            <a:extLst>
              <a:ext uri="{FF2B5EF4-FFF2-40B4-BE49-F238E27FC236}">
                <a16:creationId xmlns:a16="http://schemas.microsoft.com/office/drawing/2014/main" xmlns="" id="{87234C00-795E-4185-BB78-B4DFED59D8D5}"/>
              </a:ext>
            </a:extLst>
          </p:cNvPr>
          <p:cNvCxnSpPr>
            <a:cxnSpLocks/>
            <a:stCxn id="383" idx="2"/>
            <a:endCxn id="384" idx="0"/>
          </p:cNvCxnSpPr>
          <p:nvPr/>
        </p:nvCxnSpPr>
        <p:spPr>
          <a:xfrm rot="5400000">
            <a:off x="29959547" y="24510718"/>
            <a:ext cx="338590" cy="11986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>
            <a:extLst>
              <a:ext uri="{FF2B5EF4-FFF2-40B4-BE49-F238E27FC236}">
                <a16:creationId xmlns:a16="http://schemas.microsoft.com/office/drawing/2014/main" xmlns="" id="{D4CCABE6-97D4-4105-93E9-32A70EB5ACB6}"/>
              </a:ext>
            </a:extLst>
          </p:cNvPr>
          <p:cNvCxnSpPr>
            <a:cxnSpLocks/>
            <a:stCxn id="383" idx="2"/>
            <a:endCxn id="385" idx="0"/>
          </p:cNvCxnSpPr>
          <p:nvPr/>
        </p:nvCxnSpPr>
        <p:spPr>
          <a:xfrm rot="16200000" flipH="1">
            <a:off x="31187482" y="24481393"/>
            <a:ext cx="338590" cy="1257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>
            <a:extLst>
              <a:ext uri="{FF2B5EF4-FFF2-40B4-BE49-F238E27FC236}">
                <a16:creationId xmlns:a16="http://schemas.microsoft.com/office/drawing/2014/main" xmlns="" id="{04406A94-4D68-4E3B-A185-816972AAD50D}"/>
              </a:ext>
            </a:extLst>
          </p:cNvPr>
          <p:cNvCxnSpPr>
            <a:cxnSpLocks/>
            <a:stCxn id="384" idx="2"/>
            <a:endCxn id="417" idx="0"/>
          </p:cNvCxnSpPr>
          <p:nvPr/>
        </p:nvCxnSpPr>
        <p:spPr>
          <a:xfrm rot="5400000">
            <a:off x="28742150" y="25910522"/>
            <a:ext cx="338590" cy="12361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>
            <a:extLst>
              <a:ext uri="{FF2B5EF4-FFF2-40B4-BE49-F238E27FC236}">
                <a16:creationId xmlns:a16="http://schemas.microsoft.com/office/drawing/2014/main" xmlns="" id="{379DA79B-7B03-4CE3-B5C7-7E9C569C7BFF}"/>
              </a:ext>
            </a:extLst>
          </p:cNvPr>
          <p:cNvCxnSpPr>
            <a:cxnSpLocks/>
            <a:stCxn id="385" idx="2"/>
            <a:endCxn id="417" idx="0"/>
          </p:cNvCxnSpPr>
          <p:nvPr/>
        </p:nvCxnSpPr>
        <p:spPr>
          <a:xfrm rot="5400000">
            <a:off x="29970085" y="24682586"/>
            <a:ext cx="338590" cy="36920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>
            <a:extLst>
              <a:ext uri="{FF2B5EF4-FFF2-40B4-BE49-F238E27FC236}">
                <a16:creationId xmlns:a16="http://schemas.microsoft.com/office/drawing/2014/main" xmlns="" id="{D41A89F4-AADC-494A-A04C-F120E6B71608}"/>
              </a:ext>
            </a:extLst>
          </p:cNvPr>
          <p:cNvCxnSpPr>
            <a:cxnSpLocks/>
            <a:stCxn id="385" idx="2"/>
            <a:endCxn id="319" idx="0"/>
          </p:cNvCxnSpPr>
          <p:nvPr/>
        </p:nvCxnSpPr>
        <p:spPr>
          <a:xfrm rot="5400000">
            <a:off x="31187482" y="25899983"/>
            <a:ext cx="338590" cy="12572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hape 248">
            <a:extLst>
              <a:ext uri="{FF2B5EF4-FFF2-40B4-BE49-F238E27FC236}">
                <a16:creationId xmlns:a16="http://schemas.microsoft.com/office/drawing/2014/main" xmlns="" id="{3687ACE2-F7C0-4ECB-9022-B8221549BF70}"/>
              </a:ext>
            </a:extLst>
          </p:cNvPr>
          <p:cNvCxnSpPr>
            <a:cxnSpLocks/>
            <a:stCxn id="384" idx="2"/>
            <a:endCxn id="319" idx="0"/>
          </p:cNvCxnSpPr>
          <p:nvPr/>
        </p:nvCxnSpPr>
        <p:spPr>
          <a:xfrm rot="16200000" flipH="1">
            <a:off x="29959546" y="25929307"/>
            <a:ext cx="338590" cy="11986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hape 248">
            <a:extLst>
              <a:ext uri="{FF2B5EF4-FFF2-40B4-BE49-F238E27FC236}">
                <a16:creationId xmlns:a16="http://schemas.microsoft.com/office/drawing/2014/main" xmlns="" id="{592B8110-494B-4B66-B594-90A5E025E9F1}"/>
              </a:ext>
            </a:extLst>
          </p:cNvPr>
          <p:cNvCxnSpPr>
            <a:cxnSpLocks/>
            <a:stCxn id="383" idx="2"/>
            <a:endCxn id="415" idx="0"/>
          </p:cNvCxnSpPr>
          <p:nvPr/>
        </p:nvCxnSpPr>
        <p:spPr>
          <a:xfrm rot="16200000" flipH="1">
            <a:off x="32415417" y="23253457"/>
            <a:ext cx="338590" cy="37131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>
            <a:extLst>
              <a:ext uri="{FF2B5EF4-FFF2-40B4-BE49-F238E27FC236}">
                <a16:creationId xmlns:a16="http://schemas.microsoft.com/office/drawing/2014/main" xmlns="" id="{5A4B961B-3733-4129-BC73-3B4C2244B2D4}"/>
              </a:ext>
            </a:extLst>
          </p:cNvPr>
          <p:cNvCxnSpPr>
            <a:cxnSpLocks/>
            <a:stCxn id="415" idx="2"/>
            <a:endCxn id="321" idx="0"/>
          </p:cNvCxnSpPr>
          <p:nvPr/>
        </p:nvCxnSpPr>
        <p:spPr>
          <a:xfrm rot="5400000">
            <a:off x="33656123" y="25912753"/>
            <a:ext cx="338590" cy="1231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>
            <a:extLst>
              <a:ext uri="{FF2B5EF4-FFF2-40B4-BE49-F238E27FC236}">
                <a16:creationId xmlns:a16="http://schemas.microsoft.com/office/drawing/2014/main" xmlns="" id="{0E49FC30-7F95-414C-BCF1-C89612144E07}"/>
              </a:ext>
            </a:extLst>
          </p:cNvPr>
          <p:cNvCxnSpPr>
            <a:cxnSpLocks/>
            <a:stCxn id="415" idx="2"/>
            <a:endCxn id="418" idx="0"/>
          </p:cNvCxnSpPr>
          <p:nvPr/>
        </p:nvCxnSpPr>
        <p:spPr>
          <a:xfrm rot="16200000" flipH="1">
            <a:off x="34896827" y="25903768"/>
            <a:ext cx="338590" cy="124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>
            <a:extLst>
              <a:ext uri="{FF2B5EF4-FFF2-40B4-BE49-F238E27FC236}">
                <a16:creationId xmlns:a16="http://schemas.microsoft.com/office/drawing/2014/main" xmlns="" id="{9786A1C4-F115-4707-BEB8-7BD45F18AFA1}"/>
              </a:ext>
            </a:extLst>
          </p:cNvPr>
          <p:cNvCxnSpPr>
            <a:cxnSpLocks/>
            <a:stCxn id="321" idx="2"/>
            <a:endCxn id="406" idx="0"/>
          </p:cNvCxnSpPr>
          <p:nvPr/>
        </p:nvCxnSpPr>
        <p:spPr>
          <a:xfrm>
            <a:off x="33209557" y="27777908"/>
            <a:ext cx="0" cy="372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>
            <a:extLst>
              <a:ext uri="{FF2B5EF4-FFF2-40B4-BE49-F238E27FC236}">
                <a16:creationId xmlns:a16="http://schemas.microsoft.com/office/drawing/2014/main" xmlns="" id="{79E19F73-D641-4C7A-AA27-959AAEAD578F}"/>
              </a:ext>
            </a:extLst>
          </p:cNvPr>
          <p:cNvCxnSpPr>
            <a:cxnSpLocks/>
            <a:stCxn id="410" idx="2"/>
            <a:endCxn id="393" idx="0"/>
          </p:cNvCxnSpPr>
          <p:nvPr/>
        </p:nvCxnSpPr>
        <p:spPr>
          <a:xfrm rot="16200000" flipH="1">
            <a:off x="16263955" y="28779376"/>
            <a:ext cx="3195806" cy="1228589"/>
          </a:xfrm>
          <a:prstGeom prst="bentConnector3">
            <a:avLst>
              <a:gd name="adj1" fmla="val 70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Прямая со стрелкой 596">
            <a:extLst>
              <a:ext uri="{FF2B5EF4-FFF2-40B4-BE49-F238E27FC236}">
                <a16:creationId xmlns:a16="http://schemas.microsoft.com/office/drawing/2014/main" xmlns="" id="{EFF7721C-2831-4027-8613-EB301D241B42}"/>
              </a:ext>
            </a:extLst>
          </p:cNvPr>
          <p:cNvCxnSpPr>
            <a:cxnSpLocks/>
            <a:stCxn id="416" idx="2"/>
            <a:endCxn id="371" idx="0"/>
          </p:cNvCxnSpPr>
          <p:nvPr/>
        </p:nvCxnSpPr>
        <p:spPr>
          <a:xfrm flipH="1">
            <a:off x="24617792" y="27795768"/>
            <a:ext cx="3544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hape 248">
            <a:extLst>
              <a:ext uri="{FF2B5EF4-FFF2-40B4-BE49-F238E27FC236}">
                <a16:creationId xmlns:a16="http://schemas.microsoft.com/office/drawing/2014/main" xmlns="" id="{1BDFD058-3088-4A39-B00D-0D88C5B4D41E}"/>
              </a:ext>
            </a:extLst>
          </p:cNvPr>
          <p:cNvCxnSpPr>
            <a:cxnSpLocks/>
            <a:stCxn id="373" idx="2"/>
            <a:endCxn id="387" idx="0"/>
          </p:cNvCxnSpPr>
          <p:nvPr/>
        </p:nvCxnSpPr>
        <p:spPr>
          <a:xfrm rot="5400000">
            <a:off x="23242084" y="25734886"/>
            <a:ext cx="337629" cy="73255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xmlns="" id="{33D724F3-BCB9-4419-ABB7-752519A753B4}"/>
              </a:ext>
            </a:extLst>
          </p:cNvPr>
          <p:cNvSpPr/>
          <p:nvPr/>
        </p:nvSpPr>
        <p:spPr>
          <a:xfrm>
            <a:off x="34089514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рабочую республику Конго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64" name="Shape 248">
            <a:extLst>
              <a:ext uri="{FF2B5EF4-FFF2-40B4-BE49-F238E27FC236}">
                <a16:creationId xmlns:a16="http://schemas.microsoft.com/office/drawing/2014/main" xmlns="" id="{9B715593-1715-4A42-91C3-88FE3A615CA3}"/>
              </a:ext>
            </a:extLst>
          </p:cNvPr>
          <p:cNvCxnSpPr>
            <a:cxnSpLocks/>
            <a:stCxn id="362" idx="2"/>
            <a:endCxn id="358" idx="0"/>
          </p:cNvCxnSpPr>
          <p:nvPr/>
        </p:nvCxnSpPr>
        <p:spPr>
          <a:xfrm rot="16200000" flipH="1">
            <a:off x="34908266" y="13623404"/>
            <a:ext cx="1728311" cy="1249896"/>
          </a:xfrm>
          <a:prstGeom prst="bentConnector3">
            <a:avLst>
              <a:gd name="adj1" fmla="val 81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hape 248">
            <a:extLst>
              <a:ext uri="{FF2B5EF4-FFF2-40B4-BE49-F238E27FC236}">
                <a16:creationId xmlns:a16="http://schemas.microsoft.com/office/drawing/2014/main" xmlns="" id="{66F0B54A-C8E7-4525-B599-B86C61BA3285}"/>
              </a:ext>
            </a:extLst>
          </p:cNvPr>
          <p:cNvCxnSpPr>
            <a:cxnSpLocks/>
            <a:stCxn id="253" idx="2"/>
            <a:endCxn id="362" idx="0"/>
          </p:cNvCxnSpPr>
          <p:nvPr/>
        </p:nvCxnSpPr>
        <p:spPr>
          <a:xfrm rot="16200000" flipH="1">
            <a:off x="32227558" y="9384282"/>
            <a:ext cx="1792468" cy="4047361"/>
          </a:xfrm>
          <a:prstGeom prst="bentConnector3">
            <a:avLst>
              <a:gd name="adj1" fmla="val 847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1F9C0D72-2B8C-422F-AA1B-75E2613CE527}"/>
              </a:ext>
            </a:extLst>
          </p:cNvPr>
          <p:cNvSpPr/>
          <p:nvPr/>
        </p:nvSpPr>
        <p:spPr>
          <a:xfrm>
            <a:off x="2512632" y="225185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Нацистская диктатура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НД на 100 дней, </a:t>
            </a:r>
            <a:r>
              <a:rPr lang="ru-RU" sz="1400" dirty="0" err="1"/>
              <a:t>политка</a:t>
            </a:r>
            <a:r>
              <a:rPr lang="ru-RU" sz="1400" dirty="0"/>
              <a:t> +1, автономия +2, </a:t>
            </a:r>
            <a:r>
              <a:rPr lang="ru-RU" sz="1400" dirty="0" err="1"/>
              <a:t>фазим</a:t>
            </a:r>
            <a:r>
              <a:rPr lang="ru-RU" sz="1400" dirty="0"/>
              <a:t> +0,1)</a:t>
            </a:r>
            <a:endParaRPr lang="ru-RU" sz="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1EEB06B4-DE13-4E69-B6E7-D0359E824360}"/>
              </a:ext>
            </a:extLst>
          </p:cNvPr>
          <p:cNvSpPr/>
          <p:nvPr/>
        </p:nvSpPr>
        <p:spPr>
          <a:xfrm>
            <a:off x="2512632" y="372058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Вооружённые отряды </a:t>
            </a:r>
            <a:r>
              <a:rPr lang="ru-RU" sz="1400" dirty="0" err="1"/>
              <a:t>серорубашечников</a:t>
            </a:r>
            <a:r>
              <a:rPr lang="ru-RU" sz="1400" dirty="0"/>
              <a:t>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НД -20% время подготовки, </a:t>
            </a:r>
            <a:r>
              <a:rPr lang="ru-RU" sz="1400" dirty="0" err="1"/>
              <a:t>орагнизация</a:t>
            </a:r>
            <a:r>
              <a:rPr lang="ru-RU" sz="1400" dirty="0"/>
              <a:t> +8%, </a:t>
            </a:r>
            <a:r>
              <a:rPr lang="ru-RU" sz="1400" dirty="0" err="1"/>
              <a:t>военка</a:t>
            </a:r>
            <a:r>
              <a:rPr lang="ru-RU" sz="1400" dirty="0"/>
              <a:t> +1%, решение на </a:t>
            </a:r>
            <a:r>
              <a:rPr lang="ru-RU" sz="1400" dirty="0" err="1"/>
              <a:t>дивки</a:t>
            </a:r>
            <a:r>
              <a:rPr lang="ru-RU" sz="1400" dirty="0"/>
              <a:t> рубашек)</a:t>
            </a:r>
            <a:endParaRPr lang="ru-RU" sz="800" dirty="0"/>
          </a:p>
        </p:txBody>
      </p:sp>
      <p:cxnSp>
        <p:nvCxnSpPr>
          <p:cNvPr id="6" name="Shape 248">
            <a:extLst>
              <a:ext uri="{FF2B5EF4-FFF2-40B4-BE49-F238E27FC236}">
                <a16:creationId xmlns:a16="http://schemas.microsoft.com/office/drawing/2014/main" xmlns="" id="{B234CA33-0C27-440C-A25F-97E99F3EB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05014" y="2156063"/>
            <a:ext cx="353071" cy="11824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hape 248">
            <a:extLst>
              <a:ext uri="{FF2B5EF4-FFF2-40B4-BE49-F238E27FC236}">
                <a16:creationId xmlns:a16="http://schemas.microsoft.com/office/drawing/2014/main" xmlns="" id="{9C43B1C8-42BA-4945-AF2A-77ECD434BF3F}"/>
              </a:ext>
            </a:extLst>
          </p:cNvPr>
          <p:cNvCxnSpPr>
            <a:cxnSpLocks/>
          </p:cNvCxnSpPr>
          <p:nvPr/>
        </p:nvCxnSpPr>
        <p:spPr>
          <a:xfrm rot="5400000">
            <a:off x="6587839" y="2121293"/>
            <a:ext cx="353071" cy="1251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xmlns="" id="{A5B1A6DF-B58D-4E00-8DA0-A96D9F0E3C53}"/>
              </a:ext>
            </a:extLst>
          </p:cNvPr>
          <p:cNvCxnSpPr>
            <a:cxnSpLocks/>
          </p:cNvCxnSpPr>
          <p:nvPr/>
        </p:nvCxnSpPr>
        <p:spPr>
          <a:xfrm flipH="1">
            <a:off x="7390347" y="1146555"/>
            <a:ext cx="242" cy="34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xmlns="" id="{021126FA-D9A9-479C-94E2-9B1AF5E5451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334287" y="7198033"/>
            <a:ext cx="4159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66B19C8F-C1CF-449B-9FD8-33ABF2ABBEF2}"/>
              </a:ext>
            </a:extLst>
          </p:cNvPr>
          <p:cNvSpPr/>
          <p:nvPr/>
        </p:nvSpPr>
        <p:spPr>
          <a:xfrm>
            <a:off x="2512632" y="518930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о независимости от Британии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свобода)</a:t>
            </a:r>
            <a:endParaRPr lang="ru-RU" sz="8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79058CB1-7ABF-43FB-AD92-0741BD72F940}"/>
              </a:ext>
            </a:extLst>
          </p:cNvPr>
          <p:cNvSpPr/>
          <p:nvPr/>
        </p:nvSpPr>
        <p:spPr>
          <a:xfrm>
            <a:off x="1218369" y="665803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белой Африки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одноимённый альянс)</a:t>
            </a:r>
            <a:endParaRPr lang="ru-RU" sz="8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98BC2A06-2E3C-4DF7-B51A-82E3CD9D83BE}"/>
              </a:ext>
            </a:extLst>
          </p:cNvPr>
          <p:cNvSpPr/>
          <p:nvPr/>
        </p:nvSpPr>
        <p:spPr>
          <a:xfrm>
            <a:off x="3750211" y="665803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Ось (</a:t>
            </a:r>
            <a:r>
              <a:rPr lang="ru-RU" sz="1400" dirty="0" err="1"/>
              <a:t>кирино</a:t>
            </a:r>
            <a:r>
              <a:rPr lang="ru-RU" sz="1400" dirty="0"/>
              <a:t>)</a:t>
            </a:r>
            <a:endParaRPr lang="ru-RU" sz="8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79F30FFD-254C-4994-BCCF-7802FA86095A}"/>
              </a:ext>
            </a:extLst>
          </p:cNvPr>
          <p:cNvSpPr/>
          <p:nvPr/>
        </p:nvSpPr>
        <p:spPr>
          <a:xfrm>
            <a:off x="3750211" y="812675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разработки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одноимённый альянс)</a:t>
            </a:r>
            <a:endParaRPr lang="ru-RU" sz="8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xmlns="" id="{15A5BF7B-9859-4D99-B8AC-4D91B0C96D00}"/>
              </a:ext>
            </a:extLst>
          </p:cNvPr>
          <p:cNvSpPr/>
          <p:nvPr/>
        </p:nvSpPr>
        <p:spPr>
          <a:xfrm>
            <a:off x="2512632" y="959548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Внедриться в Южную Родезию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решения)</a:t>
            </a:r>
            <a:endParaRPr lang="ru-RU" sz="8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6F904001-736C-4D47-AD3B-976AAF18B4B5}"/>
              </a:ext>
            </a:extLst>
          </p:cNvPr>
          <p:cNvSpPr/>
          <p:nvPr/>
        </p:nvSpPr>
        <p:spPr>
          <a:xfrm>
            <a:off x="5080442" y="959548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Преторийские</a:t>
            </a:r>
            <a:r>
              <a:rPr lang="ru-RU" sz="1400" dirty="0"/>
              <a:t> законы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всякое такое судя по </a:t>
            </a:r>
            <a:r>
              <a:rPr lang="ru-RU" sz="1400" dirty="0" err="1"/>
              <a:t>тултипу</a:t>
            </a:r>
            <a:r>
              <a:rPr lang="ru-RU" sz="1400" dirty="0"/>
              <a:t>)</a:t>
            </a:r>
            <a:endParaRPr lang="ru-RU" sz="8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xmlns="" id="{460B3274-71A8-4E02-BF84-C018D966FCE8}"/>
              </a:ext>
            </a:extLst>
          </p:cNvPr>
          <p:cNvSpPr/>
          <p:nvPr/>
        </p:nvSpPr>
        <p:spPr>
          <a:xfrm>
            <a:off x="6332388" y="1106420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референдум в Южной Родезии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претензии и объединение)</a:t>
            </a:r>
            <a:endParaRPr lang="ru-RU" sz="8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xmlns="" id="{8B932D75-8E0B-42AE-9709-A099564F76B0}"/>
              </a:ext>
            </a:extLst>
          </p:cNvPr>
          <p:cNvSpPr/>
          <p:nvPr/>
        </p:nvSpPr>
        <p:spPr>
          <a:xfrm>
            <a:off x="5080442" y="1253293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Родезии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 err="1"/>
              <a:t>щас</a:t>
            </a:r>
            <a:r>
              <a:rPr lang="ru-RU" sz="1400" dirty="0"/>
              <a:t> вообще пусто)</a:t>
            </a:r>
            <a:endParaRPr lang="ru-RU" sz="8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xmlns="" id="{75AC6935-7994-4025-972C-A9B606F1C600}"/>
              </a:ext>
            </a:extLst>
          </p:cNvPr>
          <p:cNvSpPr/>
          <p:nvPr/>
        </p:nvSpPr>
        <p:spPr>
          <a:xfrm>
            <a:off x="7981549" y="1253293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Централизация Южной Африки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НД +10% </a:t>
            </a:r>
            <a:r>
              <a:rPr lang="ru-RU" sz="1400" dirty="0" err="1"/>
              <a:t>политки</a:t>
            </a:r>
            <a:r>
              <a:rPr lang="ru-RU" sz="1400" dirty="0"/>
              <a:t>, люди </a:t>
            </a:r>
            <a:r>
              <a:rPr lang="ru-RU" sz="1400" dirty="0" err="1"/>
              <a:t>ненац</a:t>
            </a:r>
            <a:r>
              <a:rPr lang="ru-RU" sz="1400" dirty="0"/>
              <a:t> +2%, атака и защита на </a:t>
            </a:r>
            <a:r>
              <a:rPr lang="ru-RU" sz="1400" dirty="0" err="1"/>
              <a:t>нац</a:t>
            </a:r>
            <a:r>
              <a:rPr lang="ru-RU" sz="1400" dirty="0"/>
              <a:t> +5%</a:t>
            </a:r>
            <a:r>
              <a:rPr lang="en-US" sz="1400" dirty="0"/>
              <a:t>; </a:t>
            </a:r>
            <a:r>
              <a:rPr lang="ru-RU" sz="1400" dirty="0"/>
              <a:t>+100 </a:t>
            </a:r>
            <a:r>
              <a:rPr lang="ru-RU" sz="1400" dirty="0" err="1"/>
              <a:t>политки</a:t>
            </a:r>
            <a:r>
              <a:rPr lang="ru-RU" sz="1400" dirty="0"/>
              <a:t>, +10% </a:t>
            </a:r>
            <a:r>
              <a:rPr lang="ru-RU" sz="1400" dirty="0" err="1"/>
              <a:t>стабы</a:t>
            </a:r>
            <a:r>
              <a:rPr lang="ru-RU" sz="1400" dirty="0"/>
              <a:t> и поддержки)</a:t>
            </a:r>
            <a:endParaRPr lang="ru-RU" sz="8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xmlns="" id="{CD50A99F-E1B4-48A5-97DB-ADFEE84EBF5C}"/>
              </a:ext>
            </a:extLst>
          </p:cNvPr>
          <p:cNvSpPr/>
          <p:nvPr/>
        </p:nvSpPr>
        <p:spPr>
          <a:xfrm>
            <a:off x="9298815" y="1400165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контроль над протекторатами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претензия и ивент)</a:t>
            </a:r>
            <a:endParaRPr lang="ru-RU" sz="80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xmlns="" id="{17F70722-D13D-41F3-BE3E-56DF8747031F}"/>
              </a:ext>
            </a:extLst>
          </p:cNvPr>
          <p:cNvSpPr/>
          <p:nvPr/>
        </p:nvSpPr>
        <p:spPr>
          <a:xfrm>
            <a:off x="5080442" y="3723292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спонсирование от НДСАП </a:t>
            </a:r>
            <a:r>
              <a:rPr lang="ru-RU" sz="800" dirty="0"/>
              <a:t>(Южноафриканское нееврейское национал-социалистическое движение финансировалось НСДАП/АО и получило поддержку среди молодых немцев, южноафриканцев и буров)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xmlns="" id="{E5389385-69EE-48FB-A1DC-B9F4755FB094}"/>
              </a:ext>
            </a:extLst>
          </p:cNvPr>
          <p:cNvSpPr/>
          <p:nvPr/>
        </p:nvSpPr>
        <p:spPr>
          <a:xfrm>
            <a:off x="-55178" y="3720583"/>
            <a:ext cx="2115918" cy="1077903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Решить вопрос с англичанами </a:t>
            </a:r>
            <a:r>
              <a:rPr lang="ru-RU" sz="500" dirty="0"/>
              <a:t>(Движение также пыталось заручиться поддержкой белых англоязычных, но без особого успеха. Белые носители английского языка боялись африканеров. национализма и в целом были удовлетворены правительством Герцога и </a:t>
            </a:r>
            <a:r>
              <a:rPr lang="ru-RU" sz="500" dirty="0" err="1"/>
              <a:t>Смэтса</a:t>
            </a:r>
            <a:r>
              <a:rPr lang="ru-RU" sz="500" dirty="0"/>
              <a:t> .)</a:t>
            </a:r>
            <a:endParaRPr lang="ru-RU" sz="8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xmlns="" id="{ADC16910-B304-4E84-891B-163B651F2E74}"/>
              </a:ext>
            </a:extLst>
          </p:cNvPr>
          <p:cNvSpPr/>
          <p:nvPr/>
        </p:nvSpPr>
        <p:spPr>
          <a:xfrm>
            <a:off x="5080442" y="518930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Прогнать евреев и национализировать их имущество </a:t>
            </a:r>
            <a:r>
              <a:rPr lang="ru-RU" sz="400" dirty="0"/>
              <a:t>(</a:t>
            </a:r>
            <a:r>
              <a:rPr lang="ru-RU" sz="400" dirty="0" err="1"/>
              <a:t>грышемде</a:t>
            </a:r>
            <a:r>
              <a:rPr lang="ru-RU" sz="400" dirty="0"/>
              <a:t> якобы предназначались для защиты митингов южноафриканского нацистского движения, но на самом деле это были банды, избивавшие противников движения. </a:t>
            </a:r>
            <a:r>
              <a:rPr lang="ru-RU" sz="400" dirty="0" err="1"/>
              <a:t>Грышемде</a:t>
            </a:r>
            <a:r>
              <a:rPr lang="ru-RU" sz="400" dirty="0"/>
              <a:t> также разрушили некоторые синагоги и запугали евреев . Поскольку </a:t>
            </a:r>
            <a:r>
              <a:rPr lang="ru-RU" sz="400" dirty="0" err="1"/>
              <a:t>Гришемде</a:t>
            </a:r>
            <a:r>
              <a:rPr lang="ru-RU" sz="400" dirty="0"/>
              <a:t> занимал такое важное место в южноафриканском нееврейском национал-социалистическом движении, это движение вскоре стало широко известно как </a:t>
            </a:r>
            <a:r>
              <a:rPr lang="ru-RU" sz="400" dirty="0" err="1"/>
              <a:t>Гришемде</a:t>
            </a:r>
            <a:r>
              <a:rPr lang="ru-RU" sz="400" dirty="0"/>
              <a:t>.)</a:t>
            </a:r>
            <a:endParaRPr lang="ru-RU" sz="8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xmlns="" id="{8451F12F-5CAE-4431-8EB7-1F746686EB80}"/>
              </a:ext>
            </a:extLst>
          </p:cNvPr>
          <p:cNvSpPr/>
          <p:nvPr/>
        </p:nvSpPr>
        <p:spPr>
          <a:xfrm>
            <a:off x="-55178" y="518930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Ввести </a:t>
            </a:r>
            <a:r>
              <a:rPr lang="ru-RU" sz="1400" dirty="0" err="1"/>
              <a:t>однопартийность</a:t>
            </a:r>
            <a:r>
              <a:rPr lang="ru-RU" sz="1400" dirty="0"/>
              <a:t> </a:t>
            </a:r>
            <a:r>
              <a:rPr lang="ru-RU" sz="700" dirty="0"/>
              <a:t>(Однако однопартийное государство, за которое выступал Ван </a:t>
            </a:r>
            <a:r>
              <a:rPr lang="ru-RU" sz="700" dirty="0" err="1"/>
              <a:t>Ренсбург</a:t>
            </a:r>
            <a:r>
              <a:rPr lang="ru-RU" sz="700" dirty="0"/>
              <a:t> , не было принято, а парламентская система — хотя и в пользу националистического правительства — сохранилась.)</a:t>
            </a:r>
            <a:endParaRPr lang="ru-RU" sz="8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98BC2A06-2E3C-4DF7-B51A-82E3CD9D83BE}"/>
              </a:ext>
            </a:extLst>
          </p:cNvPr>
          <p:cNvSpPr/>
          <p:nvPr/>
        </p:nvSpPr>
        <p:spPr>
          <a:xfrm>
            <a:off x="10228983" y="5385670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Ось (</a:t>
            </a:r>
            <a:r>
              <a:rPr lang="ru-RU" sz="1400" dirty="0" err="1"/>
              <a:t>кирино</a:t>
            </a:r>
            <a:r>
              <a:rPr lang="ru-RU" sz="1400" dirty="0"/>
              <a:t>)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8771627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37262</TotalTime>
  <Words>1868</Words>
  <Application>Microsoft Office PowerPoint</Application>
  <PresentationFormat>Произвольный</PresentationFormat>
  <Paragraphs>183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Курочкин Михаил Александрович</cp:lastModifiedBy>
  <cp:revision>1964</cp:revision>
  <dcterms:created xsi:type="dcterms:W3CDTF">2018-10-23T08:09:21Z</dcterms:created>
  <dcterms:modified xsi:type="dcterms:W3CDTF">2023-11-03T08:57:17Z</dcterms:modified>
</cp:coreProperties>
</file>