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00" d="100"/>
          <a:sy n="100" d="100"/>
        </p:scale>
        <p:origin x="-9690" y="-865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</a:t>
            </a:r>
            <a:r>
              <a:rPr lang="ru-RU" sz="1400" dirty="0" smtClean="0"/>
              <a:t>США</a:t>
            </a:r>
            <a:endParaRPr lang="ru-RU" sz="200" dirty="0"/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Бельгийский доминион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</a:t>
            </a:r>
            <a:r>
              <a:rPr lang="ru-RU" sz="1400" dirty="0" smtClean="0"/>
              <a:t>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Пьер </a:t>
            </a:r>
            <a:r>
              <a:rPr lang="en-US" sz="1400" dirty="0" smtClean="0"/>
              <a:t>VII</a:t>
            </a:r>
            <a:endParaRPr lang="ru-RU" sz="1400" dirty="0" smtClean="0"/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4821998" y="1367247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17651611" y="1365984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 flipV="1">
            <a:off x="19767529" y="14199842"/>
            <a:ext cx="5054469" cy="12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2070109" y="9848533"/>
            <a:ext cx="450770" cy="7171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5400000">
            <a:off x="25648985" y="13440045"/>
            <a:ext cx="463406" cy="14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</a:t>
            </a:r>
            <a:r>
              <a:rPr lang="ru-RU" sz="1400" dirty="0" smtClean="0"/>
              <a:t>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</a:t>
            </a:r>
            <a:r>
              <a:rPr lang="ru-RU" sz="1400" dirty="0" smtClean="0"/>
              <a:t>наше)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34744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экономические связи с Брюсселем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Независимая экономика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шахт </a:t>
            </a:r>
            <a:r>
              <a:rPr lang="ru-RU" sz="1400" dirty="0" err="1"/>
              <a:t>Катанги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предприятия </a:t>
            </a:r>
            <a:r>
              <a:rPr lang="ru-RU" sz="1400" dirty="0" err="1"/>
              <a:t>Катанги</a:t>
            </a:r>
            <a:r>
              <a:rPr lang="ru-RU" sz="1400" dirty="0"/>
              <a:t>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14744"/>
            <a:ext cx="0" cy="189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408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 (наше)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 (январь 1943 </a:t>
            </a:r>
            <a:r>
              <a:rPr lang="ru-RU" sz="1400" dirty="0" err="1" smtClean="0"/>
              <a:t>ист</a:t>
            </a:r>
            <a:r>
              <a:rPr lang="ru-RU" sz="1400" dirty="0" smtClean="0"/>
              <a:t>)</a:t>
            </a:r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</a:t>
            </a:r>
            <a:r>
              <a:rPr lang="ru-RU" sz="1400" dirty="0" smtClean="0"/>
              <a:t>сообщения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королевский совет</a:t>
            </a:r>
            <a:endParaRPr lang="ru-RU" sz="200" dirty="0" smtClean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 err="1" smtClean="0"/>
              <a:t>маканда</a:t>
            </a:r>
            <a:endParaRPr lang="ru-RU" sz="400" dirty="0" smtClean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Мбанза</a:t>
            </a:r>
            <a:r>
              <a:rPr lang="ru-RU" sz="1400" dirty="0" smtClean="0"/>
              <a:t>-Конго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Стать центром </a:t>
            </a:r>
            <a:r>
              <a:rPr lang="ru-RU" sz="1400" dirty="0"/>
              <a:t>торговли </a:t>
            </a:r>
            <a:r>
              <a:rPr lang="ru-RU" sz="1400" dirty="0" smtClean="0"/>
              <a:t>Африки</a:t>
            </a:r>
            <a:endParaRPr lang="ru-RU" sz="1100" dirty="0" smtClean="0"/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smtClean="0"/>
              <a:t>Конго-</a:t>
            </a:r>
            <a:r>
              <a:rPr lang="ru-RU" sz="1400" dirty="0" err="1" smtClean="0"/>
              <a:t>Бразильвиль</a:t>
            </a:r>
            <a:endParaRPr lang="ru-RU" sz="1200" dirty="0" smtClean="0"/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федеративное королевство</a:t>
            </a:r>
            <a:endParaRPr lang="ru-RU" sz="1200" dirty="0" smtClean="0"/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Руанду и Бурунди</a:t>
            </a:r>
            <a:endParaRPr lang="ru-RU" sz="1200" dirty="0" smtClean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королевства </a:t>
            </a:r>
            <a:r>
              <a:rPr lang="ru-RU" sz="1400" dirty="0" err="1" smtClean="0"/>
              <a:t>Донго</a:t>
            </a:r>
            <a:r>
              <a:rPr lang="ru-RU" sz="1400" dirty="0" smtClean="0"/>
              <a:t> и </a:t>
            </a:r>
            <a:r>
              <a:rPr lang="ru-RU" sz="1400" dirty="0" err="1" smtClean="0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</a:t>
            </a:r>
            <a:r>
              <a:rPr lang="ru-RU" sz="400" dirty="0" smtClean="0"/>
              <a:t>.)</a:t>
            </a:r>
            <a:endParaRPr lang="ru-RU" sz="300" dirty="0" smtClean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королевство языком </a:t>
            </a:r>
            <a:r>
              <a:rPr lang="ru-RU" sz="1400" dirty="0" err="1" smtClean="0"/>
              <a:t>Киконго</a:t>
            </a:r>
            <a:r>
              <a:rPr lang="ru-RU" sz="1400" dirty="0" smtClean="0"/>
              <a:t> </a:t>
            </a:r>
            <a:r>
              <a:rPr lang="ru-RU" sz="900" dirty="0" smtClean="0"/>
              <a:t>(Народы </a:t>
            </a:r>
            <a:r>
              <a:rPr lang="ru-RU" sz="900" dirty="0"/>
              <a:t>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  <a:endParaRPr lang="ru-RU" sz="900" dirty="0" smtClean="0"/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Европой</a:t>
            </a:r>
            <a:endParaRPr lang="ru-RU" sz="1200" dirty="0" smtClean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союзников в Африке</a:t>
            </a:r>
            <a:endParaRPr lang="ru-RU" sz="1200" dirty="0" smtClean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53913" y="12187826"/>
            <a:ext cx="445099" cy="2498933"/>
          </a:xfrm>
          <a:prstGeom prst="bentConnector3">
            <a:avLst>
              <a:gd name="adj1" fmla="val 533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набор из племён</a:t>
            </a:r>
            <a:endParaRPr lang="ru-RU" sz="1200" dirty="0" smtClean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0067967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2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507656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в обмен на уран</a:t>
            </a:r>
            <a:endParaRPr lang="ru-RU" sz="1200" dirty="0" smtClean="0"/>
          </a:p>
        </p:txBody>
      </p:sp>
      <p:sp>
        <p:nvSpPr>
          <p:cNvPr id="450" name="Прямоугольник 449"/>
          <p:cNvSpPr/>
          <p:nvPr/>
        </p:nvSpPr>
        <p:spPr>
          <a:xfrm>
            <a:off x="22150754" y="548014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106</a:t>
            </a:r>
            <a:endParaRPr lang="ru-RU" sz="1600" b="1" dirty="0"/>
          </a:p>
        </p:txBody>
      </p:sp>
      <p:cxnSp>
        <p:nvCxnSpPr>
          <p:cNvPr id="451" name="Соединительная линия уступом 450"/>
          <p:cNvCxnSpPr>
            <a:stCxn id="362" idx="2"/>
            <a:endCxn id="363" idx="0"/>
          </p:cNvCxnSpPr>
          <p:nvPr/>
        </p:nvCxnSpPr>
        <p:spPr>
          <a:xfrm rot="16200000" flipH="1">
            <a:off x="46441124" y="12921356"/>
            <a:ext cx="1866818" cy="2504925"/>
          </a:xfrm>
          <a:prstGeom prst="bentConnector3">
            <a:avLst>
              <a:gd name="adj1" fmla="val 113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Прямоугольник 451"/>
          <p:cNvSpPr/>
          <p:nvPr/>
        </p:nvSpPr>
        <p:spPr>
          <a:xfrm>
            <a:off x="52566898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Встать во главе собственного союза</a:t>
            </a:r>
            <a:endParaRPr lang="ru-RU" sz="1100" dirty="0" smtClean="0"/>
          </a:p>
        </p:txBody>
      </p:sp>
      <p:cxnSp>
        <p:nvCxnSpPr>
          <p:cNvPr id="453" name="Соединительная линия уступом 452"/>
          <p:cNvCxnSpPr>
            <a:stCxn id="441" idx="2"/>
            <a:endCxn id="458" idx="0"/>
          </p:cNvCxnSpPr>
          <p:nvPr/>
        </p:nvCxnSpPr>
        <p:spPr>
          <a:xfrm rot="5400000">
            <a:off x="51445210" y="15866235"/>
            <a:ext cx="613900" cy="12524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Соединительная линия уступом 453"/>
          <p:cNvCxnSpPr>
            <a:stCxn id="440" idx="2"/>
            <a:endCxn id="459" idx="0"/>
          </p:cNvCxnSpPr>
          <p:nvPr/>
        </p:nvCxnSpPr>
        <p:spPr>
          <a:xfrm rot="16200000" flipH="1">
            <a:off x="55205821" y="15870716"/>
            <a:ext cx="612190" cy="12452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 стрелкой 454"/>
          <p:cNvCxnSpPr>
            <a:stCxn id="421" idx="2"/>
            <a:endCxn id="452" idx="0"/>
          </p:cNvCxnSpPr>
          <p:nvPr/>
        </p:nvCxnSpPr>
        <p:spPr>
          <a:xfrm flipH="1">
            <a:off x="53624857" y="14739844"/>
            <a:ext cx="11990" cy="2059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/>
          <p:cNvSpPr/>
          <p:nvPr/>
        </p:nvSpPr>
        <p:spPr>
          <a:xfrm>
            <a:off x="21243705" y="151526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советской конголезской </a:t>
            </a:r>
            <a:r>
              <a:rPr lang="ru-RU" sz="1400" dirty="0" smtClean="0"/>
              <a:t>республики</a:t>
            </a:r>
            <a:endParaRPr lang="ru-RU" sz="100" dirty="0"/>
          </a:p>
        </p:txBody>
      </p:sp>
      <p:cxnSp>
        <p:nvCxnSpPr>
          <p:cNvPr id="457" name="Соединительная линия уступом 456"/>
          <p:cNvCxnSpPr>
            <a:stCxn id="252" idx="2"/>
            <a:endCxn id="456" idx="0"/>
          </p:cNvCxnSpPr>
          <p:nvPr/>
        </p:nvCxnSpPr>
        <p:spPr>
          <a:xfrm rot="5400000">
            <a:off x="23890738" y="13163405"/>
            <a:ext cx="400146" cy="35782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Соединительная линия уступом 459"/>
          <p:cNvCxnSpPr>
            <a:stCxn id="264" idx="2"/>
            <a:endCxn id="456" idx="0"/>
          </p:cNvCxnSpPr>
          <p:nvPr/>
        </p:nvCxnSpPr>
        <p:spPr>
          <a:xfrm rot="16200000" flipH="1">
            <a:off x="20299226" y="13150186"/>
            <a:ext cx="412782" cy="35920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Прямоугольник 460"/>
          <p:cNvSpPr/>
          <p:nvPr/>
        </p:nvSpPr>
        <p:spPr>
          <a:xfrm>
            <a:off x="23669660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Социализм в одной стране</a:t>
            </a:r>
            <a:endParaRPr lang="ru-RU" sz="500" dirty="0"/>
          </a:p>
        </p:txBody>
      </p:sp>
      <p:sp>
        <p:nvSpPr>
          <p:cNvPr id="462" name="Прямоугольник 461"/>
          <p:cNvSpPr/>
          <p:nvPr/>
        </p:nvSpPr>
        <p:spPr>
          <a:xfrm>
            <a:off x="16467989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</a:t>
            </a:r>
            <a:r>
              <a:rPr lang="ru-RU" sz="1400" dirty="0"/>
              <a:t>чёрный национализм </a:t>
            </a:r>
            <a:r>
              <a:rPr lang="ru-RU" sz="500" dirty="0"/>
              <a:t>(Черный национализм - это тип национализма или </a:t>
            </a:r>
            <a:r>
              <a:rPr lang="ru-RU" sz="500" dirty="0" err="1"/>
              <a:t>паннационализма</a:t>
            </a:r>
            <a:r>
              <a:rPr lang="ru-RU" sz="500" dirty="0"/>
              <a:t>, который поддерживает веру в то, что черные люди представляют собой расу , и стремится развивать и поддерживать черную расовую и национальную идентичность . [1] Черный националистический </a:t>
            </a:r>
            <a:r>
              <a:rPr lang="ru-RU" sz="500" dirty="0" err="1"/>
              <a:t>активизм</a:t>
            </a:r>
            <a:r>
              <a:rPr lang="ru-RU" sz="500" dirty="0"/>
              <a:t> вращается вокруг социальных, политических и экономических прав и возможностей черных сообществ и людей, особенно для сопротивления ассимиляции в белую культуру (через интеграцию или иным образом) и сохранения особой черной идентичности. [1</a:t>
            </a:r>
            <a:r>
              <a:rPr lang="ru-RU" sz="500" dirty="0" smtClean="0"/>
              <a:t>])</a:t>
            </a:r>
            <a:endParaRPr lang="ru-RU" sz="100" dirty="0"/>
          </a:p>
        </p:txBody>
      </p:sp>
      <p:sp>
        <p:nvSpPr>
          <p:cNvPr id="463" name="Прямоугольник 462"/>
          <p:cNvSpPr/>
          <p:nvPr/>
        </p:nvSpPr>
        <p:spPr>
          <a:xfrm>
            <a:off x="17651611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колониальный режим в ЮАС</a:t>
            </a:r>
            <a:endParaRPr lang="ru-RU" sz="500" dirty="0"/>
          </a:p>
        </p:txBody>
      </p:sp>
      <p:sp>
        <p:nvSpPr>
          <p:cNvPr id="464" name="Прямоугольник 463"/>
          <p:cNvSpPr/>
          <p:nvPr/>
        </p:nvSpPr>
        <p:spPr>
          <a:xfrm>
            <a:off x="18817493" y="1514633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местную секцию интернационала</a:t>
            </a:r>
            <a:endParaRPr lang="ru-RU" sz="500" dirty="0"/>
          </a:p>
        </p:txBody>
      </p:sp>
      <p:sp>
        <p:nvSpPr>
          <p:cNvPr id="465" name="Прямоугольник 464"/>
          <p:cNvSpPr/>
          <p:nvPr/>
        </p:nvSpPr>
        <p:spPr>
          <a:xfrm>
            <a:off x="14126671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Распространить теорию перманентной революции среди крестьян</a:t>
            </a:r>
            <a:endParaRPr lang="ru-RU" sz="500" dirty="0"/>
          </a:p>
        </p:txBody>
      </p:sp>
      <p:sp>
        <p:nvSpPr>
          <p:cNvPr id="466" name="Прямоугольник 465"/>
          <p:cNvSpPr/>
          <p:nvPr/>
        </p:nvSpPr>
        <p:spPr>
          <a:xfrm>
            <a:off x="22452440" y="16797652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Отбросить этническую </a:t>
            </a:r>
            <a:r>
              <a:rPr lang="ru-RU" sz="1400" dirty="0" smtClean="0"/>
              <a:t>борьбу</a:t>
            </a:r>
            <a:endParaRPr lang="ru-RU" sz="500" dirty="0"/>
          </a:p>
        </p:txBody>
      </p:sp>
      <p:sp>
        <p:nvSpPr>
          <p:cNvPr id="468" name="Прямоугольник 467"/>
          <p:cNvSpPr/>
          <p:nvPr/>
        </p:nvSpPr>
        <p:spPr>
          <a:xfrm>
            <a:off x="16471778" y="1678820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Протянуть руку помощи рабочим Анголы</a:t>
            </a:r>
            <a:endParaRPr lang="ru-RU" sz="5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15299224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</a:t>
            </a:r>
            <a:r>
              <a:rPr lang="ru-RU" sz="1400" dirty="0"/>
              <a:t>колониальный режим </a:t>
            </a:r>
            <a:r>
              <a:rPr lang="ru-RU" sz="1400" dirty="0" smtClean="0"/>
              <a:t>в ЮЗА</a:t>
            </a:r>
            <a:endParaRPr lang="ru-RU" sz="500" dirty="0"/>
          </a:p>
        </p:txBody>
      </p:sp>
      <p:cxnSp>
        <p:nvCxnSpPr>
          <p:cNvPr id="470" name="Соединительная линия уступом 469"/>
          <p:cNvCxnSpPr>
            <a:stCxn id="264" idx="2"/>
            <a:endCxn id="465" idx="0"/>
          </p:cNvCxnSpPr>
          <p:nvPr/>
        </p:nvCxnSpPr>
        <p:spPr>
          <a:xfrm rot="5400000">
            <a:off x="16748253" y="13176219"/>
            <a:ext cx="397694" cy="3524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Соединительная линия уступом 470"/>
          <p:cNvCxnSpPr>
            <a:stCxn id="264" idx="2"/>
            <a:endCxn id="462" idx="0"/>
          </p:cNvCxnSpPr>
          <p:nvPr/>
        </p:nvCxnSpPr>
        <p:spPr>
          <a:xfrm rot="5400000">
            <a:off x="17918912" y="14346878"/>
            <a:ext cx="397694" cy="1183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471"/>
          <p:cNvCxnSpPr>
            <a:stCxn id="264" idx="2"/>
            <a:endCxn id="464" idx="0"/>
          </p:cNvCxnSpPr>
          <p:nvPr/>
        </p:nvCxnSpPr>
        <p:spPr>
          <a:xfrm rot="16200000" flipH="1">
            <a:off x="19089263" y="14360149"/>
            <a:ext cx="406497" cy="116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Соединительная линия уступом 472"/>
          <p:cNvCxnSpPr>
            <a:stCxn id="468" idx="2"/>
            <a:endCxn id="463" idx="0"/>
          </p:cNvCxnSpPr>
          <p:nvPr/>
        </p:nvCxnSpPr>
        <p:spPr>
          <a:xfrm rot="16200000" flipH="1">
            <a:off x="17886194" y="17511748"/>
            <a:ext cx="466918" cy="11798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68" idx="2"/>
            <a:endCxn id="469" idx="0"/>
          </p:cNvCxnSpPr>
          <p:nvPr/>
        </p:nvCxnSpPr>
        <p:spPr>
          <a:xfrm rot="5400000">
            <a:off x="16710001" y="17515388"/>
            <a:ext cx="466918" cy="1172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462" idx="2"/>
            <a:endCxn id="468" idx="0"/>
          </p:cNvCxnSpPr>
          <p:nvPr/>
        </p:nvCxnSpPr>
        <p:spPr>
          <a:xfrm>
            <a:off x="17525948" y="16217536"/>
            <a:ext cx="3789" cy="570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Прямоугольник 475"/>
          <p:cNvSpPr/>
          <p:nvPr/>
        </p:nvSpPr>
        <p:spPr>
          <a:xfrm>
            <a:off x="14131155" y="1679765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аграрные профсоюзы</a:t>
            </a:r>
            <a:endParaRPr lang="ru-RU" sz="500" dirty="0"/>
          </a:p>
        </p:txBody>
      </p:sp>
      <p:sp>
        <p:nvSpPr>
          <p:cNvPr id="477" name="Прямоугольник 476"/>
          <p:cNvSpPr/>
          <p:nvPr/>
        </p:nvSpPr>
        <p:spPr>
          <a:xfrm>
            <a:off x="20030491" y="16799418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Племенной социализм</a:t>
            </a:r>
            <a:endParaRPr lang="ru-RU" sz="500" dirty="0"/>
          </a:p>
        </p:txBody>
      </p:sp>
      <p:cxnSp>
        <p:nvCxnSpPr>
          <p:cNvPr id="478" name="Прямая соединительная линия 477"/>
          <p:cNvCxnSpPr>
            <a:stCxn id="466" idx="1"/>
            <a:endCxn id="477" idx="3"/>
          </p:cNvCxnSpPr>
          <p:nvPr/>
        </p:nvCxnSpPr>
        <p:spPr>
          <a:xfrm flipH="1">
            <a:off x="22146409" y="17337652"/>
            <a:ext cx="306031" cy="1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Соединительная линия уступом 478"/>
          <p:cNvCxnSpPr>
            <a:stCxn id="456" idx="2"/>
            <a:endCxn id="477" idx="0"/>
          </p:cNvCxnSpPr>
          <p:nvPr/>
        </p:nvCxnSpPr>
        <p:spPr>
          <a:xfrm rot="5400000">
            <a:off x="21411660" y="15909414"/>
            <a:ext cx="566794" cy="1213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Соединительная линия уступом 479"/>
          <p:cNvCxnSpPr>
            <a:stCxn id="456" idx="2"/>
            <a:endCxn id="466" idx="0"/>
          </p:cNvCxnSpPr>
          <p:nvPr/>
        </p:nvCxnSpPr>
        <p:spPr>
          <a:xfrm rot="16200000" flipH="1">
            <a:off x="22623517" y="15910770"/>
            <a:ext cx="565028" cy="1208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Прямоугольник 480"/>
          <p:cNvSpPr/>
          <p:nvPr/>
        </p:nvSpPr>
        <p:spPr>
          <a:xfrm>
            <a:off x="17651611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рабочих Родезии</a:t>
            </a:r>
            <a:endParaRPr lang="ru-RU" sz="500" dirty="0"/>
          </a:p>
        </p:txBody>
      </p:sp>
      <p:sp>
        <p:nvSpPr>
          <p:cNvPr id="482" name="Прямоугольник 481"/>
          <p:cNvSpPr/>
          <p:nvPr/>
        </p:nvSpPr>
        <p:spPr>
          <a:xfrm>
            <a:off x="15293119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рабочих в Мозамбике</a:t>
            </a:r>
            <a:endParaRPr lang="ru-RU" sz="500" dirty="0"/>
          </a:p>
        </p:txBody>
      </p:sp>
      <p:sp>
        <p:nvSpPr>
          <p:cNvPr id="483" name="Прямоугольник 482"/>
          <p:cNvSpPr/>
          <p:nvPr/>
        </p:nvSpPr>
        <p:spPr>
          <a:xfrm>
            <a:off x="20029470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Призыв </a:t>
            </a:r>
            <a:r>
              <a:rPr lang="ru-RU" sz="1400" dirty="0"/>
              <a:t>п</a:t>
            </a:r>
            <a:r>
              <a:rPr lang="ru-RU" sz="1400" dirty="0" smtClean="0"/>
              <a:t>леменных ополченцев (чем больше лояльных вождей, тем больше </a:t>
            </a:r>
            <a:r>
              <a:rPr lang="ru-RU" sz="1400" dirty="0" err="1" smtClean="0"/>
              <a:t>дивок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484" name="Прямоугольник 483"/>
          <p:cNvSpPr/>
          <p:nvPr/>
        </p:nvSpPr>
        <p:spPr>
          <a:xfrm>
            <a:off x="22456683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личности вождя партии</a:t>
            </a:r>
            <a:endParaRPr lang="ru-RU" sz="500" dirty="0"/>
          </a:p>
        </p:txBody>
      </p:sp>
      <p:cxnSp>
        <p:nvCxnSpPr>
          <p:cNvPr id="485" name="Прямая со стрелкой 484"/>
          <p:cNvCxnSpPr>
            <a:stCxn id="477" idx="2"/>
            <a:endCxn id="483" idx="0"/>
          </p:cNvCxnSpPr>
          <p:nvPr/>
        </p:nvCxnSpPr>
        <p:spPr>
          <a:xfrm flipH="1">
            <a:off x="21087429" y="17879418"/>
            <a:ext cx="1021" cy="4557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Прямая со стрелкой 485"/>
          <p:cNvCxnSpPr>
            <a:stCxn id="466" idx="2"/>
            <a:endCxn id="484" idx="0"/>
          </p:cNvCxnSpPr>
          <p:nvPr/>
        </p:nvCxnSpPr>
        <p:spPr>
          <a:xfrm>
            <a:off x="23510399" y="17877652"/>
            <a:ext cx="4243" cy="457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Прямая со стрелкой 486"/>
          <p:cNvCxnSpPr>
            <a:stCxn id="463" idx="2"/>
            <a:endCxn id="481" idx="0"/>
          </p:cNvCxnSpPr>
          <p:nvPr/>
        </p:nvCxnSpPr>
        <p:spPr>
          <a:xfrm>
            <a:off x="18709570" y="19415124"/>
            <a:ext cx="0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Прямая со стрелкой 487"/>
          <p:cNvCxnSpPr>
            <a:stCxn id="469" idx="2"/>
            <a:endCxn id="482" idx="0"/>
          </p:cNvCxnSpPr>
          <p:nvPr/>
        </p:nvCxnSpPr>
        <p:spPr>
          <a:xfrm flipH="1">
            <a:off x="16351078" y="19415124"/>
            <a:ext cx="6105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Прямая со стрелкой 488"/>
          <p:cNvCxnSpPr>
            <a:stCxn id="465" idx="2"/>
            <a:endCxn id="476" idx="0"/>
          </p:cNvCxnSpPr>
          <p:nvPr/>
        </p:nvCxnSpPr>
        <p:spPr>
          <a:xfrm>
            <a:off x="15184630" y="16217536"/>
            <a:ext cx="4484" cy="5801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Соединительная линия уступом 489"/>
          <p:cNvCxnSpPr>
            <a:stCxn id="252" idx="2"/>
            <a:endCxn id="461" idx="0"/>
          </p:cNvCxnSpPr>
          <p:nvPr/>
        </p:nvCxnSpPr>
        <p:spPr>
          <a:xfrm rot="5400000">
            <a:off x="25106858" y="14373239"/>
            <a:ext cx="393861" cy="11523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Прямоугольник 490"/>
          <p:cNvSpPr/>
          <p:nvPr/>
        </p:nvSpPr>
        <p:spPr>
          <a:xfrm>
            <a:off x="24815897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</a:t>
            </a:r>
            <a:r>
              <a:rPr lang="ru-RU" sz="1400" dirty="0" err="1" smtClean="0"/>
              <a:t>коминтерн</a:t>
            </a:r>
            <a:endParaRPr lang="ru-RU" sz="500" dirty="0"/>
          </a:p>
        </p:txBody>
      </p:sp>
      <p:sp>
        <p:nvSpPr>
          <p:cNvPr id="492" name="Прямоугольник 491"/>
          <p:cNvSpPr/>
          <p:nvPr/>
        </p:nvSpPr>
        <p:spPr>
          <a:xfrm>
            <a:off x="27145040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Отказаться от политики Москвы</a:t>
            </a:r>
            <a:endParaRPr lang="ru-RU" sz="500" dirty="0"/>
          </a:p>
        </p:txBody>
      </p:sp>
      <p:cxnSp>
        <p:nvCxnSpPr>
          <p:cNvPr id="493" name="Прямая соединительная линия 492"/>
          <p:cNvCxnSpPr>
            <a:stCxn id="492" idx="1"/>
            <a:endCxn id="491" idx="3"/>
          </p:cNvCxnSpPr>
          <p:nvPr/>
        </p:nvCxnSpPr>
        <p:spPr>
          <a:xfrm flipH="1">
            <a:off x="26931815" y="17337652"/>
            <a:ext cx="2132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Прямоугольник 493"/>
          <p:cNvSpPr/>
          <p:nvPr/>
        </p:nvSpPr>
        <p:spPr>
          <a:xfrm>
            <a:off x="25987773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</a:t>
            </a:r>
            <a:endParaRPr lang="ru-RU" sz="500" dirty="0"/>
          </a:p>
        </p:txBody>
      </p:sp>
      <p:sp>
        <p:nvSpPr>
          <p:cNvPr id="495" name="Прямоугольник 494"/>
          <p:cNvSpPr/>
          <p:nvPr/>
        </p:nvSpPr>
        <p:spPr>
          <a:xfrm>
            <a:off x="25980469" y="182715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</a:t>
            </a:r>
            <a:endParaRPr lang="ru-RU" sz="500" dirty="0"/>
          </a:p>
        </p:txBody>
      </p:sp>
      <p:sp>
        <p:nvSpPr>
          <p:cNvPr id="496" name="Прямоугольник 495"/>
          <p:cNvSpPr/>
          <p:nvPr/>
        </p:nvSpPr>
        <p:spPr>
          <a:xfrm>
            <a:off x="24823459" y="198857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</a:t>
            </a:r>
            <a:endParaRPr lang="ru-RU" sz="500" dirty="0"/>
          </a:p>
        </p:txBody>
      </p:sp>
      <p:sp>
        <p:nvSpPr>
          <p:cNvPr id="467" name="Прямоугольник 466"/>
          <p:cNvSpPr/>
          <p:nvPr/>
        </p:nvSpPr>
        <p:spPr>
          <a:xfrm>
            <a:off x="27130981" y="198857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</a:t>
            </a: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28207</TotalTime>
  <Words>1057</Words>
  <Application>Microsoft Office PowerPoint</Application>
  <PresentationFormat>Произвольный</PresentationFormat>
  <Paragraphs>184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1649</cp:revision>
  <dcterms:created xsi:type="dcterms:W3CDTF">2018-10-23T08:09:21Z</dcterms:created>
  <dcterms:modified xsi:type="dcterms:W3CDTF">2022-01-27T11:42:14Z</dcterms:modified>
</cp:coreProperties>
</file>