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322" autoAdjust="0"/>
  </p:normalViewPr>
  <p:slideViewPr>
    <p:cSldViewPr snapToGrid="0">
      <p:cViewPr>
        <p:scale>
          <a:sx n="100" d="100"/>
          <a:sy n="100" d="100"/>
        </p:scale>
        <p:origin x="72" y="-60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 Национальной гвардии» (1936)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 </a:t>
            </a:r>
          </a:p>
          <a:p>
            <a:pPr algn="ctr"/>
            <a:r>
              <a:rPr lang="ru-RU" sz="200" dirty="0"/>
              <a:t>22 января 1942 года правительство Никарагуа подписало контракт с авиакомпанией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 (США) на строительство аэропорта под названием </a:t>
            </a:r>
            <a:r>
              <a:rPr lang="ru-RU" sz="200" dirty="0" err="1"/>
              <a:t>Las</a:t>
            </a:r>
            <a:r>
              <a:rPr lang="ru-RU" sz="200" dirty="0"/>
              <a:t> </a:t>
            </a:r>
            <a:r>
              <a:rPr lang="ru-RU" sz="200" dirty="0" err="1"/>
              <a:t>Mercedes</a:t>
            </a:r>
            <a:r>
              <a:rPr lang="ru-RU" sz="200" dirty="0"/>
              <a:t>. После окончания строительства помимо единственной никарагуанской авиакомпании LANICA аэропорт использовали иностранные авиакомпании, также он являлся местом базирования военно-воздушных сил страны.</a:t>
            </a:r>
            <a:endParaRPr lang="ru-RU" sz="4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  <a:p>
            <a:pPr algn="ctr"/>
            <a:r>
              <a:rPr lang="ru-RU" sz="200" dirty="0"/>
              <a:t>(В 1952 году прибыла авиационная миссия США, которая увеличила количество доставленных учебных и транспортных самолетов, за которыми последовали боевые самолеты, такие как P-38, P-51 и P-47.</a:t>
            </a:r>
            <a:endParaRPr lang="ru-RU" sz="4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5818647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 </a:t>
            </a:r>
            <a:r>
              <a:rPr lang="ru-RU" sz="200" dirty="0"/>
              <a:t>(Национальная гвардия (исп. </a:t>
            </a:r>
            <a:r>
              <a:rPr lang="ru-RU" sz="200" dirty="0" err="1"/>
              <a:t>Guardia</a:t>
            </a:r>
            <a:r>
              <a:rPr lang="ru-RU" sz="200" dirty="0"/>
              <a:t> </a:t>
            </a:r>
            <a:r>
              <a:rPr lang="ru-RU" sz="200" dirty="0" err="1"/>
              <a:t>Nacional</a:t>
            </a:r>
            <a:r>
              <a:rPr lang="ru-RU" sz="200" dirty="0"/>
              <a:t> , иначе известная как </a:t>
            </a:r>
            <a:r>
              <a:rPr lang="ru-RU" sz="200" dirty="0" err="1"/>
              <a:t>la</a:t>
            </a:r>
            <a:r>
              <a:rPr lang="ru-RU" sz="200" dirty="0"/>
              <a:t> </a:t>
            </a:r>
            <a:r>
              <a:rPr lang="ru-RU" sz="200" dirty="0" err="1"/>
              <a:t>Guardia</a:t>
            </a:r>
            <a:r>
              <a:rPr lang="ru-RU" sz="200" dirty="0"/>
              <a:t> ) — ополчение и жандармерия , созданная в 1925 году во время оккупации Никарагуа США . Он стал известен нарушениями прав человека и коррупцией при режиме семьи </a:t>
            </a:r>
            <a:r>
              <a:rPr lang="ru-RU" sz="200" dirty="0" err="1"/>
              <a:t>Сомоса</a:t>
            </a:r>
            <a:r>
              <a:rPr lang="ru-RU" sz="200" dirty="0"/>
              <a:t> (1936–1979))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818647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(Созданная 9 ноября 1939 года, </a:t>
            </a:r>
            <a:r>
              <a:rPr lang="ru-RU" sz="100" dirty="0" err="1"/>
              <a:t>Academia</a:t>
            </a:r>
            <a:r>
              <a:rPr lang="ru-RU" sz="100" dirty="0"/>
              <a:t> </a:t>
            </a:r>
            <a:r>
              <a:rPr lang="ru-RU" sz="100" dirty="0" err="1"/>
              <a:t>Militar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Nicaragua</a:t>
            </a:r>
            <a:r>
              <a:rPr lang="ru-RU" sz="100" dirty="0"/>
              <a:t> (AMN, Никарагуанская военная академия) была школой унтер-офицеров и кандидатов в офицеры и штабным колледжем Национальной гвардии. Созданный по образцу Академии Вест-Пойнт , AMN первоначально был укомплектован кадрами инструкторов армии США во главе с бригадным генералом Чарльзом Л. </a:t>
            </a:r>
            <a:r>
              <a:rPr lang="ru-RU" sz="100" dirty="0" err="1"/>
              <a:t>Маллинзом</a:t>
            </a:r>
            <a:r>
              <a:rPr lang="ru-RU" sz="100" dirty="0"/>
              <a:t> (1939–1942), который сам был выпускником Вест-Пойнта. Его сменили на посту директора AMN три других старших офицера армии США: бригадный генерал Фред Т. </a:t>
            </a:r>
            <a:r>
              <a:rPr lang="ru-RU" sz="100" dirty="0" err="1"/>
              <a:t>Круз</a:t>
            </a:r>
            <a:r>
              <a:rPr lang="ru-RU" sz="100" dirty="0"/>
              <a:t> (1942–1943), бригадный генерал Лерой </a:t>
            </a:r>
            <a:r>
              <a:rPr lang="ru-RU" sz="100" dirty="0" err="1"/>
              <a:t>Бартлетт</a:t>
            </a:r>
            <a:r>
              <a:rPr lang="ru-RU" sz="100" dirty="0"/>
              <a:t>-младший. (1943–1946) и бригадный генерал Джон Ф. Греко(1947), пока полковник пехоты GN </a:t>
            </a:r>
            <a:r>
              <a:rPr lang="ru-RU" sz="100" dirty="0" err="1"/>
              <a:t>Анастасио</a:t>
            </a:r>
            <a:r>
              <a:rPr lang="ru-RU" sz="100" dirty="0"/>
              <a:t>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Дебайле</a:t>
            </a:r>
            <a:r>
              <a:rPr lang="ru-RU" sz="100" dirty="0"/>
              <a:t> не был назначен его первым директором никарагуанского происхождения в 1948 году.)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 </a:t>
            </a:r>
          </a:p>
          <a:p>
            <a:pPr algn="ctr"/>
            <a:r>
              <a:rPr lang="ru-RU" sz="200" dirty="0"/>
              <a:t>(С 1942 года небольшое количество учебно-тренировочных и транспортных средств было приобретено в Соединенных Штатах, а к 1945 году в общей сложности насчитывалось 20 самолетов)</a:t>
            </a:r>
            <a:endParaRPr lang="ru-RU" sz="4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  <a:p>
            <a:pPr algn="ctr"/>
            <a:r>
              <a:rPr lang="ru-RU" sz="200" dirty="0" err="1"/>
              <a:t>Líneas</a:t>
            </a:r>
            <a:r>
              <a:rPr lang="ru-RU" sz="200" dirty="0"/>
              <a:t> </a:t>
            </a:r>
            <a:r>
              <a:rPr lang="ru-RU" sz="200" dirty="0" err="1"/>
              <a:t>Aéreas</a:t>
            </a:r>
            <a:r>
              <a:rPr lang="ru-RU" sz="200" dirty="0"/>
              <a:t> </a:t>
            </a:r>
            <a:r>
              <a:rPr lang="ru-RU" sz="200" dirty="0" err="1"/>
              <a:t>de</a:t>
            </a:r>
            <a:r>
              <a:rPr lang="ru-RU" sz="200" dirty="0"/>
              <a:t> </a:t>
            </a:r>
            <a:r>
              <a:rPr lang="ru-RU" sz="200" dirty="0" err="1"/>
              <a:t>Nicaragua</a:t>
            </a:r>
            <a:r>
              <a:rPr lang="ru-RU" sz="200" dirty="0"/>
              <a:t> , действующая как LANICA , была авиакомпанией из Никарагуа . Штаб-квартира находится в столице Манагуа , она выполняла регулярные пассажирские рейсы в пределах Южной и Центральной Америки, а также в Соединенные Штаты.</a:t>
            </a:r>
            <a:endParaRPr lang="ru-RU" sz="4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br>
              <a:rPr lang="ru-RU" sz="700" dirty="0"/>
            </a:br>
            <a:r>
              <a:rPr lang="ru-RU" sz="200" dirty="0"/>
              <a:t>(военно-морская база в Пуэрто-</a:t>
            </a:r>
            <a:r>
              <a:rPr lang="ru-RU" sz="200" dirty="0" err="1"/>
              <a:t>Кабесас</a:t>
            </a:r>
            <a:r>
              <a:rPr lang="ru-RU" sz="200" dirty="0"/>
              <a:t> — основное место базирования военно-морских сил на Атлантическом побережье)</a:t>
            </a: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 </a:t>
            </a:r>
            <a:r>
              <a:rPr lang="ru-RU" sz="200" dirty="0"/>
              <a:t>(В 1945 году США начали строительство военно-морской базы в порту </a:t>
            </a:r>
            <a:r>
              <a:rPr lang="ru-RU" sz="200" dirty="0" err="1"/>
              <a:t>Коринто</a:t>
            </a:r>
            <a:r>
              <a:rPr lang="ru-RU" sz="200" dirty="0"/>
              <a:t> на Тихоокеанском побережье Никарагуа.)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  <a:p>
            <a:pPr algn="ctr"/>
            <a:r>
              <a:rPr lang="ru-RU" sz="300" dirty="0"/>
              <a:t>(В 1937 году в Чехословакии было куплено 1 тыс. 7,92-мм винтовок "vz.24"[7].)</a:t>
            </a:r>
            <a:endParaRPr lang="ru-RU" sz="400" dirty="0"/>
          </a:p>
        </p:txBody>
      </p:sp>
      <p:sp>
        <p:nvSpPr>
          <p:cNvPr id="1008" name="Прямоугольник 1007">
            <a:extLst>
              <a:ext uri="{FF2B5EF4-FFF2-40B4-BE49-F238E27FC236}">
                <a16:creationId xmlns:a16="http://schemas.microsoft.com/office/drawing/2014/main" id="{E382042E-E28F-4CC0-86C4-7327A76B1C30}"/>
              </a:ext>
            </a:extLst>
          </p:cNvPr>
          <p:cNvSpPr/>
          <p:nvPr/>
        </p:nvSpPr>
        <p:spPr>
          <a:xfrm>
            <a:off x="5818647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Американский ленд-лиз</a:t>
            </a:r>
            <a:endParaRPr lang="ru-RU" sz="400" dirty="0"/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720813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</a:t>
            </a:r>
            <a:r>
              <a:rPr lang="ru-RU" sz="400" dirty="0"/>
              <a:t>(В 1930-е годы из Италии было получено две танкетки </a:t>
            </a:r>
            <a:r>
              <a:rPr lang="ru-RU" sz="400" dirty="0" err="1"/>
              <a:t>Carro</a:t>
            </a:r>
            <a:r>
              <a:rPr lang="ru-RU" sz="400" dirty="0"/>
              <a:t> CV3/33.)</a:t>
            </a:r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 </a:t>
            </a:r>
            <a:r>
              <a:rPr lang="ru-RU" sz="100" dirty="0"/>
              <a:t>(Первое, что сделал новый фактический хозяин страны, — внимательно прислушался к пожеланиям крупного бизнеса относительно изменения </a:t>
            </a:r>
            <a:r>
              <a:rPr lang="ru-RU" sz="100" dirty="0" err="1"/>
              <a:t>ва</a:t>
            </a:r>
            <a:r>
              <a:rPr lang="ru-RU" sz="100" dirty="0"/>
              <a:t>-</a:t>
            </a:r>
            <a:r>
              <a:rPr lang="ru-RU" sz="100" dirty="0" err="1"/>
              <a:t>лютно</a:t>
            </a:r>
            <a:r>
              <a:rPr lang="ru-RU" sz="100" dirty="0"/>
              <a:t>-финансовой политики. В октябре 1936 года был упрощен обмен кордоб на доллары. Экспортеры отныне могли сохранять 70% своей валютной </a:t>
            </a:r>
            <a:r>
              <a:rPr lang="ru-RU" sz="100" dirty="0" err="1"/>
              <a:t>выруч¬ки</a:t>
            </a:r>
            <a:r>
              <a:rPr lang="ru-RU" sz="100" dirty="0"/>
              <a:t> в долларах и продавать их по рыночному курсу. Остальные 30% надо было по-прежнему сдавать в Национальный банк по официальному курсу 1:1 (ранее сдавалась вся выручка). Таким образом, экспортеры могли существенно </a:t>
            </a:r>
            <a:r>
              <a:rPr lang="ru-RU" sz="100" dirty="0" err="1"/>
              <a:t>увели¬чить</a:t>
            </a:r>
            <a:r>
              <a:rPr lang="ru-RU" sz="100" dirty="0"/>
              <a:t> свои доходы, поскольку курс черного рынка был 1,75 кордобы за доллар)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>
            <a:off x="6281810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 rot="5400000">
            <a:off x="5457693" y="2536195"/>
            <a:ext cx="258739" cy="13894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6847183" y="2536201"/>
            <a:ext cx="258739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996" idx="2"/>
            <a:endCxn id="1008" idx="0"/>
          </p:cNvCxnSpPr>
          <p:nvPr/>
        </p:nvCxnSpPr>
        <p:spPr>
          <a:xfrm>
            <a:off x="6281810" y="3900313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2932563" y="52117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12932563" y="59721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929694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9987099" y="33553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 </a:t>
            </a:r>
            <a:r>
              <a:rPr lang="ru-RU" sz="2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97615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518A036-F097-41EC-A960-D49579F30834}"/>
              </a:ext>
            </a:extLst>
          </p:cNvPr>
          <p:cNvSpPr/>
          <p:nvPr/>
        </p:nvSpPr>
        <p:spPr>
          <a:xfrm>
            <a:off x="14221973" y="2380415"/>
            <a:ext cx="2674908" cy="974962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Вся экономика Никарагуа была </a:t>
            </a:r>
            <a:r>
              <a:rPr lang="ru-RU" sz="400" dirty="0" err="1"/>
              <a:t>завя¬зана</a:t>
            </a:r>
            <a:r>
              <a:rPr lang="ru-RU" sz="400" dirty="0"/>
              <a:t> на экспорт (прежде всего кофе), и без коммерческих кредитов в долларах внешняя торговля постоянно находилась под угрозой </a:t>
            </a:r>
            <a:r>
              <a:rPr lang="ru-RU" sz="400" dirty="0" err="1"/>
              <a:t>крахаАмериканские</a:t>
            </a:r>
            <a:r>
              <a:rPr lang="ru-RU" sz="400" dirty="0"/>
              <a:t> же хозяева Национального банка выпускали в обращение столько кордоб, сколько у банка было долларов (курс никарагуанской валюты к американской был один к одному). Но так как экспорт кофе в условиях </a:t>
            </a:r>
            <a:r>
              <a:rPr lang="ru-RU" sz="400" dirty="0" err="1"/>
              <a:t>ми¬рового</a:t>
            </a:r>
            <a:r>
              <a:rPr lang="ru-RU" sz="400" dirty="0"/>
              <a:t> экономического кризиса 1929-1933 годов упал, долларов в страну </a:t>
            </a:r>
            <a:r>
              <a:rPr lang="ru-RU" sz="400" dirty="0" err="1"/>
              <a:t>по¬падало</a:t>
            </a:r>
            <a:r>
              <a:rPr lang="ru-RU" sz="400" dirty="0"/>
              <a:t> мало. К тому же американские акционеры Национального банка (сами держатели облигаций никарагуанского долга) сразу же переводили валюту за рубеж (фактически самим себе) в счет погашения долга. </a:t>
            </a:r>
            <a:br>
              <a:rPr lang="ru-RU" sz="400" dirty="0"/>
            </a:br>
            <a:r>
              <a:rPr lang="ru-RU" sz="400" dirty="0"/>
              <a:t>Отсутствие в Никарагуа достаточного количества денег в обращении вело к резкому росту процентных ставок по кредитам и вгоняло в банкротство </a:t>
            </a:r>
            <a:r>
              <a:rPr lang="ru-RU" sz="400" dirty="0" err="1"/>
              <a:t>мел¬ких</a:t>
            </a:r>
            <a:r>
              <a:rPr lang="ru-RU" sz="400" dirty="0"/>
              <a:t> и средних производителей, которым такие проценты были не по силам.</a:t>
            </a:r>
            <a:br>
              <a:rPr lang="ru-RU" sz="400" dirty="0"/>
            </a:br>
            <a:r>
              <a:rPr lang="ru-RU" sz="400" dirty="0"/>
              <a:t>В условиях жесткого кризиса экспорта правильной политикой было бы де-</a:t>
            </a:r>
            <a:r>
              <a:rPr lang="ru-RU" sz="400" dirty="0" err="1"/>
              <a:t>вальвировать</a:t>
            </a:r>
            <a:r>
              <a:rPr lang="ru-RU" sz="400" dirty="0"/>
              <a:t> кордобу, чтобы сделать никарагуанский кофе более доступным для иностранных импортеров. Но американцы были против девальвации, </a:t>
            </a:r>
            <a:r>
              <a:rPr lang="ru-RU" sz="400" dirty="0" err="1"/>
              <a:t>яко¬бы</a:t>
            </a:r>
            <a:r>
              <a:rPr lang="ru-RU" sz="400" dirty="0"/>
              <a:t> стремясь не допустить инфляции.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2081125" y="25615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r>
              <a:rPr lang="ru-RU" sz="100" dirty="0"/>
              <a:t>(. К тому же именно американский капитал и представлял собой фактически всю рудиментарную промышленность Никарагуа.13 миллионов долларов американских инвестиций было </a:t>
            </a:r>
            <a:r>
              <a:rPr lang="ru-RU" sz="100" dirty="0" err="1"/>
              <a:t>сосредоточе¬но</a:t>
            </a:r>
            <a:r>
              <a:rPr lang="ru-RU" sz="100" dirty="0"/>
              <a:t> в </a:t>
            </a:r>
            <a:r>
              <a:rPr lang="ru-RU" sz="100" dirty="0" err="1"/>
              <a:t>Москитии</a:t>
            </a:r>
            <a:r>
              <a:rPr lang="ru-RU" sz="100" dirty="0"/>
              <a:t> — добыча золота, заготовка древесины, банановые </a:t>
            </a:r>
            <a:r>
              <a:rPr lang="ru-RU" sz="100" dirty="0" err="1"/>
              <a:t>планта¬ции</a:t>
            </a:r>
            <a:r>
              <a:rPr lang="ru-RU" sz="100" dirty="0"/>
              <a:t>. Там у американских компаний были собственные портовые сооружения и железные дороги. В западной части Никарагуа американцы вложили только 2 миллиона долларов — в плантации кофе, хлопка и коммунальное хозяйство Манагуа.)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11376583" y="33622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10689037" y="2558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</a:t>
            </a:r>
            <a:endParaRPr lang="ru-RU" sz="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 </a:t>
            </a:r>
            <a:r>
              <a:rPr lang="ru-RU" sz="300" dirty="0"/>
              <a:t>(При нём были восстановлены некоторые общественные здания, разрушенные землетрясением 1931 года[)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Июньские всеобщие выборы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гитлеровской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r>
              <a:rPr lang="ru-RU" sz="200" dirty="0"/>
              <a:t> (Для балансировки бюджета (который сводился в Никарагуа с дефицитом) </a:t>
            </a:r>
            <a:r>
              <a:rPr lang="ru-RU" sz="200" dirty="0" err="1"/>
              <a:t>Сомоса</a:t>
            </a:r>
            <a:r>
              <a:rPr lang="ru-RU" sz="200" dirty="0"/>
              <a:t> прислушался к рекомендациям американцев и усилил контроль над сбором налогов (американцы считали, что одна лишь ликвидация </a:t>
            </a:r>
            <a:r>
              <a:rPr lang="ru-RU" sz="200" dirty="0" err="1"/>
              <a:t>фаворитиз¬ма</a:t>
            </a:r>
            <a:r>
              <a:rPr lang="ru-RU" sz="200" dirty="0"/>
              <a:t> в этой сфере может легко увеличить доходы правительства вдвое).)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121488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133067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11154799" y="1414028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12611978" y="148335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1386380" y="1500067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12018021" y="1572881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13586405" y="148792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3280164" y="15744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422F676B-23F7-43EE-A95A-69895A18F0AD}"/>
              </a:ext>
            </a:extLst>
          </p:cNvPr>
          <p:cNvSpPr/>
          <p:nvPr/>
        </p:nvSpPr>
        <p:spPr>
          <a:xfrm>
            <a:off x="15180033" y="6135747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</a:t>
            </a:r>
            <a:r>
              <a:rPr lang="ru-RU" sz="200" dirty="0"/>
              <a:t>(В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200" dirty="0" err="1"/>
              <a:t>зани¬маться</a:t>
            </a:r>
            <a:r>
              <a:rPr lang="ru-RU" sz="200" dirty="0"/>
              <a:t> политикой.)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 </a:t>
            </a:r>
            <a:r>
              <a:rPr lang="ru-RU" sz="100" dirty="0"/>
              <a:t>(Кроме несознательных рабочих и неопытной молодежи </a:t>
            </a:r>
            <a:r>
              <a:rPr lang="ru-RU" sz="100" dirty="0" err="1"/>
              <a:t>Сомоса</a:t>
            </a:r>
            <a:r>
              <a:rPr lang="ru-RU" sz="100" dirty="0"/>
              <a:t> опирался на различные правые и националистические организации, самыми </a:t>
            </a:r>
            <a:r>
              <a:rPr lang="ru-RU" sz="100" dirty="0" err="1"/>
              <a:t>известны¬ми</a:t>
            </a:r>
            <a:r>
              <a:rPr lang="ru-RU" sz="100" dirty="0"/>
              <a:t> из которых были «синие рубашки». Уже сама форма этой военизированной организации говорила о стремлении следовать примеру испанской </a:t>
            </a:r>
            <a:r>
              <a:rPr lang="ru-RU" sz="100" dirty="0" err="1"/>
              <a:t>фашист¬ской</a:t>
            </a:r>
            <a:r>
              <a:rPr lang="ru-RU" sz="100" dirty="0"/>
              <a:t> фаланги (ее члены тоже носили синие рубашки).«Синие рубашки» состояли из обеспеченной городской молодежи и имели местные организации в Манагуа, Гранаде, Леоне и ряде мелких городов </a:t>
            </a:r>
            <a:r>
              <a:rPr lang="ru-RU" sz="100" dirty="0" err="1"/>
              <a:t>не¬далеко</a:t>
            </a:r>
            <a:r>
              <a:rPr lang="ru-RU" sz="100" dirty="0"/>
              <a:t> от столицы. Организация была малочисленной — например, в Манагуа в ней состояли около 80 человек .Еще до прихода </a:t>
            </a:r>
            <a:r>
              <a:rPr lang="ru-RU" sz="100" dirty="0" err="1"/>
              <a:t>Сомосы</a:t>
            </a:r>
            <a:r>
              <a:rPr lang="ru-RU" sz="100" dirty="0"/>
              <a:t> к власти в июне 1936 года «синие рубашки» </a:t>
            </a:r>
            <a:r>
              <a:rPr lang="ru-RU" sz="100" dirty="0" err="1"/>
              <a:t>поль¬зовались</a:t>
            </a:r>
            <a:r>
              <a:rPr lang="ru-RU" sz="100" dirty="0"/>
              <a:t> поддержкой национальной гвардии, у которой они проходили </a:t>
            </a:r>
            <a:r>
              <a:rPr lang="ru-RU" sz="100" dirty="0" err="1"/>
              <a:t>воен¬ную</a:t>
            </a:r>
            <a:r>
              <a:rPr lang="ru-RU" sz="100" dirty="0"/>
              <a:t> подготовку. Именно «синих рубашек» </a:t>
            </a:r>
            <a:r>
              <a:rPr lang="ru-RU" sz="100" dirty="0" err="1"/>
              <a:t>Сомоса</a:t>
            </a:r>
            <a:r>
              <a:rPr lang="ru-RU" sz="100" dirty="0"/>
              <a:t> использовал в 1936-м для организации беспорядков в ходе забастовки таксистов и при разгроме </a:t>
            </a:r>
            <a:r>
              <a:rPr lang="ru-RU" sz="100" dirty="0" err="1"/>
              <a:t>мест¬ных</a:t>
            </a:r>
            <a:r>
              <a:rPr lang="ru-RU" sz="100" dirty="0"/>
              <a:t> органов власти, а также редакций оппозиционных </a:t>
            </a:r>
            <a:r>
              <a:rPr lang="ru-RU" sz="100" dirty="0" err="1"/>
              <a:t>Сомосе</a:t>
            </a:r>
            <a:r>
              <a:rPr lang="ru-RU" sz="100" dirty="0"/>
              <a:t> газет в мае — июне. Например, «синие рубашки» угрожали убить оппозиционного </a:t>
            </a:r>
            <a:r>
              <a:rPr lang="ru-RU" sz="100" dirty="0" err="1"/>
              <a:t>журнали¬ста</a:t>
            </a:r>
            <a:r>
              <a:rPr lang="ru-RU" sz="100" dirty="0"/>
              <a:t> Хуана </a:t>
            </a:r>
            <a:r>
              <a:rPr lang="ru-RU" sz="100" dirty="0" err="1"/>
              <a:t>Рамона</a:t>
            </a:r>
            <a:r>
              <a:rPr lang="ru-RU" sz="100" dirty="0"/>
              <a:t> </a:t>
            </a:r>
            <a:r>
              <a:rPr lang="ru-RU" sz="100" dirty="0" err="1"/>
              <a:t>Авилеса</a:t>
            </a:r>
            <a:r>
              <a:rPr lang="ru-RU" sz="100" dirty="0"/>
              <a:t>, и как только он пообещал прекратить публиковать статьи против </a:t>
            </a:r>
            <a:r>
              <a:rPr lang="ru-RU" sz="100" dirty="0" err="1"/>
              <a:t>Сомосы</a:t>
            </a:r>
            <a:r>
              <a:rPr lang="ru-RU" sz="100" dirty="0"/>
              <a:t>, ему для острастки выстрелили в </a:t>
            </a:r>
            <a:r>
              <a:rPr lang="ru-RU" sz="100" dirty="0" err="1"/>
              <a:t>ногу.«Синие</a:t>
            </a:r>
            <a:r>
              <a:rPr lang="ru-RU" sz="100" dirty="0"/>
              <a:t> рубашки» были выражением «тропического», или креольского </a:t>
            </a:r>
            <a:r>
              <a:rPr lang="ru-RU" sz="100" dirty="0" err="1"/>
              <a:t>фа¬шизма</a:t>
            </a:r>
            <a:r>
              <a:rPr lang="ru-RU" sz="100" dirty="0"/>
              <a:t>, или «национал-</a:t>
            </a:r>
            <a:r>
              <a:rPr lang="ru-RU" sz="100" dirty="0" err="1"/>
              <a:t>сомосизма</a:t>
            </a:r>
            <a:r>
              <a:rPr lang="ru-RU" sz="100" dirty="0"/>
              <a:t>», как его еще называли. </a:t>
            </a:r>
            <a:r>
              <a:rPr lang="ru-RU" sz="100" dirty="0" err="1"/>
              <a:t>Сомоса</a:t>
            </a:r>
            <a:r>
              <a:rPr lang="ru-RU" sz="100" dirty="0"/>
              <a:t> каждый </a:t>
            </a:r>
            <a:r>
              <a:rPr lang="ru-RU" sz="100" dirty="0" err="1"/>
              <a:t>ме¬сяц</a:t>
            </a:r>
            <a:r>
              <a:rPr lang="ru-RU" sz="100" dirty="0"/>
              <a:t> получал доклад о деятельности «синих рубашек» и давал им те или иные поручения по запугиванию своих оппонентов. «Синие рубашки» стали одной из основных сил во время предвыборной кампании </a:t>
            </a:r>
            <a:r>
              <a:rPr lang="ru-RU" sz="100" dirty="0" err="1"/>
              <a:t>Сомосы</a:t>
            </a:r>
            <a:r>
              <a:rPr lang="ru-RU" sz="100" dirty="0"/>
              <a:t> в 1936 году. Они расклеивали листовки, устраивали торжественные марши и запугивали всех </a:t>
            </a:r>
            <a:r>
              <a:rPr lang="ru-RU" sz="100" dirty="0" err="1"/>
              <a:t>несогласных.И</a:t>
            </a:r>
            <a:r>
              <a:rPr lang="ru-RU" sz="100" dirty="0"/>
              <a:t> «синие рубашки», и рабочие, и молодежь были нужны </a:t>
            </a:r>
            <a:r>
              <a:rPr lang="ru-RU" sz="100" dirty="0" err="1"/>
              <a:t>Сомосе</a:t>
            </a:r>
            <a:r>
              <a:rPr lang="ru-RU" sz="100" dirty="0"/>
              <a:t> лишь </a:t>
            </a:r>
            <a:r>
              <a:rPr lang="ru-RU" sz="100" dirty="0" err="1"/>
              <a:t>по¬стольку</a:t>
            </a:r>
            <a:r>
              <a:rPr lang="ru-RU" sz="100" dirty="0"/>
              <a:t>, поскольку позволяли ему представлять себя «народным вождем» и «популистом». На самом деле основой власти этого человека были </a:t>
            </a:r>
            <a:r>
              <a:rPr lang="ru-RU" sz="100" dirty="0" err="1"/>
              <a:t>националь¬ная</a:t>
            </a:r>
            <a:r>
              <a:rPr lang="ru-RU" sz="100" dirty="0"/>
              <a:t> гвардия и крупный бизнес, впрочем, как и в случае с любым фашистским движением.)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, который позиционировал себя как «</a:t>
            </a:r>
            <a:r>
              <a:rPr lang="ru-RU" sz="200" dirty="0" err="1"/>
              <a:t>национа¬листа-государственника</a:t>
            </a:r>
            <a:r>
              <a:rPr lang="ru-RU" sz="200" dirty="0"/>
              <a:t>», национализировал в 1937 году железные дороги, но доходы от них только частично шли в казну государства.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(август 1937 </a:t>
            </a:r>
            <a:r>
              <a:rPr lang="ru-RU" sz="100" dirty="0"/>
              <a:t>(Все выборные органы власти были замены «комитетами соседей», находившимися под жестким контролем центрального правительства. Даже бюджеты муниципалитетов теперь тоже утверждали в Манагуа. Причем в столице санкционировали единое для всей страны процентное соотношение тех или иных расходов. Например, на </a:t>
            </a:r>
            <a:r>
              <a:rPr lang="ru-RU" sz="100" dirty="0" err="1"/>
              <a:t>адми¬нистративные</a:t>
            </a:r>
            <a:r>
              <a:rPr lang="ru-RU" sz="100" dirty="0"/>
              <a:t> расходы полагалось тратить не более 35% бюджета, на </a:t>
            </a:r>
            <a:r>
              <a:rPr lang="ru-RU" sz="100" dirty="0" err="1"/>
              <a:t>жилищ¬но-коммунальные</a:t>
            </a:r>
            <a:r>
              <a:rPr lang="ru-RU" sz="100" dirty="0"/>
              <a:t> услуги и развитие инфраструктуры — 40%, на </a:t>
            </a:r>
            <a:r>
              <a:rPr lang="ru-RU" sz="100" dirty="0" err="1"/>
              <a:t>здравоохра¬нение</a:t>
            </a:r>
            <a:r>
              <a:rPr lang="ru-RU" sz="100" dirty="0"/>
              <a:t> и гигиену — 10% и т.д.)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 </a:t>
            </a:r>
            <a:r>
              <a:rPr lang="ru-RU" sz="300" dirty="0"/>
              <a:t>(Рабочим впервые в истории Никарагуа </a:t>
            </a:r>
            <a:r>
              <a:rPr lang="ru-RU" sz="300" dirty="0" err="1"/>
              <a:t>га¬рантировались</a:t>
            </a:r>
            <a:r>
              <a:rPr lang="ru-RU" sz="300" dirty="0"/>
              <a:t> один выходной день в неделю, минимальная заработная плата, ограничение продолжительности рабочего дня и выплата пособий при </a:t>
            </a:r>
            <a:r>
              <a:rPr lang="ru-RU" sz="300" dirty="0" err="1"/>
              <a:t>не¬счастном</a:t>
            </a:r>
            <a:r>
              <a:rPr lang="ru-RU" sz="300" dirty="0"/>
              <a:t> случае на производстве)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 </a:t>
            </a:r>
            <a:r>
              <a:rPr lang="ru-RU" sz="100" dirty="0"/>
              <a:t>(С самого начала своего пребывания у власти </a:t>
            </a:r>
            <a:r>
              <a:rPr lang="ru-RU" sz="100" dirty="0" err="1"/>
              <a:t>Сомоса</a:t>
            </a:r>
            <a:r>
              <a:rPr lang="ru-RU" sz="100" dirty="0"/>
              <a:t> хотел объединить ли-</a:t>
            </a:r>
            <a:r>
              <a:rPr lang="ru-RU" sz="100" dirty="0" err="1"/>
              <a:t>беральную</a:t>
            </a:r>
            <a:r>
              <a:rPr lang="ru-RU" sz="100" dirty="0"/>
              <a:t> партию под своим руководством. В 1937 году он послал </a:t>
            </a:r>
            <a:r>
              <a:rPr lang="ru-RU" sz="100" dirty="0" err="1"/>
              <a:t>специаль¬ную</a:t>
            </a:r>
            <a:r>
              <a:rPr lang="ru-RU" sz="100" dirty="0"/>
              <a:t> делегацию в Сальвадор, где жил в эмиграции лидер «</a:t>
            </a:r>
            <a:r>
              <a:rPr lang="ru-RU" sz="100" dirty="0" err="1"/>
              <a:t>сакасовского</a:t>
            </a:r>
            <a:r>
              <a:rPr lang="ru-RU" sz="100" dirty="0"/>
              <a:t>» крыла либералов и неудавшийся преемник самого </a:t>
            </a:r>
            <a:r>
              <a:rPr lang="ru-RU" sz="100" dirty="0" err="1"/>
              <a:t>Сакасы</a:t>
            </a:r>
            <a:r>
              <a:rPr lang="ru-RU" sz="100" dirty="0"/>
              <a:t> </a:t>
            </a:r>
            <a:r>
              <a:rPr lang="ru-RU" sz="100" dirty="0" err="1"/>
              <a:t>Аргуэльо</a:t>
            </a:r>
            <a:r>
              <a:rPr lang="ru-RU" sz="100" dirty="0"/>
              <a:t>.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пре¬красно</a:t>
            </a:r>
            <a:r>
              <a:rPr lang="ru-RU" sz="100" dirty="0"/>
              <a:t> знал цену «принципиальности» лидеров старой либеральной партии. В обмен на обещание министерских постов своим людям </a:t>
            </a:r>
            <a:r>
              <a:rPr lang="ru-RU" sz="100" dirty="0" err="1"/>
              <a:t>Аргуэльо</a:t>
            </a:r>
            <a:r>
              <a:rPr lang="ru-RU" sz="100" dirty="0"/>
              <a:t> уже в июле 1937 года приехал в Манагуа.)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 </a:t>
            </a:r>
            <a:r>
              <a:rPr lang="ru-RU" sz="300" dirty="0"/>
              <a:t>(- американцы готовы закупать в Никарагуа каучук и манильскую </a:t>
            </a:r>
            <a:r>
              <a:rPr lang="ru-RU" sz="300" dirty="0" err="1"/>
              <a:t>пень¬ку</a:t>
            </a:r>
            <a:r>
              <a:rPr lang="ru-RU" sz="300" dirty="0"/>
              <a:t> (товары явно военного назначения);)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 </a:t>
            </a:r>
            <a:r>
              <a:rPr lang="ru-RU" sz="300" dirty="0"/>
              <a:t>(- Рузвельт обещает подобрать директоров для военной академии и авиационного училища)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 </a:t>
            </a:r>
            <a:r>
              <a:rPr lang="ru-RU" sz="200" dirty="0"/>
              <a:t>(- инженерной службе армии США будет дано поручение оценить </a:t>
            </a:r>
            <a:r>
              <a:rPr lang="ru-RU" sz="200" dirty="0" err="1"/>
              <a:t>про¬ект</a:t>
            </a:r>
            <a:r>
              <a:rPr lang="ru-RU" sz="200" dirty="0"/>
              <a:t> углубления реки Сан-Хуан, с тем, чтобы она могла принимать </a:t>
            </a:r>
            <a:r>
              <a:rPr lang="ru-RU" sz="200" dirty="0" err="1"/>
              <a:t>ко¬рабли</a:t>
            </a:r>
            <a:r>
              <a:rPr lang="ru-RU" sz="200" dirty="0"/>
              <a:t> крупного водоизмещения (река Сан-Хуан рассматривалась как часть будущего трансокеанского канала) ;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 </a:t>
            </a:r>
            <a:r>
              <a:rPr lang="ru-RU" sz="200" dirty="0"/>
              <a:t>(- США готовы оказать инженерную и финансовую поддержку </a:t>
            </a:r>
            <a:r>
              <a:rPr lang="ru-RU" sz="200" dirty="0" err="1"/>
              <a:t>строи¬тельству</a:t>
            </a:r>
            <a:r>
              <a:rPr lang="ru-RU" sz="200" dirty="0"/>
              <a:t> участка Панамериканского шоссе в Никарагуа;)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 (</a:t>
            </a:r>
            <a:r>
              <a:rPr lang="ru-RU" sz="400" dirty="0"/>
              <a:t>(нужен союзник, или США должны потерять влияние на Панаму))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</a:t>
            </a:r>
            <a:r>
              <a:rPr lang="ru-RU" sz="200" dirty="0"/>
              <a:t>(</a:t>
            </a:r>
            <a:r>
              <a:rPr lang="ru-RU" sz="200" dirty="0" err="1"/>
              <a:t>Сомосе</a:t>
            </a:r>
            <a:r>
              <a:rPr lang="ru-RU" sz="2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президентом.)</a:t>
            </a:r>
            <a:endParaRPr lang="ru-RU" sz="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B62B550-46D1-4E62-ABB5-B8EF59547B9A}"/>
              </a:ext>
            </a:extLst>
          </p:cNvPr>
          <p:cNvSpPr/>
          <p:nvPr/>
        </p:nvSpPr>
        <p:spPr>
          <a:xfrm>
            <a:off x="257740" y="20689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НД Внешний долг перед США </a:t>
            </a:r>
            <a:r>
              <a:rPr lang="ru-RU" sz="200" dirty="0"/>
              <a:t>(В годы войны экономика Никарагуа наконец-то вышла из кризиса. Однако причина резко поправившегося экономического положения страны </a:t>
            </a:r>
            <a:r>
              <a:rPr lang="ru-RU" sz="200" dirty="0" err="1"/>
              <a:t>корени¬лась</a:t>
            </a:r>
            <a:r>
              <a:rPr lang="ru-RU" sz="200" dirty="0"/>
              <a:t> совсем в другом: существенно выросли цены на производимые в </a:t>
            </a:r>
            <a:r>
              <a:rPr lang="ru-RU" sz="200" dirty="0" err="1"/>
              <a:t>Ника¬рагуа</a:t>
            </a:r>
            <a:r>
              <a:rPr lang="ru-RU" sz="200" dirty="0"/>
              <a:t> товары, которые охотно закупали американцы. В 1943 году торговый </a:t>
            </a:r>
            <a:r>
              <a:rPr lang="ru-RU" sz="200" dirty="0" err="1"/>
              <a:t>ба¬ланс</a:t>
            </a:r>
            <a:r>
              <a:rPr lang="ru-RU" sz="200" dirty="0"/>
              <a:t> Никарагуа стал положительным и был полностью погашен внешний долг (причем часть — раньше срока).)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br>
              <a:rPr lang="ru-RU" sz="8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r>
              <a:rPr lang="ru-RU" sz="700" dirty="0"/>
              <a:t> </a:t>
            </a:r>
            <a:r>
              <a:rPr lang="ru-RU" sz="200" dirty="0"/>
              <a:t>(«Вернуть </a:t>
            </a:r>
            <a:r>
              <a:rPr lang="ru-RU" sz="200" dirty="0" err="1"/>
              <a:t>Гуанакасте</a:t>
            </a:r>
            <a:r>
              <a:rPr lang="ru-RU" sz="200" dirty="0"/>
              <a:t>» в 1814 году провинция </a:t>
            </a:r>
            <a:r>
              <a:rPr lang="ru-RU" sz="200" dirty="0" err="1"/>
              <a:t>Гуанакасте</a:t>
            </a:r>
            <a:r>
              <a:rPr lang="ru-RU" sz="200" dirty="0"/>
              <a:t> вместе с полуостровом добровольно отделилась от Никарагуа и присоединилась к Коста-Рике.)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(В 1941 году конгресс Никарагуа одобрил «закон о защите демократии». </a:t>
            </a:r>
            <a:r>
              <a:rPr lang="ru-RU" sz="200" dirty="0" err="1"/>
              <a:t>Со¬гласно</a:t>
            </a:r>
            <a:r>
              <a:rPr lang="ru-RU" sz="200" dirty="0"/>
              <a:t> этому документу, запрещались и коммунистическая, и нацистская </a:t>
            </a:r>
            <a:r>
              <a:rPr lang="ru-RU" sz="200" dirty="0" err="1"/>
              <a:t>иде¬ологии</a:t>
            </a:r>
            <a:r>
              <a:rPr lang="ru-RU" sz="200" dirty="0"/>
              <a:t> как противоречащие социальному строю Никарагуа.)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id="{47EFD662-D8F0-4D46-B8BE-62DAF2481AC2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rot="16200000" flipH="1">
            <a:off x="1624567" y="9484328"/>
            <a:ext cx="262068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2081124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хлопка (1950)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(Так же считал и сам </a:t>
            </a:r>
            <a:r>
              <a:rPr lang="ru-RU" sz="100" dirty="0" err="1"/>
              <a:t>Сомоса</a:t>
            </a:r>
            <a:r>
              <a:rPr lang="ru-RU" sz="100" dirty="0"/>
              <a:t>, который, уверовав в собственные силы, стал претендовать на роль регионального наместника США в Центральной </a:t>
            </a:r>
            <a:r>
              <a:rPr lang="ru-RU" sz="100" dirty="0" err="1"/>
              <a:t>Амери¬ке</a:t>
            </a:r>
            <a:r>
              <a:rPr lang="ru-RU" sz="100" dirty="0"/>
              <a:t> в качестве главного борца против «коммунистической угрозы». США </a:t>
            </a:r>
            <a:r>
              <a:rPr lang="ru-RU" sz="100" dirty="0" err="1"/>
              <a:t>каж¬дый</a:t>
            </a:r>
            <a:r>
              <a:rPr lang="ru-RU" sz="100" dirty="0"/>
              <a:t> год в виде военной помощи предоставляли Никарагуа не менее 200 </a:t>
            </a:r>
            <a:r>
              <a:rPr lang="ru-RU" sz="100" dirty="0" err="1"/>
              <a:t>ты¬сяч</a:t>
            </a:r>
            <a:r>
              <a:rPr lang="ru-RU" sz="100" dirty="0"/>
              <a:t> долларов, благодаря чему </a:t>
            </a:r>
            <a:r>
              <a:rPr lang="ru-RU" sz="100" dirty="0" err="1"/>
              <a:t>Сомоса</a:t>
            </a:r>
            <a:r>
              <a:rPr lang="ru-RU" sz="100" dirty="0"/>
              <a:t> превратил свою армию в самую сильную в Центральной Америке (в этом отношении с ним мог соперничать разве что его друг доминиканский диктатор </a:t>
            </a:r>
            <a:r>
              <a:rPr lang="ru-RU" sz="100" dirty="0" err="1"/>
              <a:t>Трухильо</a:t>
            </a:r>
            <a:r>
              <a:rPr lang="ru-RU" sz="100" dirty="0"/>
              <a:t>). Во время войны в Корее </a:t>
            </a:r>
            <a:r>
              <a:rPr lang="ru-RU" sz="100" dirty="0" err="1"/>
              <a:t>Сомо¬са</a:t>
            </a:r>
            <a:r>
              <a:rPr lang="ru-RU" sz="100" dirty="0"/>
              <a:t> предлагал американцам направить туда никарагуанский воинский </a:t>
            </a:r>
            <a:r>
              <a:rPr lang="ru-RU" sz="100" dirty="0" err="1"/>
              <a:t>контин¬гент</a:t>
            </a:r>
            <a:r>
              <a:rPr lang="ru-RU" sz="100" dirty="0"/>
              <a:t>. С 1953 года Никарагуа была официально включена в Программу </a:t>
            </a:r>
            <a:r>
              <a:rPr lang="ru-RU" sz="100" dirty="0" err="1"/>
              <a:t>амери¬канской</a:t>
            </a:r>
            <a:r>
              <a:rPr lang="ru-RU" sz="100" dirty="0"/>
              <a:t> военной помощи.)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6346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6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2009" y="9929034"/>
            <a:ext cx="267568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8010" y="10720600"/>
            <a:ext cx="229177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:a16="http://schemas.microsoft.com/office/drawing/2014/main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7908086" y="914779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 </a:t>
            </a:r>
            <a:r>
              <a:rPr lang="ru-RU" sz="300" dirty="0"/>
              <a:t>(</a:t>
            </a:r>
            <a:r>
              <a:rPr lang="ru-RU" sz="300" dirty="0" err="1"/>
              <a:t>Сакаса</a:t>
            </a:r>
            <a:r>
              <a:rPr lang="ru-RU" sz="300" dirty="0"/>
              <a:t> пообещал реорганизовать Национальную гвардию и полностью переподчинить её главе государства.)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>
            <a:extLst>
              <a:ext uri="{FF2B5EF4-FFF2-40B4-BE49-F238E27FC236}">
                <a16:creationId xmlns:a16="http://schemas.microsoft.com/office/drawing/2014/main" id="{4F994BCD-25E2-41AE-B84C-2F9962E702F3}"/>
              </a:ext>
            </a:extLst>
          </p:cNvPr>
          <p:cNvCxnSpPr>
            <a:cxnSpLocks/>
            <a:stCxn id="304" idx="2"/>
            <a:endCxn id="305" idx="0"/>
          </p:cNvCxnSpPr>
          <p:nvPr/>
        </p:nvCxnSpPr>
        <p:spPr>
          <a:xfrm>
            <a:off x="8366032" y="8891660"/>
            <a:ext cx="5217" cy="2561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2918467" y="35077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Монкада</a:t>
            </a:r>
            <a:r>
              <a:rPr lang="ru-RU" sz="100" dirty="0"/>
              <a:t> продолжил „политику добрососедства“ (исп. </a:t>
            </a:r>
            <a:r>
              <a:rPr lang="ru-RU" sz="100" dirty="0" err="1"/>
              <a:t>Política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Buena</a:t>
            </a:r>
            <a:r>
              <a:rPr lang="ru-RU" sz="100" dirty="0"/>
              <a:t> </a:t>
            </a:r>
            <a:r>
              <a:rPr lang="ru-RU" sz="100" dirty="0" err="1"/>
              <a:t>Vecindad</a:t>
            </a:r>
            <a:r>
              <a:rPr lang="ru-RU" sz="100" dirty="0"/>
              <a:t>) с США и другими странами региона. В мае 1930 года он ратифицировал Договор </a:t>
            </a:r>
            <a:r>
              <a:rPr lang="ru-RU" sz="100" dirty="0" err="1"/>
              <a:t>Эсгуэрры-Баркенаса</a:t>
            </a:r>
            <a:r>
              <a:rPr lang="ru-RU" sz="100" dirty="0"/>
              <a:t> от 1928 года, по которому Никарагуа передала Колумбии спорные острова Сан-</a:t>
            </a:r>
            <a:r>
              <a:rPr lang="ru-RU" sz="100" dirty="0" err="1"/>
              <a:t>Андрес</a:t>
            </a:r>
            <a:r>
              <a:rPr lang="ru-RU" sz="100" dirty="0"/>
              <a:t> и </a:t>
            </a:r>
            <a:r>
              <a:rPr lang="ru-RU" sz="100" dirty="0" err="1"/>
              <a:t>Провиденсия</a:t>
            </a:r>
            <a:r>
              <a:rPr lang="ru-RU" sz="100" dirty="0"/>
              <a:t>.)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38323</TotalTime>
  <Words>2427</Words>
  <Application>Microsoft Office PowerPoint</Application>
  <PresentationFormat>Произвольный</PresentationFormat>
  <Paragraphs>86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2201</cp:revision>
  <dcterms:created xsi:type="dcterms:W3CDTF">2018-10-23T08:09:21Z</dcterms:created>
  <dcterms:modified xsi:type="dcterms:W3CDTF">2023-06-24T21:29:34Z</dcterms:modified>
</cp:coreProperties>
</file>