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80" d="100"/>
          <a:sy n="180" d="100"/>
        </p:scale>
        <p:origin x="-24000" y="-116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3842893" y="13691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596" name="Соединительная линия уступом 595"/>
          <p:cNvCxnSpPr>
            <a:cxnSpLocks/>
            <a:stCxn id="87" idx="2"/>
            <a:endCxn id="1030" idx="0"/>
          </p:cNvCxnSpPr>
          <p:nvPr/>
        </p:nvCxnSpPr>
        <p:spPr>
          <a:xfrm rot="5400000">
            <a:off x="24757975" y="2252328"/>
            <a:ext cx="255120" cy="1158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9844131" y="4473047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8776944" y="6301622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206039" y="4024488"/>
            <a:ext cx="2119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Прямоугольник 843"/>
          <p:cNvSpPr/>
          <p:nvPr/>
        </p:nvSpPr>
        <p:spPr>
          <a:xfrm>
            <a:off x="5076369" y="6349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Ко времени окончания сражения националисты наконец создали постоянный кабинет министров. Франко стал президентом совета, а </a:t>
            </a:r>
            <a:r>
              <a:rPr lang="ru-RU" sz="200" dirty="0" err="1"/>
              <a:t>Хордана</a:t>
            </a:r>
            <a:r>
              <a:rPr lang="ru-RU" sz="200" dirty="0"/>
              <a:t> занял пост вице-президента и министра иностранных дел. Давила, продолжая командовать Армией Севера, стал министром обороны. Генерал </a:t>
            </a:r>
            <a:r>
              <a:rPr lang="ru-RU" sz="200" dirty="0" err="1"/>
              <a:t>Мартинес</a:t>
            </a:r>
            <a:r>
              <a:rPr lang="ru-RU" sz="200" dirty="0"/>
              <a:t> </a:t>
            </a:r>
            <a:r>
              <a:rPr lang="ru-RU" sz="200" dirty="0" err="1"/>
              <a:t>Анидо</a:t>
            </a:r>
            <a:r>
              <a:rPr lang="ru-RU" sz="200" dirty="0"/>
              <a:t>, который после 1917 года был капитан-генералом Барселоны, тиранически управляя ею, а потом входил в кабинет </a:t>
            </a:r>
            <a:r>
              <a:rPr lang="ru-RU" sz="200" dirty="0" err="1"/>
              <a:t>Примо</a:t>
            </a:r>
            <a:r>
              <a:rPr lang="ru-RU" sz="200" dirty="0"/>
              <a:t> де Риверы, получил пост министра общественного порядка. Остальные члены кабинета не имели отношения к военным. </a:t>
            </a:r>
            <a:r>
              <a:rPr lang="ru-RU" sz="200" dirty="0" err="1"/>
              <a:t>Андресу</a:t>
            </a:r>
            <a:r>
              <a:rPr lang="ru-RU" sz="200" dirty="0"/>
              <a:t> </a:t>
            </a:r>
            <a:r>
              <a:rPr lang="ru-RU" sz="200" dirty="0" err="1"/>
              <a:t>Амадо</a:t>
            </a:r>
            <a:r>
              <a:rPr lang="ru-RU" sz="200" dirty="0"/>
              <a:t>, близкому другу </a:t>
            </a:r>
            <a:r>
              <a:rPr lang="ru-RU" sz="200" dirty="0" err="1"/>
              <a:t>Кальво</a:t>
            </a:r>
            <a:r>
              <a:rPr lang="ru-RU" sz="200" dirty="0"/>
              <a:t> </a:t>
            </a:r>
            <a:r>
              <a:rPr lang="ru-RU" sz="200" dirty="0" err="1"/>
              <a:t>Сотело</a:t>
            </a:r>
            <a:r>
              <a:rPr lang="ru-RU" sz="200" dirty="0"/>
              <a:t>, достался пост министра финансов. Морской инженер Хуан Антонио </a:t>
            </a:r>
            <a:r>
              <a:rPr lang="ru-RU" sz="200" dirty="0" err="1"/>
              <a:t>Суансес</a:t>
            </a:r>
            <a:r>
              <a:rPr lang="ru-RU" sz="200" dirty="0"/>
              <a:t>, давний приятель Франко, стал министром торговли и промышленности, </a:t>
            </a:r>
            <a:r>
              <a:rPr lang="ru-RU" sz="200" dirty="0" err="1"/>
              <a:t>карлист</a:t>
            </a:r>
            <a:r>
              <a:rPr lang="ru-RU" sz="200" dirty="0"/>
              <a:t> граф де </a:t>
            </a:r>
            <a:r>
              <a:rPr lang="ru-RU" sz="200" dirty="0" err="1"/>
              <a:t>Родесно</a:t>
            </a:r>
            <a:r>
              <a:rPr lang="ru-RU" sz="200" dirty="0"/>
              <a:t> – министром юстиции, а </a:t>
            </a:r>
            <a:r>
              <a:rPr lang="ru-RU" sz="200" dirty="0" err="1"/>
              <a:t>Сайнс</a:t>
            </a:r>
            <a:r>
              <a:rPr lang="ru-RU" sz="200" dirty="0"/>
              <a:t> Родригес, монархист и интеллектуал, – министром образования. Они представляли старые политические партии, но самым влиятельным членом кабинета был </a:t>
            </a:r>
            <a:r>
              <a:rPr lang="ru-RU" sz="200" dirty="0" err="1"/>
              <a:t>Серрано</a:t>
            </a:r>
            <a:r>
              <a:rPr lang="ru-RU" sz="200" dirty="0"/>
              <a:t> </a:t>
            </a:r>
            <a:r>
              <a:rPr lang="ru-RU" sz="200" dirty="0" err="1"/>
              <a:t>Суньер</a:t>
            </a:r>
            <a:r>
              <a:rPr lang="ru-RU" sz="200" dirty="0"/>
              <a:t>, возглавлявший новую фалангу. Ему были вручены прерогативы министра внутренних дел и генерального секретаря фаланги, что наделяло его исчерпывающей властью над этой организацией. </a:t>
            </a:r>
            <a:r>
              <a:rPr lang="ru-RU" sz="200" dirty="0" err="1"/>
              <a:t>Фернандес</a:t>
            </a:r>
            <a:r>
              <a:rPr lang="ru-RU" sz="200" dirty="0"/>
              <a:t> </a:t>
            </a:r>
            <a:r>
              <a:rPr lang="ru-RU" sz="200" dirty="0" err="1"/>
              <a:t>Куэста</a:t>
            </a:r>
            <a:r>
              <a:rPr lang="ru-RU" sz="200" dirty="0"/>
              <a:t>, единственный из числа «старых рубашек», в дополнение к его почетному посту генерального секретаря Национального совета стал министром сельского хозяйства. Пост министра труда достался Педро Гонсалесу </a:t>
            </a:r>
            <a:r>
              <a:rPr lang="ru-RU" sz="200" dirty="0" err="1"/>
              <a:t>Буэно</a:t>
            </a:r>
            <a:r>
              <a:rPr lang="ru-RU" sz="200" dirty="0"/>
              <a:t>, типичному представителю новой фаланги. Последним членом кабинета стал Альфонсо Пенья-и-</a:t>
            </a:r>
            <a:r>
              <a:rPr lang="ru-RU" sz="200" dirty="0" err="1"/>
              <a:t>Боэф</a:t>
            </a:r>
            <a:r>
              <a:rPr lang="ru-RU" sz="200" dirty="0"/>
              <a:t>, который до этого не играл роли в политике.</a:t>
            </a:r>
          </a:p>
        </p:txBody>
      </p:sp>
      <p:sp>
        <p:nvSpPr>
          <p:cNvPr id="838" name="Прямоугольник 837">
            <a:extLst>
              <a:ext uri="{FF2B5EF4-FFF2-40B4-BE49-F238E27FC236}">
                <a16:creationId xmlns:a16="http://schemas.microsoft.com/office/drawing/2014/main" id="{C0AC7FB0-09CD-4FB0-BC8D-7432640DB532}"/>
              </a:ext>
            </a:extLst>
          </p:cNvPr>
          <p:cNvSpPr/>
          <p:nvPr/>
        </p:nvSpPr>
        <p:spPr>
          <a:xfrm>
            <a:off x="754793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«Рейнский фронт» (</a:t>
            </a:r>
            <a:r>
              <a:rPr lang="ru-RU" sz="700" dirty="0" err="1"/>
              <a:t>неистор</a:t>
            </a:r>
            <a:r>
              <a:rPr lang="ru-RU" sz="700" dirty="0"/>
              <a:t>)</a:t>
            </a:r>
          </a:p>
          <a:p>
            <a:pPr algn="ctr"/>
            <a:r>
              <a:rPr lang="ru-RU" sz="700" dirty="0"/>
              <a:t> </a:t>
            </a:r>
            <a:r>
              <a:rPr lang="ru-RU" sz="200" dirty="0"/>
              <a:t>(Возвращение Рейнской области в Германию в 1935 году и политические потрясения, связанные с бельгийской декларацией о нейтралитете в 1936 году, привели к необходимости усиления линии укрепрайона «Рейнский фронт»</a:t>
            </a:r>
            <a:endParaRPr lang="ru-RU" sz="700" dirty="0"/>
          </a:p>
        </p:txBody>
      </p:sp>
      <p:sp>
        <p:nvSpPr>
          <p:cNvPr id="924" name="Прямоугольник 923">
            <a:extLst>
              <a:ext uri="{FF2B5EF4-FFF2-40B4-BE49-F238E27FC236}">
                <a16:creationId xmlns:a16="http://schemas.microsoft.com/office/drawing/2014/main" id="{D7D13295-51E8-4AF7-A685-554F97006B0C}"/>
              </a:ext>
            </a:extLst>
          </p:cNvPr>
          <p:cNvSpPr/>
          <p:nvPr/>
        </p:nvSpPr>
        <p:spPr>
          <a:xfrm>
            <a:off x="1909522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Продолжение линии Мажино (1937-1940) </a:t>
            </a:r>
            <a:r>
              <a:rPr lang="ru-RU" sz="200" dirty="0"/>
              <a:t>(привели к необходимости усиления линии укрепрайона «Рейнский фронт» и границы с Бельгией — сектор «продолжение линии Мажино») </a:t>
            </a:r>
            <a:endParaRPr lang="ru-RU" sz="700" dirty="0"/>
          </a:p>
        </p:txBody>
      </p:sp>
      <p:sp>
        <p:nvSpPr>
          <p:cNvPr id="925" name="Прямоугольник 924">
            <a:extLst>
              <a:ext uri="{FF2B5EF4-FFF2-40B4-BE49-F238E27FC236}">
                <a16:creationId xmlns:a16="http://schemas.microsoft.com/office/drawing/2014/main" id="{6416009A-47B8-4821-8C24-DF6AE79D6A00}"/>
              </a:ext>
            </a:extLst>
          </p:cNvPr>
          <p:cNvSpPr/>
          <p:nvPr/>
        </p:nvSpPr>
        <p:spPr>
          <a:xfrm>
            <a:off x="1909522" y="3234642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Укрепить линию Мажино </a:t>
            </a:r>
            <a:r>
              <a:rPr lang="ru-RU" sz="400" dirty="0"/>
              <a:t>(1936-1940(не были завершены), после того как Бельгия объявила о нейтралитете) </a:t>
            </a:r>
          </a:p>
          <a:p>
            <a:pPr algn="ctr"/>
            <a:r>
              <a:rPr lang="ru-RU" sz="100" dirty="0"/>
              <a:t>Однако средств на крупные оборонительные сооружения уже не было. Поэтому строительные работы в 1935—1936 году продолжались, но по сооружению небольших, лёгких укреплений, которые возводились самими воинскими частями, а не гражданскими строительными организациями, как это было ранее. Кроме того, в этот период, строятся укрепления, заполняющие интервалы между фортами и казематами всех оборонительных линий. Мелкие укрепления, в силу конструктивной простоты, применения менее квалифицированного труда и стандартизированных конструкций, потребовали значительно меньших финансовых затрат при колоссальном объеме строительства — 15 тысяч блокпостов. Этот новый этап строительства больше не финансировался из многолетнего программного закона, а из бюджетных ассигнований, утверждаемых ежегодно в контексте распределения общего оборонного бюджета. Несмотря на все это, в течение 1936—1939 года на оборонительные линии было израсходовано в общей сложности 2,4 млрд франков. Таким образом, приблизительная сумма затрат на строительство всех секторов линии Мажино составила не менее 7,4 млрд франков, а не 3 млрд, как принято считать в популярной литературе.[2]</a:t>
            </a:r>
            <a:endParaRPr lang="ru-RU" sz="700" dirty="0"/>
          </a:p>
        </p:txBody>
      </p:sp>
      <p:sp>
        <p:nvSpPr>
          <p:cNvPr id="930" name="Прямоугольник 929">
            <a:extLst>
              <a:ext uri="{FF2B5EF4-FFF2-40B4-BE49-F238E27FC236}">
                <a16:creationId xmlns:a16="http://schemas.microsoft.com/office/drawing/2014/main" id="{E67E15E5-A2F4-4D52-AEF5-46BE102841C4}"/>
              </a:ext>
            </a:extLst>
          </p:cNvPr>
          <p:cNvSpPr/>
          <p:nvPr/>
        </p:nvSpPr>
        <p:spPr>
          <a:xfrm>
            <a:off x="1332157" y="347198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линии </a:t>
            </a:r>
            <a:r>
              <a:rPr lang="ru-RU" sz="700" dirty="0" err="1"/>
              <a:t>Шовино</a:t>
            </a:r>
            <a:r>
              <a:rPr lang="ru-RU" sz="700" dirty="0"/>
              <a:t> (1939)</a:t>
            </a:r>
          </a:p>
          <a:p>
            <a:pPr algn="ctr"/>
            <a:r>
              <a:rPr lang="ru-RU" sz="200" dirty="0"/>
              <a:t>Линия </a:t>
            </a:r>
            <a:r>
              <a:rPr lang="ru-RU" sz="200" dirty="0" err="1"/>
              <a:t>Шовино</a:t>
            </a:r>
            <a:r>
              <a:rPr lang="ru-RU" sz="200" dirty="0"/>
              <a:t> представляет собой комплекс укреплений , строительство которых началось незадолго до Второй мировой войны , предназначенных для обороны Парижа и его окрестностей .Эта линия разворачивается по дуге вокруг Парижа на протяжении 130 км . Изучал с 1931 года, но начал только в 1939 году, его реализация была слишком поздней и слишком краткой, чтобы играть какую-либо роль в 1940 году </a:t>
            </a:r>
            <a:r>
              <a:rPr lang="en-US" sz="200" dirty="0"/>
              <a:t>https://fr.m.wikipedia.org/wiki/Ligne_Chauvineau</a:t>
            </a:r>
            <a:r>
              <a:rPr lang="ru-RU" sz="200" dirty="0"/>
              <a:t>.</a:t>
            </a:r>
            <a:endParaRPr lang="ru-RU" sz="700" dirty="0"/>
          </a:p>
        </p:txBody>
      </p:sp>
      <p:cxnSp>
        <p:nvCxnSpPr>
          <p:cNvPr id="936" name="Соединительная линия уступом 595">
            <a:extLst>
              <a:ext uri="{FF2B5EF4-FFF2-40B4-BE49-F238E27FC236}">
                <a16:creationId xmlns:a16="http://schemas.microsoft.com/office/drawing/2014/main" id="{8D5A0549-FB77-4C2E-B594-B65A1485BEE6}"/>
              </a:ext>
            </a:extLst>
          </p:cNvPr>
          <p:cNvCxnSpPr>
            <a:cxnSpLocks/>
            <a:stCxn id="838" idx="2"/>
            <a:endCxn id="930" idx="0"/>
          </p:cNvCxnSpPr>
          <p:nvPr/>
        </p:nvCxnSpPr>
        <p:spPr>
          <a:xfrm rot="16200000" flipH="1">
            <a:off x="1381075" y="34305559"/>
            <a:ext cx="251126" cy="5773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620">
            <a:extLst>
              <a:ext uri="{FF2B5EF4-FFF2-40B4-BE49-F238E27FC236}">
                <a16:creationId xmlns:a16="http://schemas.microsoft.com/office/drawing/2014/main" id="{867AC884-CE39-4867-96DB-D9EBBF18C52F}"/>
              </a:ext>
            </a:extLst>
          </p:cNvPr>
          <p:cNvCxnSpPr>
            <a:cxnSpLocks/>
            <a:stCxn id="925" idx="2"/>
            <a:endCxn id="968" idx="0"/>
          </p:cNvCxnSpPr>
          <p:nvPr/>
        </p:nvCxnSpPr>
        <p:spPr>
          <a:xfrm rot="5400000">
            <a:off x="1669757" y="32434624"/>
            <a:ext cx="251126" cy="11547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Прямая со стрелкой 961">
            <a:extLst>
              <a:ext uri="{FF2B5EF4-FFF2-40B4-BE49-F238E27FC236}">
                <a16:creationId xmlns:a16="http://schemas.microsoft.com/office/drawing/2014/main" id="{09B6E0E6-D6FF-4608-A962-E5444DD2B1F6}"/>
              </a:ext>
            </a:extLst>
          </p:cNvPr>
          <p:cNvCxnSpPr>
            <a:cxnSpLocks/>
            <a:stCxn id="966" idx="2"/>
            <a:endCxn id="972" idx="0"/>
          </p:cNvCxnSpPr>
          <p:nvPr/>
        </p:nvCxnSpPr>
        <p:spPr>
          <a:xfrm flipH="1">
            <a:off x="3527411" y="33677552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единительная линия 964">
            <a:extLst>
              <a:ext uri="{FF2B5EF4-FFF2-40B4-BE49-F238E27FC236}">
                <a16:creationId xmlns:a16="http://schemas.microsoft.com/office/drawing/2014/main" id="{13113D0D-26A3-4F82-8078-878772B0A3B5}"/>
              </a:ext>
            </a:extLst>
          </p:cNvPr>
          <p:cNvCxnSpPr>
            <a:cxnSpLocks/>
          </p:cNvCxnSpPr>
          <p:nvPr/>
        </p:nvCxnSpPr>
        <p:spPr>
          <a:xfrm>
            <a:off x="4964538" y="32586017"/>
            <a:ext cx="19388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Прямоугольник 965">
            <a:extLst>
              <a:ext uri="{FF2B5EF4-FFF2-40B4-BE49-F238E27FC236}">
                <a16:creationId xmlns:a16="http://schemas.microsoft.com/office/drawing/2014/main" id="{1B7C5495-CBF2-458D-8838-0ABA9DD8CEFE}"/>
              </a:ext>
            </a:extLst>
          </p:cNvPr>
          <p:cNvSpPr/>
          <p:nvPr/>
        </p:nvSpPr>
        <p:spPr>
          <a:xfrm>
            <a:off x="3064249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линии Марет (1936-1939)</a:t>
            </a:r>
          </a:p>
          <a:p>
            <a:pPr algn="ctr"/>
            <a:r>
              <a:rPr lang="ru-RU" sz="200" dirty="0"/>
              <a:t>он был предназначен для защиты Туниса от экспансионистских тенденций итальянцев из Ливии , тогдашней итальянской колонии . Названная «линией Мажино пустыни», она тянется на 45 километров, пересекая прибрежную дорогу. Имеет сорок пехотных казематов , восемь больших артиллерийских казематов , пятнадцать командных пунктов и 28 опорных пунктов .</a:t>
            </a:r>
            <a:endParaRPr lang="ru-RU" sz="700" dirty="0"/>
          </a:p>
        </p:txBody>
      </p:sp>
      <p:sp>
        <p:nvSpPr>
          <p:cNvPr id="968" name="Прямоугольник 967">
            <a:extLst>
              <a:ext uri="{FF2B5EF4-FFF2-40B4-BE49-F238E27FC236}">
                <a16:creationId xmlns:a16="http://schemas.microsoft.com/office/drawing/2014/main" id="{7D33C24F-6ED5-40E9-A05B-D1CF8F162A3A}"/>
              </a:ext>
            </a:extLst>
          </p:cNvPr>
          <p:cNvSpPr/>
          <p:nvPr/>
        </p:nvSpPr>
        <p:spPr>
          <a:xfrm>
            <a:off x="754792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на «Новый фронт»(</a:t>
            </a:r>
            <a:r>
              <a:rPr lang="ru-RU" sz="700" dirty="0" err="1"/>
              <a:t>неистор</a:t>
            </a:r>
            <a:r>
              <a:rPr lang="ru-RU" sz="700" dirty="0"/>
              <a:t>) </a:t>
            </a:r>
            <a:r>
              <a:rPr lang="ru-RU" sz="100" dirty="0"/>
              <a:t>С 1934 г. разрабатывались участки «новых фронтов» укрепленных секторов Эско (имеющий два каземата КОРФ и небольшое сооружение: </a:t>
            </a:r>
            <a:r>
              <a:rPr lang="ru-RU" sz="100" dirty="0" err="1"/>
              <a:t>Эт</a:t>
            </a:r>
            <a:r>
              <a:rPr lang="ru-RU" sz="100" dirty="0"/>
              <a:t> ) и </a:t>
            </a:r>
            <a:r>
              <a:rPr lang="ru-RU" sz="100" dirty="0" err="1"/>
              <a:t>Мобеж</a:t>
            </a:r>
            <a:r>
              <a:rPr lang="ru-RU" sz="100" dirty="0"/>
              <a:t> (семь казематов и четыре малых сооружения: </a:t>
            </a:r>
            <a:r>
              <a:rPr lang="ru-RU" sz="100" dirty="0" err="1"/>
              <a:t>Ле-Сарт</a:t>
            </a:r>
            <a:r>
              <a:rPr lang="ru-RU" sz="100" dirty="0"/>
              <a:t> , </a:t>
            </a:r>
            <a:r>
              <a:rPr lang="ru-RU" sz="100" dirty="0" err="1"/>
              <a:t>Берсильи</a:t>
            </a:r>
            <a:r>
              <a:rPr lang="ru-RU" sz="100" dirty="0"/>
              <a:t> , Ла-</a:t>
            </a:r>
            <a:r>
              <a:rPr lang="ru-RU" sz="100" dirty="0" err="1"/>
              <a:t>Сальмань</a:t>
            </a:r>
            <a:r>
              <a:rPr lang="ru-RU" sz="100" dirty="0"/>
              <a:t> ).и </a:t>
            </a:r>
            <a:r>
              <a:rPr lang="ru-RU" sz="100" dirty="0" err="1"/>
              <a:t>Буссуа</a:t>
            </a:r>
            <a:r>
              <a:rPr lang="ru-RU" sz="100" dirty="0"/>
              <a:t> ).</a:t>
            </a:r>
            <a:endParaRPr lang="ru-RU" sz="700" dirty="0"/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2D04A20C-B8D7-4BFF-A71A-A324C27DCC29}"/>
              </a:ext>
            </a:extLst>
          </p:cNvPr>
          <p:cNvSpPr/>
          <p:nvPr/>
        </p:nvSpPr>
        <p:spPr>
          <a:xfrm>
            <a:off x="1909521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Продлить линию «Рейнского фронта» </a:t>
            </a:r>
          </a:p>
          <a:p>
            <a:pPr algn="ctr"/>
            <a:r>
              <a:rPr lang="ru-RU" sz="400" dirty="0"/>
              <a:t>(на границе со </a:t>
            </a:r>
            <a:r>
              <a:rPr lang="ru-RU" sz="400" dirty="0" err="1"/>
              <a:t>швецарией</a:t>
            </a:r>
            <a:r>
              <a:rPr lang="ru-RU" sz="400" dirty="0"/>
              <a:t>)</a:t>
            </a:r>
            <a:endParaRPr lang="ru-RU" sz="700" dirty="0"/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DE3F59CE-A92C-40DB-BADE-2CF310169F9C}"/>
              </a:ext>
            </a:extLst>
          </p:cNvPr>
          <p:cNvSpPr/>
          <p:nvPr/>
        </p:nvSpPr>
        <p:spPr>
          <a:xfrm>
            <a:off x="3064248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Оборона Корсики</a:t>
            </a:r>
          </a:p>
        </p:txBody>
      </p:sp>
      <p:cxnSp>
        <p:nvCxnSpPr>
          <p:cNvPr id="973" name="Соединительная линия уступом 620">
            <a:extLst>
              <a:ext uri="{FF2B5EF4-FFF2-40B4-BE49-F238E27FC236}">
                <a16:creationId xmlns:a16="http://schemas.microsoft.com/office/drawing/2014/main" id="{5236FF21-9101-46CE-8DA2-35F78614F3C0}"/>
              </a:ext>
            </a:extLst>
          </p:cNvPr>
          <p:cNvCxnSpPr>
            <a:cxnSpLocks/>
            <a:stCxn id="925" idx="2"/>
            <a:endCxn id="966" idx="0"/>
          </p:cNvCxnSpPr>
          <p:nvPr/>
        </p:nvCxnSpPr>
        <p:spPr>
          <a:xfrm rot="16200000" flipH="1">
            <a:off x="2824485" y="32434625"/>
            <a:ext cx="251126" cy="1154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620">
            <a:extLst>
              <a:ext uri="{FF2B5EF4-FFF2-40B4-BE49-F238E27FC236}">
                <a16:creationId xmlns:a16="http://schemas.microsoft.com/office/drawing/2014/main" id="{05C116D7-0143-44ED-A7FE-268D9F7F5586}"/>
              </a:ext>
            </a:extLst>
          </p:cNvPr>
          <p:cNvCxnSpPr>
            <a:cxnSpLocks/>
            <a:stCxn id="924" idx="2"/>
            <a:endCxn id="838" idx="0"/>
          </p:cNvCxnSpPr>
          <p:nvPr/>
        </p:nvCxnSpPr>
        <p:spPr>
          <a:xfrm rot="5400000">
            <a:off x="1669758" y="33225751"/>
            <a:ext cx="251126" cy="11547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Соединительная линия уступом 595">
            <a:extLst>
              <a:ext uri="{FF2B5EF4-FFF2-40B4-BE49-F238E27FC236}">
                <a16:creationId xmlns:a16="http://schemas.microsoft.com/office/drawing/2014/main" id="{AC5768FC-E45F-45EF-867C-1650EF004378}"/>
              </a:ext>
            </a:extLst>
          </p:cNvPr>
          <p:cNvCxnSpPr>
            <a:cxnSpLocks/>
            <a:stCxn id="969" idx="2"/>
            <a:endCxn id="930" idx="0"/>
          </p:cNvCxnSpPr>
          <p:nvPr/>
        </p:nvCxnSpPr>
        <p:spPr>
          <a:xfrm rot="5400000">
            <a:off x="1958439" y="34305559"/>
            <a:ext cx="251126" cy="5773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Прямая со стрелкой 977">
            <a:extLst>
              <a:ext uri="{FF2B5EF4-FFF2-40B4-BE49-F238E27FC236}">
                <a16:creationId xmlns:a16="http://schemas.microsoft.com/office/drawing/2014/main" id="{3F9A7E43-0B2E-4D22-9E07-A88E010CF448}"/>
              </a:ext>
            </a:extLst>
          </p:cNvPr>
          <p:cNvCxnSpPr>
            <a:cxnSpLocks/>
            <a:stCxn id="924" idx="2"/>
            <a:endCxn id="969" idx="0"/>
          </p:cNvCxnSpPr>
          <p:nvPr/>
        </p:nvCxnSpPr>
        <p:spPr>
          <a:xfrm flipH="1">
            <a:off x="2372684" y="33677552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9" name="Прямоугольник 978">
            <a:extLst>
              <a:ext uri="{FF2B5EF4-FFF2-40B4-BE49-F238E27FC236}">
                <a16:creationId xmlns:a16="http://schemas.microsoft.com/office/drawing/2014/main" id="{122E826A-E9DD-45E8-A66C-2B30C8C04CF7}"/>
              </a:ext>
            </a:extLst>
          </p:cNvPr>
          <p:cNvSpPr/>
          <p:nvPr/>
        </p:nvSpPr>
        <p:spPr>
          <a:xfrm>
            <a:off x="2486886" y="347198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южную линию Мажино (укрепы на границе с Испанией)</a:t>
            </a:r>
          </a:p>
        </p:txBody>
      </p:sp>
      <p:cxnSp>
        <p:nvCxnSpPr>
          <p:cNvPr id="983" name="Соединительная линия уступом 620">
            <a:extLst>
              <a:ext uri="{FF2B5EF4-FFF2-40B4-BE49-F238E27FC236}">
                <a16:creationId xmlns:a16="http://schemas.microsoft.com/office/drawing/2014/main" id="{3CE80882-2CA0-4491-8835-7D1C49910A5A}"/>
              </a:ext>
            </a:extLst>
          </p:cNvPr>
          <p:cNvCxnSpPr>
            <a:cxnSpLocks/>
            <a:stCxn id="924" idx="2"/>
            <a:endCxn id="979" idx="0"/>
          </p:cNvCxnSpPr>
          <p:nvPr/>
        </p:nvCxnSpPr>
        <p:spPr>
          <a:xfrm rot="16200000" flipH="1">
            <a:off x="2140241" y="33909996"/>
            <a:ext cx="1042252" cy="577364"/>
          </a:xfrm>
          <a:prstGeom prst="bentConnector3">
            <a:avLst>
              <a:gd name="adj1" fmla="val 121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30669542" y="499692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3021994" y="575728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275978" y="3473618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8905199" y="728830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9493313" y="57589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7134249" y="652468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8317085" y="576162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30669541" y="576162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30081427" y="72883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9493313" y="652496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30669540" y="652468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31849072" y="652468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31850526" y="80529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30669540" y="805299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30433597" y="5059809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31610638" y="5058995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31132704" y="5536929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30432920" y="5825178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31610937" y="5823388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31132703" y="6301622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30345307" y="6500905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30726300" y="7646591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30138187" y="7646591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8313781" y="653131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9493313" y="805299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9550750" y="6882574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9956476" y="7064962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31260958" y="728559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31317956" y="6879433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31907722" y="6881085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8077298" y="5821736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4198219" y="575728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842892" y="21642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 </a:t>
            </a:r>
            <a:r>
              <a:rPr lang="ru-RU" sz="100" dirty="0"/>
              <a:t>(Одним из наиболее важных и назревших внешнеполитических вопросов, стоявших перед новым правительством, которое </a:t>
            </a:r>
            <a:r>
              <a:rPr lang="ru-RU" sz="100" dirty="0" err="1"/>
              <a:t>возгла¬вил</a:t>
            </a:r>
            <a:r>
              <a:rPr lang="ru-RU" sz="100" dirty="0"/>
              <a:t> радикал А. </a:t>
            </a:r>
            <a:r>
              <a:rPr lang="ru-RU" sz="100" dirty="0" err="1"/>
              <a:t>Сарро</a:t>
            </a:r>
            <a:r>
              <a:rPr lang="ru-RU" sz="100" dirty="0"/>
              <a:t>, была ратификация франко-советского </a:t>
            </a:r>
            <a:r>
              <a:rPr lang="ru-RU" sz="100" dirty="0" err="1"/>
              <a:t>пак¬та</a:t>
            </a:r>
            <a:r>
              <a:rPr lang="ru-RU" sz="100" dirty="0"/>
              <a:t>. Дискуссия во французском парламенте по этому </a:t>
            </a:r>
            <a:r>
              <a:rPr lang="ru-RU" sz="100" dirty="0" err="1"/>
              <a:t>законопроек¬ту</a:t>
            </a:r>
            <a:r>
              <a:rPr lang="ru-RU" sz="100" dirty="0"/>
              <a:t> началась 11 февраля 1936 г. Атака, которую крайне правые вели на франко-советский пакт в палате и в печати, в немалой степени объяснялась соображениями внутренней политики. Борьба с левыми, с Народным фронтом почти автоматически означала борьбу и против сотрудничества с СССР. Газета радикалов «</a:t>
            </a:r>
            <a:r>
              <a:rPr lang="ru-RU" sz="100" dirty="0" err="1"/>
              <a:t>Эвр</a:t>
            </a:r>
            <a:r>
              <a:rPr lang="ru-RU" sz="100" dirty="0"/>
              <a:t>» писала: «Для нас речь шла о том, останется ли Франция верной идеалу коллективной безопасности, сумеет ли она выковать новое звено этой безопасности... Для других, к сожалению, речь шла о том, будет ли Франция </a:t>
            </a:r>
            <a:r>
              <a:rPr lang="ru-RU" sz="100" dirty="0" err="1"/>
              <a:t>наближайших</a:t>
            </a:r>
            <a:r>
              <a:rPr lang="ru-RU" sz="100" dirty="0"/>
              <a:t> выборах голосовать за </a:t>
            </a:r>
            <a:r>
              <a:rPr lang="ru-RU" sz="100" dirty="0" err="1"/>
              <a:t>На¬родный</a:t>
            </a:r>
            <a:r>
              <a:rPr lang="ru-RU" sz="100" dirty="0"/>
              <a:t> фронт или же она будет голосовать «по-итальянски» и «по-немецки»») Группа промышленников — совладельцев французских пред-приятий, экспроприированных в России, в январе 1936 г. писала главе правительства: «Наша группа, имеющая к советскому </a:t>
            </a:r>
            <a:r>
              <a:rPr lang="ru-RU" sz="100" dirty="0" err="1"/>
              <a:t>пра¬вительству</a:t>
            </a:r>
            <a:r>
              <a:rPr lang="ru-RU" sz="100" dirty="0"/>
              <a:t> претензии более чем на миллиард франков золотом, считает своим долгом сказать, что ставка на применение этого (франко-советского.— Ред.) соглашения позволит в настоящий </a:t>
            </a:r>
            <a:r>
              <a:rPr lang="ru-RU" sz="100" dirty="0" err="1"/>
              <a:t>мо¬мент</a:t>
            </a:r>
            <a:r>
              <a:rPr lang="ru-RU" sz="100" dirty="0"/>
              <a:t> возместить все понесенные убытки. Это соглашение </a:t>
            </a:r>
            <a:r>
              <a:rPr lang="ru-RU" sz="100" dirty="0" err="1"/>
              <a:t>облег¬чит</a:t>
            </a:r>
            <a:r>
              <a:rPr lang="ru-RU" sz="100" dirty="0"/>
              <a:t> французской промышленности экспорт ее продукции в </a:t>
            </a:r>
            <a:r>
              <a:rPr lang="ru-RU" sz="100" dirty="0" err="1"/>
              <a:t>Рос¬сию</a:t>
            </a:r>
            <a:r>
              <a:rPr lang="ru-RU" sz="100" dirty="0"/>
              <a:t>; несмотря на критику, впрочем мало обоснованную, это </a:t>
            </a:r>
            <a:r>
              <a:rPr lang="ru-RU" sz="100" dirty="0" err="1"/>
              <a:t>со¬глашение</a:t>
            </a:r>
            <a:r>
              <a:rPr lang="ru-RU" sz="100" dirty="0"/>
              <a:t> отвечает истинным национальным интересам» . Этот документ, зачитанный в палате </a:t>
            </a:r>
            <a:r>
              <a:rPr lang="ru-RU" sz="100" dirty="0" err="1"/>
              <a:t>Эррио</a:t>
            </a:r>
            <a:r>
              <a:rPr lang="ru-RU" sz="100" dirty="0"/>
              <a:t>, разбивал доводы многих противников пакта, подтверждал, что договор выгоден для </a:t>
            </a:r>
            <a:r>
              <a:rPr lang="ru-RU" sz="100" dirty="0" err="1"/>
              <a:t>Фран¬ции</a:t>
            </a:r>
            <a:r>
              <a:rPr lang="ru-RU" sz="100" dirty="0"/>
              <a:t> и с экономической точки </a:t>
            </a:r>
            <a:r>
              <a:rPr lang="ru-RU" sz="100" dirty="0" err="1"/>
              <a:t>зрения.Возражения</a:t>
            </a:r>
            <a:r>
              <a:rPr lang="ru-RU" sz="100" dirty="0"/>
              <a:t> против пакта на деле диктовались </a:t>
            </a:r>
            <a:r>
              <a:rPr lang="ru-RU" sz="100" dirty="0" err="1"/>
              <a:t>антикоммуниз¬мом</a:t>
            </a:r>
            <a:r>
              <a:rPr lang="ru-RU" sz="100" dirty="0"/>
              <a:t>, боязнью укрепления Народного фронта. После горячей </a:t>
            </a:r>
            <a:r>
              <a:rPr lang="ru-RU" sz="100" dirty="0" err="1"/>
              <a:t>двух¬недельной</a:t>
            </a:r>
            <a:r>
              <a:rPr lang="ru-RU" sz="100" dirty="0"/>
              <a:t> дискуссии палата депутатов 27 февраля большинством в 353 голоса против 164 одобрила франко-советский пакт. Ее решение опиралось на поддержку широких кругов. Политика </a:t>
            </a:r>
            <a:r>
              <a:rPr lang="ru-RU" sz="100" dirty="0" err="1"/>
              <a:t>ком¬мунистической</a:t>
            </a:r>
            <a:r>
              <a:rPr lang="ru-RU" sz="100" dirty="0"/>
              <a:t> партии, направленная на объединение всех </a:t>
            </a:r>
            <a:r>
              <a:rPr lang="ru-RU" sz="100" dirty="0" err="1"/>
              <a:t>демо¬кратических</a:t>
            </a:r>
            <a:r>
              <a:rPr lang="ru-RU" sz="100" dirty="0"/>
              <a:t> сил в Народный фронт борьбы с фашизмом и </a:t>
            </a:r>
            <a:r>
              <a:rPr lang="ru-RU" sz="100" dirty="0" err="1"/>
              <a:t>вой¬ной</a:t>
            </a:r>
            <a:r>
              <a:rPr lang="ru-RU" sz="100" dirty="0"/>
              <a:t>, принесла свои первые плоды. Предстояла еще ратификация пакта сенатом. Но прежде чем там началась дискуссия, </a:t>
            </a:r>
            <a:r>
              <a:rPr lang="ru-RU" sz="100" dirty="0" err="1"/>
              <a:t>произош¬ло</a:t>
            </a:r>
            <a:r>
              <a:rPr lang="ru-RU" sz="100" dirty="0"/>
              <a:t> событие, вошедшее в историю как серьезная капитуляция </a:t>
            </a:r>
            <a:r>
              <a:rPr lang="ru-RU" sz="100" dirty="0" err="1"/>
              <a:t>Фран¬ции</a:t>
            </a:r>
            <a:r>
              <a:rPr lang="ru-RU" sz="100" dirty="0"/>
              <a:t> перед германским милитаризмом. Политика французских «умиротворителей» серьезно подорвала доверие к Франции в мире. Правящие круги малых европейских стран увидели, что не могут рассчитывать на помощь Франции, так как она не отстаивает даже свои собственные интересы. Встав на путь попустительства и поощрения агрессии, Франция все </a:t>
            </a:r>
            <a:r>
              <a:rPr lang="ru-RU" sz="100" dirty="0" err="1"/>
              <a:t>даль¬ше</a:t>
            </a:r>
            <a:r>
              <a:rPr lang="ru-RU" sz="100" dirty="0"/>
              <a:t> отходила от идей коллективной безопасности, от опоры на франко-советское сотрудничество. Правда, когда 12 марта вопрос о ратификации договора с СССР был поставлен в сенате, члены верхней палаты значительным большинством (231 голос против 52) вотировали франко-советский пакт8о. На какой-то момент угроза германского милитаризма отодвинула на второй план соображения внутриполитической борьбы. Тогда же договор был </a:t>
            </a:r>
            <a:r>
              <a:rPr lang="ru-RU" sz="100" dirty="0" err="1"/>
              <a:t>ратифициро¬ван</a:t>
            </a:r>
            <a:r>
              <a:rPr lang="ru-RU" sz="100" dirty="0"/>
              <a:t> Советским Союзом, а 27 марта состоялся обмен </a:t>
            </a:r>
            <a:r>
              <a:rPr lang="ru-RU" sz="100" dirty="0" err="1"/>
              <a:t>ратифика¬ционными</a:t>
            </a:r>
            <a:r>
              <a:rPr lang="ru-RU" sz="100" dirty="0"/>
              <a:t> грамотами.</a:t>
            </a:r>
            <a:endParaRPr lang="ru-RU" sz="700" dirty="0"/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2699893" y="21642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 </a:t>
            </a:r>
            <a:r>
              <a:rPr lang="ru-RU" sz="100" dirty="0"/>
              <a:t>(Правительство Альбера </a:t>
            </a:r>
            <a:r>
              <a:rPr lang="ru-RU" sz="100" dirty="0" err="1"/>
              <a:t>Сарро</a:t>
            </a:r>
            <a:r>
              <a:rPr lang="ru-RU" sz="100" dirty="0"/>
              <a:t> продолжает политику дефляции (декретное снижение цен на различные продукты и сокращение государственных расходов), проводимую </a:t>
            </a:r>
            <a:r>
              <a:rPr lang="ru-RU" sz="100" dirty="0" err="1"/>
              <a:t>сиюль</a:t>
            </a:r>
            <a:r>
              <a:rPr lang="ru-RU" sz="100" dirty="0"/>
              <a:t> 1935 </a:t>
            </a:r>
            <a:r>
              <a:rPr lang="ru-RU" sz="100" dirty="0" err="1"/>
              <a:t>г.предыдущим</a:t>
            </a:r>
            <a:r>
              <a:rPr lang="ru-RU" sz="100" dirty="0"/>
              <a:t> правительством Пьера Лаваля . Эта политика не привела к ожидаемому падению цен, поскольку правительство фактически поддерживало инфляцию, восполняя дефицит бюджета путем выпуска казначейских облигаций, которые подписчики переучитывали в Банке Франции. Ликвидность в обращении, таким образом, увеличивает и стимулирует внутренний спрос, и промышленности приходится справляться с этим, увеличивая свое производство, в то время как неурожаи и импортные квоты толкают вверх цены на сельскохозяйственную продукцию.)</a:t>
            </a:r>
            <a:endParaRPr lang="ru-RU" sz="700" dirty="0"/>
          </a:p>
        </p:txBody>
      </p:sp>
      <p:sp>
        <p:nvSpPr>
          <p:cNvPr id="1029" name="Прямоугольник 1028">
            <a:extLst>
              <a:ext uri="{FF2B5EF4-FFF2-40B4-BE49-F238E27FC236}">
                <a16:creationId xmlns:a16="http://schemas.microsoft.com/office/drawing/2014/main" id="{EE14F29B-5BBA-4548-9FD7-68C1B6F302D3}"/>
              </a:ext>
            </a:extLst>
          </p:cNvPr>
          <p:cNvSpPr/>
          <p:nvPr/>
        </p:nvSpPr>
        <p:spPr>
          <a:xfrm>
            <a:off x="26207924" y="128706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Издать инструкции о частичной мобилизации (после демилитаризации)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3842891" y="295936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279714" y="375448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4417952" y="375448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3" name="Соединительная линия уступом 620">
            <a:extLst>
              <a:ext uri="{FF2B5EF4-FFF2-40B4-BE49-F238E27FC236}">
                <a16:creationId xmlns:a16="http://schemas.microsoft.com/office/drawing/2014/main" id="{C9FADC20-7BF7-4390-A349-8712B2A5A5BC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5400000">
            <a:off x="23606996" y="1465188"/>
            <a:ext cx="255120" cy="1143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620">
            <a:extLst>
              <a:ext uri="{FF2B5EF4-FFF2-40B4-BE49-F238E27FC236}">
                <a16:creationId xmlns:a16="http://schemas.microsoft.com/office/drawing/2014/main" id="{343F6235-11CB-44AE-92C3-F34A4C55463E}"/>
              </a:ext>
            </a:extLst>
          </p:cNvPr>
          <p:cNvCxnSpPr>
            <a:cxnSpLocks/>
            <a:stCxn id="582" idx="2"/>
            <a:endCxn id="87" idx="0"/>
          </p:cNvCxnSpPr>
          <p:nvPr/>
        </p:nvCxnSpPr>
        <p:spPr>
          <a:xfrm rot="16200000" flipH="1">
            <a:off x="24757975" y="1457208"/>
            <a:ext cx="255120" cy="1158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id="{47CC96AF-30D8-4207-B401-02E6FE35EC95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flipH="1">
            <a:off x="24306055" y="1909128"/>
            <a:ext cx="1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95">
            <a:extLst>
              <a:ext uri="{FF2B5EF4-FFF2-40B4-BE49-F238E27FC236}">
                <a16:creationId xmlns:a16="http://schemas.microsoft.com/office/drawing/2014/main" id="{81A2B8B0-F8A5-4D83-9E13-FF2D58AF81CD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16200000" flipH="1">
            <a:off x="23606995" y="2260309"/>
            <a:ext cx="255120" cy="11429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95">
            <a:extLst>
              <a:ext uri="{FF2B5EF4-FFF2-40B4-BE49-F238E27FC236}">
                <a16:creationId xmlns:a16="http://schemas.microsoft.com/office/drawing/2014/main" id="{975BE21E-CF6F-4CD8-9C25-D8D4532B2217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5400000">
            <a:off x="24178495" y="2831808"/>
            <a:ext cx="255120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4466024" y="3339397"/>
            <a:ext cx="255120" cy="5750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3896906" y="3345340"/>
            <a:ext cx="255120" cy="5631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31845769" y="575728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8313781" y="805918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2044213" y="488274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3617540" y="652468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7777451" y="6884646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4257345" y="6120648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3669232" y="6113214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32198751" y="4470883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2786863" y="3882770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3617540" y="728559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32312235" y="7064686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4080703" y="7064686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8776944" y="7071311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7724016" y="72943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2984513" y="3464617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A72BB3CF-D76E-496B-BF14-CAA7D59B3D3C}"/>
              </a:ext>
            </a:extLst>
          </p:cNvPr>
          <p:cNvSpPr/>
          <p:nvPr/>
        </p:nvSpPr>
        <p:spPr>
          <a:xfrm>
            <a:off x="25001852" y="21642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единого профцентра (март 1936) </a:t>
            </a:r>
            <a:r>
              <a:rPr lang="ru-RU" sz="100" dirty="0"/>
              <a:t>(Народные массы все решительнее требовали ее выполнения. С середины мая 1936 г. пролетариат развернул решительную борьбу за улучшение своего положения . Этому предшествовало объединение профсоюзов. В марте 1936 г. на объединительном съезде в Тулузе был, наконец, преодолен раскол профдвижения. Создание единого </a:t>
            </a:r>
            <a:r>
              <a:rPr lang="ru-RU" sz="100" dirty="0" err="1"/>
              <a:t>профценгра</a:t>
            </a:r>
            <a:r>
              <a:rPr lang="ru-RU" sz="100" dirty="0"/>
              <a:t>— ВКТ — имело огромное значение не только для успеха стачечной борьбы, но и для судеб рабочего движения в целом. Единство рабочих рядов на антифашистской платформе, закрепленное профсоюзным единством в борьбе за экономические требования, во многом определило размах и успех майских и июньских стачек 1936 г. В ходе их быстро росла численность ВКТ и создавались новые профсоюзные организации.)</a:t>
            </a:r>
            <a:endParaRPr lang="ru-RU" sz="7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DA58DBEE-26B4-4876-B6C8-965562EACDE3}"/>
              </a:ext>
            </a:extLst>
          </p:cNvPr>
          <p:cNvSpPr/>
          <p:nvPr/>
        </p:nvSpPr>
        <p:spPr>
          <a:xfrm>
            <a:off x="24997684" y="295948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1</a:t>
            </a:r>
            <a:br>
              <a:rPr lang="ru-RU" sz="700" dirty="0"/>
            </a:br>
            <a:r>
              <a:rPr lang="ru-RU" sz="100" dirty="0"/>
              <a:t>(Забастовки начались на авиационных заводах Гавра и </a:t>
            </a:r>
            <a:r>
              <a:rPr lang="ru-RU" sz="100" dirty="0" err="1"/>
              <a:t>Тулу¬зы</a:t>
            </a:r>
            <a:r>
              <a:rPr lang="ru-RU" sz="100" dirty="0"/>
              <a:t>. Они вспыхнули также на крупных промышленных </a:t>
            </a:r>
            <a:r>
              <a:rPr lang="ru-RU" sz="100" dirty="0" err="1"/>
              <a:t>предприя¬тиях</a:t>
            </a:r>
            <a:r>
              <a:rPr lang="ru-RU" sz="100" dirty="0"/>
              <a:t> Парижского района. 28 мая забастовкой за увеличение </a:t>
            </a:r>
            <a:r>
              <a:rPr lang="ru-RU" sz="100" dirty="0" err="1"/>
              <a:t>по¬часовой</a:t>
            </a:r>
            <a:r>
              <a:rPr lang="ru-RU" sz="100" dirty="0"/>
              <a:t> оплаты труда и коллективный договор, который </a:t>
            </a:r>
            <a:r>
              <a:rPr lang="ru-RU" sz="100" dirty="0" err="1"/>
              <a:t>гаранти¬ровал</a:t>
            </a:r>
            <a:r>
              <a:rPr lang="ru-RU" sz="100" dirty="0"/>
              <a:t> бы права профсоюзов, были охвачены все предприятия </a:t>
            </a:r>
            <a:r>
              <a:rPr lang="ru-RU" sz="100" dirty="0" err="1"/>
              <a:t>ав¬томобильной</a:t>
            </a:r>
            <a:r>
              <a:rPr lang="ru-RU" sz="100" dirty="0"/>
              <a:t> промышленности. Бастовали 30 тыс. рабочих заводов Рено, вступили в борьбу рабочие заводов Ситроена, </a:t>
            </a:r>
            <a:r>
              <a:rPr lang="ru-RU" sz="100" dirty="0" err="1"/>
              <a:t>Гочкиса</a:t>
            </a:r>
            <a:r>
              <a:rPr lang="ru-RU" sz="100" dirty="0"/>
              <a:t> и других предприятий. Всеобщую забастовку объявили горняки </a:t>
            </a:r>
            <a:r>
              <a:rPr lang="ru-RU" sz="100" dirty="0" err="1"/>
              <a:t>де¬партаментов</a:t>
            </a:r>
            <a:r>
              <a:rPr lang="ru-RU" sz="100" dirty="0"/>
              <a:t> Нор и Па-де-Кале. Оставили работу служащие </a:t>
            </a:r>
            <a:r>
              <a:rPr lang="ru-RU" sz="100" dirty="0" err="1"/>
              <a:t>круп¬ных</a:t>
            </a:r>
            <a:r>
              <a:rPr lang="ru-RU" sz="100" dirty="0"/>
              <a:t> магазинов и ателье, рабочие, занятые на строительстве </a:t>
            </a:r>
            <a:r>
              <a:rPr lang="ru-RU" sz="100" dirty="0" err="1"/>
              <a:t>меж¬дународной</a:t>
            </a:r>
            <a:r>
              <a:rPr lang="ru-RU" sz="100" dirty="0"/>
              <a:t> выставки в Париже. Министерство труда </a:t>
            </a:r>
            <a:r>
              <a:rPr lang="ru-RU" sz="100" dirty="0" err="1"/>
              <a:t>констатиро¬вало</a:t>
            </a:r>
            <a:r>
              <a:rPr lang="ru-RU" sz="100" dirty="0"/>
              <a:t>, что забастовки охватили 12 тыс. предприятий и в них </a:t>
            </a:r>
            <a:r>
              <a:rPr lang="ru-RU" sz="100" dirty="0" err="1"/>
              <a:t>уча¬ствуют</a:t>
            </a:r>
            <a:r>
              <a:rPr lang="ru-RU" sz="100" dirty="0"/>
              <a:t> 2 млн. человек. Основными требованиями бастующих были: увеличение зарплаты, 40-часовая рабочая неделя, заключение кол-</a:t>
            </a:r>
            <a:r>
              <a:rPr lang="ru-RU" sz="100" dirty="0" err="1"/>
              <a:t>лективных</a:t>
            </a:r>
            <a:r>
              <a:rPr lang="ru-RU" sz="100" dirty="0"/>
              <a:t> договоров, оплачиваемые отпуска. Нередко забастовки сопровождались занятием предприятий рабочими до тех пор, пока их требования не удовлетворялись . Это свидетельствовало о том, что соотношение сил стало весьма благоприятным для </a:t>
            </a:r>
            <a:r>
              <a:rPr lang="ru-RU" sz="100" dirty="0" err="1"/>
              <a:t>рабо¬чих</a:t>
            </a:r>
            <a:r>
              <a:rPr lang="ru-RU" sz="100" dirty="0"/>
              <a:t>. Подобная форма была просто невозможна без единства </a:t>
            </a:r>
            <a:r>
              <a:rPr lang="ru-RU" sz="100" dirty="0" err="1"/>
              <a:t>дей¬ствий</a:t>
            </a:r>
            <a:r>
              <a:rPr lang="ru-RU" sz="100" dirty="0"/>
              <a:t> и присоединения к движению всех рабочих того или иного предприятия.)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AD62AD0-9823-4F98-80DC-1A351DE2F96C}"/>
              </a:ext>
            </a:extLst>
          </p:cNvPr>
          <p:cNvSpPr/>
          <p:nvPr/>
        </p:nvSpPr>
        <p:spPr>
          <a:xfrm>
            <a:off x="26146183" y="296599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2</a:t>
            </a:r>
            <a:br>
              <a:rPr lang="ru-RU" sz="700" dirty="0"/>
            </a:br>
            <a:r>
              <a:rPr lang="ru-RU" sz="200" dirty="0"/>
              <a:t>3 июня забастовки охватили всю страну. Они проходили при соблюдении полного порядка: никакой порчи имущества, никакого саботажа. У ворот предприятий пикеты забастовщиков </a:t>
            </a:r>
            <a:r>
              <a:rPr lang="ru-RU" sz="200" dirty="0" err="1"/>
              <a:t>контроли¬ровали</a:t>
            </a:r>
            <a:r>
              <a:rPr lang="ru-RU" sz="200" dirty="0"/>
              <a:t> вход и выход. «Единый фронт социалистов и </a:t>
            </a:r>
            <a:r>
              <a:rPr lang="ru-RU" sz="200" dirty="0" err="1"/>
              <a:t>коммуни¬стов</a:t>
            </a:r>
            <a:r>
              <a:rPr lang="ru-RU" sz="200" dirty="0"/>
              <a:t> профсоюзное единство, Народный фронт — таковы факторы, объясняющие размеры забастовок и быстроту их </a:t>
            </a:r>
            <a:r>
              <a:rPr lang="ru-RU" sz="200" dirty="0" err="1"/>
              <a:t>распростране¬ния</a:t>
            </a:r>
            <a:r>
              <a:rPr lang="ru-RU" sz="200" dirty="0"/>
              <a:t>» ,— пишет французский историк-марксист Жак </a:t>
            </a:r>
            <a:r>
              <a:rPr lang="ru-RU" sz="200" dirty="0" err="1"/>
              <a:t>Шамбаз</a:t>
            </a:r>
            <a:r>
              <a:rPr lang="ru-RU" sz="200" dirty="0"/>
              <a:t>. </a:t>
            </a:r>
            <a:r>
              <a:rPr lang="ru-RU" sz="200" dirty="0" err="1"/>
              <a:t>Майско</a:t>
            </a:r>
            <a:r>
              <a:rPr lang="ru-RU" sz="200" dirty="0"/>
              <a:t>-июньские забастовки способствовали вовлечению в борьбу трудового крестьянства и мелкой буржуазии. Нередко с </a:t>
            </a:r>
            <a:r>
              <a:rPr lang="ru-RU" sz="200" dirty="0" err="1"/>
              <a:t>забастов¬щиками</a:t>
            </a:r>
            <a:r>
              <a:rPr lang="ru-RU" sz="200" dirty="0"/>
              <a:t> солидаризировалась и </a:t>
            </a:r>
            <a:r>
              <a:rPr lang="ru-RU" sz="200" dirty="0" err="1"/>
              <a:t>интеллигенция.В</a:t>
            </a:r>
            <a:r>
              <a:rPr lang="ru-RU" sz="200" dirty="0"/>
              <a:t> условиях небывалой активности народных масс начались </a:t>
            </a:r>
            <a:r>
              <a:rPr lang="ru-RU" sz="200" dirty="0" err="1"/>
              <a:t>пе-реговоры</a:t>
            </a:r>
            <a:r>
              <a:rPr lang="ru-RU" sz="200" dirty="0"/>
              <a:t> о создании нового правительства.</a:t>
            </a: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82EE70E-4677-4680-ABFE-21337258332A}"/>
              </a:ext>
            </a:extLst>
          </p:cNvPr>
          <p:cNvSpPr/>
          <p:nvPr/>
        </p:nvSpPr>
        <p:spPr>
          <a:xfrm>
            <a:off x="27399249" y="296599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Блюма </a:t>
            </a:r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41596</TotalTime>
  <Words>2212</Words>
  <Application>Microsoft Office PowerPoint</Application>
  <PresentationFormat>Произвольный</PresentationFormat>
  <Paragraphs>67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2240</cp:revision>
  <dcterms:created xsi:type="dcterms:W3CDTF">2018-10-23T08:09:21Z</dcterms:created>
  <dcterms:modified xsi:type="dcterms:W3CDTF">2023-03-24T04:18:50Z</dcterms:modified>
</cp:coreProperties>
</file>