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6374" autoAdjust="0"/>
  </p:normalViewPr>
  <p:slideViewPr>
    <p:cSldViewPr snapToGrid="0">
      <p:cViewPr>
        <p:scale>
          <a:sx n="90" d="100"/>
          <a:sy n="90" d="100"/>
        </p:scale>
        <p:origin x="-3648" y="-154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91"/>
          <p:cNvSpPr/>
          <p:nvPr/>
        </p:nvSpPr>
        <p:spPr>
          <a:xfrm>
            <a:off x="8776791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Увеличение действующей армии</a:t>
            </a:r>
            <a:endParaRPr lang="ru-RU" sz="500" dirty="0"/>
          </a:p>
        </p:txBody>
      </p:sp>
      <p:cxnSp>
        <p:nvCxnSpPr>
          <p:cNvPr id="223" name="Прямая соединительная линия 222"/>
          <p:cNvCxnSpPr>
            <a:cxnSpLocks/>
            <a:stCxn id="69" idx="3"/>
            <a:endCxn id="83" idx="1"/>
          </p:cNvCxnSpPr>
          <p:nvPr/>
        </p:nvCxnSpPr>
        <p:spPr>
          <a:xfrm>
            <a:off x="16087459" y="5633041"/>
            <a:ext cx="32542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9" name="Прямоугольник 568"/>
          <p:cNvSpPr/>
          <p:nvPr/>
        </p:nvSpPr>
        <p:spPr>
          <a:xfrm>
            <a:off x="8261244" y="1961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86 фокусов</a:t>
            </a:r>
          </a:p>
        </p:txBody>
      </p:sp>
      <p:cxnSp>
        <p:nvCxnSpPr>
          <p:cNvPr id="592" name="Shape 248"/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6585339" y="31662522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5A5C35EB-BF83-444C-A337-D22BC58B37C6}"/>
              </a:ext>
            </a:extLst>
          </p:cNvPr>
          <p:cNvSpPr/>
          <p:nvPr/>
        </p:nvSpPr>
        <p:spPr>
          <a:xfrm>
            <a:off x="8776791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стрелковый резерв</a:t>
            </a:r>
            <a:endParaRPr lang="ru-RU" sz="8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4D6886D0-A543-4D66-A88B-993D92E2F107}"/>
              </a:ext>
            </a:extLst>
          </p:cNvPr>
          <p:cNvSpPr/>
          <p:nvPr/>
        </p:nvSpPr>
        <p:spPr>
          <a:xfrm>
            <a:off x="1002360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коммандос</a:t>
            </a:r>
            <a:endParaRPr lang="ru-RU" sz="500" dirty="0"/>
          </a:p>
        </p:txBody>
      </p:sp>
      <p:sp>
        <p:nvSpPr>
          <p:cNvPr id="750" name="Прямоугольник 749">
            <a:extLst>
              <a:ext uri="{FF2B5EF4-FFF2-40B4-BE49-F238E27FC236}">
                <a16:creationId xmlns:a16="http://schemas.microsoft.com/office/drawing/2014/main" id="{C60663F4-93E7-48C2-A729-0CF3A6AE70E8}"/>
              </a:ext>
            </a:extLst>
          </p:cNvPr>
          <p:cNvSpPr/>
          <p:nvPr/>
        </p:nvSpPr>
        <p:spPr>
          <a:xfrm>
            <a:off x="1192556" y="215821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закон об обороне Южной Африки</a:t>
            </a:r>
            <a:endParaRPr lang="ru-RU" sz="800" dirty="0"/>
          </a:p>
        </p:txBody>
      </p:sp>
      <p:sp>
        <p:nvSpPr>
          <p:cNvPr id="755" name="Прямоугольник 754">
            <a:extLst>
              <a:ext uri="{FF2B5EF4-FFF2-40B4-BE49-F238E27FC236}">
                <a16:creationId xmlns:a16="http://schemas.microsoft.com/office/drawing/2014/main" id="{407FADE5-2BD4-42E7-964D-CBB0D4267168}"/>
              </a:ext>
            </a:extLst>
          </p:cNvPr>
          <p:cNvSpPr/>
          <p:nvPr/>
        </p:nvSpPr>
        <p:spPr>
          <a:xfrm>
            <a:off x="554280" y="2006245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наступательной стратегии</a:t>
            </a:r>
            <a:endParaRPr lang="ru-RU" sz="5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6F6301-CA97-4EB0-A44D-E7FF27A013B5}"/>
              </a:ext>
            </a:extLst>
          </p:cNvPr>
          <p:cNvSpPr/>
          <p:nvPr/>
        </p:nvSpPr>
        <p:spPr>
          <a:xfrm>
            <a:off x="6295118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Разносторонняя тренировка</a:t>
            </a:r>
            <a:endParaRPr lang="ru-RU" sz="5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21854E5-65A8-4BC0-9062-E1F29DFF7724}"/>
              </a:ext>
            </a:extLst>
          </p:cNvPr>
          <p:cNvSpPr/>
          <p:nvPr/>
        </p:nvSpPr>
        <p:spPr>
          <a:xfrm>
            <a:off x="8776791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наших асов</a:t>
            </a:r>
            <a:endParaRPr lang="ru-RU" sz="5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3C32B1-7FB5-4427-AC80-41EF0E3274D9}"/>
              </a:ext>
            </a:extLst>
          </p:cNvPr>
          <p:cNvSpPr/>
          <p:nvPr/>
        </p:nvSpPr>
        <p:spPr>
          <a:xfrm>
            <a:off x="7568157" y="30994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Мобильное депо ВВС</a:t>
            </a:r>
            <a:endParaRPr lang="ru-RU" sz="5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E8DA818-D0A4-4747-B22E-8EA433779FBF}"/>
              </a:ext>
            </a:extLst>
          </p:cNvPr>
          <p:cNvSpPr/>
          <p:nvPr/>
        </p:nvSpPr>
        <p:spPr>
          <a:xfrm>
            <a:off x="7568157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«Железное место»</a:t>
            </a:r>
            <a:endParaRPr lang="ru-RU" sz="5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C1F0354-3AC0-4BAF-B8BB-C910E7C4A5D6}"/>
              </a:ext>
            </a:extLst>
          </p:cNvPr>
          <p:cNvSpPr/>
          <p:nvPr/>
        </p:nvSpPr>
        <p:spPr>
          <a:xfrm>
            <a:off x="5112955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Аэропорт Порт-Элизабет(1936)</a:t>
            </a:r>
            <a:endParaRPr lang="ru-RU" sz="5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26AB241-048C-4E7B-8C47-DD836E054087}"/>
              </a:ext>
            </a:extLst>
          </p:cNvPr>
          <p:cNvSpPr/>
          <p:nvPr/>
        </p:nvSpPr>
        <p:spPr>
          <a:xfrm>
            <a:off x="5112713" y="309971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Порт-Элизабет (1942)</a:t>
            </a:r>
            <a:endParaRPr lang="ru-RU" sz="5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E58D11B-FF28-4315-BCA2-A769980F1758}"/>
              </a:ext>
            </a:extLst>
          </p:cNvPr>
          <p:cNvSpPr/>
          <p:nvPr/>
        </p:nvSpPr>
        <p:spPr>
          <a:xfrm>
            <a:off x="1426416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обучения в ЮАК (1939)</a:t>
            </a:r>
            <a:endParaRPr lang="ru-RU" sz="5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5D89978-ED38-4BF1-8A1D-667372754781}"/>
              </a:ext>
            </a:extLst>
          </p:cNvPr>
          <p:cNvSpPr/>
          <p:nvPr/>
        </p:nvSpPr>
        <p:spPr>
          <a:xfrm>
            <a:off x="1429306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армейские школы</a:t>
            </a:r>
            <a:endParaRPr lang="ru-RU" sz="5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1F1D95-8056-47E0-8042-78976D883C77}"/>
              </a:ext>
            </a:extLst>
          </p:cNvPr>
          <p:cNvSpPr/>
          <p:nvPr/>
        </p:nvSpPr>
        <p:spPr>
          <a:xfrm>
            <a:off x="3860767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80 Аэронавигационное училище (1946)</a:t>
            </a:r>
            <a:endParaRPr lang="ru-RU" sz="5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9C69CF-CC3F-47D0-B213-FA599973B24B}"/>
              </a:ext>
            </a:extLst>
          </p:cNvPr>
          <p:cNvSpPr/>
          <p:nvPr/>
        </p:nvSpPr>
        <p:spPr>
          <a:xfrm>
            <a:off x="10122237" y="225830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9AD52-26EA-4816-8BCF-6D9B1B889307}"/>
              </a:ext>
            </a:extLst>
          </p:cNvPr>
          <p:cNvSpPr/>
          <p:nvPr/>
        </p:nvSpPr>
        <p:spPr>
          <a:xfrm>
            <a:off x="201823" y="309988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Переоборудование китобоев и траулеров (1939)</a:t>
            </a:r>
            <a:endParaRPr lang="ru-RU" sz="5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92B2C5D-D74D-4FB3-8B78-C7BCC7046C90}"/>
              </a:ext>
            </a:extLst>
          </p:cNvPr>
          <p:cNvSpPr/>
          <p:nvPr/>
        </p:nvSpPr>
        <p:spPr>
          <a:xfrm>
            <a:off x="1426416" y="2956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Промышленная программа флота (1939)</a:t>
            </a:r>
            <a:endParaRPr lang="ru-RU" sz="5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EE84AD7-C133-4B21-8162-048600DC6053}"/>
              </a:ext>
            </a:extLst>
          </p:cNvPr>
          <p:cNvSpPr/>
          <p:nvPr/>
        </p:nvSpPr>
        <p:spPr>
          <a:xfrm>
            <a:off x="1426416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военно-морские ведомства (1942)</a:t>
            </a:r>
            <a:endParaRPr lang="ru-RU" sz="5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AE0D071-9F16-46A2-A3C7-D4043769D316}"/>
              </a:ext>
            </a:extLst>
          </p:cNvPr>
          <p:cNvSpPr/>
          <p:nvPr/>
        </p:nvSpPr>
        <p:spPr>
          <a:xfrm>
            <a:off x="2657268" y="310004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базы в </a:t>
            </a:r>
            <a:r>
              <a:rPr lang="ru-RU" sz="1400" dirty="0" err="1"/>
              <a:t>Саймонстауне</a:t>
            </a:r>
            <a:r>
              <a:rPr lang="ru-RU" sz="1400" dirty="0"/>
              <a:t> (ваниль)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FA86464-4A7A-4479-B421-35E994E3C985}"/>
              </a:ext>
            </a:extLst>
          </p:cNvPr>
          <p:cNvSpPr/>
          <p:nvPr/>
        </p:nvSpPr>
        <p:spPr>
          <a:xfrm>
            <a:off x="10461092" y="20826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E14A81-2776-4187-BF76-C4A0AB64650B}"/>
              </a:ext>
            </a:extLst>
          </p:cNvPr>
          <p:cNvSpPr/>
          <p:nvPr/>
        </p:nvSpPr>
        <p:spPr>
          <a:xfrm>
            <a:off x="7568158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Туземный военный корпус</a:t>
            </a:r>
            <a:endParaRPr lang="ru-RU" sz="5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BD8229D-379D-4D52-BB0C-76E0E81CD826}"/>
              </a:ext>
            </a:extLst>
          </p:cNvPr>
          <p:cNvSpPr/>
          <p:nvPr/>
        </p:nvSpPr>
        <p:spPr>
          <a:xfrm>
            <a:off x="6491833" y="21007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77797A-63B1-4A4D-BF5F-CE7415CAF008}"/>
              </a:ext>
            </a:extLst>
          </p:cNvPr>
          <p:cNvSpPr/>
          <p:nvPr/>
        </p:nvSpPr>
        <p:spPr>
          <a:xfrm>
            <a:off x="1426416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региональных командований (1939)</a:t>
            </a:r>
            <a:endParaRPr lang="ru-RU" sz="5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C51DEA3-FD70-4670-A431-295D6B333808}"/>
              </a:ext>
            </a:extLst>
          </p:cNvPr>
          <p:cNvSpPr/>
          <p:nvPr/>
        </p:nvSpPr>
        <p:spPr>
          <a:xfrm>
            <a:off x="7266350" y="79480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Молодежная лига Африканского национального конгресса </a:t>
            </a:r>
            <a:r>
              <a:rPr lang="ru-RU" sz="400" dirty="0"/>
              <a:t>(Молодежная лига Африканского национального конгресса ( АНКИЛ ) является молодежным крылом Африканского национального конгресса (АНК). Как указано в ее уставе, Молодежная лига АНК возглавляется Национальным исполнительным комитетом (НИК) и Национальным рабочим комитетом (НРК).)</a:t>
            </a:r>
            <a:endParaRPr lang="ru-RU" sz="5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A2CA77D-FB8E-4EA3-BD84-AEE2E9318B52}"/>
              </a:ext>
            </a:extLst>
          </p:cNvPr>
          <p:cNvSpPr/>
          <p:nvPr/>
        </p:nvSpPr>
        <p:spPr>
          <a:xfrm>
            <a:off x="5112713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выпуск боеприпасов на </a:t>
            </a:r>
            <a:r>
              <a:rPr lang="en-US" sz="1400" dirty="0"/>
              <a:t>Magazine Hill</a:t>
            </a:r>
            <a:r>
              <a:rPr lang="ru-RU" sz="1400" dirty="0"/>
              <a:t> (1938)</a:t>
            </a:r>
            <a:endParaRPr lang="ru-RU" sz="5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D556DD8-C967-42C9-9A2B-4B9E2DB3097F}"/>
              </a:ext>
            </a:extLst>
          </p:cNvPr>
          <p:cNvSpPr/>
          <p:nvPr/>
        </p:nvSpPr>
        <p:spPr>
          <a:xfrm>
            <a:off x="3798544" y="267068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заводы для танковой техники (1942)</a:t>
            </a:r>
            <a:endParaRPr lang="ru-RU" sz="5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45E2E65-98B9-4262-8BA0-E3EE832689F7}"/>
              </a:ext>
            </a:extLst>
          </p:cNvPr>
          <p:cNvSpPr/>
          <p:nvPr/>
        </p:nvSpPr>
        <p:spPr>
          <a:xfrm>
            <a:off x="2657268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бронетехники (ваниль)</a:t>
            </a:r>
            <a:r>
              <a:rPr lang="ru-RU" sz="800" dirty="0"/>
              <a:t> (1942)</a:t>
            </a:r>
            <a:endParaRPr lang="ru-RU" sz="500" dirty="0"/>
          </a:p>
        </p:txBody>
      </p:sp>
      <p:cxnSp>
        <p:nvCxnSpPr>
          <p:cNvPr id="49" name="Shape 248">
            <a:extLst>
              <a:ext uri="{FF2B5EF4-FFF2-40B4-BE49-F238E27FC236}">
                <a16:creationId xmlns:a16="http://schemas.microsoft.com/office/drawing/2014/main" id="{BD5D228F-210F-458B-89AE-DDE88B49461D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5400000">
            <a:off x="4630516" y="25166716"/>
            <a:ext cx="1766145" cy="1314169"/>
          </a:xfrm>
          <a:prstGeom prst="bentConnector3">
            <a:avLst>
              <a:gd name="adj1" fmla="val 84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EE00FE-646D-4C1F-A9C8-51C2B2622237}"/>
              </a:ext>
            </a:extLst>
          </p:cNvPr>
          <p:cNvSpPr/>
          <p:nvPr/>
        </p:nvSpPr>
        <p:spPr>
          <a:xfrm>
            <a:off x="5112713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патрон .303 (ваниль)</a:t>
            </a:r>
            <a:endParaRPr lang="ru-RU" sz="500" dirty="0"/>
          </a:p>
        </p:txBody>
      </p:sp>
      <p:cxnSp>
        <p:nvCxnSpPr>
          <p:cNvPr id="55" name="Shape 248">
            <a:extLst>
              <a:ext uri="{FF2B5EF4-FFF2-40B4-BE49-F238E27FC236}">
                <a16:creationId xmlns:a16="http://schemas.microsoft.com/office/drawing/2014/main" id="{E7E90FE1-73EE-4AA8-B507-2A9427ABD36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5400000">
            <a:off x="5999687" y="25111713"/>
            <a:ext cx="341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EA30B09-C375-448F-862A-864DB922DE93}"/>
              </a:ext>
            </a:extLst>
          </p:cNvPr>
          <p:cNvSpPr/>
          <p:nvPr/>
        </p:nvSpPr>
        <p:spPr>
          <a:xfrm>
            <a:off x="511271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Фабрика </a:t>
            </a:r>
            <a:r>
              <a:rPr lang="ru-RU" sz="1400" dirty="0" err="1"/>
              <a:t>Ленц</a:t>
            </a:r>
            <a:r>
              <a:rPr lang="ru-RU" sz="1400" dirty="0"/>
              <a:t> </a:t>
            </a:r>
            <a:r>
              <a:rPr lang="ru-RU" sz="1400" dirty="0" err="1"/>
              <a:t>Бобм</a:t>
            </a:r>
            <a:r>
              <a:rPr lang="ru-RU" sz="1400" dirty="0"/>
              <a:t> (дорога)</a:t>
            </a:r>
            <a:endParaRPr lang="ru-RU" sz="5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CCA94CF1-3EF1-4DC8-8583-E856FE0E7B60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6170672" y="26362698"/>
            <a:ext cx="0" cy="1786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4E35A0E-E65F-407D-AB83-AA088EBABEBC}"/>
              </a:ext>
            </a:extLst>
          </p:cNvPr>
          <p:cNvCxnSpPr>
            <a:cxnSpLocks/>
            <a:stCxn id="746" idx="2"/>
            <a:endCxn id="192" idx="0"/>
          </p:cNvCxnSpPr>
          <p:nvPr/>
        </p:nvCxnSpPr>
        <p:spPr>
          <a:xfrm>
            <a:off x="9834750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248">
            <a:extLst>
              <a:ext uri="{FF2B5EF4-FFF2-40B4-BE49-F238E27FC236}">
                <a16:creationId xmlns:a16="http://schemas.microsoft.com/office/drawing/2014/main" id="{5D4BE53E-DF5C-4E66-B1E7-1885D3B286F1}"/>
              </a:ext>
            </a:extLst>
          </p:cNvPr>
          <p:cNvCxnSpPr>
            <a:cxnSpLocks/>
            <a:stCxn id="192" idx="2"/>
            <a:endCxn id="36" idx="0"/>
          </p:cNvCxnSpPr>
          <p:nvPr/>
        </p:nvCxnSpPr>
        <p:spPr>
          <a:xfrm rot="5400000">
            <a:off x="9053899" y="25934917"/>
            <a:ext cx="353070" cy="12086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>
            <a:extLst>
              <a:ext uri="{FF2B5EF4-FFF2-40B4-BE49-F238E27FC236}">
                <a16:creationId xmlns:a16="http://schemas.microsoft.com/office/drawing/2014/main" id="{55A42631-74CA-4086-8355-0D18574FCB06}"/>
              </a:ext>
            </a:extLst>
          </p:cNvPr>
          <p:cNvCxnSpPr>
            <a:cxnSpLocks/>
            <a:stCxn id="192" idx="2"/>
            <a:endCxn id="749" idx="0"/>
          </p:cNvCxnSpPr>
          <p:nvPr/>
        </p:nvCxnSpPr>
        <p:spPr>
          <a:xfrm rot="16200000" flipH="1">
            <a:off x="10281621" y="25915827"/>
            <a:ext cx="353070" cy="1246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28846087-0D11-4C41-98D5-FF64F01C8EED}"/>
              </a:ext>
            </a:extLst>
          </p:cNvPr>
          <p:cNvSpPr/>
          <p:nvPr/>
        </p:nvSpPr>
        <p:spPr>
          <a:xfrm>
            <a:off x="7568157" y="281377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тылового обеспечения </a:t>
            </a:r>
            <a:r>
              <a:rPr lang="en-US" sz="1400" dirty="0"/>
              <a:t>Q</a:t>
            </a:r>
            <a:endParaRPr lang="ru-RU" sz="500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6BD4381-1AF6-47C0-9685-3C3F816BB149}"/>
              </a:ext>
            </a:extLst>
          </p:cNvPr>
          <p:cNvCxnSpPr>
            <a:cxnSpLocks/>
            <a:stCxn id="36" idx="2"/>
            <a:endCxn id="73" idx="0"/>
          </p:cNvCxnSpPr>
          <p:nvPr/>
        </p:nvCxnSpPr>
        <p:spPr>
          <a:xfrm flipH="1">
            <a:off x="8626116" y="27795768"/>
            <a:ext cx="1" cy="3419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5EF6ECF-6406-4EAA-9FFF-5F8B11AAFEEA}"/>
              </a:ext>
            </a:extLst>
          </p:cNvPr>
          <p:cNvSpPr/>
          <p:nvPr/>
        </p:nvSpPr>
        <p:spPr>
          <a:xfrm>
            <a:off x="10021901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 джунглях и пустыни</a:t>
            </a:r>
            <a:endParaRPr lang="ru-RU" sz="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E9786A6-51F2-4C7F-A2C6-9E3184A50EA9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626116" y="30653014"/>
            <a:ext cx="0" cy="341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803635F-708D-4CBC-A897-0D61B6AA5CE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6170672" y="30653014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>
            <a:extLst>
              <a:ext uri="{FF2B5EF4-FFF2-40B4-BE49-F238E27FC236}">
                <a16:creationId xmlns:a16="http://schemas.microsoft.com/office/drawing/2014/main" id="{700C8A12-2D4F-49EA-86E1-78C48BA648F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1696364" y="30210820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>
            <a:extLst>
              <a:ext uri="{FF2B5EF4-FFF2-40B4-BE49-F238E27FC236}">
                <a16:creationId xmlns:a16="http://schemas.microsoft.com/office/drawing/2014/main" id="{59BFC179-4040-42B9-B9FD-CEBEB4F660E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2923267" y="30208509"/>
            <a:ext cx="353069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>
            <a:extLst>
              <a:ext uri="{FF2B5EF4-FFF2-40B4-BE49-F238E27FC236}">
                <a16:creationId xmlns:a16="http://schemas.microsoft.com/office/drawing/2014/main" id="{62AA7CF6-F06B-4A00-B8C6-DA4C8C11283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696363" y="31642249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248">
            <a:extLst>
              <a:ext uri="{FF2B5EF4-FFF2-40B4-BE49-F238E27FC236}">
                <a16:creationId xmlns:a16="http://schemas.microsoft.com/office/drawing/2014/main" id="{1E71622C-0B52-40C2-B2A7-7C300CBE6EA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2924906" y="31639939"/>
            <a:ext cx="349791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248">
            <a:extLst>
              <a:ext uri="{FF2B5EF4-FFF2-40B4-BE49-F238E27FC236}">
                <a16:creationId xmlns:a16="http://schemas.microsoft.com/office/drawing/2014/main" id="{678CE35A-0F37-49CD-B54A-CAFFF9D4A1F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rot="16200000" flipH="1">
            <a:off x="4142081" y="31653615"/>
            <a:ext cx="349791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248">
            <a:extLst>
              <a:ext uri="{FF2B5EF4-FFF2-40B4-BE49-F238E27FC236}">
                <a16:creationId xmlns:a16="http://schemas.microsoft.com/office/drawing/2014/main" id="{E6261722-3108-462A-B217-3F7FD3B0DDF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368164" y="31627752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48">
            <a:extLst>
              <a:ext uri="{FF2B5EF4-FFF2-40B4-BE49-F238E27FC236}">
                <a16:creationId xmlns:a16="http://schemas.microsoft.com/office/drawing/2014/main" id="{FD5E7D5A-F053-4AE5-BA18-1275C8A6FF3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16200000" flipH="1">
            <a:off x="9052796" y="31648306"/>
            <a:ext cx="355275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248">
            <a:extLst>
              <a:ext uri="{FF2B5EF4-FFF2-40B4-BE49-F238E27FC236}">
                <a16:creationId xmlns:a16="http://schemas.microsoft.com/office/drawing/2014/main" id="{FE9E9FAE-0CA2-4071-8287-52722FDADD2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7811960" y="31616104"/>
            <a:ext cx="355275" cy="12730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AF761871-6C13-4546-83B1-02B3391D9F15}"/>
              </a:ext>
            </a:extLst>
          </p:cNvPr>
          <p:cNvSpPr/>
          <p:nvPr/>
        </p:nvSpPr>
        <p:spPr>
          <a:xfrm>
            <a:off x="2657268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Дурбан (1946)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D2CDA8C3-CF75-4C72-93E9-E8DBACEC6530}"/>
              </a:ext>
            </a:extLst>
          </p:cNvPr>
          <p:cNvSpPr/>
          <p:nvPr/>
        </p:nvSpPr>
        <p:spPr>
          <a:xfrm>
            <a:off x="197966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Силы морской обороны (ваниль, но против конвоев, 1940)</a:t>
            </a:r>
            <a:endParaRPr lang="ru-RU" sz="500" dirty="0"/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F58F84DE-E9C4-4BD7-8748-A78C2F6FD8BF}"/>
              </a:ext>
            </a:extLst>
          </p:cNvPr>
          <p:cNvCxnSpPr>
            <a:cxnSpLocks/>
            <a:stCxn id="28" idx="2"/>
            <a:endCxn id="111" idx="0"/>
          </p:cNvCxnSpPr>
          <p:nvPr/>
        </p:nvCxnSpPr>
        <p:spPr>
          <a:xfrm flipH="1">
            <a:off x="1255925" y="32078831"/>
            <a:ext cx="3857" cy="17812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B1276E7E-09F3-4F48-83F0-61AD6A00A2DC}"/>
              </a:ext>
            </a:extLst>
          </p:cNvPr>
          <p:cNvCxnSpPr>
            <a:cxnSpLocks/>
            <a:stCxn id="31" idx="2"/>
            <a:endCxn id="110" idx="0"/>
          </p:cNvCxnSpPr>
          <p:nvPr/>
        </p:nvCxnSpPr>
        <p:spPr>
          <a:xfrm>
            <a:off x="3715227" y="32080470"/>
            <a:ext cx="0" cy="1779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B9B0CFE7-80AC-4244-B88C-C62FC2E3D2AD}"/>
              </a:ext>
            </a:extLst>
          </p:cNvPr>
          <p:cNvSpPr/>
          <p:nvPr/>
        </p:nvSpPr>
        <p:spPr>
          <a:xfrm>
            <a:off x="7568157" y="3386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Довести «кэб-</a:t>
            </a:r>
            <a:r>
              <a:rPr lang="ru-RU" sz="1400" dirty="0" err="1"/>
              <a:t>рэнк</a:t>
            </a:r>
            <a:r>
              <a:rPr lang="ru-RU" sz="1400" dirty="0"/>
              <a:t>» до совершенства(ваниль)</a:t>
            </a:r>
            <a:endParaRPr lang="ru-RU" sz="500" dirty="0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AFFC3425-EE6E-4A23-8273-1B43F1F5FFD8}"/>
              </a:ext>
            </a:extLst>
          </p:cNvPr>
          <p:cNvCxnSpPr>
            <a:cxnSpLocks/>
            <a:stCxn id="749" idx="2"/>
            <a:endCxn id="77" idx="0"/>
          </p:cNvCxnSpPr>
          <p:nvPr/>
        </p:nvCxnSpPr>
        <p:spPr>
          <a:xfrm flipH="1">
            <a:off x="11079860" y="27795768"/>
            <a:ext cx="1702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248">
            <a:extLst>
              <a:ext uri="{FF2B5EF4-FFF2-40B4-BE49-F238E27FC236}">
                <a16:creationId xmlns:a16="http://schemas.microsoft.com/office/drawing/2014/main" id="{1281530A-C1F3-48DD-BF88-2B748908877C}"/>
              </a:ext>
            </a:extLst>
          </p:cNvPr>
          <p:cNvCxnSpPr>
            <a:cxnSpLocks/>
            <a:stCxn id="17" idx="2"/>
            <a:endCxn id="118" idx="0"/>
          </p:cNvCxnSpPr>
          <p:nvPr/>
        </p:nvCxnSpPr>
        <p:spPr>
          <a:xfrm rot="16200000" flipH="1">
            <a:off x="7812590" y="33050747"/>
            <a:ext cx="354012" cy="1273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48">
            <a:extLst>
              <a:ext uri="{FF2B5EF4-FFF2-40B4-BE49-F238E27FC236}">
                <a16:creationId xmlns:a16="http://schemas.microsoft.com/office/drawing/2014/main" id="{5BC99ECC-6DFA-4AF9-A537-86299940BCE8}"/>
              </a:ext>
            </a:extLst>
          </p:cNvPr>
          <p:cNvCxnSpPr>
            <a:cxnSpLocks/>
            <a:stCxn id="18" idx="2"/>
            <a:endCxn id="118" idx="0"/>
          </p:cNvCxnSpPr>
          <p:nvPr/>
        </p:nvCxnSpPr>
        <p:spPr>
          <a:xfrm rot="5400000">
            <a:off x="9053427" y="33082950"/>
            <a:ext cx="354012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D611DF3-BAD3-4686-8234-9390823E265F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>
            <a:off x="2484375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248">
            <a:extLst>
              <a:ext uri="{FF2B5EF4-FFF2-40B4-BE49-F238E27FC236}">
                <a16:creationId xmlns:a16="http://schemas.microsoft.com/office/drawing/2014/main" id="{09A8D863-1F84-47A3-B5DC-A2A2F04B910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4104883" y="27397217"/>
            <a:ext cx="361965" cy="11412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AE319B6-0D5D-4CAD-8389-B4F8469423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484375" y="26362698"/>
            <a:ext cx="2890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D5C4CE5D-E228-4302-A40B-45607257F566}"/>
              </a:ext>
            </a:extLst>
          </p:cNvPr>
          <p:cNvSpPr/>
          <p:nvPr/>
        </p:nvSpPr>
        <p:spPr>
          <a:xfrm>
            <a:off x="27396758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неевропейских профсоюзов </a:t>
            </a:r>
            <a:r>
              <a:rPr lang="ru-RU" sz="500" dirty="0"/>
              <a:t>(Совет неевропейских профсоюзов (CNETU) был национальной федерацией профсоюзов , объединяющей профсоюзы, представляющие чернокожих рабочих в Южной Африке. Федерация была создана в ноябре 1941 года в результате слияния Координационного комитета неевропейских профсоюзов и недавно созданного Объединенного комитета африканских профсоюзов, связанного с Максом Гордоном .)</a:t>
            </a:r>
            <a:endParaRPr lang="ru-RU" sz="800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9814D52B-042A-4826-B9FB-5E23E9DC90C4}"/>
              </a:ext>
            </a:extLst>
          </p:cNvPr>
          <p:cNvSpPr/>
          <p:nvPr/>
        </p:nvSpPr>
        <p:spPr>
          <a:xfrm>
            <a:off x="24711610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Власть большинства </a:t>
            </a:r>
            <a:r>
              <a:rPr lang="ru-RU" sz="800" dirty="0"/>
              <a:t>(</a:t>
            </a:r>
            <a:r>
              <a:rPr lang="ru-RU" sz="800" dirty="0" err="1"/>
              <a:t>Котане</a:t>
            </a:r>
            <a:r>
              <a:rPr lang="ru-RU" sz="800" dirty="0"/>
              <a:t> был уважаемым участником борьбы за власть большинства в Южной Африке даже среди некоммунистических лидеров. Уолтер </a:t>
            </a:r>
            <a:r>
              <a:rPr lang="ru-RU" sz="800" dirty="0" err="1"/>
              <a:t>Сисулу</a:t>
            </a:r>
            <a:r>
              <a:rPr lang="ru-RU" sz="800" dirty="0"/>
              <a:t> назвал его «гигантом борьбы» из-за его логического и недогматического подхода.)</a:t>
            </a: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A67F4286-6233-429D-8ADF-4E6DFFA36893}"/>
              </a:ext>
            </a:extLst>
          </p:cNvPr>
          <p:cNvSpPr/>
          <p:nvPr/>
        </p:nvSpPr>
        <p:spPr>
          <a:xfrm>
            <a:off x="14264781" y="208461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Albert Luthuli</a:t>
            </a:r>
            <a:r>
              <a:rPr lang="ru-RU" sz="1400" dirty="0"/>
              <a:t> – министр образования у чёрных</a:t>
            </a:r>
            <a:endParaRPr lang="ru-RU" sz="500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D1E21AE8-FED8-415A-84BE-CECD9BE7D909}"/>
              </a:ext>
            </a:extLst>
          </p:cNvPr>
          <p:cNvSpPr/>
          <p:nvPr/>
        </p:nvSpPr>
        <p:spPr>
          <a:xfrm>
            <a:off x="13971541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Хартию Свободы</a:t>
            </a:r>
            <a:endParaRPr lang="ru-RU" sz="800" dirty="0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14B8D6D2-BD66-475B-9C06-BBE1A67FBAA6}"/>
              </a:ext>
            </a:extLst>
          </p:cNvPr>
          <p:cNvSpPr/>
          <p:nvPr/>
        </p:nvSpPr>
        <p:spPr>
          <a:xfrm>
            <a:off x="16629295" y="207856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1940 г.</a:t>
            </a:r>
            <a:br>
              <a:rPr lang="ru-RU" sz="700" dirty="0"/>
            </a:br>
            <a:r>
              <a:rPr lang="ru-RU" sz="1200" dirty="0"/>
              <a:t>22 июня у </a:t>
            </a:r>
            <a:r>
              <a:rPr lang="ru-RU" sz="1200" dirty="0" err="1"/>
              <a:t>Котане</a:t>
            </a:r>
            <a:r>
              <a:rPr lang="ru-RU" sz="1200" dirty="0"/>
              <a:t> и его жены Софи рождается первенец по имени Иосиф, в честь Иосифа Сталина.</a:t>
            </a:r>
            <a:endParaRPr lang="ru-RU" sz="1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FFC663BD-E4F3-4BD7-AB51-03B9E26D051C}"/>
              </a:ext>
            </a:extLst>
          </p:cNvPr>
          <p:cNvSpPr/>
          <p:nvPr/>
        </p:nvSpPr>
        <p:spPr>
          <a:xfrm>
            <a:off x="16656602" y="65154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Землю безземельным! (Земля должна быть предоставлена ​​всем безземельным)</a:t>
            </a:r>
            <a:endParaRPr lang="ru-RU" sz="5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81B2F421-1079-4D0D-A355-84D8F52990B6}"/>
              </a:ext>
            </a:extLst>
          </p:cNvPr>
          <p:cNvSpPr/>
          <p:nvPr/>
        </p:nvSpPr>
        <p:spPr>
          <a:xfrm>
            <a:off x="11286480" y="7963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оковы рабочих! </a:t>
            </a:r>
            <a:r>
              <a:rPr lang="ru-RU" sz="700" dirty="0"/>
              <a:t>(Прожиточный минимум и сокращенный рабочий день оплачиваемый ежегодный отпуск и отпуск по болезни для всех работников, а также полностью оплачиваемый отпуск по беременности и родам для всех работающих матерей;)</a:t>
            </a:r>
            <a:endParaRPr lang="ru-RU" sz="5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A880EDB-FD22-487D-A63C-C40C68E73A62}"/>
              </a:ext>
            </a:extLst>
          </p:cNvPr>
          <p:cNvSpPr/>
          <p:nvPr/>
        </p:nvSpPr>
        <p:spPr>
          <a:xfrm>
            <a:off x="13971541" y="79672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Образование для всех! </a:t>
            </a:r>
            <a:r>
              <a:rPr lang="ru-RU" sz="600" dirty="0"/>
              <a:t>(«Бесплатное и обязательное образование, независимо от цвета кожи, расы или национальности», были синтезированы в окончательный документ лидерами АНК, включая </a:t>
            </a:r>
            <a:r>
              <a:rPr lang="ru-RU" sz="600" dirty="0" err="1"/>
              <a:t>З.К.Лайонел</a:t>
            </a:r>
            <a:r>
              <a:rPr lang="ru-RU" sz="600" dirty="0"/>
              <a:t> «Расти» </a:t>
            </a:r>
            <a:r>
              <a:rPr lang="ru-RU" sz="600" dirty="0" err="1"/>
              <a:t>Бернстайн</a:t>
            </a:r>
            <a:r>
              <a:rPr lang="ru-RU" sz="600" dirty="0"/>
              <a:t> , Этель </a:t>
            </a:r>
            <a:r>
              <a:rPr lang="ru-RU" sz="600" dirty="0" err="1"/>
              <a:t>Друс</a:t>
            </a:r>
            <a:r>
              <a:rPr lang="ru-RU" sz="600" dirty="0"/>
              <a:t>, [3] Рут </a:t>
            </a:r>
            <a:r>
              <a:rPr lang="ru-RU" sz="600" dirty="0" err="1"/>
              <a:t>Ферст</a:t>
            </a:r>
            <a:r>
              <a:rPr lang="ru-RU" sz="600" dirty="0"/>
              <a:t> и Алан </a:t>
            </a:r>
            <a:r>
              <a:rPr lang="ru-RU" sz="600" dirty="0" err="1"/>
              <a:t>Липман</a:t>
            </a:r>
            <a:r>
              <a:rPr lang="ru-RU" sz="600" dirty="0"/>
              <a:t> (чья жена, Беата </a:t>
            </a:r>
            <a:r>
              <a:rPr lang="ru-RU" sz="600" dirty="0" err="1"/>
              <a:t>Липман</a:t>
            </a:r>
            <a:r>
              <a:rPr lang="ru-RU" sz="600" dirty="0"/>
              <a:t>, написала оригинал Устава от руки).)</a:t>
            </a:r>
            <a:endParaRPr lang="ru-RU" sz="50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346940CC-96FF-464D-B618-1F3BB49380B1}"/>
              </a:ext>
            </a:extLst>
          </p:cNvPr>
          <p:cNvSpPr/>
          <p:nvPr/>
        </p:nvSpPr>
        <p:spPr>
          <a:xfrm>
            <a:off x="13971542" y="29397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Хартия была официально принята в воскресенье, 26 июня 1955 года, на собрании около 3000 человек, известном как Народный конгресс в </a:t>
            </a:r>
            <a:r>
              <a:rPr lang="ru-RU" sz="600" dirty="0" err="1"/>
              <a:t>Клиптауне</a:t>
            </a:r>
            <a:r>
              <a:rPr lang="ru-RU" sz="600" dirty="0"/>
              <a:t> , </a:t>
            </a:r>
            <a:r>
              <a:rPr lang="ru-RU" sz="600" dirty="0" err="1"/>
              <a:t>Соуэто</a:t>
            </a:r>
            <a:r>
              <a:rPr lang="ru-RU" sz="600" dirty="0"/>
              <a:t> . [4] [5] [6] Митинг был разогнан полицией на второй день, хотя к тому времени Устав был прочитан полностью. Толпа одобряла каждую секцию криками «Африка!» и " </a:t>
            </a:r>
            <a:r>
              <a:rPr lang="ru-RU" sz="600" dirty="0" err="1"/>
              <a:t>Майибуйе</a:t>
            </a:r>
            <a:r>
              <a:rPr lang="ru-RU" sz="600" dirty="0"/>
              <a:t> !" [7] [8] Нельсон </a:t>
            </a:r>
            <a:r>
              <a:rPr lang="ru-RU" sz="600" dirty="0" err="1"/>
              <a:t>Мандела</a:t>
            </a:r>
            <a:r>
              <a:rPr lang="ru-RU" sz="600" dirty="0"/>
              <a:t> сбежал от полиции, замаскировавшись под молочника , поскольку в то время его движения и взаимодействия были ограничены запретительными приказами. [9]</a:t>
            </a:r>
            <a:endParaRPr lang="ru-RU" sz="1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6FB916C4-3F16-4E21-831A-E94C97D7C1BD}"/>
              </a:ext>
            </a:extLst>
          </p:cNvPr>
          <p:cNvSpPr/>
          <p:nvPr/>
        </p:nvSpPr>
        <p:spPr>
          <a:xfrm>
            <a:off x="11286480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частных активов </a:t>
            </a:r>
            <a:r>
              <a:rPr lang="ru-RU" sz="900" dirty="0"/>
              <a:t>(Хартия также призывает к демократии и правам человека , земельной реформе , трудовым правам и национализации..)</a:t>
            </a:r>
            <a:endParaRPr lang="ru-RU" sz="5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425A5458-014A-4B90-AB2E-D3A5BB1F561B}"/>
              </a:ext>
            </a:extLst>
          </p:cNvPr>
          <p:cNvSpPr/>
          <p:nvPr/>
        </p:nvSpPr>
        <p:spPr>
          <a:xfrm>
            <a:off x="19341663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создании республики </a:t>
            </a:r>
            <a:r>
              <a:rPr lang="ru-RU" sz="1400" dirty="0" err="1"/>
              <a:t>Азания</a:t>
            </a:r>
            <a:r>
              <a:rPr lang="ru-RU" sz="1400" dirty="0"/>
              <a:t> </a:t>
            </a:r>
            <a:r>
              <a:rPr lang="ru-RU" sz="400" dirty="0"/>
              <a:t>(южноафриканское национально -освободительное панафриканское движение, которое в настоящее время является политической партией. Он был основан группой африканистов во главе с Робертом </a:t>
            </a:r>
            <a:r>
              <a:rPr lang="ru-RU" sz="400" dirty="0" err="1"/>
              <a:t>Собукве</a:t>
            </a:r>
            <a:r>
              <a:rPr lang="ru-RU" sz="400" dirty="0"/>
              <a:t> , которая отделилась от Африканского национального конгресса (АНК) в 1959 году, поскольку ПАК возражал против утверждения АНК, что «земля принадлежит всем, кто живет на ней, как белым, так и черным» и также отверг многорасовое мировоззрение, вместо этого выступая за Южную Африку, основанную на африканском национализме.)</a:t>
            </a:r>
            <a:endParaRPr lang="ru-RU" sz="800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8A428133-2A5D-422A-A326-0FCC5FCAE2EF}"/>
              </a:ext>
            </a:extLst>
          </p:cNvPr>
          <p:cNvSpPr/>
          <p:nvPr/>
        </p:nvSpPr>
        <p:spPr>
          <a:xfrm>
            <a:off x="13971542" y="167846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Мы, народ Южной Африки, заявляем, чтобы знала вся наша страна и весь мир: Южная Африка принадлежит всем, кто в ней живет, черным и белым, и что ни одно правительство не может справедливо претендовать на власть, если оно не основано на воле все люди; что наш народ был лишен своего неотъемлемого права на землю, свободу и мир из-за формы правления, основанной на несправедливости и неравенстве; что наша страна никогда не будет процветающей и свободной, пока все наши люди не будут жить в братстве, пользуясь равными правами и возможностями; что только демократическое государство, основанное на волеизъявлении всех людей, может гарантировать всем их неотъемлемое право без различия цвета кожи, расы, пола или убеждений; И поэтому мы, народ Южной Африки, черные и белые вместе - равные, соотечественники и братья - принимаем эту Хартию свободы. И мы обязуемся вместе стремиться,</a:t>
            </a:r>
            <a:endParaRPr lang="ru-RU" sz="1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AE4370A-92AF-4C68-9C81-314B1F2EDB58}"/>
              </a:ext>
            </a:extLst>
          </p:cNvPr>
          <p:cNvSpPr/>
          <p:nvPr/>
        </p:nvSpPr>
        <p:spPr>
          <a:xfrm>
            <a:off x="13971541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Дать всем равные права и голоса! </a:t>
            </a:r>
            <a:endParaRPr lang="ru-RU" sz="5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6EC0AFE5-F5AA-4DA8-9343-35C78004867D}"/>
              </a:ext>
            </a:extLst>
          </p:cNvPr>
          <p:cNvSpPr/>
          <p:nvPr/>
        </p:nvSpPr>
        <p:spPr>
          <a:xfrm>
            <a:off x="16656602" y="7957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аграриям </a:t>
            </a:r>
            <a:r>
              <a:rPr lang="ru-RU" sz="1000" dirty="0"/>
              <a:t>(Государство должно помочь крестьянам орудиями, семенами, тракторами и плотинами, чтобы спасти землю и помочь землепашцам;)</a:t>
            </a:r>
            <a:endParaRPr lang="ru-RU" sz="5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3E84CE71-6654-4A0F-9542-713D6728B0CC}"/>
              </a:ext>
            </a:extLst>
          </p:cNvPr>
          <p:cNvSpPr/>
          <p:nvPr/>
        </p:nvSpPr>
        <p:spPr>
          <a:xfrm>
            <a:off x="15312812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Государственный план массового образования </a:t>
            </a:r>
            <a:r>
              <a:rPr lang="ru-RU" sz="500" dirty="0"/>
              <a:t>(Высшее образование и техническое обучение должны быть открыты для всех посредством государственных пособий и стипендий, присуждаемых на основе </a:t>
            </a:r>
            <a:r>
              <a:rPr lang="ru-RU" sz="500" dirty="0" err="1"/>
              <a:t>заслуг;Неграмотность</a:t>
            </a:r>
            <a:r>
              <a:rPr lang="ru-RU" sz="500" dirty="0"/>
              <a:t> взрослых должна быть ликвидирована посредством государственного плана массового </a:t>
            </a:r>
            <a:r>
              <a:rPr lang="ru-RU" sz="500" dirty="0" err="1"/>
              <a:t>образования;Учителя</a:t>
            </a:r>
            <a:r>
              <a:rPr lang="ru-RU" sz="500" dirty="0"/>
              <a:t> имеют все права других </a:t>
            </a:r>
            <a:r>
              <a:rPr lang="ru-RU" sz="500" dirty="0" err="1"/>
              <a:t>граждан;Цветовая</a:t>
            </a:r>
            <a:r>
              <a:rPr lang="ru-RU" sz="500" dirty="0"/>
              <a:t> полоса в культурной жизни, в спорте и в образовании отменяется.)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754E2EA-CB0D-42EE-80B9-FC4D998F5280}"/>
              </a:ext>
            </a:extLst>
          </p:cNvPr>
          <p:cNvSpPr/>
          <p:nvPr/>
        </p:nvSpPr>
        <p:spPr>
          <a:xfrm>
            <a:off x="18001280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Реконструкция трущоб </a:t>
            </a:r>
            <a:r>
              <a:rPr lang="ru-RU" sz="400" dirty="0"/>
              <a:t>(Трущобы должны быть снесены и построены новые пригороды, где везде есть транспорт, дороги, освещение, игровые площадки, ясли и социальные </a:t>
            </a:r>
            <a:r>
              <a:rPr lang="ru-RU" sz="400" dirty="0" err="1"/>
              <a:t>центры;Престарелые</a:t>
            </a:r>
            <a:r>
              <a:rPr lang="ru-RU" sz="400" dirty="0"/>
              <a:t>, сироты, инвалиды и больные находятся на попечении </a:t>
            </a:r>
            <a:r>
              <a:rPr lang="ru-RU" sz="400" dirty="0" err="1"/>
              <a:t>государства;Отдых</a:t>
            </a:r>
            <a:r>
              <a:rPr lang="ru-RU" sz="400" dirty="0"/>
              <a:t>, досуг и развлечения должны быть правом </a:t>
            </a:r>
            <a:r>
              <a:rPr lang="ru-RU" sz="400" dirty="0" err="1"/>
              <a:t>всех;Ограждения</a:t>
            </a:r>
            <a:r>
              <a:rPr lang="ru-RU" sz="400" dirty="0"/>
              <a:t> и гетто должны быть упразднены, а законы, разделяющие семьи, должны быть отменены.)</a:t>
            </a:r>
            <a:endParaRPr lang="ru-RU" sz="5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DEDA82B9-E307-4F93-85E5-547ADE88D28B}"/>
              </a:ext>
            </a:extLst>
          </p:cNvPr>
          <p:cNvSpPr/>
          <p:nvPr/>
        </p:nvSpPr>
        <p:spPr>
          <a:xfrm>
            <a:off x="4579805" y="79640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Будущее малых протекторатов </a:t>
            </a:r>
            <a:r>
              <a:rPr lang="ru-RU" sz="500" dirty="0"/>
              <a:t>(Народы протекторатов — </a:t>
            </a:r>
            <a:r>
              <a:rPr lang="ru-RU" sz="500" dirty="0" err="1"/>
              <a:t>Басутоленда</a:t>
            </a:r>
            <a:r>
              <a:rPr lang="ru-RU" sz="500" dirty="0"/>
              <a:t>, Бечуаналенда и Свазиленда — будут свободны в выборе своего будущего; Право всех народов Африки на независимость и самоуправление должно быть признано и должно быть основой тесного сотрудничества.)</a:t>
            </a:r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6413196C-E8CA-4F1B-B0BF-4E36A8D9CA72}"/>
              </a:ext>
            </a:extLst>
          </p:cNvPr>
          <p:cNvSpPr/>
          <p:nvPr/>
        </p:nvSpPr>
        <p:spPr>
          <a:xfrm>
            <a:off x="19341663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угнетателей! </a:t>
            </a:r>
            <a:r>
              <a:rPr lang="ru-RU" sz="700" dirty="0"/>
              <a:t>(минус белое население ПКК в то время считал Южную Африку африканским государством по праву «неотъемлемым правом коренных африканских народов» и отказывался поддерживать равные права угнетенных и угнетателей, эксплуататоров и эксплуатируемых, обездоленных и безземельных африканцев «обиженных».)</a:t>
            </a:r>
            <a:endParaRPr lang="ru-RU" sz="5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2E431EFB-FFBD-4F28-8EDF-DAACB4BDE5DF}"/>
              </a:ext>
            </a:extLst>
          </p:cNvPr>
          <p:cNvSpPr/>
          <p:nvPr/>
        </p:nvSpPr>
        <p:spPr>
          <a:xfrm>
            <a:off x="22026724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Народно-освободительная армия </a:t>
            </a:r>
            <a:r>
              <a:rPr lang="ru-RU" sz="1400" dirty="0" err="1"/>
              <a:t>Азании</a:t>
            </a:r>
            <a:r>
              <a:rPr lang="ru-RU" sz="1400" dirty="0"/>
              <a:t> </a:t>
            </a:r>
            <a:r>
              <a:rPr lang="ru-RU" sz="800" dirty="0"/>
              <a:t>(была военным крылом Панафриканского конгресса , африканского националистического движения в Южной Африке . На языке коса слово «</a:t>
            </a:r>
            <a:r>
              <a:rPr lang="ru-RU" sz="800" dirty="0" err="1"/>
              <a:t>поко</a:t>
            </a:r>
            <a:r>
              <a:rPr lang="ru-RU" sz="800" dirty="0"/>
              <a:t>» означает «чистый». </a:t>
            </a:r>
            <a:endParaRPr lang="ru-RU" sz="5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4D5CA7C1-C7E7-4441-A96D-1225D8429F32}"/>
              </a:ext>
            </a:extLst>
          </p:cNvPr>
          <p:cNvSpPr/>
          <p:nvPr/>
        </p:nvSpPr>
        <p:spPr>
          <a:xfrm>
            <a:off x="19343148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Африканское правительство </a:t>
            </a:r>
            <a:r>
              <a:rPr lang="ru-RU" sz="500" dirty="0"/>
              <a:t>(ПКК следовал идее о том, что правительство Южной Африки должно быть сформировано африканским народом, обязанным своей верностью только Африке, как заявил </a:t>
            </a:r>
            <a:r>
              <a:rPr lang="ru-RU" sz="500" dirty="0" err="1"/>
              <a:t>Собукве</a:t>
            </a:r>
            <a:r>
              <a:rPr lang="ru-RU" sz="500" dirty="0"/>
              <a:t> в инаугурационной речи </a:t>
            </a:r>
            <a:r>
              <a:rPr lang="ru-RU" sz="500" dirty="0" err="1"/>
              <a:t>ПКК:«Политически</a:t>
            </a:r>
            <a:r>
              <a:rPr lang="ru-RU" sz="500" dirty="0"/>
              <a:t> мы стремимся к тому, чтобы африканцы управляли африканцами, для африканцев, чтобы каждый, кто обязан своей единственной лояльностью Африке и готов принять демократическое правление африканского большинства, считался африканцем»</a:t>
            </a:r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E2D21734-6598-4552-B01A-56C9B8C87ED4}"/>
              </a:ext>
            </a:extLst>
          </p:cNvPr>
          <p:cNvSpPr/>
          <p:nvPr/>
        </p:nvSpPr>
        <p:spPr>
          <a:xfrm>
            <a:off x="19348013" y="28827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Первоначально ПКК выступал за форму «африканской социалистической демократии», основанную на африканской и черной идентичности, с целью создания Южной Африки (которую они переименовали в </a:t>
            </a:r>
            <a:r>
              <a:rPr lang="ru-RU" sz="600" dirty="0" err="1"/>
              <a:t>Азанию</a:t>
            </a:r>
            <a:r>
              <a:rPr lang="ru-RU" sz="600" dirty="0"/>
              <a:t>) для чернокожих южноафриканцев, исключая другие национальности или этнические группы.</a:t>
            </a:r>
            <a:endParaRPr lang="ru-RU" sz="100" dirty="0"/>
          </a:p>
        </p:txBody>
      </p:sp>
      <p:cxnSp>
        <p:nvCxnSpPr>
          <p:cNvPr id="104" name="Shape 248">
            <a:extLst>
              <a:ext uri="{FF2B5EF4-FFF2-40B4-BE49-F238E27FC236}">
                <a16:creationId xmlns:a16="http://schemas.microsoft.com/office/drawing/2014/main" id="{50A46DFC-48CD-4996-962B-731F30654153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13516385" y="5001096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248">
            <a:extLst>
              <a:ext uri="{FF2B5EF4-FFF2-40B4-BE49-F238E27FC236}">
                <a16:creationId xmlns:a16="http://schemas.microsoft.com/office/drawing/2014/main" id="{BA78C400-6195-44EF-8E9A-5CF984F63B83}"/>
              </a:ext>
            </a:extLst>
          </p:cNvPr>
          <p:cNvCxnSpPr>
            <a:cxnSpLocks/>
            <a:stCxn id="82" idx="2"/>
            <a:endCxn id="76" idx="0"/>
          </p:cNvCxnSpPr>
          <p:nvPr/>
        </p:nvCxnSpPr>
        <p:spPr>
          <a:xfrm rot="5400000">
            <a:off x="12159751" y="7778899"/>
            <a:ext cx="369377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>
            <a:extLst>
              <a:ext uri="{FF2B5EF4-FFF2-40B4-BE49-F238E27FC236}">
                <a16:creationId xmlns:a16="http://schemas.microsoft.com/office/drawing/2014/main" id="{911A6549-0DBC-4A77-853E-03AD62A81859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14858915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248">
            <a:extLst>
              <a:ext uri="{FF2B5EF4-FFF2-40B4-BE49-F238E27FC236}">
                <a16:creationId xmlns:a16="http://schemas.microsoft.com/office/drawing/2014/main" id="{3CB2C9CA-D143-487B-B5AB-88D2BF81137D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 rot="5400000">
            <a:off x="14843005" y="7780706"/>
            <a:ext cx="37299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248">
            <a:extLst>
              <a:ext uri="{FF2B5EF4-FFF2-40B4-BE49-F238E27FC236}">
                <a16:creationId xmlns:a16="http://schemas.microsoft.com/office/drawing/2014/main" id="{1AF38B1E-4A4B-4A62-B680-9E377AB2B953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16200000" flipH="1">
            <a:off x="16200814" y="5001726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248">
            <a:extLst>
              <a:ext uri="{FF2B5EF4-FFF2-40B4-BE49-F238E27FC236}">
                <a16:creationId xmlns:a16="http://schemas.microsoft.com/office/drawing/2014/main" id="{7502E7D5-9C5C-420C-88C2-51B3DD2E61B0}"/>
              </a:ext>
            </a:extLst>
          </p:cNvPr>
          <p:cNvCxnSpPr>
            <a:cxnSpLocks/>
            <a:stCxn id="101" idx="2"/>
            <a:endCxn id="91" idx="0"/>
          </p:cNvCxnSpPr>
          <p:nvPr/>
        </p:nvCxnSpPr>
        <p:spPr>
          <a:xfrm rot="5400000">
            <a:off x="19537130" y="8559784"/>
            <a:ext cx="386086" cy="13418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248">
            <a:extLst>
              <a:ext uri="{FF2B5EF4-FFF2-40B4-BE49-F238E27FC236}">
                <a16:creationId xmlns:a16="http://schemas.microsoft.com/office/drawing/2014/main" id="{85A530F4-1E0B-48DD-AD7F-830E6EB01AB5}"/>
              </a:ext>
            </a:extLst>
          </p:cNvPr>
          <p:cNvCxnSpPr>
            <a:cxnSpLocks/>
            <a:stCxn id="101" idx="2"/>
            <a:endCxn id="89" idx="0"/>
          </p:cNvCxnSpPr>
          <p:nvPr/>
        </p:nvCxnSpPr>
        <p:spPr>
          <a:xfrm rot="5400000">
            <a:off x="18192896" y="7215550"/>
            <a:ext cx="386086" cy="4030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>
            <a:extLst>
              <a:ext uri="{FF2B5EF4-FFF2-40B4-BE49-F238E27FC236}">
                <a16:creationId xmlns:a16="http://schemas.microsoft.com/office/drawing/2014/main" id="{15B56209-2812-45D2-ADAD-DF88359CF2B3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 rot="16200000" flipH="1">
            <a:off x="15511855" y="8564845"/>
            <a:ext cx="376560" cy="13412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248">
            <a:extLst>
              <a:ext uri="{FF2B5EF4-FFF2-40B4-BE49-F238E27FC236}">
                <a16:creationId xmlns:a16="http://schemas.microsoft.com/office/drawing/2014/main" id="{95E032AE-0EBF-4995-8C39-DDC6681A1B7E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 rot="16200000" flipH="1">
            <a:off x="16856089" y="7220611"/>
            <a:ext cx="376560" cy="4029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248">
            <a:extLst>
              <a:ext uri="{FF2B5EF4-FFF2-40B4-BE49-F238E27FC236}">
                <a16:creationId xmlns:a16="http://schemas.microsoft.com/office/drawing/2014/main" id="{B2BA28E1-2581-4FA8-BDBE-B599C6A906A2}"/>
              </a:ext>
            </a:extLst>
          </p:cNvPr>
          <p:cNvCxnSpPr>
            <a:cxnSpLocks/>
            <a:stCxn id="83" idx="2"/>
            <a:endCxn id="75" idx="0"/>
          </p:cNvCxnSpPr>
          <p:nvPr/>
        </p:nvCxnSpPr>
        <p:spPr>
          <a:xfrm rot="5400000">
            <a:off x="18885876" y="5001727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248">
            <a:extLst>
              <a:ext uri="{FF2B5EF4-FFF2-40B4-BE49-F238E27FC236}">
                <a16:creationId xmlns:a16="http://schemas.microsoft.com/office/drawing/2014/main" id="{E0AF8DD7-3889-4346-98A2-39A5A3B56D8A}"/>
              </a:ext>
            </a:extLst>
          </p:cNvPr>
          <p:cNvCxnSpPr>
            <a:cxnSpLocks/>
            <a:stCxn id="83" idx="2"/>
            <a:endCxn id="100" idx="0"/>
          </p:cNvCxnSpPr>
          <p:nvPr/>
        </p:nvCxnSpPr>
        <p:spPr>
          <a:xfrm rot="16200000" flipH="1">
            <a:off x="21571567" y="5001095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248">
            <a:extLst>
              <a:ext uri="{FF2B5EF4-FFF2-40B4-BE49-F238E27FC236}">
                <a16:creationId xmlns:a16="http://schemas.microsoft.com/office/drawing/2014/main" id="{C56D727D-4959-4AF2-988E-526B674656E7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 rot="5400000">
            <a:off x="20229037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248">
            <a:extLst>
              <a:ext uri="{FF2B5EF4-FFF2-40B4-BE49-F238E27FC236}">
                <a16:creationId xmlns:a16="http://schemas.microsoft.com/office/drawing/2014/main" id="{5EA808C1-F8AA-4234-A194-F6D9DE19C15A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20218632" y="7775200"/>
            <a:ext cx="363464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248">
            <a:extLst>
              <a:ext uri="{FF2B5EF4-FFF2-40B4-BE49-F238E27FC236}">
                <a16:creationId xmlns:a16="http://schemas.microsoft.com/office/drawing/2014/main" id="{64D88D61-5DAA-4B2B-BD1B-324742A8CC4A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17533460" y="7776574"/>
            <a:ext cx="36220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692FD614-B45F-44F2-97C1-5B1F574A4286}"/>
              </a:ext>
            </a:extLst>
          </p:cNvPr>
          <p:cNvSpPr/>
          <p:nvPr/>
        </p:nvSpPr>
        <p:spPr>
          <a:xfrm>
            <a:off x="22030132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Обитель для чёрных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117" name="Shape 248">
            <a:extLst>
              <a:ext uri="{FF2B5EF4-FFF2-40B4-BE49-F238E27FC236}">
                <a16:creationId xmlns:a16="http://schemas.microsoft.com/office/drawing/2014/main" id="{DF1CAE3A-A702-4A17-BD9A-7E154FAAA753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 rot="16200000" flipH="1">
            <a:off x="22904655" y="7774239"/>
            <a:ext cx="363464" cy="3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52994B44-4FEE-4BC2-940E-9121055E91A1}"/>
              </a:ext>
            </a:extLst>
          </p:cNvPr>
          <p:cNvSpPr/>
          <p:nvPr/>
        </p:nvSpPr>
        <p:spPr>
          <a:xfrm>
            <a:off x="20689748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континента </a:t>
            </a:r>
            <a:r>
              <a:rPr lang="ru-RU" sz="1050" dirty="0"/>
              <a:t>(Это </a:t>
            </a:r>
            <a:r>
              <a:rPr lang="ru-RU" sz="1050" dirty="0" err="1"/>
              <a:t>панафриканизм</a:t>
            </a:r>
            <a:r>
              <a:rPr lang="ru-RU" sz="1050" dirty="0"/>
              <a:t> с тремя принципами африканского национализма , социализма и континентального единства)</a:t>
            </a:r>
            <a:endParaRPr lang="ru-RU" sz="500" dirty="0"/>
          </a:p>
        </p:txBody>
      </p:sp>
      <p:cxnSp>
        <p:nvCxnSpPr>
          <p:cNvPr id="121" name="Shape 248">
            <a:extLst>
              <a:ext uri="{FF2B5EF4-FFF2-40B4-BE49-F238E27FC236}">
                <a16:creationId xmlns:a16="http://schemas.microsoft.com/office/drawing/2014/main" id="{4D38D20E-AC58-411A-A865-3C081EF18269}"/>
              </a:ext>
            </a:extLst>
          </p:cNvPr>
          <p:cNvCxnSpPr>
            <a:cxnSpLocks/>
            <a:stCxn id="101" idx="2"/>
            <a:endCxn id="120" idx="0"/>
          </p:cNvCxnSpPr>
          <p:nvPr/>
        </p:nvCxnSpPr>
        <p:spPr>
          <a:xfrm rot="16200000" flipH="1">
            <a:off x="20881364" y="8557418"/>
            <a:ext cx="386086" cy="1346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248">
            <a:extLst>
              <a:ext uri="{FF2B5EF4-FFF2-40B4-BE49-F238E27FC236}">
                <a16:creationId xmlns:a16="http://schemas.microsoft.com/office/drawing/2014/main" id="{96EAAB4B-25A1-45E5-8029-1961F49C27F6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 rot="5400000">
            <a:off x="22224856" y="8560526"/>
            <a:ext cx="386086" cy="1340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BBF66D38-3B77-4A72-80FE-1124919B958E}"/>
              </a:ext>
            </a:extLst>
          </p:cNvPr>
          <p:cNvSpPr/>
          <p:nvPr/>
        </p:nvSpPr>
        <p:spPr>
          <a:xfrm>
            <a:off x="12623456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угнетённым народам Африки </a:t>
            </a:r>
            <a:r>
              <a:rPr lang="ru-RU" sz="300" dirty="0"/>
              <a:t>(Мы, народ Южной Африки, заявляем, чтобы знала вся наша страна и весь мир: Южная Африка принадлежит всем, кто в ней живет, черным и белым, и что ни одно правительство не может справедливо претендовать на власть, если оно не основано на воле все люди; что наш народ был лишен своего неотъемлемого права на землю, свободу и мир из-за формы правления, основанной на несправедливости и неравенстве; что наша страна никогда не будет процветающей и свободной, пока все наши люди не будут жить в братстве, пользуясь равными правами и возможностями; что только демократическое государство, основанное на волеизъявлении всех людей, может гарантировать всем их неотъемлемое право без различия цвета кожи, расы, пола или убеждений; И поэтому мы, народ Южной Африки, черные и белые вместе - равные, соотечественники и братья - принимаем эту Хартию свободы. И мы обязуемся вместе стремиться,)</a:t>
            </a:r>
            <a:endParaRPr lang="ru-RU" sz="500" dirty="0"/>
          </a:p>
        </p:txBody>
      </p:sp>
      <p:cxnSp>
        <p:nvCxnSpPr>
          <p:cNvPr id="126" name="Shape 248">
            <a:extLst>
              <a:ext uri="{FF2B5EF4-FFF2-40B4-BE49-F238E27FC236}">
                <a16:creationId xmlns:a16="http://schemas.microsoft.com/office/drawing/2014/main" id="{002436B9-1324-4489-8D67-C6E3C1427869}"/>
              </a:ext>
            </a:extLst>
          </p:cNvPr>
          <p:cNvCxnSpPr>
            <a:cxnSpLocks/>
            <a:stCxn id="76" idx="2"/>
            <a:endCxn id="125" idx="0"/>
          </p:cNvCxnSpPr>
          <p:nvPr/>
        </p:nvCxnSpPr>
        <p:spPr>
          <a:xfrm rot="16200000" flipH="1">
            <a:off x="12822841" y="8565186"/>
            <a:ext cx="380173" cy="13369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248">
            <a:extLst>
              <a:ext uri="{FF2B5EF4-FFF2-40B4-BE49-F238E27FC236}">
                <a16:creationId xmlns:a16="http://schemas.microsoft.com/office/drawing/2014/main" id="{8B2AE635-F813-4D4B-93C0-BFAE7C59986C}"/>
              </a:ext>
            </a:extLst>
          </p:cNvPr>
          <p:cNvCxnSpPr>
            <a:cxnSpLocks/>
            <a:stCxn id="79" idx="2"/>
            <a:endCxn id="125" idx="0"/>
          </p:cNvCxnSpPr>
          <p:nvPr/>
        </p:nvCxnSpPr>
        <p:spPr>
          <a:xfrm rot="5400000">
            <a:off x="14167178" y="8561439"/>
            <a:ext cx="376560" cy="13480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C13EAB58-199B-4B01-9E93-CCDA91E30626}"/>
              </a:ext>
            </a:extLst>
          </p:cNvPr>
          <p:cNvSpPr/>
          <p:nvPr/>
        </p:nvSpPr>
        <p:spPr>
          <a:xfrm>
            <a:off x="4579805" y="504385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буров (текущее)</a:t>
            </a:r>
            <a:endParaRPr lang="ru-RU" sz="5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9C9F49EE-9417-4A04-A4B0-B121AE471BAB}"/>
              </a:ext>
            </a:extLst>
          </p:cNvPr>
          <p:cNvSpPr/>
          <p:nvPr/>
        </p:nvSpPr>
        <p:spPr>
          <a:xfrm>
            <a:off x="3241530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союз с западными демократами (текущее)</a:t>
            </a:r>
            <a:endParaRPr lang="ru-RU" sz="5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40BC72D3-CE41-4743-90C0-615333F29391}"/>
              </a:ext>
            </a:extLst>
          </p:cNvPr>
          <p:cNvSpPr/>
          <p:nvPr/>
        </p:nvSpPr>
        <p:spPr>
          <a:xfrm>
            <a:off x="4579805" y="108728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великими державами (текущее)</a:t>
            </a:r>
            <a:endParaRPr lang="ru-RU" sz="5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3F5C4FA9-61FD-4FD2-97D7-1672A9A1C989}"/>
              </a:ext>
            </a:extLst>
          </p:cNvPr>
          <p:cNvSpPr/>
          <p:nvPr/>
        </p:nvSpPr>
        <p:spPr>
          <a:xfrm>
            <a:off x="1892738" y="108684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Сокращение научного отставания (текущее)</a:t>
            </a:r>
            <a:endParaRPr lang="ru-RU" sz="500" dirty="0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58AFA13B-EEC9-4097-BE09-1C51485C8F1F}"/>
              </a:ext>
            </a:extLst>
          </p:cNvPr>
          <p:cNvSpPr/>
          <p:nvPr/>
        </p:nvSpPr>
        <p:spPr>
          <a:xfrm>
            <a:off x="5931457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Демократический союз африканских народов Южной Африки (текущее, но переименовать)</a:t>
            </a:r>
            <a:endParaRPr lang="ru-RU" sz="500" dirty="0"/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BB94E2D8-7880-44D7-97CA-4D17D4CAC014}"/>
              </a:ext>
            </a:extLst>
          </p:cNvPr>
          <p:cNvCxnSpPr>
            <a:cxnSpLocks/>
            <a:stCxn id="135" idx="3"/>
            <a:endCxn id="140" idx="1"/>
          </p:cNvCxnSpPr>
          <p:nvPr/>
        </p:nvCxnSpPr>
        <p:spPr>
          <a:xfrm>
            <a:off x="5357448" y="9976461"/>
            <a:ext cx="574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3F50D8DF-0634-43AD-80A2-E47126298642}"/>
              </a:ext>
            </a:extLst>
          </p:cNvPr>
          <p:cNvSpPr/>
          <p:nvPr/>
        </p:nvSpPr>
        <p:spPr>
          <a:xfrm>
            <a:off x="5930027" y="123396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Намибию (текущее)</a:t>
            </a:r>
            <a:endParaRPr lang="ru-RU" sz="500" dirty="0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95B3EF4F-5151-431D-AA6A-D00E487D5830}"/>
              </a:ext>
            </a:extLst>
          </p:cNvPr>
          <p:cNvSpPr/>
          <p:nvPr/>
        </p:nvSpPr>
        <p:spPr>
          <a:xfrm>
            <a:off x="7220111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Конго (текущее)</a:t>
            </a:r>
            <a:endParaRPr lang="ru-RU" sz="5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60610E5E-754A-4D53-A261-E399488942B9}"/>
              </a:ext>
            </a:extLst>
          </p:cNvPr>
          <p:cNvSpPr/>
          <p:nvPr/>
        </p:nvSpPr>
        <p:spPr>
          <a:xfrm>
            <a:off x="4572867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Конго (текущее)</a:t>
            </a:r>
            <a:endParaRPr lang="ru-RU" sz="500" dirty="0"/>
          </a:p>
        </p:txBody>
      </p:sp>
      <p:cxnSp>
        <p:nvCxnSpPr>
          <p:cNvPr id="145" name="Прямая соединительная линия 144">
            <a:extLst>
              <a:ext uri="{FF2B5EF4-FFF2-40B4-BE49-F238E27FC236}">
                <a16:creationId xmlns:a16="http://schemas.microsoft.com/office/drawing/2014/main" id="{FA260062-FB46-4D5D-9DE2-7B0B8BD8DFD0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>
            <a:off x="6688785" y="14255614"/>
            <a:ext cx="531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hape 248">
            <a:extLst>
              <a:ext uri="{FF2B5EF4-FFF2-40B4-BE49-F238E27FC236}">
                <a16:creationId xmlns:a16="http://schemas.microsoft.com/office/drawing/2014/main" id="{FC2C2AD8-9C0B-40B1-9111-0A2E007A3288}"/>
              </a:ext>
            </a:extLst>
          </p:cNvPr>
          <p:cNvCxnSpPr>
            <a:cxnSpLocks/>
            <a:stCxn id="132" idx="2"/>
            <a:endCxn id="243" idx="0"/>
          </p:cNvCxnSpPr>
          <p:nvPr/>
        </p:nvCxnSpPr>
        <p:spPr>
          <a:xfrm rot="5400000">
            <a:off x="4769077" y="5645522"/>
            <a:ext cx="390353" cy="1347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hape 248">
            <a:extLst>
              <a:ext uri="{FF2B5EF4-FFF2-40B4-BE49-F238E27FC236}">
                <a16:creationId xmlns:a16="http://schemas.microsoft.com/office/drawing/2014/main" id="{80E2086F-3E60-4652-AE9A-32DB04678296}"/>
              </a:ext>
            </a:extLst>
          </p:cNvPr>
          <p:cNvCxnSpPr>
            <a:cxnSpLocks/>
            <a:stCxn id="132" idx="2"/>
            <a:endCxn id="245" idx="0"/>
          </p:cNvCxnSpPr>
          <p:nvPr/>
        </p:nvCxnSpPr>
        <p:spPr>
          <a:xfrm rot="16200000" flipH="1">
            <a:off x="6114344" y="5647276"/>
            <a:ext cx="390353" cy="1343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248">
            <a:extLst>
              <a:ext uri="{FF2B5EF4-FFF2-40B4-BE49-F238E27FC236}">
                <a16:creationId xmlns:a16="http://schemas.microsoft.com/office/drawing/2014/main" id="{E0B741F2-E935-498D-AC4E-642D3630538B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16200000" flipH="1">
            <a:off x="4790450" y="10025499"/>
            <a:ext cx="356353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248">
            <a:extLst>
              <a:ext uri="{FF2B5EF4-FFF2-40B4-BE49-F238E27FC236}">
                <a16:creationId xmlns:a16="http://schemas.microsoft.com/office/drawing/2014/main" id="{47638B92-B99E-4CB4-99E2-4C7AC3B60060}"/>
              </a:ext>
            </a:extLst>
          </p:cNvPr>
          <p:cNvCxnSpPr>
            <a:cxnSpLocks/>
            <a:stCxn id="135" idx="2"/>
            <a:endCxn id="138" idx="0"/>
          </p:cNvCxnSpPr>
          <p:nvPr/>
        </p:nvCxnSpPr>
        <p:spPr>
          <a:xfrm rot="5400000">
            <a:off x="3449104" y="10018054"/>
            <a:ext cx="351978" cy="13487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>
            <a:extLst>
              <a:ext uri="{FF2B5EF4-FFF2-40B4-BE49-F238E27FC236}">
                <a16:creationId xmlns:a16="http://schemas.microsoft.com/office/drawing/2014/main" id="{7C8EDC8E-CDE1-4CA2-91B4-52D4658E58DA}"/>
              </a:ext>
            </a:extLst>
          </p:cNvPr>
          <p:cNvCxnSpPr>
            <a:cxnSpLocks/>
            <a:stCxn id="140" idx="2"/>
            <a:endCxn id="142" idx="0"/>
          </p:cNvCxnSpPr>
          <p:nvPr/>
        </p:nvCxnSpPr>
        <p:spPr>
          <a:xfrm rot="5400000">
            <a:off x="6077101" y="11427346"/>
            <a:ext cx="1823200" cy="1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>
            <a:extLst>
              <a:ext uri="{FF2B5EF4-FFF2-40B4-BE49-F238E27FC236}">
                <a16:creationId xmlns:a16="http://schemas.microsoft.com/office/drawing/2014/main" id="{1279B33C-FD72-4315-86F0-C7DB150F3DD1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rot="5400000">
            <a:off x="6161430" y="12889057"/>
            <a:ext cx="295953" cy="13571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hape 248">
            <a:extLst>
              <a:ext uri="{FF2B5EF4-FFF2-40B4-BE49-F238E27FC236}">
                <a16:creationId xmlns:a16="http://schemas.microsoft.com/office/drawing/2014/main" id="{6CED0B40-61B7-466B-8F67-3EF77B3584A5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 rot="16200000" flipH="1">
            <a:off x="7485052" y="12922595"/>
            <a:ext cx="295953" cy="1290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198995C-E84D-44CF-8362-6FC5D4B1143B}"/>
              </a:ext>
            </a:extLst>
          </p:cNvPr>
          <p:cNvSpPr/>
          <p:nvPr/>
        </p:nvSpPr>
        <p:spPr>
          <a:xfrm>
            <a:off x="9944264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(текущее)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4020F592-5054-4E4A-B023-6359EC72C162}"/>
              </a:ext>
            </a:extLst>
          </p:cNvPr>
          <p:cNvSpPr/>
          <p:nvPr/>
        </p:nvSpPr>
        <p:spPr>
          <a:xfrm>
            <a:off x="9944264" y="108703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Эфиопию (текущее)</a:t>
            </a:r>
            <a:endParaRPr lang="ru-RU" sz="5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8E7A537A-8EE2-4454-A485-36EAF5844820}"/>
              </a:ext>
            </a:extLst>
          </p:cNvPr>
          <p:cNvSpPr/>
          <p:nvPr/>
        </p:nvSpPr>
        <p:spPr>
          <a:xfrm>
            <a:off x="8618524" y="123041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Мозамбик (текущее)</a:t>
            </a:r>
            <a:endParaRPr lang="ru-RU" sz="500" dirty="0"/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4FF87BA2-DD53-4A8E-BC1F-D19E1127E3CD}"/>
              </a:ext>
            </a:extLst>
          </p:cNvPr>
          <p:cNvSpPr/>
          <p:nvPr/>
        </p:nvSpPr>
        <p:spPr>
          <a:xfrm>
            <a:off x="7270040" y="108703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Либерию (текущее)</a:t>
            </a:r>
            <a:endParaRPr lang="ru-RU" sz="500" dirty="0"/>
          </a:p>
        </p:txBody>
      </p:sp>
      <p:cxnSp>
        <p:nvCxnSpPr>
          <p:cNvPr id="165" name="Shape 248">
            <a:extLst>
              <a:ext uri="{FF2B5EF4-FFF2-40B4-BE49-F238E27FC236}">
                <a16:creationId xmlns:a16="http://schemas.microsoft.com/office/drawing/2014/main" id="{C584C0F4-71B5-4D37-8305-6677CA9CA6F0}"/>
              </a:ext>
            </a:extLst>
          </p:cNvPr>
          <p:cNvCxnSpPr>
            <a:cxnSpLocks/>
            <a:stCxn id="140" idx="2"/>
            <a:endCxn id="162" idx="0"/>
          </p:cNvCxnSpPr>
          <p:nvPr/>
        </p:nvCxnSpPr>
        <p:spPr>
          <a:xfrm rot="16200000" flipH="1">
            <a:off x="8818885" y="8686991"/>
            <a:ext cx="353868" cy="40128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248">
            <a:extLst>
              <a:ext uri="{FF2B5EF4-FFF2-40B4-BE49-F238E27FC236}">
                <a16:creationId xmlns:a16="http://schemas.microsoft.com/office/drawing/2014/main" id="{3E5C971E-8B32-48F3-BCFC-6EDF7FDD62B8}"/>
              </a:ext>
            </a:extLst>
          </p:cNvPr>
          <p:cNvCxnSpPr>
            <a:cxnSpLocks/>
            <a:stCxn id="140" idx="2"/>
            <a:endCxn id="164" idx="0"/>
          </p:cNvCxnSpPr>
          <p:nvPr/>
        </p:nvCxnSpPr>
        <p:spPr>
          <a:xfrm rot="16200000" flipH="1">
            <a:off x="7481773" y="10024103"/>
            <a:ext cx="353869" cy="1338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248">
            <a:extLst>
              <a:ext uri="{FF2B5EF4-FFF2-40B4-BE49-F238E27FC236}">
                <a16:creationId xmlns:a16="http://schemas.microsoft.com/office/drawing/2014/main" id="{388CEDB2-BCE5-47F4-A263-5613F83B749C}"/>
              </a:ext>
            </a:extLst>
          </p:cNvPr>
          <p:cNvCxnSpPr>
            <a:cxnSpLocks/>
            <a:stCxn id="142" idx="2"/>
            <a:endCxn id="161" idx="0"/>
          </p:cNvCxnSpPr>
          <p:nvPr/>
        </p:nvCxnSpPr>
        <p:spPr>
          <a:xfrm rot="16200000" flipH="1">
            <a:off x="8847128" y="11560518"/>
            <a:ext cx="295953" cy="40142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248">
            <a:extLst>
              <a:ext uri="{FF2B5EF4-FFF2-40B4-BE49-F238E27FC236}">
                <a16:creationId xmlns:a16="http://schemas.microsoft.com/office/drawing/2014/main" id="{15ABCEDF-284E-44F8-83ED-B2CE718081A7}"/>
              </a:ext>
            </a:extLst>
          </p:cNvPr>
          <p:cNvCxnSpPr>
            <a:cxnSpLocks/>
            <a:stCxn id="140" idx="2"/>
            <a:endCxn id="163" idx="0"/>
          </p:cNvCxnSpPr>
          <p:nvPr/>
        </p:nvCxnSpPr>
        <p:spPr>
          <a:xfrm rot="16200000" flipH="1">
            <a:off x="7439081" y="10066795"/>
            <a:ext cx="1787737" cy="2687067"/>
          </a:xfrm>
          <a:prstGeom prst="bentConnector3">
            <a:avLst>
              <a:gd name="adj1" fmla="val 10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D450CD8-6BA8-4CE6-A7AF-1D646DC797A7}"/>
              </a:ext>
            </a:extLst>
          </p:cNvPr>
          <p:cNvSpPr/>
          <p:nvPr/>
        </p:nvSpPr>
        <p:spPr>
          <a:xfrm>
            <a:off x="27396758" y="509938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чёрную Республику </a:t>
            </a:r>
            <a:r>
              <a:rPr lang="ru-RU" sz="400" dirty="0"/>
              <a:t>(Текущее, </a:t>
            </a:r>
            <a:r>
              <a:rPr lang="ru-RU" sz="400" dirty="0" err="1"/>
              <a:t>переименоватьКПСА</a:t>
            </a:r>
            <a:r>
              <a:rPr lang="ru-RU" sz="400" dirty="0"/>
              <a:t>, которым манипулировали аппаратчики Коминтерна, была вынуждена в 1928 году принять лозунг Черной республики во время пресловутого Третьего периода, который должен был ознаменовать начало мировой революции. В последовавших ссорах ведущие члены были изгнаны и осуждены на самых постыдных условиях. Иногда это было, по-видимому, исключение ради исключения (потому что это был единственный способ держать партию в тонусе!).)</a:t>
            </a:r>
            <a:endParaRPr lang="ru-RU" sz="800" dirty="0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40BC13A1-50C0-4F8A-A26E-B9A261B680F0}"/>
              </a:ext>
            </a:extLst>
          </p:cNvPr>
          <p:cNvSpPr/>
          <p:nvPr/>
        </p:nvSpPr>
        <p:spPr>
          <a:xfrm>
            <a:off x="24713269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родной земли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C0AA5F36-639B-4043-9411-7F1C19FF42D1}"/>
              </a:ext>
            </a:extLst>
          </p:cNvPr>
          <p:cNvCxnSpPr>
            <a:cxnSpLocks/>
            <a:stCxn id="197" idx="3"/>
            <a:endCxn id="200" idx="1"/>
          </p:cNvCxnSpPr>
          <p:nvPr/>
        </p:nvCxnSpPr>
        <p:spPr>
          <a:xfrm>
            <a:off x="37342124" y="7124607"/>
            <a:ext cx="5703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95166D09-967B-48B4-A7E5-518E9CABBC8E}"/>
              </a:ext>
            </a:extLst>
          </p:cNvPr>
          <p:cNvSpPr/>
          <p:nvPr/>
        </p:nvSpPr>
        <p:spPr>
          <a:xfrm>
            <a:off x="27396845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Межрасовый союз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D04E1CE4-188F-4F4B-8A68-8D0B3634515C}"/>
              </a:ext>
            </a:extLst>
          </p:cNvPr>
          <p:cNvSpPr/>
          <p:nvPr/>
        </p:nvSpPr>
        <p:spPr>
          <a:xfrm>
            <a:off x="30081906" y="65186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ресурсы южной Африки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7D95E591-1D9F-40DF-BB43-A1025426DC3B}"/>
              </a:ext>
            </a:extLst>
          </p:cNvPr>
          <p:cNvSpPr/>
          <p:nvPr/>
        </p:nvSpPr>
        <p:spPr>
          <a:xfrm>
            <a:off x="23381708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Коминтерн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6" name="Прямая соединительная линия 185">
            <a:extLst>
              <a:ext uri="{FF2B5EF4-FFF2-40B4-BE49-F238E27FC236}">
                <a16:creationId xmlns:a16="http://schemas.microsoft.com/office/drawing/2014/main" id="{44A51570-E354-4BC7-89EE-75BE5AC24237}"/>
              </a:ext>
            </a:extLst>
          </p:cNvPr>
          <p:cNvCxnSpPr>
            <a:cxnSpLocks/>
            <a:stCxn id="180" idx="3"/>
            <a:endCxn id="182" idx="1"/>
          </p:cNvCxnSpPr>
          <p:nvPr/>
        </p:nvCxnSpPr>
        <p:spPr>
          <a:xfrm>
            <a:off x="26829187" y="7054210"/>
            <a:ext cx="5676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A51D4A15-1158-4C28-8484-2097D4960981}"/>
              </a:ext>
            </a:extLst>
          </p:cNvPr>
          <p:cNvSpPr/>
          <p:nvPr/>
        </p:nvSpPr>
        <p:spPr>
          <a:xfrm>
            <a:off x="22026724" y="108131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советников из Кремля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90" name="Shape 248">
            <a:extLst>
              <a:ext uri="{FF2B5EF4-FFF2-40B4-BE49-F238E27FC236}">
                <a16:creationId xmlns:a16="http://schemas.microsoft.com/office/drawing/2014/main" id="{51852AA5-4BC9-45D7-B135-81009A9566A8}"/>
              </a:ext>
            </a:extLst>
          </p:cNvPr>
          <p:cNvCxnSpPr>
            <a:cxnSpLocks/>
            <a:stCxn id="184" idx="2"/>
            <a:endCxn id="189" idx="0"/>
          </p:cNvCxnSpPr>
          <p:nvPr/>
        </p:nvCxnSpPr>
        <p:spPr>
          <a:xfrm rot="5400000">
            <a:off x="23610634" y="9984160"/>
            <a:ext cx="303082" cy="1354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248">
            <a:extLst>
              <a:ext uri="{FF2B5EF4-FFF2-40B4-BE49-F238E27FC236}">
                <a16:creationId xmlns:a16="http://schemas.microsoft.com/office/drawing/2014/main" id="{D7D93370-20F5-4517-932B-5E66AC2C63FE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 rot="5400000">
            <a:off x="26945563" y="5005055"/>
            <a:ext cx="334821" cy="2683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hape 248">
            <a:extLst>
              <a:ext uri="{FF2B5EF4-FFF2-40B4-BE49-F238E27FC236}">
                <a16:creationId xmlns:a16="http://schemas.microsoft.com/office/drawing/2014/main" id="{5BB9178E-3847-431F-B9DF-970D3B652FA9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28287350" y="6346755"/>
            <a:ext cx="334821" cy="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hape 248">
            <a:extLst>
              <a:ext uri="{FF2B5EF4-FFF2-40B4-BE49-F238E27FC236}">
                <a16:creationId xmlns:a16="http://schemas.microsoft.com/office/drawing/2014/main" id="{1A9FD21D-78EE-4BA4-B9E1-E5D6A6E41E1D}"/>
              </a:ext>
            </a:extLst>
          </p:cNvPr>
          <p:cNvCxnSpPr>
            <a:cxnSpLocks/>
            <a:stCxn id="179" idx="2"/>
            <a:endCxn id="183" idx="0"/>
          </p:cNvCxnSpPr>
          <p:nvPr/>
        </p:nvCxnSpPr>
        <p:spPr>
          <a:xfrm rot="16200000" flipH="1">
            <a:off x="29627676" y="5006430"/>
            <a:ext cx="339230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48">
            <a:extLst>
              <a:ext uri="{FF2B5EF4-FFF2-40B4-BE49-F238E27FC236}">
                <a16:creationId xmlns:a16="http://schemas.microsoft.com/office/drawing/2014/main" id="{EE84D303-F6DA-4C56-92C0-57364B77ACF8}"/>
              </a:ext>
            </a:extLst>
          </p:cNvPr>
          <p:cNvCxnSpPr>
            <a:cxnSpLocks/>
            <a:stCxn id="180" idx="2"/>
            <a:endCxn id="66" idx="0"/>
          </p:cNvCxnSpPr>
          <p:nvPr/>
        </p:nvCxnSpPr>
        <p:spPr>
          <a:xfrm rot="5400000">
            <a:off x="25591514" y="7772266"/>
            <a:ext cx="357771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D5947B72-7F18-4E3D-9015-6DE7BA610776}"/>
              </a:ext>
            </a:extLst>
          </p:cNvPr>
          <p:cNvCxnSpPr>
            <a:cxnSpLocks/>
            <a:stCxn id="184" idx="3"/>
            <a:endCxn id="253" idx="1"/>
          </p:cNvCxnSpPr>
          <p:nvPr/>
        </p:nvCxnSpPr>
        <p:spPr>
          <a:xfrm>
            <a:off x="25497626" y="9970111"/>
            <a:ext cx="563811" cy="1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D75815DF-1295-45F6-A24F-F3F3F8B4BBFB}"/>
              </a:ext>
            </a:extLst>
          </p:cNvPr>
          <p:cNvSpPr/>
          <p:nvPr/>
        </p:nvSpPr>
        <p:spPr>
          <a:xfrm>
            <a:off x="22036249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Программа обмена студентами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0151B7FA-9194-430D-BD39-8CC623C30AAC}"/>
              </a:ext>
            </a:extLst>
          </p:cNvPr>
          <p:cNvSpPr/>
          <p:nvPr/>
        </p:nvSpPr>
        <p:spPr>
          <a:xfrm>
            <a:off x="24721135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Намибию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7729F444-4FEA-432F-8013-2BEBC57E2B6D}"/>
              </a:ext>
            </a:extLst>
          </p:cNvPr>
          <p:cNvSpPr/>
          <p:nvPr/>
        </p:nvSpPr>
        <p:spPr>
          <a:xfrm>
            <a:off x="26061856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и Мозамбик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16AAD304-6FEE-4D2E-9993-5A8DC45D6651}"/>
              </a:ext>
            </a:extLst>
          </p:cNvPr>
          <p:cNvSpPr/>
          <p:nvPr/>
        </p:nvSpPr>
        <p:spPr>
          <a:xfrm>
            <a:off x="26055057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Деколонизация Конго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74B39C5A-7232-4332-92CA-D9A8138D38DA}"/>
              </a:ext>
            </a:extLst>
          </p:cNvPr>
          <p:cNvSpPr/>
          <p:nvPr/>
        </p:nvSpPr>
        <p:spPr>
          <a:xfrm>
            <a:off x="23376249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Южноафриканскую республику </a:t>
            </a:r>
            <a:r>
              <a:rPr lang="ru-RU" sz="1050" dirty="0"/>
              <a:t>(новое, сожрать внутренние королевства)</a:t>
            </a:r>
            <a:endParaRPr lang="ru-RU" sz="800" dirty="0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AE26874C-3E14-4254-9FF9-22A53182396D}"/>
              </a:ext>
            </a:extLst>
          </p:cNvPr>
          <p:cNvSpPr/>
          <p:nvPr/>
        </p:nvSpPr>
        <p:spPr>
          <a:xfrm>
            <a:off x="28735124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Мадагаскар </a:t>
            </a:r>
            <a:r>
              <a:rPr lang="ru-RU" sz="1050" dirty="0"/>
              <a:t>(Новое, сожрать </a:t>
            </a:r>
            <a:r>
              <a:rPr lang="ru-RU" sz="1050" dirty="0" err="1"/>
              <a:t>мадагаскар</a:t>
            </a:r>
            <a:r>
              <a:rPr lang="ru-RU" sz="1050" dirty="0"/>
              <a:t>)</a:t>
            </a:r>
            <a:endParaRPr lang="ru-RU" sz="800" dirty="0"/>
          </a:p>
        </p:txBody>
      </p:sp>
      <p:cxnSp>
        <p:nvCxnSpPr>
          <p:cNvPr id="217" name="Shape 248">
            <a:extLst>
              <a:ext uri="{FF2B5EF4-FFF2-40B4-BE49-F238E27FC236}">
                <a16:creationId xmlns:a16="http://schemas.microsoft.com/office/drawing/2014/main" id="{FC454BD7-96BE-4558-85A5-0C6F748CF25B}"/>
              </a:ext>
            </a:extLst>
          </p:cNvPr>
          <p:cNvCxnSpPr>
            <a:cxnSpLocks/>
            <a:stCxn id="189" idx="2"/>
            <a:endCxn id="211" idx="0"/>
          </p:cNvCxnSpPr>
          <p:nvPr/>
        </p:nvCxnSpPr>
        <p:spPr>
          <a:xfrm rot="16200000" flipH="1">
            <a:off x="22883943" y="12093932"/>
            <a:ext cx="411004" cy="9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248">
            <a:extLst>
              <a:ext uri="{FF2B5EF4-FFF2-40B4-BE49-F238E27FC236}">
                <a16:creationId xmlns:a16="http://schemas.microsoft.com/office/drawing/2014/main" id="{458482DB-E941-4E82-968C-B151033B4F35}"/>
              </a:ext>
            </a:extLst>
          </p:cNvPr>
          <p:cNvCxnSpPr>
            <a:cxnSpLocks/>
            <a:stCxn id="257" idx="2"/>
            <a:endCxn id="215" idx="0"/>
          </p:cNvCxnSpPr>
          <p:nvPr/>
        </p:nvCxnSpPr>
        <p:spPr>
          <a:xfrm rot="5400000">
            <a:off x="24880937" y="11446463"/>
            <a:ext cx="1791730" cy="2685188"/>
          </a:xfrm>
          <a:prstGeom prst="bentConnector3">
            <a:avLst>
              <a:gd name="adj1" fmla="val 122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hape 248">
            <a:extLst>
              <a:ext uri="{FF2B5EF4-FFF2-40B4-BE49-F238E27FC236}">
                <a16:creationId xmlns:a16="http://schemas.microsoft.com/office/drawing/2014/main" id="{3AE9B19C-B228-4A22-8CCB-A75C420B187D}"/>
              </a:ext>
            </a:extLst>
          </p:cNvPr>
          <p:cNvCxnSpPr>
            <a:cxnSpLocks/>
            <a:stCxn id="213" idx="2"/>
            <a:endCxn id="214" idx="0"/>
          </p:cNvCxnSpPr>
          <p:nvPr/>
        </p:nvCxnSpPr>
        <p:spPr>
          <a:xfrm rot="5400000">
            <a:off x="26942623" y="14935316"/>
            <a:ext cx="347586" cy="67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169ADD3C-7D9B-40F6-B582-CA9FCE0885C3}"/>
              </a:ext>
            </a:extLst>
          </p:cNvPr>
          <p:cNvSpPr/>
          <p:nvPr/>
        </p:nvSpPr>
        <p:spPr>
          <a:xfrm>
            <a:off x="30081906" y="796247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коллективизацию среди фермеров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237" name="Shape 248">
            <a:extLst>
              <a:ext uri="{FF2B5EF4-FFF2-40B4-BE49-F238E27FC236}">
                <a16:creationId xmlns:a16="http://schemas.microsoft.com/office/drawing/2014/main" id="{B3D13C37-9FB0-4412-BC63-C2A65F220279}"/>
              </a:ext>
            </a:extLst>
          </p:cNvPr>
          <p:cNvCxnSpPr>
            <a:cxnSpLocks/>
            <a:stCxn id="253" idx="2"/>
            <a:endCxn id="257" idx="0"/>
          </p:cNvCxnSpPr>
          <p:nvPr/>
        </p:nvCxnSpPr>
        <p:spPr>
          <a:xfrm rot="5400000">
            <a:off x="26968665" y="10662460"/>
            <a:ext cx="301463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hape 248">
            <a:extLst>
              <a:ext uri="{FF2B5EF4-FFF2-40B4-BE49-F238E27FC236}">
                <a16:creationId xmlns:a16="http://schemas.microsoft.com/office/drawing/2014/main" id="{EC3C1C20-31C0-458B-B819-AA2D51E58845}"/>
              </a:ext>
            </a:extLst>
          </p:cNvPr>
          <p:cNvCxnSpPr>
            <a:cxnSpLocks/>
            <a:stCxn id="184" idx="2"/>
            <a:endCxn id="257" idx="0"/>
          </p:cNvCxnSpPr>
          <p:nvPr/>
        </p:nvCxnSpPr>
        <p:spPr>
          <a:xfrm rot="16200000" flipH="1">
            <a:off x="25627991" y="9321786"/>
            <a:ext cx="303081" cy="2679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EC9BD36C-D972-42C4-93E6-6DAE9234F692}"/>
              </a:ext>
            </a:extLst>
          </p:cNvPr>
          <p:cNvSpPr/>
          <p:nvPr/>
        </p:nvSpPr>
        <p:spPr>
          <a:xfrm>
            <a:off x="3232783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Путь мирной пропаганды </a:t>
            </a:r>
            <a:r>
              <a:rPr lang="ru-RU" sz="600" dirty="0"/>
              <a:t>(Он планировал агитировать за изменения посредством «мирной пропаганды», избрания в законодательные органы сторонников Конгресса, посредством протестов и запросов и, наконец, посредством «пассивных действий или продолжающегося </a:t>
            </a:r>
            <a:r>
              <a:rPr lang="ru-RU" sz="600" dirty="0" err="1"/>
              <a:t>движения».Община</a:t>
            </a:r>
            <a:r>
              <a:rPr lang="ru-RU" sz="600" dirty="0"/>
              <a:t> южноафриканских индейцев .)</a:t>
            </a:r>
            <a:endParaRPr lang="ru-RU" sz="5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48FBE2C-B2A6-473E-BB60-11F26ADF54F1}"/>
              </a:ext>
            </a:extLst>
          </p:cNvPr>
          <p:cNvSpPr/>
          <p:nvPr/>
        </p:nvSpPr>
        <p:spPr>
          <a:xfrm>
            <a:off x="554280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женщинам вступать в конгресс</a:t>
            </a:r>
            <a:r>
              <a:rPr lang="ru-RU" sz="600" dirty="0"/>
              <a:t>(Другой пример децентрализации: официально членство было открыто только для чернокожих мужчин (женщинам разрешалось вступать только с 1943 г.), но на местном уровне практика, похоже, была иной.)</a:t>
            </a:r>
            <a:endParaRPr lang="ru-RU" sz="5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2E0544E4-9592-4382-8DDF-EB6FEA328AC2}"/>
              </a:ext>
            </a:extLst>
          </p:cNvPr>
          <p:cNvSpPr/>
          <p:nvPr/>
        </p:nvSpPr>
        <p:spPr>
          <a:xfrm>
            <a:off x="5923318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Умеренная радикализация партии </a:t>
            </a:r>
            <a:r>
              <a:rPr lang="ru-RU" sz="800" dirty="0"/>
              <a:t>(Однако на фоне всплеска профсоюзной активности в 1940-х годах АНК пережил возрождение и умеренную радикализацию при генерал-президенте Альфреде </a:t>
            </a:r>
            <a:r>
              <a:rPr lang="ru-RU" sz="800" dirty="0" err="1"/>
              <a:t>Битини</a:t>
            </a:r>
            <a:r>
              <a:rPr lang="ru-RU" sz="800" dirty="0"/>
              <a:t> </a:t>
            </a:r>
            <a:r>
              <a:rPr lang="ru-RU" sz="800" dirty="0" err="1"/>
              <a:t>Ксуме</a:t>
            </a:r>
            <a:r>
              <a:rPr lang="ru-RU" sz="800" dirty="0"/>
              <a:t>)</a:t>
            </a:r>
            <a:endParaRPr lang="ru-RU" sz="5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B8E1ED6E-2489-4B4F-B2DE-827983897179}"/>
              </a:ext>
            </a:extLst>
          </p:cNvPr>
          <p:cNvSpPr/>
          <p:nvPr/>
        </p:nvSpPr>
        <p:spPr>
          <a:xfrm>
            <a:off x="8599496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Репрессировать коммунистов </a:t>
            </a:r>
            <a:r>
              <a:rPr lang="ru-RU" sz="600" dirty="0"/>
              <a:t>(Он был избран президентом Африканского национального конгресса с 1924 по 1927 год, он был противником коммунизма и, следовательно, выступал против Дж. Т. </a:t>
            </a:r>
            <a:r>
              <a:rPr lang="ru-RU" sz="600" dirty="0" err="1"/>
              <a:t>Гумеде</a:t>
            </a:r>
            <a:r>
              <a:rPr lang="ru-RU" sz="600" dirty="0"/>
              <a:t> .)</a:t>
            </a:r>
            <a:endParaRPr lang="ru-RU" sz="500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F708BF84-9B91-4866-9A16-4D9F425DADEC}"/>
              </a:ext>
            </a:extLst>
          </p:cNvPr>
          <p:cNvSpPr/>
          <p:nvPr/>
        </p:nvSpPr>
        <p:spPr>
          <a:xfrm>
            <a:off x="5923318" y="3962714"/>
            <a:ext cx="2115918" cy="5506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Alfred </a:t>
            </a:r>
            <a:r>
              <a:rPr lang="en-US" sz="1600" dirty="0" err="1"/>
              <a:t>Bitini</a:t>
            </a:r>
            <a:r>
              <a:rPr lang="en-US" sz="1600" dirty="0"/>
              <a:t> </a:t>
            </a:r>
            <a:r>
              <a:rPr lang="en-US" sz="1600" dirty="0" err="1"/>
              <a:t>Xuma</a:t>
            </a:r>
            <a:endParaRPr lang="ru-RU" sz="100" dirty="0"/>
          </a:p>
        </p:txBody>
      </p:sp>
      <p:sp>
        <p:nvSpPr>
          <p:cNvPr id="251" name="Прямоугольник 250">
            <a:extLst>
              <a:ext uri="{FF2B5EF4-FFF2-40B4-BE49-F238E27FC236}">
                <a16:creationId xmlns:a16="http://schemas.microsoft.com/office/drawing/2014/main" id="{6867FE36-1FE1-475F-B884-FABF92EB00BC}"/>
              </a:ext>
            </a:extLst>
          </p:cNvPr>
          <p:cNvSpPr/>
          <p:nvPr/>
        </p:nvSpPr>
        <p:spPr>
          <a:xfrm>
            <a:off x="3239970" y="3962974"/>
            <a:ext cx="2115918" cy="540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Zacharias Richard </a:t>
            </a:r>
            <a:r>
              <a:rPr lang="en-US" sz="1600" dirty="0" err="1"/>
              <a:t>Mahabane</a:t>
            </a:r>
            <a:endParaRPr lang="ru-RU" sz="100" dirty="0"/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5C03381E-AD84-48D0-9DF4-9972112B9350}"/>
              </a:ext>
            </a:extLst>
          </p:cNvPr>
          <p:cNvSpPr/>
          <p:nvPr/>
        </p:nvSpPr>
        <p:spPr>
          <a:xfrm>
            <a:off x="1896229" y="79470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Межконфессиональная африканская федерация министров </a:t>
            </a:r>
            <a:r>
              <a:rPr lang="ru-RU" sz="700" dirty="0"/>
              <a:t>(В 1940-х годах он сосредоточился на религиозных организациях, в том числе на Межконфессиональной африканской федерации министров, основанной в 1945 году)</a:t>
            </a:r>
            <a:endParaRPr lang="ru-RU" sz="500" dirty="0"/>
          </a:p>
        </p:txBody>
      </p: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850A0E66-09E6-4644-8D6F-21BF01BD6C95}"/>
              </a:ext>
            </a:extLst>
          </p:cNvPr>
          <p:cNvSpPr/>
          <p:nvPr/>
        </p:nvSpPr>
        <p:spPr>
          <a:xfrm>
            <a:off x="26061437" y="94317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Лига национального освобождения</a:t>
            </a:r>
            <a:endParaRPr lang="ru-RU" sz="800" dirty="0"/>
          </a:p>
        </p:txBody>
      </p:sp>
      <p:cxnSp>
        <p:nvCxnSpPr>
          <p:cNvPr id="254" name="Прямая соединительная линия 253">
            <a:extLst>
              <a:ext uri="{FF2B5EF4-FFF2-40B4-BE49-F238E27FC236}">
                <a16:creationId xmlns:a16="http://schemas.microsoft.com/office/drawing/2014/main" id="{05512C7F-F1A2-4A1D-9E7E-FDFD88048733}"/>
              </a:ext>
            </a:extLst>
          </p:cNvPr>
          <p:cNvCxnSpPr>
            <a:cxnSpLocks/>
            <a:stCxn id="243" idx="3"/>
            <a:endCxn id="245" idx="1"/>
          </p:cNvCxnSpPr>
          <p:nvPr/>
        </p:nvCxnSpPr>
        <p:spPr>
          <a:xfrm>
            <a:off x="5348701" y="7054210"/>
            <a:ext cx="574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hape 248">
            <a:extLst>
              <a:ext uri="{FF2B5EF4-FFF2-40B4-BE49-F238E27FC236}">
                <a16:creationId xmlns:a16="http://schemas.microsoft.com/office/drawing/2014/main" id="{965E4F13-6620-46F1-9F72-BCA7B26C6B87}"/>
              </a:ext>
            </a:extLst>
          </p:cNvPr>
          <p:cNvCxnSpPr>
            <a:cxnSpLocks/>
            <a:stCxn id="132" idx="2"/>
            <a:endCxn id="247" idx="0"/>
          </p:cNvCxnSpPr>
          <p:nvPr/>
        </p:nvCxnSpPr>
        <p:spPr>
          <a:xfrm rot="16200000" flipH="1">
            <a:off x="7452433" y="4309187"/>
            <a:ext cx="390353" cy="4019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hape 248">
            <a:extLst>
              <a:ext uri="{FF2B5EF4-FFF2-40B4-BE49-F238E27FC236}">
                <a16:creationId xmlns:a16="http://schemas.microsoft.com/office/drawing/2014/main" id="{43A2D1CA-9033-40EF-87B0-93997D4F9F71}"/>
              </a:ext>
            </a:extLst>
          </p:cNvPr>
          <p:cNvCxnSpPr>
            <a:cxnSpLocks/>
            <a:stCxn id="132" idx="2"/>
            <a:endCxn id="244" idx="0"/>
          </p:cNvCxnSpPr>
          <p:nvPr/>
        </p:nvCxnSpPr>
        <p:spPr>
          <a:xfrm rot="5400000">
            <a:off x="3429826" y="4306271"/>
            <a:ext cx="390353" cy="402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>
            <a:extLst>
              <a:ext uri="{FF2B5EF4-FFF2-40B4-BE49-F238E27FC236}">
                <a16:creationId xmlns:a16="http://schemas.microsoft.com/office/drawing/2014/main" id="{31EA9CC3-4B9C-471F-B841-04E10150BF96}"/>
              </a:ext>
            </a:extLst>
          </p:cNvPr>
          <p:cNvCxnSpPr>
            <a:cxnSpLocks/>
            <a:stCxn id="243" idx="2"/>
            <a:endCxn id="252" idx="0"/>
          </p:cNvCxnSpPr>
          <p:nvPr/>
        </p:nvCxnSpPr>
        <p:spPr>
          <a:xfrm rot="5400000">
            <a:off x="3446041" y="7102357"/>
            <a:ext cx="352848" cy="1336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>
            <a:extLst>
              <a:ext uri="{FF2B5EF4-FFF2-40B4-BE49-F238E27FC236}">
                <a16:creationId xmlns:a16="http://schemas.microsoft.com/office/drawing/2014/main" id="{A394FB90-22D2-4484-A214-232F2AEB4696}"/>
              </a:ext>
            </a:extLst>
          </p:cNvPr>
          <p:cNvCxnSpPr>
            <a:cxnSpLocks/>
            <a:stCxn id="245" idx="2"/>
            <a:endCxn id="39" idx="0"/>
          </p:cNvCxnSpPr>
          <p:nvPr/>
        </p:nvCxnSpPr>
        <p:spPr>
          <a:xfrm rot="16200000" flipH="1">
            <a:off x="7475858" y="7099629"/>
            <a:ext cx="353871" cy="1343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hape 248">
            <a:extLst>
              <a:ext uri="{FF2B5EF4-FFF2-40B4-BE49-F238E27FC236}">
                <a16:creationId xmlns:a16="http://schemas.microsoft.com/office/drawing/2014/main" id="{703E60BD-ADB7-4A72-90BF-7EF67693663E}"/>
              </a:ext>
            </a:extLst>
          </p:cNvPr>
          <p:cNvCxnSpPr>
            <a:cxnSpLocks/>
            <a:stCxn id="243" idx="2"/>
            <a:endCxn id="95" idx="0"/>
          </p:cNvCxnSpPr>
          <p:nvPr/>
        </p:nvCxnSpPr>
        <p:spPr>
          <a:xfrm rot="16200000" flipH="1">
            <a:off x="4779346" y="7105606"/>
            <a:ext cx="369815" cy="1347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hape 248">
            <a:extLst>
              <a:ext uri="{FF2B5EF4-FFF2-40B4-BE49-F238E27FC236}">
                <a16:creationId xmlns:a16="http://schemas.microsoft.com/office/drawing/2014/main" id="{2BE0D2B9-EF73-4EA6-8C3F-892E696BB91F}"/>
              </a:ext>
            </a:extLst>
          </p:cNvPr>
          <p:cNvCxnSpPr>
            <a:cxnSpLocks/>
            <a:stCxn id="245" idx="2"/>
            <a:endCxn id="95" idx="0"/>
          </p:cNvCxnSpPr>
          <p:nvPr/>
        </p:nvCxnSpPr>
        <p:spPr>
          <a:xfrm rot="5400000">
            <a:off x="6124614" y="7107361"/>
            <a:ext cx="369815" cy="13435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>
            <a:extLst>
              <a:ext uri="{FF2B5EF4-FFF2-40B4-BE49-F238E27FC236}">
                <a16:creationId xmlns:a16="http://schemas.microsoft.com/office/drawing/2014/main" id="{C4320DC5-3F17-4C64-A1A3-5D0740777DD5}"/>
              </a:ext>
            </a:extLst>
          </p:cNvPr>
          <p:cNvCxnSpPr>
            <a:cxnSpLocks/>
            <a:stCxn id="95" idx="2"/>
            <a:endCxn id="140" idx="0"/>
          </p:cNvCxnSpPr>
          <p:nvPr/>
        </p:nvCxnSpPr>
        <p:spPr>
          <a:xfrm rot="16200000" flipH="1">
            <a:off x="6117372" y="8564417"/>
            <a:ext cx="392436" cy="13516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hape 248">
            <a:extLst>
              <a:ext uri="{FF2B5EF4-FFF2-40B4-BE49-F238E27FC236}">
                <a16:creationId xmlns:a16="http://schemas.microsoft.com/office/drawing/2014/main" id="{B5D0389A-2DCC-4BBF-9A57-8FF52A479BBB}"/>
              </a:ext>
            </a:extLst>
          </p:cNvPr>
          <p:cNvCxnSpPr>
            <a:cxnSpLocks/>
            <a:stCxn id="95" idx="2"/>
            <a:endCxn id="135" idx="0"/>
          </p:cNvCxnSpPr>
          <p:nvPr/>
        </p:nvCxnSpPr>
        <p:spPr>
          <a:xfrm rot="5400000">
            <a:off x="4772409" y="8571106"/>
            <a:ext cx="392436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2556BFD4-D2F0-4404-AAEE-9366CE5E0E2B}"/>
              </a:ext>
            </a:extLst>
          </p:cNvPr>
          <p:cNvSpPr/>
          <p:nvPr/>
        </p:nvSpPr>
        <p:spPr>
          <a:xfrm>
            <a:off x="3239970" y="123555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от союзников (новое)</a:t>
            </a:r>
            <a:endParaRPr lang="ru-RU" sz="500" dirty="0"/>
          </a:p>
        </p:txBody>
      </p:sp>
      <p:cxnSp>
        <p:nvCxnSpPr>
          <p:cNvPr id="309" name="Shape 248">
            <a:extLst>
              <a:ext uri="{FF2B5EF4-FFF2-40B4-BE49-F238E27FC236}">
                <a16:creationId xmlns:a16="http://schemas.microsoft.com/office/drawing/2014/main" id="{5F86BDF8-1375-4E38-BF60-B4D7F56FC739}"/>
              </a:ext>
            </a:extLst>
          </p:cNvPr>
          <p:cNvCxnSpPr>
            <a:cxnSpLocks/>
            <a:stCxn id="135" idx="2"/>
            <a:endCxn id="308" idx="0"/>
          </p:cNvCxnSpPr>
          <p:nvPr/>
        </p:nvCxnSpPr>
        <p:spPr>
          <a:xfrm rot="5400000">
            <a:off x="3379168" y="11435222"/>
            <a:ext cx="1839082" cy="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215ABD23-9D4E-461A-9AF0-4DBCA32E7358}"/>
              </a:ext>
            </a:extLst>
          </p:cNvPr>
          <p:cNvSpPr/>
          <p:nvPr/>
        </p:nvSpPr>
        <p:spPr>
          <a:xfrm>
            <a:off x="11286480" y="1230419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Родезию (новое)</a:t>
            </a:r>
            <a:endParaRPr lang="ru-RU" sz="500" dirty="0"/>
          </a:p>
        </p:txBody>
      </p:sp>
      <p:cxnSp>
        <p:nvCxnSpPr>
          <p:cNvPr id="315" name="Shape 248">
            <a:extLst>
              <a:ext uri="{FF2B5EF4-FFF2-40B4-BE49-F238E27FC236}">
                <a16:creationId xmlns:a16="http://schemas.microsoft.com/office/drawing/2014/main" id="{3DE9E056-50E7-4870-B99F-6A62987742D8}"/>
              </a:ext>
            </a:extLst>
          </p:cNvPr>
          <p:cNvCxnSpPr>
            <a:cxnSpLocks/>
            <a:stCxn id="140" idx="2"/>
            <a:endCxn id="314" idx="0"/>
          </p:cNvCxnSpPr>
          <p:nvPr/>
        </p:nvCxnSpPr>
        <p:spPr>
          <a:xfrm rot="16200000" flipH="1">
            <a:off x="8773059" y="8732817"/>
            <a:ext cx="1787736" cy="5355023"/>
          </a:xfrm>
          <a:prstGeom prst="bentConnector3">
            <a:avLst>
              <a:gd name="adj1" fmla="val 96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6735B9BD-008B-4094-B7AA-5B87EFC9DE63}"/>
              </a:ext>
            </a:extLst>
          </p:cNvPr>
          <p:cNvSpPr/>
          <p:nvPr/>
        </p:nvSpPr>
        <p:spPr>
          <a:xfrm>
            <a:off x="21768315" y="881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Мастерские чернокожих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77885C1-D5CA-4930-ADE1-7C46C64D16E5}"/>
              </a:ext>
            </a:extLst>
          </p:cNvPr>
          <p:cNvSpPr/>
          <p:nvPr/>
        </p:nvSpPr>
        <p:spPr>
          <a:xfrm>
            <a:off x="24713269" y="20970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дороги для оборонительных целей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:a16="http://schemas.microsoft.com/office/drawing/2014/main" id="{961053D9-AAA7-4CAF-848A-3DA66DABCD04}"/>
              </a:ext>
            </a:extLst>
          </p:cNvPr>
          <p:cNvSpPr/>
          <p:nvPr/>
        </p:nvSpPr>
        <p:spPr>
          <a:xfrm>
            <a:off x="21768315" y="21431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сельского хозяйства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8A876C97-99BD-45AC-8D01-F343AE503AE2}"/>
              </a:ext>
            </a:extLst>
          </p:cNvPr>
          <p:cNvSpPr/>
          <p:nvPr/>
        </p:nvSpPr>
        <p:spPr>
          <a:xfrm>
            <a:off x="24721135" y="7600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золотодобычу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665A1BD9-0771-4BD6-B348-D40983890E9C}"/>
              </a:ext>
            </a:extLst>
          </p:cNvPr>
          <p:cNvSpPr/>
          <p:nvPr/>
        </p:nvSpPr>
        <p:spPr>
          <a:xfrm>
            <a:off x="33934068" y="137251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цветных, белых и чёрных профсоюзов </a:t>
            </a:r>
            <a:r>
              <a:rPr lang="ru-RU" sz="300" dirty="0"/>
              <a:t>(В частности, нужно было отменить цветную полосу, а черных и белых рабочих объединить в одно профсоюзное движение. До тех пор, пока это не будет достигнуто, рабочие, исключенные из профсоюзов, должны быть организованы в отдельные профсоюзы. Но они </a:t>
            </a:r>
            <a:r>
              <a:rPr lang="ru-RU" sz="300" dirty="0" err="1"/>
              <a:t>подчеркнули:«Ни</a:t>
            </a:r>
            <a:r>
              <a:rPr lang="ru-RU" sz="300" dirty="0"/>
              <a:t> при каких обстоятельствах… мы не рассматриваем такие чисто туземные профсоюзы как оппозиционные профсоюзы или как самостоятельную цель. Это всего лишь шаг к объединению всех профсоюзов, черных и белых, в одну центральную организацию профсоюзов всех рабочих Южной Африки».)</a:t>
            </a:r>
            <a:endParaRPr lang="ru-RU" sz="8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752C84E7-7069-46CF-8D98-C9A1A02720BA}"/>
              </a:ext>
            </a:extLst>
          </p:cNvPr>
          <p:cNvSpPr/>
          <p:nvPr/>
        </p:nvSpPr>
        <p:spPr>
          <a:xfrm>
            <a:off x="36500821" y="513937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против апартеида</a:t>
            </a:r>
            <a:endParaRPr lang="ru-RU" sz="5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215EA1EA-7CCD-4839-A9B1-0356F6327E10}"/>
              </a:ext>
            </a:extLst>
          </p:cNvPr>
          <p:cNvSpPr/>
          <p:nvPr/>
        </p:nvSpPr>
        <p:spPr>
          <a:xfrm>
            <a:off x="36576505" y="108764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социализм в африканских условиях (текущее, изменено название 3 воен. Зав, 10% поддержки войны)</a:t>
            </a:r>
            <a:endParaRPr lang="ru-RU" sz="5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15DD7879-ED81-4846-A052-BDF25170F776}"/>
              </a:ext>
            </a:extLst>
          </p:cNvPr>
          <p:cNvSpPr/>
          <p:nvPr/>
        </p:nvSpPr>
        <p:spPr>
          <a:xfrm>
            <a:off x="35226206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Поддержать мировую революцию (вступление в 4 интернационал, но изменено название)</a:t>
            </a:r>
            <a:endParaRPr lang="ru-RU" sz="500" dirty="0"/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40F3892C-19A4-4EE2-8CF4-3802CB87F842}"/>
              </a:ext>
            </a:extLst>
          </p:cNvPr>
          <p:cNvSpPr/>
          <p:nvPr/>
        </p:nvSpPr>
        <p:spPr>
          <a:xfrm>
            <a:off x="36576505" y="804255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угнетённых</a:t>
            </a:r>
            <a:endParaRPr lang="ru-RU" sz="5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FFAA3B33-5852-432D-A3C7-D46B69099BB1}"/>
              </a:ext>
            </a:extLst>
          </p:cNvPr>
          <p:cNvSpPr/>
          <p:nvPr/>
        </p:nvSpPr>
        <p:spPr>
          <a:xfrm>
            <a:off x="37912479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движение неевропейского единства</a:t>
            </a:r>
            <a:endParaRPr lang="ru-RU" sz="500" dirty="0"/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FD3282B-6227-4385-846F-EA7DAB179048}"/>
              </a:ext>
            </a:extLst>
          </p:cNvPr>
          <p:cNvSpPr/>
          <p:nvPr/>
        </p:nvSpPr>
        <p:spPr>
          <a:xfrm>
            <a:off x="35232556" y="122998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в еврейском вопросе (евреи принадлежали к цветным)</a:t>
            </a:r>
            <a:endParaRPr lang="ru-RU" sz="500" dirty="0"/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057FDB6C-639A-4A2B-B43B-A1EAEDD0FA56}"/>
              </a:ext>
            </a:extLst>
          </p:cNvPr>
          <p:cNvSpPr/>
          <p:nvPr/>
        </p:nvSpPr>
        <p:spPr>
          <a:xfrm>
            <a:off x="37906395" y="1229769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угнетённых арабов (текущее </a:t>
            </a:r>
            <a:r>
              <a:rPr lang="ru-RU" sz="1400" dirty="0" err="1"/>
              <a:t>нац</a:t>
            </a:r>
            <a:r>
              <a:rPr lang="ru-RU" sz="1400" dirty="0"/>
              <a:t> 72 регионов </a:t>
            </a:r>
            <a:r>
              <a:rPr lang="ru-RU" sz="1400" dirty="0" err="1"/>
              <a:t>мус</a:t>
            </a:r>
            <a:r>
              <a:rPr lang="ru-RU" sz="1400" dirty="0"/>
              <a:t> </a:t>
            </a:r>
            <a:r>
              <a:rPr lang="ru-RU" sz="1400" dirty="0" err="1"/>
              <a:t>африки</a:t>
            </a:r>
            <a:r>
              <a:rPr lang="ru-RU" sz="1400" dirty="0"/>
              <a:t>)</a:t>
            </a:r>
            <a:endParaRPr lang="ru-RU" sz="500" dirty="0"/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6C94C3ED-2619-47F4-A7C9-E9B23AF450C0}"/>
              </a:ext>
            </a:extLst>
          </p:cNvPr>
          <p:cNvSpPr/>
          <p:nvPr/>
        </p:nvSpPr>
        <p:spPr>
          <a:xfrm>
            <a:off x="33915088" y="1087974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индусов от империалистического гнёта (текущее, название изменено)</a:t>
            </a:r>
            <a:endParaRPr lang="ru-RU" sz="500" dirty="0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DA264832-EDDB-45DE-857E-EF2A1A0CCA95}"/>
              </a:ext>
            </a:extLst>
          </p:cNvPr>
          <p:cNvSpPr/>
          <p:nvPr/>
        </p:nvSpPr>
        <p:spPr>
          <a:xfrm>
            <a:off x="39249734" y="80387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Турцию (текущее)</a:t>
            </a:r>
            <a:endParaRPr lang="ru-RU" sz="500" dirty="0"/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84BD2C83-7F0B-495E-A795-68E099A4282C}"/>
              </a:ext>
            </a:extLst>
          </p:cNvPr>
          <p:cNvSpPr/>
          <p:nvPr/>
        </p:nvSpPr>
        <p:spPr>
          <a:xfrm>
            <a:off x="41930837" y="80418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Палестину  (текущее)</a:t>
            </a:r>
            <a:endParaRPr lang="ru-RU" sz="500" dirty="0"/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068D5A92-12C5-4674-BB60-C9AF6DC376DD}"/>
              </a:ext>
            </a:extLst>
          </p:cNvPr>
          <p:cNvSpPr/>
          <p:nvPr/>
        </p:nvSpPr>
        <p:spPr>
          <a:xfrm>
            <a:off x="40594863" y="950050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Южную Родезию  (текущее)</a:t>
            </a:r>
            <a:endParaRPr lang="ru-RU" sz="500" dirty="0"/>
          </a:p>
        </p:txBody>
      </p:sp>
      <p:cxnSp>
        <p:nvCxnSpPr>
          <p:cNvPr id="225" name="Shape 248">
            <a:extLst>
              <a:ext uri="{FF2B5EF4-FFF2-40B4-BE49-F238E27FC236}">
                <a16:creationId xmlns:a16="http://schemas.microsoft.com/office/drawing/2014/main" id="{EC83F1B2-5677-47B7-89B7-9339717E53CE}"/>
              </a:ext>
            </a:extLst>
          </p:cNvPr>
          <p:cNvCxnSpPr>
            <a:cxnSpLocks/>
            <a:stCxn id="191" idx="2"/>
            <a:endCxn id="197" idx="0"/>
          </p:cNvCxnSpPr>
          <p:nvPr/>
        </p:nvCxnSpPr>
        <p:spPr>
          <a:xfrm rot="5400000">
            <a:off x="36738857" y="5764683"/>
            <a:ext cx="365233" cy="12746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248">
            <a:extLst>
              <a:ext uri="{FF2B5EF4-FFF2-40B4-BE49-F238E27FC236}">
                <a16:creationId xmlns:a16="http://schemas.microsoft.com/office/drawing/2014/main" id="{F9072406-5AA8-42DE-92B5-0D4BA917E76A}"/>
              </a:ext>
            </a:extLst>
          </p:cNvPr>
          <p:cNvCxnSpPr>
            <a:cxnSpLocks/>
            <a:stCxn id="191" idx="2"/>
            <a:endCxn id="200" idx="0"/>
          </p:cNvCxnSpPr>
          <p:nvPr/>
        </p:nvCxnSpPr>
        <p:spPr>
          <a:xfrm rot="16200000" flipH="1">
            <a:off x="38081993" y="5696161"/>
            <a:ext cx="365233" cy="14116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hape 248">
            <a:extLst>
              <a:ext uri="{FF2B5EF4-FFF2-40B4-BE49-F238E27FC236}">
                <a16:creationId xmlns:a16="http://schemas.microsoft.com/office/drawing/2014/main" id="{5D6B41B9-2CC5-41C0-B3A7-715B18E79872}"/>
              </a:ext>
            </a:extLst>
          </p:cNvPr>
          <p:cNvCxnSpPr>
            <a:cxnSpLocks/>
            <a:stCxn id="200" idx="2"/>
            <a:endCxn id="209" idx="0"/>
          </p:cNvCxnSpPr>
          <p:nvPr/>
        </p:nvCxnSpPr>
        <p:spPr>
          <a:xfrm rot="16200000" flipH="1">
            <a:off x="39452016" y="7183028"/>
            <a:ext cx="374098" cy="13372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248">
            <a:extLst>
              <a:ext uri="{FF2B5EF4-FFF2-40B4-BE49-F238E27FC236}">
                <a16:creationId xmlns:a16="http://schemas.microsoft.com/office/drawing/2014/main" id="{256A8B7B-1717-4B4C-9F5D-E711DC225A0F}"/>
              </a:ext>
            </a:extLst>
          </p:cNvPr>
          <p:cNvCxnSpPr>
            <a:cxnSpLocks/>
            <a:stCxn id="200" idx="2"/>
            <a:endCxn id="218" idx="0"/>
          </p:cNvCxnSpPr>
          <p:nvPr/>
        </p:nvCxnSpPr>
        <p:spPr>
          <a:xfrm rot="16200000" flipH="1">
            <a:off x="40790988" y="5844057"/>
            <a:ext cx="377258" cy="40183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hape 248">
            <a:extLst>
              <a:ext uri="{FF2B5EF4-FFF2-40B4-BE49-F238E27FC236}">
                <a16:creationId xmlns:a16="http://schemas.microsoft.com/office/drawing/2014/main" id="{11232296-C52D-45C3-BBF1-C59D3E29E989}"/>
              </a:ext>
            </a:extLst>
          </p:cNvPr>
          <p:cNvCxnSpPr>
            <a:cxnSpLocks/>
            <a:stCxn id="200" idx="2"/>
            <a:endCxn id="219" idx="0"/>
          </p:cNvCxnSpPr>
          <p:nvPr/>
        </p:nvCxnSpPr>
        <p:spPr>
          <a:xfrm rot="16200000" flipH="1">
            <a:off x="39393679" y="7241366"/>
            <a:ext cx="1835902" cy="2682384"/>
          </a:xfrm>
          <a:prstGeom prst="bentConnector3">
            <a:avLst>
              <a:gd name="adj1" fmla="val 106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hape 248">
            <a:extLst>
              <a:ext uri="{FF2B5EF4-FFF2-40B4-BE49-F238E27FC236}">
                <a16:creationId xmlns:a16="http://schemas.microsoft.com/office/drawing/2014/main" id="{0E3C4F9F-42F6-472D-8A8B-E36CC3BEAA58}"/>
              </a:ext>
            </a:extLst>
          </p:cNvPr>
          <p:cNvCxnSpPr>
            <a:cxnSpLocks/>
            <a:stCxn id="200" idx="2"/>
            <a:endCxn id="198" idx="0"/>
          </p:cNvCxnSpPr>
          <p:nvPr/>
        </p:nvCxnSpPr>
        <p:spPr>
          <a:xfrm rot="5400000">
            <a:off x="38113475" y="7185596"/>
            <a:ext cx="377952" cy="13359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hape 248">
            <a:extLst>
              <a:ext uri="{FF2B5EF4-FFF2-40B4-BE49-F238E27FC236}">
                <a16:creationId xmlns:a16="http://schemas.microsoft.com/office/drawing/2014/main" id="{DC5596EF-0BFD-4C5F-BE4B-81CC4EB3D125}"/>
              </a:ext>
            </a:extLst>
          </p:cNvPr>
          <p:cNvCxnSpPr>
            <a:cxnSpLocks/>
            <a:stCxn id="197" idx="2"/>
            <a:endCxn id="198" idx="0"/>
          </p:cNvCxnSpPr>
          <p:nvPr/>
        </p:nvCxnSpPr>
        <p:spPr>
          <a:xfrm rot="16200000" flipH="1">
            <a:off x="36770338" y="7178433"/>
            <a:ext cx="377952" cy="13502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6A324E1-A9F3-4F99-9754-C8F10879F564}"/>
              </a:ext>
            </a:extLst>
          </p:cNvPr>
          <p:cNvSpPr/>
          <p:nvPr/>
        </p:nvSpPr>
        <p:spPr>
          <a:xfrm>
            <a:off x="31265965" y="137156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налогов на землю </a:t>
            </a:r>
            <a:r>
              <a:rPr lang="ru-RU" sz="400" dirty="0"/>
              <a:t>(подготовленный М. Н. Авербахом (вождем чем самостоятельный тезис. Оригинал статьи, написанной Авербахом, и документы, отправленные позднее в Международный секретариат, не найдены. Однако статья, появившаяся в феврале 1936 г. в « Рабочем голосе»., орган CLSA, по земельному вопросу тупой. Он утверждал, что «простой призыв к земле не составляет аграрной проблемы». Африканцы, изгнанные с земли, страдали в основном от налогов. Их главная потребность заключалась не в земле, а в освобождении от налогов. Авербах, кажется, неправильно понял позицию большинства. Если бы африканцы получили больше земли, писал он, крестьяне по-прежнему страдали бы от этих пагубных налогов, призванных загнать их в шахты, промышленность и фермы.)</a:t>
            </a:r>
            <a:endParaRPr lang="ru-RU" sz="500" dirty="0"/>
          </a:p>
        </p:txBody>
      </p: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E19DB08F-F422-42E4-8EC8-DCF6DF6ADE72}"/>
              </a:ext>
            </a:extLst>
          </p:cNvPr>
          <p:cNvSpPr/>
          <p:nvPr/>
        </p:nvSpPr>
        <p:spPr>
          <a:xfrm>
            <a:off x="26061437" y="108131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независимость туземным республикам </a:t>
            </a:r>
            <a:r>
              <a:rPr lang="ru-RU" sz="600" dirty="0"/>
              <a:t>(Однако в письме от 14 мая 1935 г. в Международный секретариат они заявили, что их тезис критикует сталинский лозунг «Независимые туземные республики как шаг к Рабоче-крестьянской республике»)</a:t>
            </a:r>
            <a:endParaRPr lang="ru-RU" sz="800" dirty="0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DBB21772-5DC6-49CD-8347-70472CFCB171}"/>
              </a:ext>
            </a:extLst>
          </p:cNvPr>
          <p:cNvSpPr/>
          <p:nvPr/>
        </p:nvSpPr>
        <p:spPr>
          <a:xfrm>
            <a:off x="32650088" y="123396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революция </a:t>
            </a:r>
            <a:r>
              <a:rPr lang="ru-RU" sz="500" dirty="0"/>
              <a:t>(Затем письмо продолжилось. Они подтвердили, что революционная партия должна повернуться прежде всего к черным рабочим. Их национальное самосознание надо было развивать, но не за счет разжигания и развития шовинизма. И национальный, и аграрный вопросы могли найти свое решение только через социальную революцию. На всякий случай они добавили, что центральным лозунгом было «ниспровержение британского империализма и колониального капитализма» и создание Советской Южно-Африканской Республики с правом всех рас на самоопределение и гарантиями прав меньшинств.)</a:t>
            </a:r>
            <a:endParaRPr lang="ru-RU" sz="100" dirty="0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08EE18AE-8727-4E84-B350-FF84B357DC6D}"/>
              </a:ext>
            </a:extLst>
          </p:cNvPr>
          <p:cNvSpPr/>
          <p:nvPr/>
        </p:nvSpPr>
        <p:spPr>
          <a:xfrm>
            <a:off x="35248196" y="151705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«от каждого по его способностям; каждому по его потребности» </a:t>
            </a:r>
            <a:r>
              <a:rPr lang="ru-RU" sz="500" dirty="0"/>
              <a:t>(Однако NEUM ничего не сделал, кроме призывов к объединению, у него не было планов действий, и о социализме больше не было разговоров. Забыты были заключительные слова того письма 1938 года, в котором говорилось, что девизом общества, которое они хотели, было «от каждого по его способностям; каждому по его потребности».)</a:t>
            </a:r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621FE09E-C13D-4C26-BDAE-5E66C7E42E9D}"/>
              </a:ext>
            </a:extLst>
          </p:cNvPr>
          <p:cNvSpPr/>
          <p:nvPr/>
        </p:nvSpPr>
        <p:spPr>
          <a:xfrm>
            <a:off x="32623366" y="1518626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крестьян и рабочих </a:t>
            </a:r>
            <a:r>
              <a:rPr lang="ru-RU" sz="600" dirty="0"/>
              <a:t>(Путем популяризации среди рабочих нужд крестьянства и наоборот, большевики добились успеха в своей революции. Так может и наша революция иметь успех. Объединяя и защищая совместными усилиями общие цели и интересы рабочих и крестьян, черных и белых, революционное движение может привести к свержению капитализма и созданию Советской Южной Африки.)</a:t>
            </a:r>
            <a:endParaRPr lang="ru-RU" sz="500" dirty="0"/>
          </a:p>
        </p:txBody>
      </p: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956584E7-3DC8-451E-8A93-10468CFF313C}"/>
              </a:ext>
            </a:extLst>
          </p:cNvPr>
          <p:cNvSpPr/>
          <p:nvPr/>
        </p:nvSpPr>
        <p:spPr>
          <a:xfrm>
            <a:off x="36555759" y="1371339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единой образовательной лиги </a:t>
            </a:r>
            <a:r>
              <a:rPr lang="ru-RU" sz="700" dirty="0"/>
              <a:t>(В движение вошли Африканская ассоциация учителей Кейптауна (CATA),Лига цветных учителей Южной Африки (TLSA), Ассоциация избирателей Капской Африки (CAVA) и Организованные органы </a:t>
            </a:r>
            <a:r>
              <a:rPr lang="ru-RU" sz="700" dirty="0" err="1"/>
              <a:t>Транскея</a:t>
            </a:r>
            <a:r>
              <a:rPr lang="ru-RU" sz="700" dirty="0"/>
              <a:t>.)</a:t>
            </a:r>
            <a:endParaRPr lang="ru-RU" sz="8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52EFBB1F-7910-4514-87B0-5B6B22F9A1E2}"/>
              </a:ext>
            </a:extLst>
          </p:cNvPr>
          <p:cNvSpPr/>
          <p:nvPr/>
        </p:nvSpPr>
        <p:spPr>
          <a:xfrm>
            <a:off x="33971180" y="807452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Изъять имущество миссионерских церквей </a:t>
            </a:r>
            <a:r>
              <a:rPr lang="ru-RU" sz="500" dirty="0"/>
              <a:t>(Также, в отличие от членов АНК, они не платили дань уважения какой-либо религиозной группе или церкви. Действительно, книга «Роль миссионера в завоевании», широко распространенная в кругах NEUM, была, как следует из ее названия, критикой роли миссионеров в Южной Африке как прародителей завоеваний и ментальных оков.)</a:t>
            </a:r>
            <a:endParaRPr lang="ru-RU" sz="1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0AE0E348-7DA9-40B5-B7FB-B39FB858D660}"/>
              </a:ext>
            </a:extLst>
          </p:cNvPr>
          <p:cNvSpPr/>
          <p:nvPr/>
        </p:nvSpPr>
        <p:spPr>
          <a:xfrm>
            <a:off x="37906395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революция в СССР </a:t>
            </a:r>
            <a:r>
              <a:rPr lang="ru-RU" sz="900" dirty="0"/>
              <a:t>(Многие говорили о необходимости «политической» революции в СССР, которая устранит сталинизм и обеспечит руководство грядущей мировой революцией.)</a:t>
            </a:r>
            <a:endParaRPr lang="ru-RU" sz="500" dirty="0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2A2DA3A3-7506-43C9-8221-C1A4D02D818C}"/>
              </a:ext>
            </a:extLst>
          </p:cNvPr>
          <p:cNvSpPr/>
          <p:nvPr/>
        </p:nvSpPr>
        <p:spPr>
          <a:xfrm>
            <a:off x="35226205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антиимпериалистические лозунги </a:t>
            </a:r>
            <a:r>
              <a:rPr lang="ru-RU" sz="400" dirty="0"/>
              <a:t>(Все колониальные националисты использовали антиимпериалистические лозунги, и это, по-видимому, поставило их в антикапиталистический лагерь. В свете ранних прокламаций Ленина и Коминтерна такая ориентация привела многие подобные группы к просоветской позиции и поставила их, опять-таки по-видимому, </a:t>
            </a:r>
            <a:r>
              <a:rPr lang="ru-RU" sz="400" dirty="0" err="1"/>
              <a:t>втвердо</a:t>
            </a:r>
            <a:r>
              <a:rPr lang="ru-RU" sz="400" dirty="0"/>
              <a:t> на стороне СССР и против империалистических держав.)</a:t>
            </a:r>
            <a:endParaRPr lang="ru-RU" sz="500" dirty="0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6A09D8C1-FE84-48D6-A838-F1E4C6F73CDC}"/>
              </a:ext>
            </a:extLst>
          </p:cNvPr>
          <p:cNvSpPr/>
          <p:nvPr/>
        </p:nvSpPr>
        <p:spPr>
          <a:xfrm>
            <a:off x="43283331" y="943011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Индию  (новый)</a:t>
            </a:r>
            <a:endParaRPr lang="ru-RU" sz="500" dirty="0"/>
          </a:p>
        </p:txBody>
      </p:sp>
      <p:cxnSp>
        <p:nvCxnSpPr>
          <p:cNvPr id="269" name="Shape 248">
            <a:extLst>
              <a:ext uri="{FF2B5EF4-FFF2-40B4-BE49-F238E27FC236}">
                <a16:creationId xmlns:a16="http://schemas.microsoft.com/office/drawing/2014/main" id="{FBEAA8DC-5277-431B-B72A-96CB92AB08F2}"/>
              </a:ext>
            </a:extLst>
          </p:cNvPr>
          <p:cNvCxnSpPr>
            <a:cxnSpLocks/>
            <a:stCxn id="200" idx="2"/>
            <a:endCxn id="267" idx="0"/>
          </p:cNvCxnSpPr>
          <p:nvPr/>
        </p:nvCxnSpPr>
        <p:spPr>
          <a:xfrm rot="16200000" flipH="1">
            <a:off x="40773112" y="5861933"/>
            <a:ext cx="1765504" cy="5370852"/>
          </a:xfrm>
          <a:prstGeom prst="bentConnector3">
            <a:avLst>
              <a:gd name="adj1" fmla="val 111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>
            <a:extLst>
              <a:ext uri="{FF2B5EF4-FFF2-40B4-BE49-F238E27FC236}">
                <a16:creationId xmlns:a16="http://schemas.microsoft.com/office/drawing/2014/main" id="{D5D4437B-1223-4FCE-9062-B8243AC66A55}"/>
              </a:ext>
            </a:extLst>
          </p:cNvPr>
          <p:cNvCxnSpPr>
            <a:cxnSpLocks/>
            <a:stCxn id="191" idx="2"/>
            <a:endCxn id="262" idx="0"/>
          </p:cNvCxnSpPr>
          <p:nvPr/>
        </p:nvCxnSpPr>
        <p:spPr>
          <a:xfrm rot="5400000">
            <a:off x="35366386" y="5882128"/>
            <a:ext cx="1855148" cy="2529641"/>
          </a:xfrm>
          <a:prstGeom prst="bentConnector3">
            <a:avLst>
              <a:gd name="adj1" fmla="val 947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hape 248">
            <a:extLst>
              <a:ext uri="{FF2B5EF4-FFF2-40B4-BE49-F238E27FC236}">
                <a16:creationId xmlns:a16="http://schemas.microsoft.com/office/drawing/2014/main" id="{D95A6C3B-CFE7-40B6-9CE6-1A9B074D319A}"/>
              </a:ext>
            </a:extLst>
          </p:cNvPr>
          <p:cNvCxnSpPr>
            <a:cxnSpLocks/>
            <a:stCxn id="191" idx="2"/>
            <a:endCxn id="258" idx="0"/>
          </p:cNvCxnSpPr>
          <p:nvPr/>
        </p:nvCxnSpPr>
        <p:spPr>
          <a:xfrm rot="5400000">
            <a:off x="32573271" y="7354151"/>
            <a:ext cx="6120287" cy="3850733"/>
          </a:xfrm>
          <a:prstGeom prst="bentConnector3">
            <a:avLst>
              <a:gd name="adj1" fmla="val 285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hape 248">
            <a:extLst>
              <a:ext uri="{FF2B5EF4-FFF2-40B4-BE49-F238E27FC236}">
                <a16:creationId xmlns:a16="http://schemas.microsoft.com/office/drawing/2014/main" id="{1084AFBE-7DDB-4565-899D-F5786F8B9959}"/>
              </a:ext>
            </a:extLst>
          </p:cNvPr>
          <p:cNvCxnSpPr>
            <a:cxnSpLocks/>
            <a:stCxn id="258" idx="2"/>
            <a:endCxn id="255" idx="0"/>
          </p:cNvCxnSpPr>
          <p:nvPr/>
        </p:nvCxnSpPr>
        <p:spPr>
          <a:xfrm rot="5400000">
            <a:off x="32868010" y="12875576"/>
            <a:ext cx="295953" cy="1384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hape 248">
            <a:extLst>
              <a:ext uri="{FF2B5EF4-FFF2-40B4-BE49-F238E27FC236}">
                <a16:creationId xmlns:a16="http://schemas.microsoft.com/office/drawing/2014/main" id="{25708BBE-8555-4AEA-85E9-6204F5F68A3E}"/>
              </a:ext>
            </a:extLst>
          </p:cNvPr>
          <p:cNvCxnSpPr>
            <a:cxnSpLocks/>
            <a:stCxn id="258" idx="2"/>
            <a:endCxn id="261" idx="0"/>
          </p:cNvCxnSpPr>
          <p:nvPr/>
        </p:nvCxnSpPr>
        <p:spPr>
          <a:xfrm rot="16200000" flipH="1">
            <a:off x="35514017" y="11613690"/>
            <a:ext cx="293730" cy="3905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>
            <a:extLst>
              <a:ext uri="{FF2B5EF4-FFF2-40B4-BE49-F238E27FC236}">
                <a16:creationId xmlns:a16="http://schemas.microsoft.com/office/drawing/2014/main" id="{0E0F779A-C2E1-4552-804D-2183B64A70F0}"/>
              </a:ext>
            </a:extLst>
          </p:cNvPr>
          <p:cNvCxnSpPr>
            <a:cxnSpLocks/>
            <a:stCxn id="258" idx="2"/>
            <a:endCxn id="323" idx="0"/>
          </p:cNvCxnSpPr>
          <p:nvPr/>
        </p:nvCxnSpPr>
        <p:spPr>
          <a:xfrm rot="16200000" flipH="1">
            <a:off x="34197299" y="12930409"/>
            <a:ext cx="305477" cy="1283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hape 248">
            <a:extLst>
              <a:ext uri="{FF2B5EF4-FFF2-40B4-BE49-F238E27FC236}">
                <a16:creationId xmlns:a16="http://schemas.microsoft.com/office/drawing/2014/main" id="{EB6E88A6-88A3-42F9-BD1A-6684BEB9B8D6}"/>
              </a:ext>
            </a:extLst>
          </p:cNvPr>
          <p:cNvCxnSpPr>
            <a:cxnSpLocks/>
            <a:stCxn id="255" idx="2"/>
            <a:endCxn id="260" idx="0"/>
          </p:cNvCxnSpPr>
          <p:nvPr/>
        </p:nvCxnSpPr>
        <p:spPr>
          <a:xfrm rot="16200000" flipH="1">
            <a:off x="32807299" y="14312238"/>
            <a:ext cx="390650" cy="13574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hape 248">
            <a:extLst>
              <a:ext uri="{FF2B5EF4-FFF2-40B4-BE49-F238E27FC236}">
                <a16:creationId xmlns:a16="http://schemas.microsoft.com/office/drawing/2014/main" id="{B02C59D2-F9E9-489C-9E27-CE850599413C}"/>
              </a:ext>
            </a:extLst>
          </p:cNvPr>
          <p:cNvCxnSpPr>
            <a:cxnSpLocks/>
            <a:stCxn id="323" idx="2"/>
            <a:endCxn id="260" idx="0"/>
          </p:cNvCxnSpPr>
          <p:nvPr/>
        </p:nvCxnSpPr>
        <p:spPr>
          <a:xfrm rot="5400000">
            <a:off x="34146113" y="14340350"/>
            <a:ext cx="381126" cy="13107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hape 248">
            <a:extLst>
              <a:ext uri="{FF2B5EF4-FFF2-40B4-BE49-F238E27FC236}">
                <a16:creationId xmlns:a16="http://schemas.microsoft.com/office/drawing/2014/main" id="{8B496B63-0C0F-4927-8651-F1B95AF109E8}"/>
              </a:ext>
            </a:extLst>
          </p:cNvPr>
          <p:cNvCxnSpPr>
            <a:cxnSpLocks/>
            <a:stCxn id="261" idx="2"/>
            <a:endCxn id="259" idx="0"/>
          </p:cNvCxnSpPr>
          <p:nvPr/>
        </p:nvCxnSpPr>
        <p:spPr>
          <a:xfrm rot="5400000">
            <a:off x="36771376" y="14328171"/>
            <a:ext cx="377123" cy="1307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hape 248">
            <a:extLst>
              <a:ext uri="{FF2B5EF4-FFF2-40B4-BE49-F238E27FC236}">
                <a16:creationId xmlns:a16="http://schemas.microsoft.com/office/drawing/2014/main" id="{E6DE7C41-4D34-4CBF-97CF-6AF882811621}"/>
              </a:ext>
            </a:extLst>
          </p:cNvPr>
          <p:cNvCxnSpPr>
            <a:cxnSpLocks/>
            <a:stCxn id="198" idx="2"/>
            <a:endCxn id="266" idx="0"/>
          </p:cNvCxnSpPr>
          <p:nvPr/>
        </p:nvCxnSpPr>
        <p:spPr>
          <a:xfrm rot="5400000">
            <a:off x="36786913" y="8619810"/>
            <a:ext cx="344803" cy="13503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hape 248">
            <a:extLst>
              <a:ext uri="{FF2B5EF4-FFF2-40B4-BE49-F238E27FC236}">
                <a16:creationId xmlns:a16="http://schemas.microsoft.com/office/drawing/2014/main" id="{5847288F-E13F-43FA-AA58-BCF5A8AF3328}"/>
              </a:ext>
            </a:extLst>
          </p:cNvPr>
          <p:cNvCxnSpPr>
            <a:cxnSpLocks/>
            <a:stCxn id="198" idx="2"/>
            <a:endCxn id="263" idx="0"/>
          </p:cNvCxnSpPr>
          <p:nvPr/>
        </p:nvCxnSpPr>
        <p:spPr>
          <a:xfrm rot="16200000" flipH="1">
            <a:off x="38127008" y="8630015"/>
            <a:ext cx="344803" cy="13298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hape 248">
            <a:extLst>
              <a:ext uri="{FF2B5EF4-FFF2-40B4-BE49-F238E27FC236}">
                <a16:creationId xmlns:a16="http://schemas.microsoft.com/office/drawing/2014/main" id="{C80F61D8-ADF1-4B65-8A1E-844EE7901F2F}"/>
              </a:ext>
            </a:extLst>
          </p:cNvPr>
          <p:cNvCxnSpPr>
            <a:cxnSpLocks/>
            <a:stCxn id="266" idx="2"/>
            <a:endCxn id="194" idx="0"/>
          </p:cNvCxnSpPr>
          <p:nvPr/>
        </p:nvCxnSpPr>
        <p:spPr>
          <a:xfrm rot="16200000" flipH="1">
            <a:off x="36794765" y="10036761"/>
            <a:ext cx="329099" cy="13503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hape 248">
            <a:extLst>
              <a:ext uri="{FF2B5EF4-FFF2-40B4-BE49-F238E27FC236}">
                <a16:creationId xmlns:a16="http://schemas.microsoft.com/office/drawing/2014/main" id="{43615F59-8DE9-4A52-A00D-280ED942E214}"/>
              </a:ext>
            </a:extLst>
          </p:cNvPr>
          <p:cNvCxnSpPr>
            <a:cxnSpLocks/>
            <a:stCxn id="263" idx="2"/>
            <a:endCxn id="194" idx="0"/>
          </p:cNvCxnSpPr>
          <p:nvPr/>
        </p:nvCxnSpPr>
        <p:spPr>
          <a:xfrm rot="5400000">
            <a:off x="38134860" y="10046966"/>
            <a:ext cx="329099" cy="13298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hape 248">
            <a:extLst>
              <a:ext uri="{FF2B5EF4-FFF2-40B4-BE49-F238E27FC236}">
                <a16:creationId xmlns:a16="http://schemas.microsoft.com/office/drawing/2014/main" id="{3E568EFD-AB22-4B1D-ABAE-A49289BD4CD7}"/>
              </a:ext>
            </a:extLst>
          </p:cNvPr>
          <p:cNvCxnSpPr>
            <a:cxnSpLocks/>
            <a:stCxn id="266" idx="2"/>
            <a:endCxn id="204" idx="0"/>
          </p:cNvCxnSpPr>
          <p:nvPr/>
        </p:nvCxnSpPr>
        <p:spPr>
          <a:xfrm rot="5400000">
            <a:off x="35462414" y="10057996"/>
            <a:ext cx="332384" cy="1311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hape 248">
            <a:extLst>
              <a:ext uri="{FF2B5EF4-FFF2-40B4-BE49-F238E27FC236}">
                <a16:creationId xmlns:a16="http://schemas.microsoft.com/office/drawing/2014/main" id="{EF759961-7159-4379-AA26-833B860B0ED0}"/>
              </a:ext>
            </a:extLst>
          </p:cNvPr>
          <p:cNvCxnSpPr>
            <a:cxnSpLocks/>
            <a:stCxn id="266" idx="2"/>
            <a:endCxn id="201" idx="0"/>
          </p:cNvCxnSpPr>
          <p:nvPr/>
        </p:nvCxnSpPr>
        <p:spPr>
          <a:xfrm rot="16200000" flipH="1">
            <a:off x="35411109" y="11420416"/>
            <a:ext cx="1752461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>
            <a:extLst>
              <a:ext uri="{FF2B5EF4-FFF2-40B4-BE49-F238E27FC236}">
                <a16:creationId xmlns:a16="http://schemas.microsoft.com/office/drawing/2014/main" id="{7F1D5B0D-BF85-4F7E-8FDE-7B0B73F1D859}"/>
              </a:ext>
            </a:extLst>
          </p:cNvPr>
          <p:cNvCxnSpPr>
            <a:cxnSpLocks/>
            <a:stCxn id="266" idx="2"/>
            <a:endCxn id="203" idx="0"/>
          </p:cNvCxnSpPr>
          <p:nvPr/>
        </p:nvCxnSpPr>
        <p:spPr>
          <a:xfrm rot="16200000" flipH="1">
            <a:off x="36749092" y="10082434"/>
            <a:ext cx="1750335" cy="2680190"/>
          </a:xfrm>
          <a:prstGeom prst="bentConnector3">
            <a:avLst>
              <a:gd name="adj1" fmla="val 94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090D5B30-D28E-45E5-80C9-AC7113668184}"/>
              </a:ext>
            </a:extLst>
          </p:cNvPr>
          <p:cNvSpPr/>
          <p:nvPr/>
        </p:nvSpPr>
        <p:spPr>
          <a:xfrm>
            <a:off x="39249734" y="108690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колонизаторам (войну евро державам у кого есть терки в </a:t>
            </a:r>
            <a:r>
              <a:rPr lang="ru-RU" sz="1400" dirty="0" err="1"/>
              <a:t>африке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325" name="Shape 248">
            <a:extLst>
              <a:ext uri="{FF2B5EF4-FFF2-40B4-BE49-F238E27FC236}">
                <a16:creationId xmlns:a16="http://schemas.microsoft.com/office/drawing/2014/main" id="{7C694EB8-431B-486D-BF60-285B9805A151}"/>
              </a:ext>
            </a:extLst>
          </p:cNvPr>
          <p:cNvCxnSpPr>
            <a:cxnSpLocks/>
            <a:stCxn id="266" idx="2"/>
            <a:endCxn id="324" idx="0"/>
          </p:cNvCxnSpPr>
          <p:nvPr/>
        </p:nvCxnSpPr>
        <p:spPr>
          <a:xfrm rot="16200000" flipH="1">
            <a:off x="38135089" y="8696436"/>
            <a:ext cx="321678" cy="40235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>
            <a:extLst>
              <a:ext uri="{FF2B5EF4-FFF2-40B4-BE49-F238E27FC236}">
                <a16:creationId xmlns:a16="http://schemas.microsoft.com/office/drawing/2014/main" id="{6201302F-2B79-485A-8CA8-C76C5AFF5369}"/>
              </a:ext>
            </a:extLst>
          </p:cNvPr>
          <p:cNvSpPr/>
          <p:nvPr/>
        </p:nvSpPr>
        <p:spPr>
          <a:xfrm>
            <a:off x="24721135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Испанские колонии</a:t>
            </a:r>
            <a:endParaRPr lang="ru-RU" sz="800" dirty="0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143F99BB-7B85-4860-8066-4F19AE080121}"/>
              </a:ext>
            </a:extLst>
          </p:cNvPr>
          <p:cNvSpPr/>
          <p:nvPr/>
        </p:nvSpPr>
        <p:spPr>
          <a:xfrm>
            <a:off x="27396845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Итальянские колонии</a:t>
            </a:r>
            <a:endParaRPr lang="ru-RU" sz="800" dirty="0"/>
          </a:p>
        </p:txBody>
      </p: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CBF8D7E5-5FA7-45F0-905E-03584CFA09A9}"/>
              </a:ext>
            </a:extLst>
          </p:cNvPr>
          <p:cNvSpPr/>
          <p:nvPr/>
        </p:nvSpPr>
        <p:spPr>
          <a:xfrm>
            <a:off x="28735124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Пустить </a:t>
            </a:r>
            <a:r>
              <a:rPr lang="ru-RU" sz="1400" dirty="0" err="1"/>
              <a:t>Умсебензи</a:t>
            </a:r>
            <a:r>
              <a:rPr lang="ru-RU" sz="1400" dirty="0"/>
              <a:t> в массы </a:t>
            </a:r>
            <a:r>
              <a:rPr lang="ru-RU" sz="1050" dirty="0"/>
              <a:t>(новое, газета компартии)</a:t>
            </a:r>
            <a:endParaRPr lang="ru-RU" sz="800" dirty="0"/>
          </a:p>
        </p:txBody>
      </p: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DCF614AC-43D5-42AB-9B39-98F93934600F}"/>
              </a:ext>
            </a:extLst>
          </p:cNvPr>
          <p:cNvSpPr/>
          <p:nvPr/>
        </p:nvSpPr>
        <p:spPr>
          <a:xfrm>
            <a:off x="29506413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Фолкеркская</a:t>
            </a:r>
            <a:r>
              <a:rPr lang="ru-RU" sz="1400" dirty="0"/>
              <a:t> забастовка 1937 года </a:t>
            </a:r>
            <a:r>
              <a:rPr lang="ru-RU" sz="100" dirty="0"/>
              <a:t>(Забастовка на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Works</a:t>
            </a:r>
            <a:r>
              <a:rPr lang="ru-RU" sz="100" dirty="0"/>
              <a:t> в 1937 г., когда индийские рабочие и активисты CPSA, среди которых Х.А. Найду и </a:t>
            </a:r>
            <a:r>
              <a:rPr lang="ru-RU" sz="100" dirty="0" err="1"/>
              <a:t>Поннен</a:t>
            </a:r>
            <a:r>
              <a:rPr lang="ru-RU" sz="100" dirty="0"/>
              <a:t>, были вовлечены в конфликт с руководством в течение более трех месяцев, демонстрирует некоторую преемственность тенденций в организации профсоюзов, о которых говорилось выше. Первоначально все рабочие фабрики, белые, индийцы и африканцы, бастовали из-за заработной платы. Однако белые рабочие пришли к отдельному соглашению с руководством, и большинство чернокожих неквалифицированных рабочих по понятным причинам чувствовали себя обиженными, поскольку они были отстранены от работы и не получали повышения заработной платы.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в этот момент к нему пришла группа рабочих с фабрики и попросила помощи в создании собственного профсоюза, поскольку они чувствовали, что их интересы не представляет АЕС. Руководство отказалось это признать. Рабочие подтвердили, что создали отдельный профсоюз только из-за продолжающейся дискриминации в оплате труда и </a:t>
            </a:r>
            <a:r>
              <a:rPr lang="ru-RU" sz="100" dirty="0" err="1"/>
              <a:t>виктимизации</a:t>
            </a:r>
            <a:r>
              <a:rPr lang="ru-RU" sz="100" dirty="0"/>
              <a:t> по целому ряду вопросов, включая доступ к туалетам. Рабочие объявили забастовку, но довольно быстро вернулись к работе, когда руководство согласилось встретиться с ними, чтобы обсудить их требования. Однако мало что было достигнуто, и компания решила принять «жесткий» подход, чтобы быстро решить проблему. Вскоре после 11 мая Найду был уволен, а 26 других рабочих, включая председателя профсоюза премьер-министра Гарри, были переведены на короткий срок. В ответ рабочие решили работать на власть. Руководство попросило их всех покинуть завод и на следующий день ввело локаут и закрыло рабочее место. Когда рабочие не появились на следующий день, В этот момент,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организаторы забастовки обратились за поддержкой к Индийскому конгрессу </a:t>
            </a:r>
            <a:r>
              <a:rPr lang="ru-RU" sz="100" dirty="0" err="1"/>
              <a:t>Натала</a:t>
            </a:r>
            <a:r>
              <a:rPr lang="ru-RU" sz="100" dirty="0"/>
              <a:t>. «Мы сказали: смотрите, вы должны представлять индийских рабочих… мы смогли убедить их, что их долг — поддерживать рабочих». Как уже было сказано, и из хороших материальных соображений, были прецеденты вовлечения общины в забастовки, затрагивающие индийских рабочих, тем более что это был один из способов мобилизовать финансовую поддержку, необходимую для ее </a:t>
            </a:r>
            <a:r>
              <a:rPr lang="ru-RU" sz="100" dirty="0" err="1"/>
              <a:t>продолжения.Учитывая</a:t>
            </a:r>
            <a:r>
              <a:rPr lang="ru-RU" sz="100" dirty="0"/>
              <a:t> неспособность белых рабочих и официального профсоюзного движения поддержать забастовку, обращение к общественным ресурсам казалось наиболее очевидным краткосрочным решением. Однако прямое вовлечение NIC означало сделать еще один шаг вперед и имело определенные важные политические последствия. Во-первых, забастовку теперь стали называть «индейской». NIC не хотел сидеть в стороне и просто организовывать финансовую поддержку, и AI </a:t>
            </a:r>
            <a:r>
              <a:rPr lang="ru-RU" sz="100" dirty="0" err="1"/>
              <a:t>Kajee</a:t>
            </a:r>
            <a:r>
              <a:rPr lang="ru-RU" sz="100" dirty="0"/>
              <a:t>, «умеренный» лидер NIC, активно участвовал в переговорах. Если NIC собирался помочь финансово и помочь организовать сообщество в целом, он был полон решимости получить политическую славу. Первым действием </a:t>
            </a:r>
            <a:r>
              <a:rPr lang="ru-RU" sz="100" dirty="0" err="1"/>
              <a:t>Каджи</a:t>
            </a:r>
            <a:r>
              <a:rPr lang="ru-RU" sz="100" dirty="0"/>
              <a:t> было попросить генерального агента Индии в Южной Африке принять участие. Риторика NIC говорила о защите «чести индейцев» и требовала улучшения положения семей рабочих, вовлеченных в спор. Индийская пресса стала называть забастовку «индейским спором», что еще больше маргинализировало сто участвовавших в ней африканских </a:t>
            </a:r>
            <a:r>
              <a:rPr lang="ru-RU" sz="100" dirty="0" err="1"/>
              <a:t>рабочих.NIC</a:t>
            </a:r>
            <a:r>
              <a:rPr lang="ru-RU" sz="100" dirty="0"/>
              <a:t> теперь усугубил это разделение, придав спору исключительно индийский характер и заставив генерального агента действовать конкретно от имени индийских рабочих. 28 мая секретарь генерального агента провел переговоры с руководством от имени индийских рабочих, участвовавших в споре. Вскоре после этого Конгресс южноафриканских индейцев также провел совещание с руководством и безуспешно пытался убедить рабочих вернуться к работе. Когда Промышленный совет постановил, что фабрика в </a:t>
            </a:r>
            <a:r>
              <a:rPr lang="ru-RU" sz="100" dirty="0" err="1"/>
              <a:t>Фолкерке</a:t>
            </a:r>
            <a:r>
              <a:rPr lang="ru-RU" sz="100" dirty="0"/>
              <a:t> действовала в рамках своих прав, уволив своих сотрудников, </a:t>
            </a:r>
            <a:r>
              <a:rPr lang="ru-RU" sz="100" dirty="0" err="1"/>
              <a:t>Каджи</a:t>
            </a:r>
            <a:r>
              <a:rPr lang="ru-RU" sz="100" dirty="0"/>
              <a:t> и секретарь генерального агента сообщили рабочим эту новость. По данным Промышленного совета, </a:t>
            </a:r>
            <a:r>
              <a:rPr lang="ru-RU" sz="100" dirty="0" err="1"/>
              <a:t>Каджи</a:t>
            </a:r>
            <a:r>
              <a:rPr lang="ru-RU" sz="100" dirty="0"/>
              <a:t> присутствовал на собрании в качестве «официального делегата Конгресса», чтобы «поддержать» индийских рабочих, в то время как AC </a:t>
            </a:r>
            <a:r>
              <a:rPr lang="ru-RU" sz="100" dirty="0" err="1"/>
              <a:t>Wanless</a:t>
            </a:r>
            <a:r>
              <a:rPr lang="ru-RU" sz="100" dirty="0"/>
              <a:t> представлял профсоюз. Но именно </a:t>
            </a:r>
            <a:r>
              <a:rPr lang="ru-RU" sz="100" dirty="0" err="1"/>
              <a:t>Каджи</a:t>
            </a:r>
            <a:r>
              <a:rPr lang="ru-RU" sz="100" dirty="0"/>
              <a:t> в конечном итоге сделал осуждающее заявление о Промышленном совете и его позиции в споре. Он также напал на AEU за то, что он не организовал всех рабочих на заводе. Он предложил принять NISUW в качестве дочернего профсоюза, но без африканских членов, опасаясь расстроить свое собственное белое членство. Это было сочтено слишком запоздалым, и предложение было </a:t>
            </a:r>
            <a:r>
              <a:rPr lang="ru-RU" sz="100" dirty="0" err="1"/>
              <a:t>отклонено.Таким</a:t>
            </a:r>
            <a:r>
              <a:rPr lang="ru-RU" sz="100" dirty="0"/>
              <a:t> образом, NIC стал активно участвовать в споре, оказывая забастовщикам материальную и моральную помощь. Они также организовали массовый митинг, на котором присутствовало около 1200 человек и который получил широкое освещение в прессе. NIC должен был продолжать выполнять свою роль представителей индийских рабочих как части индийской общины; это подчеркивало индийский характер спора: «нападение на этих людей происходит потому, что они индейцы, потому что они лишены политической власти». Таким образом, забастовка стала частью широкой политической программы NIC. </a:t>
            </a:r>
            <a:r>
              <a:rPr lang="ru-RU" sz="100" dirty="0" err="1"/>
              <a:t>Каджи</a:t>
            </a:r>
            <a:r>
              <a:rPr lang="ru-RU" sz="100" dirty="0"/>
              <a:t> заявил, что «мы прежде всего индийцы». Но члены индийской компартии также участвовали в переговорах как члены забастовочного комитета и как члены Конгресса. Юсуф </a:t>
            </a:r>
            <a:r>
              <a:rPr lang="ru-RU" sz="100" dirty="0" err="1"/>
              <a:t>Даду</a:t>
            </a:r>
            <a:r>
              <a:rPr lang="ru-RU" sz="100" dirty="0"/>
              <a:t>, который должен был стать видным индийским членом CPSA в 1940-х годах, входил в состав делегации, в которую входили С. Нана, Мула и Ахмед </a:t>
            </a:r>
            <a:r>
              <a:rPr lang="ru-RU" sz="100" dirty="0" err="1"/>
              <a:t>Катрада</a:t>
            </a:r>
            <a:r>
              <a:rPr lang="ru-RU" sz="100" dirty="0"/>
              <a:t>, которые встретились с министром труда в еще одной неудавшейся попытке разрешить спор. . Члены CPSA, участвовавшие в забастовке, недостаточно отличались от NIC и фактически использовали тактику народного фронта, а не тактику единого фронта. Они были включены в состав националистической </a:t>
            </a:r>
            <a:r>
              <a:rPr lang="ru-RU" sz="100" dirty="0" err="1"/>
              <a:t>организации.Спор</a:t>
            </a:r>
            <a:r>
              <a:rPr lang="ru-RU" sz="100" dirty="0"/>
              <a:t> на литейном заводе в </a:t>
            </a:r>
            <a:r>
              <a:rPr lang="ru-RU" sz="100" dirty="0" err="1"/>
              <a:t>Фолкерке</a:t>
            </a:r>
            <a:r>
              <a:rPr lang="ru-RU" sz="100" dirty="0"/>
              <a:t> характеризовался несколькими способами. Белые рабочие и официальное профсоюзное движение того времени </a:t>
            </a:r>
            <a:r>
              <a:rPr lang="ru-RU" sz="100" dirty="0" err="1"/>
              <a:t>патемалистически</a:t>
            </a:r>
            <a:r>
              <a:rPr lang="ru-RU" sz="100" dirty="0"/>
              <a:t> считали, что рабочие на самом деле не понимают, что они делают, не знакомы с надлежащей профсоюзной процедурой и в любом случае являются несчастными обманщиками «красных» со скрытыми мотивами. Похоже, что рабочие обращались к членам партии за помощью в создании профсоюза, но </a:t>
            </a:r>
            <a:r>
              <a:rPr lang="ru-RU" sz="100" dirty="0" err="1"/>
              <a:t>Поннен</a:t>
            </a:r>
            <a:r>
              <a:rPr lang="ru-RU" sz="100" dirty="0"/>
              <a:t> и Найду уже имели репутацию профсоюзных активистов еще до того, как вступили в CPSA. «После нашей работы по организации рабочих на швейной фабрике до того, как мы вступили в партию, мы стали хорошо известны как организаторы, и люди часто приходили к нам за советом, если на их рабочем месте возник спор». Скорее всего, к ним обратились из-за их профсоюзного опыта, а не членства в партии. Это подтверждается тем фактом, что лица, участвовавшие в забастовке, довольно лицемерно относились к своим связям с компартией, как показывают тогдашние статьи в </a:t>
            </a:r>
            <a:r>
              <a:rPr lang="ru-RU" sz="100" dirty="0" err="1"/>
              <a:t>Indian</a:t>
            </a:r>
            <a:r>
              <a:rPr lang="ru-RU" sz="100" dirty="0"/>
              <a:t> </a:t>
            </a:r>
            <a:r>
              <a:rPr lang="ru-RU" sz="100" dirty="0" err="1"/>
              <a:t>Opinion</a:t>
            </a:r>
            <a:r>
              <a:rPr lang="ru-RU" sz="100" dirty="0"/>
              <a:t>. Приняв довольно авторитарный тон, 25 июня газета сообщила, что «спор между Менеджмент и их индийские сотрудники(</a:t>
            </a:r>
            <a:r>
              <a:rPr lang="ru-RU" sz="100" dirty="0" err="1"/>
              <a:t>sic</a:t>
            </a:r>
            <a:r>
              <a:rPr lang="ru-RU" sz="100" dirty="0"/>
              <a:t>) остается неурегулированным ... ». Он повторил утверждения о том, что руководство считало, что рабочие находились под влиянием коммунистов, и предупредил индийских рабочих, чтобы они не следовали примеру белых рабочих, которые использовали забастовочное оружие, потому что у них не было той же политической силы. и не имел поддержки белых </a:t>
            </a:r>
            <a:r>
              <a:rPr lang="ru-RU" sz="100" dirty="0" err="1"/>
              <a:t>рабочих.Газета</a:t>
            </a:r>
            <a:r>
              <a:rPr lang="ru-RU" sz="100" dirty="0"/>
              <a:t> также процитировала письмо в </a:t>
            </a:r>
            <a:r>
              <a:rPr lang="ru-RU" sz="100" dirty="0" err="1"/>
              <a:t>Natal</a:t>
            </a:r>
            <a:r>
              <a:rPr lang="ru-RU" sz="100" dirty="0"/>
              <a:t> </a:t>
            </a:r>
            <a:r>
              <a:rPr lang="ru-RU" sz="100" dirty="0" err="1"/>
              <a:t>Advertiser</a:t>
            </a:r>
            <a:r>
              <a:rPr lang="ru-RU" sz="100" dirty="0"/>
              <a:t> от премьер-министра Хани, к настоящему времени члена партии. Он начинался так: «Мы, рабочие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Company</a:t>
            </a:r>
            <a:r>
              <a:rPr lang="ru-RU" sz="100" dirty="0"/>
              <a:t>, не знаем, что такое коммунизм. Мы совершенно </a:t>
            </a:r>
            <a:r>
              <a:rPr lang="ru-RU" sz="100" dirty="0" err="1"/>
              <a:t>неорганизованны</a:t>
            </a:r>
            <a:r>
              <a:rPr lang="ru-RU" sz="100" dirty="0"/>
              <a:t>. Нас не приняли в члены Объединенного инженерного союза». Изложив конкретные претензии неевропейских рабочих, Гарри заявил, что «если в результате этого спора мы будем приняты в члены Объединенного инженерного союза, мы будем полностью удовлетворены, и наш союз выполнит свою задачу и будет немедленно распущен». расформированы ... (это) было несправедливо по отношению к нам, (что), подняв пугало коммунизма ... (они) пытаются оттолкнуть общественное сочувствие от нашего дела ».Попытка Хани </a:t>
            </a:r>
            <a:r>
              <a:rPr lang="ru-RU" sz="100" dirty="0" err="1"/>
              <a:t>дистанцировать</a:t>
            </a:r>
            <a:r>
              <a:rPr lang="ru-RU" sz="100" dirty="0"/>
              <a:t> забастовщиков от Коммунистической партии, возможно, неудивительна, учитывая атмосферу того времени. Но в какой-то степени этому поверили, потому что все требования рабочих, выдвинутые через забастовочный комитет, касались условий трудового спора, т. е. о дискриминации в оплате труда, </a:t>
            </a:r>
            <a:r>
              <a:rPr lang="ru-RU" sz="100" dirty="0" err="1"/>
              <a:t>виктимизации</a:t>
            </a:r>
            <a:r>
              <a:rPr lang="ru-RU" sz="100" dirty="0"/>
              <a:t> и праве объединяться в профсоюзы. Я не нашел никаких доказательств того, что члены КПСА, которые также были в забастовочном комитете, когда-либо пытались расширить забастовку, приняв более широкую политическую повестку дня. В соответствии с более ранней деятельностью индийских профсоюзов, индийские члены CPSA следовали традиции реформистской воинственности индийских рабочих, которая опиралась на ресурсы и организационный опыт индийской общины, а не открывала период радикального </a:t>
            </a:r>
            <a:r>
              <a:rPr lang="ru-RU" sz="100" dirty="0" err="1"/>
              <a:t>антикапитализма.Вторым</a:t>
            </a:r>
            <a:r>
              <a:rPr lang="ru-RU" sz="100" dirty="0"/>
              <a:t> важным моментом, который следует учитывать, является роль сетевого адаптера. Внимательное прочтение событий позволяет предположить, что представители NIC действительно озвучивали требования рабочих. </a:t>
            </a:r>
            <a:r>
              <a:rPr lang="ru-RU" sz="100" dirty="0" err="1"/>
              <a:t>Каджи</a:t>
            </a:r>
            <a:r>
              <a:rPr lang="ru-RU" sz="100" dirty="0"/>
              <a:t>, в частности, приложил все усилия, чтобы опровергнуть выводы Промышленного совета, согласно которым руководство не проводило локаут и что рабочие, участвовавшие в споре, запугивали других забастовщиков. Однако его нападки на AEU за то, что он не организовал всех рабочих на фабрике, были довольно ироничными, поскольку </a:t>
            </a:r>
            <a:r>
              <a:rPr lang="ru-RU" sz="100" dirty="0" err="1"/>
              <a:t>Каджи</a:t>
            </a:r>
            <a:r>
              <a:rPr lang="ru-RU" sz="100" dirty="0"/>
              <a:t>, известный бизнесмен, резко выступал против объединения своих рабочих в профсоюзы. Вдобавок к этому, по словам </a:t>
            </a:r>
            <a:r>
              <a:rPr lang="ru-RU" sz="100" dirty="0" err="1"/>
              <a:t>Поннена</a:t>
            </a:r>
            <a:r>
              <a:rPr lang="ru-RU" sz="100" dirty="0"/>
              <a:t>, и он, и Найду входили в забастовочный комитет вместе с членами NIC и работали вместе. Опять же, как и в случае с более ранними индийскими рабочими организациями, в эту борьбу были вовлечены различные слои общества, потому что дифференциальная дискриминация сделала «</a:t>
            </a:r>
            <a:r>
              <a:rPr lang="ru-RU" sz="100" dirty="0" err="1"/>
              <a:t>индейство</a:t>
            </a:r>
            <a:r>
              <a:rPr lang="ru-RU" sz="100" dirty="0"/>
              <a:t>» важной категорией идентификации. Члены компартии организовались вокруг того, чтобы вырвать уступки от капитала, а не противостоять ему прямо, и, позволив африканским рабочим быть </a:t>
            </a:r>
            <a:r>
              <a:rPr lang="ru-RU" sz="100" dirty="0" err="1"/>
              <a:t>маргинализованными</a:t>
            </a:r>
            <a:r>
              <a:rPr lang="ru-RU" sz="100" dirty="0"/>
              <a:t> в споре, помогли подчеркнуть «индейский характер» забастовки. В процессе они нарушили формирование нерасовой классовой идентичности. Члены индийской компартии действовали так же, как раньше действовали радикальные индийские </a:t>
            </a:r>
            <a:r>
              <a:rPr lang="ru-RU" sz="100" dirty="0" err="1"/>
              <a:t>рабочие.Кроме</a:t>
            </a:r>
            <a:r>
              <a:rPr lang="ru-RU" sz="100" dirty="0"/>
              <a:t> того, забастовка произошла в то время, когда Коминтерн на своем VII конгрессе в 1935 г. вновь обратился к политике народного фронта. призывал все коммунистические партии к союзу с буржуазными организациями; и, как мы видели, антифашизм как предпосылка борьбы за демократические права обеспечил более широкую политическую повестку дня. Эти события предполагают, что не было четкого разделения между «радикальной» профсоюзной политикой и буржуазными союзами 1940-х годов. Индийские члены КПСА объединялись с буржуазными индийскими организациями в различных контекстах, в том числе в профсоюзах, вплоть до 1940-х годов, как мы увидим. Эта тактика также нашла отражение в отношениях между АНК и профсоюзами в 1950-х годах.</a:t>
            </a:r>
            <a:endParaRPr lang="ru-RU" sz="500" dirty="0"/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555106CE-DEF1-48D2-8A1A-B669E0709E11}"/>
              </a:ext>
            </a:extLst>
          </p:cNvPr>
          <p:cNvSpPr/>
          <p:nvPr/>
        </p:nvSpPr>
        <p:spPr>
          <a:xfrm>
            <a:off x="32176845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Забастовка Данлопа 1942 года </a:t>
            </a:r>
            <a:r>
              <a:rPr lang="ru-RU" sz="100" dirty="0"/>
              <a:t>(В начале 1940-х годов в Трансваале и Натале еще были широко распространены забастовочные действия. В Дурбане было несколько забастовок, когда совместные действия африканских и индийских рабочих обеспечили рабочим некоторые льготы. Чтобы воспрепятствовать этой тенденции, и правительство, и промышленность искали способы обуздать власть радикальных профсоюзов в этот период. В декабре 1942 года правительство приняло Военную меру 145, которая объявила вне закона забастовки африканских рабочих, которым грозил штраф в размере 500 фунтов стерлингов или три года тюремного заключения в случае проведения забастовки. Работодатели, со своей стороны, стремились координировать свои действия между отраслями промышленности и сформировали Ассоциацию работодателей </a:t>
            </a:r>
            <a:r>
              <a:rPr lang="ru-RU" sz="100" dirty="0" err="1"/>
              <a:t>Натала</a:t>
            </a:r>
            <a:r>
              <a:rPr lang="ru-RU" sz="100" dirty="0"/>
              <a:t>, которая стремилась координировать работодателей и руководство в отношении профсоюзов. Они также пытались более эффективно подавлять забастовки и более эффективно направлять поток африканской рабочей силы. Одним из способов, с помощью которого они пытались подорвать радикальную профсоюзную деятельность, было создание профсоюзов компаний в качестве альтернативы воинствующим нерасовым профсоюзам, которые начинали возникать в этот </a:t>
            </a:r>
            <a:r>
              <a:rPr lang="ru-RU" sz="100" dirty="0" err="1"/>
              <a:t>период.Попытка</a:t>
            </a:r>
            <a:r>
              <a:rPr lang="ru-RU" sz="100" dirty="0"/>
              <a:t> руководства сделать это на резиновом заводе Данлоп послужила фоном для забастовки, вспыхнувшей там в декабре 1942 г. С 1938 </a:t>
            </a:r>
            <a:r>
              <a:rPr lang="ru-RU" sz="100" dirty="0" err="1"/>
              <a:t>г.Промышленный</a:t>
            </a:r>
            <a:r>
              <a:rPr lang="ru-RU" sz="100" dirty="0"/>
              <a:t> союз работников каучука </a:t>
            </a:r>
            <a:r>
              <a:rPr lang="ru-RU" sz="100" dirty="0" err="1"/>
              <a:t>Натала</a:t>
            </a:r>
            <a:r>
              <a:rPr lang="ru-RU" sz="100" dirty="0"/>
              <a:t> (NRWIU) представлял 450 рабочих из Европы, Азии и коренных народов на заводе и добился улучшения их условий и заработной платы. К 1942 году в них насчитывалось 625 членов, большинство из которых были индийцами и африканцами. Однако в начале года руководство фабрики начало проводить политику замены индийской рабочей силы африканской, поскольку она была дешевле. С марта по декабрь 1942 года число индийских рабочих на фабрике сократилось с 282 до 149, несмотря на то, что промышленный арбитраж уже постановил, что 30 процентов работников </a:t>
            </a:r>
            <a:r>
              <a:rPr lang="ru-RU" sz="100" dirty="0" err="1"/>
              <a:t>Dunlop</a:t>
            </a:r>
            <a:r>
              <a:rPr lang="ru-RU" sz="100" dirty="0"/>
              <a:t> должны быть индийцами, а еще 40 процентов — африканцами. . Данлоп пытался возразить, что компания повторно нанимает белых рабочих, которые ушли в армию, потому что пообещала, что примет их обратно в подходящее время. Но расследование, проведенное Индийским конгрессом в Натале, показало, что белые рабочие, которых нанимали на фабрику, на самом деле были </a:t>
            </a:r>
            <a:r>
              <a:rPr lang="ru-RU" sz="100" dirty="0" err="1"/>
              <a:t>новобранцами.В</a:t>
            </a:r>
            <a:r>
              <a:rPr lang="ru-RU" sz="100" dirty="0"/>
              <a:t> то же время Данлоп создал профсоюз компании и с помощью различных средств, в том числе завуалированных угроз, что компания будет удерживать только «лояльных сотрудников», сумел получить значительное количество белых рабочих, а также несколько африканцев. , присоединиться. До этого момента они были членами NRWIU. Кроме того, в декабре также были уволены тринадцать «воинствующих индийских рабочих», все из которых долгое время работали в компании. Когда руководство отклонило просьбу NRWIU о восстановлении мужчин на работе, профсоюз объявил забастовку. Ни белые рабочие, ни африканцы, не входящие в профсоюзы, не поддержали забастовку. Бастующие быстро предстали перед судом, но к индийцам и африканцам снова относились по-разному, поскольку они имели разный правовой статус. Забастовочный комитет, избранный в </a:t>
            </a:r>
            <a:r>
              <a:rPr lang="ru-RU" sz="100" dirty="0" err="1"/>
              <a:t>Dunlop</a:t>
            </a:r>
            <a:r>
              <a:rPr lang="ru-RU" sz="100" dirty="0"/>
              <a:t>, читается как «Кто есть кто» среди индийских членов CPSA. с Джорджем </a:t>
            </a:r>
            <a:r>
              <a:rPr lang="ru-RU" sz="100" dirty="0" err="1"/>
              <a:t>Понненом</a:t>
            </a:r>
            <a:r>
              <a:rPr lang="ru-RU" sz="100" dirty="0"/>
              <a:t>, Х.А. Найду, доктором медицины Найду и Р.Д. Найду среди его членов. Полин Подбери, единственная женщина в линии пикета, член комитета и CPSA,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. Вместе с членами NIC забастовочный комитет </a:t>
            </a:r>
            <a:r>
              <a:rPr lang="ru-RU" sz="100" dirty="0" err="1"/>
              <a:t>Dunlop</a:t>
            </a:r>
            <a:r>
              <a:rPr lang="ru-RU" sz="100" dirty="0"/>
              <a:t> участвовал в сборе денег и еды, а также в формулировании политических требований забастовки. Однако после вторжения Германии в Советский Союз ни CPSA, ни NIC не хотели сорвать военные действия, и это смягчило их отношение к забастовке </a:t>
            </a:r>
            <a:r>
              <a:rPr lang="ru-RU" sz="100" dirty="0" err="1"/>
              <a:t>Dunlop</a:t>
            </a:r>
            <a:r>
              <a:rPr lang="ru-RU" sz="100" dirty="0"/>
              <a:t>. </a:t>
            </a:r>
            <a:r>
              <a:rPr lang="ru-RU" sz="100" dirty="0" err="1"/>
              <a:t>Каджи</a:t>
            </a:r>
            <a:r>
              <a:rPr lang="ru-RU" sz="100" dirty="0"/>
              <a:t> заметил: «Хотел бы я, чтобы не было войны, и этот могучий осьминог </a:t>
            </a:r>
            <a:r>
              <a:rPr lang="ru-RU" sz="100" dirty="0" err="1"/>
              <a:t>Данлопса</a:t>
            </a:r>
            <a:r>
              <a:rPr lang="ru-RU" sz="100" dirty="0"/>
              <a:t> мог бы почувствовать на себе оружие бойкота его товаров как здесь, так и в Индии».17 января 1943 года у мэрии Дурбана был созван массовый митинг, на котором присутствовало более 4000 человек, чтобы выразить поддержку забастовщикам и выразить протест против создания профсоюзов компаний. Собрание проходило под председательством </a:t>
            </a:r>
            <a:r>
              <a:rPr lang="ru-RU" sz="100" dirty="0" err="1"/>
              <a:t>Алека</a:t>
            </a:r>
            <a:r>
              <a:rPr lang="ru-RU" sz="100" dirty="0"/>
              <a:t> </a:t>
            </a:r>
            <a:r>
              <a:rPr lang="ru-RU" sz="100" dirty="0" err="1"/>
              <a:t>Уэнлесса</a:t>
            </a:r>
            <a:r>
              <a:rPr lang="ru-RU" sz="100" dirty="0"/>
              <a:t>, который знаменательно заявил, что попытка навязать компании профсоюзное движение была «проявлением фашизма и прямой угрозой военным усилиям». Продолжая в том же духе, Р. Д. Найду заявил, что это «противоречит целям Организации Объединенных Наций, (которые) боролись за свободу ассоциации». NIC также отправил сообщение о поддержке и выразил опасения по поводу срыва военных действий, но еще раз открыто «</a:t>
            </a:r>
            <a:r>
              <a:rPr lang="ru-RU" sz="100" dirty="0" err="1"/>
              <a:t>индианизировал</a:t>
            </a:r>
            <a:r>
              <a:rPr lang="ru-RU" sz="100" dirty="0"/>
              <a:t>» спор. Он заявил, что поддерживает забастовщиков, но хотел бы выступить посредником от имени рабочих до начала забастовки. Члены NIC обратились к Верховному комиссару Индии с просьбой обсудить этот вопрос с министром труда, поскольку теперь этот вопрос «вышел за рамки профсоюзной деятельности и приобрел индийский национальный </a:t>
            </a:r>
            <a:r>
              <a:rPr lang="ru-RU" sz="100" dirty="0" err="1"/>
              <a:t>аспект».В</a:t>
            </a:r>
            <a:r>
              <a:rPr lang="ru-RU" sz="100" dirty="0"/>
              <a:t> январе 1943 года забастовка была проиграна. Забастовавшие индийские и африканские рабочие были уволены руководством </a:t>
            </a:r>
            <a:r>
              <a:rPr lang="ru-RU" sz="100" dirty="0" err="1"/>
              <a:t>Dunlop</a:t>
            </a:r>
            <a:r>
              <a:rPr lang="ru-RU" sz="100" dirty="0"/>
              <a:t>. Африканских забастовщиков обвинили в насилии по отношению к «паршивым» рабочим. В основном африканские рабочие заменили забастовщиков, более 580 из которых были специально доставлены на грузовиках из </a:t>
            </a:r>
            <a:r>
              <a:rPr lang="ru-RU" sz="100" dirty="0" err="1"/>
              <a:t>Пондоленда</a:t>
            </a:r>
            <a:r>
              <a:rPr lang="ru-RU" sz="100" dirty="0"/>
              <a:t> и обучены </a:t>
            </a:r>
            <a:r>
              <a:rPr lang="ru-RU" sz="100" dirty="0" err="1"/>
              <a:t>белыми.рабочая</a:t>
            </a:r>
            <a:r>
              <a:rPr lang="ru-RU" sz="100" dirty="0"/>
              <a:t> сила. Это «избирательное использование резервной армии труда» помогло вызвать значительное недоверие и неприязнь среди индийцев и африканцев, но это не было чем-то новым, просто старые обиды и конкуренция, которые усилились и выдвинулись на первый план. Эта враждебность усилилась в этот период, поскольку, хотя растущая индустриализация и рост сектора услуг давали больше возможностей для трудоустройства, африканцы чувствовали, что индийцы блокируют их шансы. Индейцы долгое время после забастовки не работали в </a:t>
            </a:r>
            <a:r>
              <a:rPr lang="ru-RU" sz="100" dirty="0" err="1"/>
              <a:t>Dunlop</a:t>
            </a:r>
            <a:r>
              <a:rPr lang="ru-RU" sz="100" dirty="0"/>
              <a:t>. После еще одной судьбоносной забастовки в истории труда Индии, забастовки индийских рабочих прачечной в Дурбане в 1945 году, индийская рабочая сила снова была заменена африканской, и индийцы больше никогда не </a:t>
            </a:r>
            <a:r>
              <a:rPr lang="ru-RU" sz="100" dirty="0" err="1"/>
              <a:t>работали.В</a:t>
            </a:r>
            <a:r>
              <a:rPr lang="ru-RU" sz="100" dirty="0"/>
              <a:t> 1930-е годы призрак фашизма диктовал политические стратегии и политику левых организаций по всему миру. Международная оппозиция фашизму и стремление к демократическим правам в сочетании с развивающейся программой CPSA в контексте политики Южной Африки. Конкретные случаи организации профсоюзов, рассмотренные в этой главе, показывают, что индийские рабочие стали частью этой программы и что профсоюзные реформы рассматривались как часть более широкой борьбы за права, гражданство и антифашизм. Этой организационной работе способствовало вступление в партию ряда активных индийских профсоюзных деятелей, которые продолжили традицию борьбы индийских рабочих, борьбы, которая всегда опиралась на поддержку общества как в Южной Африке, так и за рубежом. Идея самопомощи, которая способствовала формированию представлений о сообществе, была особенно влиятельной в сфере образования, где многие индийцы были политизированы в рамках либеральной традиции, поощрявшей идеи равенства и гражданства. Союзы с NIC во время этих забастовок происходили в контексте изменения политики Коминтерна и его антифашистской платформы, но им способствовали более широкие понятия «сообщества» и сближение интересов лидеров NIC и CPSA. Однако участие NIC усилило восприятие забастовок как специфически «индейских» и маргинализированных африканских рабочих в профсоюзных спорах. Дифференциальное обращение, которое государство предоставляло африканским рабочим, также поощряло классовый опыт через вектор национальности, способствуя ощущению того, что они являются именно «индейцами», африканцами или белыми рабочими». </a:t>
            </a:r>
            <a:r>
              <a:rPr lang="ru-RU" sz="100" dirty="0" err="1"/>
              <a:t>Однако,Члены</a:t>
            </a:r>
            <a:r>
              <a:rPr lang="ru-RU" sz="100" dirty="0"/>
              <a:t> CPSA и индийские националистические организации были сложными, динамичными и проницаемыми. В следующей главе я более подробно рассмотрю участие CPSA в индийских организациях широкого фронта, в отношении Ганди и движения за независимость Индии, а также в отношении классовых вопросов. Я выделю некоторые различия, которые возникли между индийцами в Коммунистической партии и индийских националистических организациях, с оспариваемым видением </a:t>
            </a:r>
            <a:r>
              <a:rPr lang="ru-RU" sz="100" dirty="0" err="1"/>
              <a:t>индейства</a:t>
            </a:r>
            <a:r>
              <a:rPr lang="ru-RU" sz="100" dirty="0"/>
              <a:t>, сообщества и политических действий. Я также буду обсуждать преемственность в политической программе КП, которая противоречит идее отчетливого разрыва между радикальной политикой 1930-х и 40-х годов и предполагаемым примирением с националистическими организациями в 1950-х годах.</a:t>
            </a:r>
            <a:endParaRPr lang="ru-RU" sz="500" dirty="0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790C883A-8E36-488E-9D37-AB7A70439BE5}"/>
              </a:ext>
            </a:extLst>
          </p:cNvPr>
          <p:cNvSpPr/>
          <p:nvPr/>
        </p:nvSpPr>
        <p:spPr>
          <a:xfrm>
            <a:off x="31372677" y="94428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Мобилизовать все силы на борьбу с фашизмом! </a:t>
            </a:r>
            <a:r>
              <a:rPr lang="ru-RU" sz="1050" dirty="0"/>
              <a:t>(Всеобщая мобилизация)</a:t>
            </a:r>
            <a:endParaRPr lang="ru-RU" sz="800" dirty="0"/>
          </a:p>
        </p:txBody>
      </p:sp>
      <p:cxnSp>
        <p:nvCxnSpPr>
          <p:cNvPr id="276" name="Shape 248">
            <a:extLst>
              <a:ext uri="{FF2B5EF4-FFF2-40B4-BE49-F238E27FC236}">
                <a16:creationId xmlns:a16="http://schemas.microsoft.com/office/drawing/2014/main" id="{4AA09D23-CE38-421D-BBD5-32E3F4CE98E5}"/>
              </a:ext>
            </a:extLst>
          </p:cNvPr>
          <p:cNvCxnSpPr>
            <a:cxnSpLocks/>
            <a:stCxn id="183" idx="2"/>
            <a:endCxn id="235" idx="0"/>
          </p:cNvCxnSpPr>
          <p:nvPr/>
        </p:nvCxnSpPr>
        <p:spPr>
          <a:xfrm rot="5400000">
            <a:off x="30957937" y="7780547"/>
            <a:ext cx="36385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>
            <a:extLst>
              <a:ext uri="{FF2B5EF4-FFF2-40B4-BE49-F238E27FC236}">
                <a16:creationId xmlns:a16="http://schemas.microsoft.com/office/drawing/2014/main" id="{3FA42726-9174-4F29-BF65-55ADC46C885A}"/>
              </a:ext>
            </a:extLst>
          </p:cNvPr>
          <p:cNvCxnSpPr>
            <a:cxnSpLocks/>
            <a:stCxn id="183" idx="2"/>
            <a:endCxn id="65" idx="0"/>
          </p:cNvCxnSpPr>
          <p:nvPr/>
        </p:nvCxnSpPr>
        <p:spPr>
          <a:xfrm rot="5400000">
            <a:off x="29620610" y="6432726"/>
            <a:ext cx="353362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>
            <a:extLst>
              <a:ext uri="{FF2B5EF4-FFF2-40B4-BE49-F238E27FC236}">
                <a16:creationId xmlns:a16="http://schemas.microsoft.com/office/drawing/2014/main" id="{32093D4D-B7AB-4952-AC16-553CF78E1350}"/>
              </a:ext>
            </a:extLst>
          </p:cNvPr>
          <p:cNvCxnSpPr>
            <a:cxnSpLocks/>
            <a:stCxn id="66" idx="2"/>
            <a:endCxn id="184" idx="0"/>
          </p:cNvCxnSpPr>
          <p:nvPr/>
        </p:nvCxnSpPr>
        <p:spPr>
          <a:xfrm rot="5400000">
            <a:off x="24905553" y="8566095"/>
            <a:ext cx="398130" cy="13299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>
            <a:extLst>
              <a:ext uri="{FF2B5EF4-FFF2-40B4-BE49-F238E27FC236}">
                <a16:creationId xmlns:a16="http://schemas.microsoft.com/office/drawing/2014/main" id="{4D3DE100-6F63-4974-9A7E-28065A179310}"/>
              </a:ext>
            </a:extLst>
          </p:cNvPr>
          <p:cNvCxnSpPr>
            <a:cxnSpLocks/>
            <a:stCxn id="66" idx="2"/>
            <a:endCxn id="253" idx="0"/>
          </p:cNvCxnSpPr>
          <p:nvPr/>
        </p:nvCxnSpPr>
        <p:spPr>
          <a:xfrm rot="16200000" flipH="1">
            <a:off x="26244608" y="8556941"/>
            <a:ext cx="399748" cy="1349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hape 248">
            <a:extLst>
              <a:ext uri="{FF2B5EF4-FFF2-40B4-BE49-F238E27FC236}">
                <a16:creationId xmlns:a16="http://schemas.microsoft.com/office/drawing/2014/main" id="{E5891B7E-CB5F-4EBA-B244-E22ED8E1A91A}"/>
              </a:ext>
            </a:extLst>
          </p:cNvPr>
          <p:cNvCxnSpPr>
            <a:cxnSpLocks/>
            <a:stCxn id="66" idx="2"/>
            <a:endCxn id="249" idx="0"/>
          </p:cNvCxnSpPr>
          <p:nvPr/>
        </p:nvCxnSpPr>
        <p:spPr>
          <a:xfrm rot="16200000" flipH="1">
            <a:off x="27582261" y="7219289"/>
            <a:ext cx="398130" cy="40235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278D16BB-FDBF-449B-A690-A858ABF81FDD}"/>
              </a:ext>
            </a:extLst>
          </p:cNvPr>
          <p:cNvSpPr/>
          <p:nvPr/>
        </p:nvSpPr>
        <p:spPr>
          <a:xfrm>
            <a:off x="27396845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Родезию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297" name="Shape 248">
            <a:extLst>
              <a:ext uri="{FF2B5EF4-FFF2-40B4-BE49-F238E27FC236}">
                <a16:creationId xmlns:a16="http://schemas.microsoft.com/office/drawing/2014/main" id="{2E5CEB81-8F51-4CC7-BFD3-6870AF84267A}"/>
              </a:ext>
            </a:extLst>
          </p:cNvPr>
          <p:cNvCxnSpPr>
            <a:cxnSpLocks/>
            <a:stCxn id="290" idx="2"/>
            <a:endCxn id="213" idx="0"/>
          </p:cNvCxnSpPr>
          <p:nvPr/>
        </p:nvCxnSpPr>
        <p:spPr>
          <a:xfrm rot="5400000">
            <a:off x="27644720" y="12874837"/>
            <a:ext cx="285181" cy="13349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hape 248">
            <a:extLst>
              <a:ext uri="{FF2B5EF4-FFF2-40B4-BE49-F238E27FC236}">
                <a16:creationId xmlns:a16="http://schemas.microsoft.com/office/drawing/2014/main" id="{84E866F4-D79B-450D-9F47-A00044FA3472}"/>
              </a:ext>
            </a:extLst>
          </p:cNvPr>
          <p:cNvCxnSpPr>
            <a:cxnSpLocks/>
            <a:stCxn id="212" idx="2"/>
            <a:endCxn id="213" idx="0"/>
          </p:cNvCxnSpPr>
          <p:nvPr/>
        </p:nvCxnSpPr>
        <p:spPr>
          <a:xfrm rot="16200000" flipH="1">
            <a:off x="26306864" y="12871970"/>
            <a:ext cx="285181" cy="134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hape 248">
            <a:extLst>
              <a:ext uri="{FF2B5EF4-FFF2-40B4-BE49-F238E27FC236}">
                <a16:creationId xmlns:a16="http://schemas.microsoft.com/office/drawing/2014/main" id="{6806A5C0-9C92-4221-9909-972B914DA1ED}"/>
              </a:ext>
            </a:extLst>
          </p:cNvPr>
          <p:cNvCxnSpPr>
            <a:cxnSpLocks/>
            <a:stCxn id="257" idx="2"/>
            <a:endCxn id="212" idx="0"/>
          </p:cNvCxnSpPr>
          <p:nvPr/>
        </p:nvCxnSpPr>
        <p:spPr>
          <a:xfrm rot="5400000">
            <a:off x="26235971" y="11436315"/>
            <a:ext cx="426549" cy="1340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248">
            <a:extLst>
              <a:ext uri="{FF2B5EF4-FFF2-40B4-BE49-F238E27FC236}">
                <a16:creationId xmlns:a16="http://schemas.microsoft.com/office/drawing/2014/main" id="{166046F6-53A2-4A8F-9E82-FECD6D61EDCA}"/>
              </a:ext>
            </a:extLst>
          </p:cNvPr>
          <p:cNvCxnSpPr>
            <a:cxnSpLocks/>
            <a:stCxn id="257" idx="2"/>
            <a:endCxn id="290" idx="0"/>
          </p:cNvCxnSpPr>
          <p:nvPr/>
        </p:nvCxnSpPr>
        <p:spPr>
          <a:xfrm rot="16200000" flipH="1">
            <a:off x="27573826" y="11438762"/>
            <a:ext cx="426549" cy="1335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868A50E7-D497-4453-8F17-23811042DB8B}"/>
              </a:ext>
            </a:extLst>
          </p:cNvPr>
          <p:cNvSpPr/>
          <p:nvPr/>
        </p:nvSpPr>
        <p:spPr>
          <a:xfrm>
            <a:off x="23376249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Британские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3" name="Shape 248">
            <a:extLst>
              <a:ext uri="{FF2B5EF4-FFF2-40B4-BE49-F238E27FC236}">
                <a16:creationId xmlns:a16="http://schemas.microsoft.com/office/drawing/2014/main" id="{BEB45FBF-7486-4531-8351-79A56BEB7C89}"/>
              </a:ext>
            </a:extLst>
          </p:cNvPr>
          <p:cNvCxnSpPr>
            <a:cxnSpLocks/>
            <a:stCxn id="257" idx="2"/>
            <a:endCxn id="216" idx="0"/>
          </p:cNvCxnSpPr>
          <p:nvPr/>
        </p:nvCxnSpPr>
        <p:spPr>
          <a:xfrm rot="16200000" flipH="1">
            <a:off x="27560374" y="11452213"/>
            <a:ext cx="1791730" cy="2673687"/>
          </a:xfrm>
          <a:prstGeom prst="bentConnector3">
            <a:avLst>
              <a:gd name="adj1" fmla="val 1172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8C7E08F-B7C9-4CD3-8C8F-5B457D7950AB}"/>
              </a:ext>
            </a:extLst>
          </p:cNvPr>
          <p:cNvSpPr/>
          <p:nvPr/>
        </p:nvSpPr>
        <p:spPr>
          <a:xfrm>
            <a:off x="28733864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Французские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8" name="Shape 248">
            <a:extLst>
              <a:ext uri="{FF2B5EF4-FFF2-40B4-BE49-F238E27FC236}">
                <a16:creationId xmlns:a16="http://schemas.microsoft.com/office/drawing/2014/main" id="{C6747080-ACF1-466D-BAE8-F4F3F47DC1F4}"/>
              </a:ext>
            </a:extLst>
          </p:cNvPr>
          <p:cNvCxnSpPr>
            <a:cxnSpLocks/>
            <a:stCxn id="215" idx="2"/>
            <a:endCxn id="311" idx="0"/>
          </p:cNvCxnSpPr>
          <p:nvPr/>
        </p:nvCxnSpPr>
        <p:spPr>
          <a:xfrm rot="5400000">
            <a:off x="24260415" y="14938715"/>
            <a:ext cx="34758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hape 248">
            <a:extLst>
              <a:ext uri="{FF2B5EF4-FFF2-40B4-BE49-F238E27FC236}">
                <a16:creationId xmlns:a16="http://schemas.microsoft.com/office/drawing/2014/main" id="{58161C5D-DEC3-4839-BC8D-724EEFE6C33B}"/>
              </a:ext>
            </a:extLst>
          </p:cNvPr>
          <p:cNvCxnSpPr>
            <a:cxnSpLocks/>
            <a:stCxn id="216" idx="2"/>
            <a:endCxn id="316" idx="0"/>
          </p:cNvCxnSpPr>
          <p:nvPr/>
        </p:nvCxnSpPr>
        <p:spPr>
          <a:xfrm rot="5400000">
            <a:off x="29618660" y="14938085"/>
            <a:ext cx="347586" cy="1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248">
            <a:extLst>
              <a:ext uri="{FF2B5EF4-FFF2-40B4-BE49-F238E27FC236}">
                <a16:creationId xmlns:a16="http://schemas.microsoft.com/office/drawing/2014/main" id="{BED6FD35-7ED6-489B-ACD7-6FC6A87D7BDF}"/>
              </a:ext>
            </a:extLst>
          </p:cNvPr>
          <p:cNvCxnSpPr>
            <a:cxnSpLocks/>
            <a:stCxn id="311" idx="2"/>
            <a:endCxn id="242" idx="0"/>
          </p:cNvCxnSpPr>
          <p:nvPr/>
        </p:nvCxnSpPr>
        <p:spPr>
          <a:xfrm rot="16200000" flipH="1">
            <a:off x="24932858" y="15693858"/>
            <a:ext cx="347586" cy="13448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hape 248">
            <a:extLst>
              <a:ext uri="{FF2B5EF4-FFF2-40B4-BE49-F238E27FC236}">
                <a16:creationId xmlns:a16="http://schemas.microsoft.com/office/drawing/2014/main" id="{A63CAA29-B0BF-400A-84BE-FBC537E38D9C}"/>
              </a:ext>
            </a:extLst>
          </p:cNvPr>
          <p:cNvCxnSpPr>
            <a:cxnSpLocks/>
            <a:stCxn id="311" idx="2"/>
            <a:endCxn id="246" idx="0"/>
          </p:cNvCxnSpPr>
          <p:nvPr/>
        </p:nvCxnSpPr>
        <p:spPr>
          <a:xfrm rot="16200000" flipH="1">
            <a:off x="26270713" y="14356003"/>
            <a:ext cx="347586" cy="40205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hape 248">
            <a:extLst>
              <a:ext uri="{FF2B5EF4-FFF2-40B4-BE49-F238E27FC236}">
                <a16:creationId xmlns:a16="http://schemas.microsoft.com/office/drawing/2014/main" id="{5EC344A3-0BF5-4484-9C11-CE03EA7FB834}"/>
              </a:ext>
            </a:extLst>
          </p:cNvPr>
          <p:cNvCxnSpPr>
            <a:cxnSpLocks/>
            <a:stCxn id="214" idx="2"/>
            <a:endCxn id="242" idx="0"/>
          </p:cNvCxnSpPr>
          <p:nvPr/>
        </p:nvCxnSpPr>
        <p:spPr>
          <a:xfrm rot="5400000">
            <a:off x="26272262" y="15699340"/>
            <a:ext cx="347586" cy="1333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hape 248">
            <a:extLst>
              <a:ext uri="{FF2B5EF4-FFF2-40B4-BE49-F238E27FC236}">
                <a16:creationId xmlns:a16="http://schemas.microsoft.com/office/drawing/2014/main" id="{A7F12841-AB34-4CC1-9965-824DF87AC7B9}"/>
              </a:ext>
            </a:extLst>
          </p:cNvPr>
          <p:cNvCxnSpPr>
            <a:cxnSpLocks/>
            <a:stCxn id="214" idx="2"/>
            <a:endCxn id="246" idx="0"/>
          </p:cNvCxnSpPr>
          <p:nvPr/>
        </p:nvCxnSpPr>
        <p:spPr>
          <a:xfrm rot="16200000" flipH="1">
            <a:off x="27610117" y="15695407"/>
            <a:ext cx="347586" cy="1341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hape 248">
            <a:extLst>
              <a:ext uri="{FF2B5EF4-FFF2-40B4-BE49-F238E27FC236}">
                <a16:creationId xmlns:a16="http://schemas.microsoft.com/office/drawing/2014/main" id="{6336FDC1-AA70-43B0-9203-70B8EF94EAD4}"/>
              </a:ext>
            </a:extLst>
          </p:cNvPr>
          <p:cNvCxnSpPr>
            <a:cxnSpLocks/>
            <a:stCxn id="316" idx="2"/>
            <a:endCxn id="242" idx="0"/>
          </p:cNvCxnSpPr>
          <p:nvPr/>
        </p:nvCxnSpPr>
        <p:spPr>
          <a:xfrm rot="5400000">
            <a:off x="27611666" y="14359937"/>
            <a:ext cx="347586" cy="4012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hape 248">
            <a:extLst>
              <a:ext uri="{FF2B5EF4-FFF2-40B4-BE49-F238E27FC236}">
                <a16:creationId xmlns:a16="http://schemas.microsoft.com/office/drawing/2014/main" id="{1C5B0918-B29C-4027-908B-CB9D03FDFEA9}"/>
              </a:ext>
            </a:extLst>
          </p:cNvPr>
          <p:cNvCxnSpPr>
            <a:cxnSpLocks/>
            <a:stCxn id="316" idx="2"/>
            <a:endCxn id="246" idx="0"/>
          </p:cNvCxnSpPr>
          <p:nvPr/>
        </p:nvCxnSpPr>
        <p:spPr>
          <a:xfrm rot="5400000">
            <a:off x="28949521" y="15697792"/>
            <a:ext cx="347586" cy="133701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hape 248">
            <a:extLst>
              <a:ext uri="{FF2B5EF4-FFF2-40B4-BE49-F238E27FC236}">
                <a16:creationId xmlns:a16="http://schemas.microsoft.com/office/drawing/2014/main" id="{6A050BE5-6D0C-4AD4-868D-EC7425253258}"/>
              </a:ext>
            </a:extLst>
          </p:cNvPr>
          <p:cNvCxnSpPr>
            <a:cxnSpLocks/>
            <a:stCxn id="66" idx="2"/>
            <a:endCxn id="273" idx="0"/>
          </p:cNvCxnSpPr>
          <p:nvPr/>
        </p:nvCxnSpPr>
        <p:spPr>
          <a:xfrm rot="16200000" flipH="1">
            <a:off x="28894687" y="5906862"/>
            <a:ext cx="410830" cy="66610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765E26F8-259A-4760-98B9-CFA5E8DB365C}"/>
              </a:ext>
            </a:extLst>
          </p:cNvPr>
          <p:cNvSpPr/>
          <p:nvPr/>
        </p:nvSpPr>
        <p:spPr>
          <a:xfrm>
            <a:off x="28733864" y="108020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Республику Намибия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1" name="Shape 248">
            <a:extLst>
              <a:ext uri="{FF2B5EF4-FFF2-40B4-BE49-F238E27FC236}">
                <a16:creationId xmlns:a16="http://schemas.microsoft.com/office/drawing/2014/main" id="{148F55FF-8BDD-4E8A-BE73-081B70FFD284}"/>
              </a:ext>
            </a:extLst>
          </p:cNvPr>
          <p:cNvCxnSpPr>
            <a:cxnSpLocks/>
            <a:stCxn id="253" idx="2"/>
            <a:endCxn id="350" idx="0"/>
          </p:cNvCxnSpPr>
          <p:nvPr/>
        </p:nvCxnSpPr>
        <p:spPr>
          <a:xfrm rot="16200000" flipH="1">
            <a:off x="28310453" y="9320671"/>
            <a:ext cx="290313" cy="2672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BDEC123E-8F59-477F-B827-9EB5E35E3B23}"/>
              </a:ext>
            </a:extLst>
          </p:cNvPr>
          <p:cNvSpPr/>
          <p:nvPr/>
        </p:nvSpPr>
        <p:spPr>
          <a:xfrm>
            <a:off x="31372677" y="1079576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Родезийскую республику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5" name="Shape 248">
            <a:extLst>
              <a:ext uri="{FF2B5EF4-FFF2-40B4-BE49-F238E27FC236}">
                <a16:creationId xmlns:a16="http://schemas.microsoft.com/office/drawing/2014/main" id="{0D0F5707-F5F0-4A89-9C8D-7B643700012E}"/>
              </a:ext>
            </a:extLst>
          </p:cNvPr>
          <p:cNvCxnSpPr>
            <a:cxnSpLocks/>
            <a:stCxn id="253" idx="2"/>
            <a:endCxn id="354" idx="0"/>
          </p:cNvCxnSpPr>
          <p:nvPr/>
        </p:nvCxnSpPr>
        <p:spPr>
          <a:xfrm rot="16200000" flipH="1">
            <a:off x="29632997" y="7998128"/>
            <a:ext cx="284038" cy="53112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303508BD-E009-4A74-9100-C9F0887DF0CB}"/>
              </a:ext>
            </a:extLst>
          </p:cNvPr>
          <p:cNvSpPr/>
          <p:nvPr/>
        </p:nvSpPr>
        <p:spPr>
          <a:xfrm>
            <a:off x="30077036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союзными республиками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9" name="Shape 248">
            <a:extLst>
              <a:ext uri="{FF2B5EF4-FFF2-40B4-BE49-F238E27FC236}">
                <a16:creationId xmlns:a16="http://schemas.microsoft.com/office/drawing/2014/main" id="{FF497636-6F8A-4D52-A5D8-7BDAE47FFF42}"/>
              </a:ext>
            </a:extLst>
          </p:cNvPr>
          <p:cNvCxnSpPr>
            <a:cxnSpLocks/>
            <a:stCxn id="350" idx="2"/>
            <a:endCxn id="358" idx="0"/>
          </p:cNvCxnSpPr>
          <p:nvPr/>
        </p:nvCxnSpPr>
        <p:spPr>
          <a:xfrm rot="16200000" flipH="1">
            <a:off x="30244560" y="11429305"/>
            <a:ext cx="437699" cy="13431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hape 248">
            <a:extLst>
              <a:ext uri="{FF2B5EF4-FFF2-40B4-BE49-F238E27FC236}">
                <a16:creationId xmlns:a16="http://schemas.microsoft.com/office/drawing/2014/main" id="{7BA2ACFB-4C24-4A72-A2EB-4B1262117E3C}"/>
              </a:ext>
            </a:extLst>
          </p:cNvPr>
          <p:cNvCxnSpPr>
            <a:cxnSpLocks/>
            <a:stCxn id="354" idx="2"/>
            <a:endCxn id="358" idx="0"/>
          </p:cNvCxnSpPr>
          <p:nvPr/>
        </p:nvCxnSpPr>
        <p:spPr>
          <a:xfrm rot="5400000">
            <a:off x="31560829" y="11449934"/>
            <a:ext cx="443974" cy="12956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CD8E8FE1-3FE9-4617-A9E7-1413F44D5694}"/>
              </a:ext>
            </a:extLst>
          </p:cNvPr>
          <p:cNvCxnSpPr>
            <a:cxnSpLocks/>
            <a:stCxn id="179" idx="3"/>
            <a:endCxn id="191" idx="1"/>
          </p:cNvCxnSpPr>
          <p:nvPr/>
        </p:nvCxnSpPr>
        <p:spPr>
          <a:xfrm>
            <a:off x="29512676" y="5639389"/>
            <a:ext cx="6988145" cy="39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1A5ACA76-F98C-4AAE-8C89-68E8846C4F3E}"/>
              </a:ext>
            </a:extLst>
          </p:cNvPr>
          <p:cNvSpPr/>
          <p:nvPr/>
        </p:nvSpPr>
        <p:spPr>
          <a:xfrm>
            <a:off x="5626984" y="188041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/>
              <a:t>24 фокуса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32614</TotalTime>
  <Words>7043</Words>
  <Application>Microsoft Office PowerPoint</Application>
  <PresentationFormat>Произвольный</PresentationFormat>
  <Paragraphs>135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1853</cp:revision>
  <dcterms:created xsi:type="dcterms:W3CDTF">2018-10-23T08:09:21Z</dcterms:created>
  <dcterms:modified xsi:type="dcterms:W3CDTF">2023-04-04T10:53:24Z</dcterms:modified>
</cp:coreProperties>
</file>