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3"/>
  </p:notesMasterIdLst>
  <p:sldIdLst>
    <p:sldId id="259" r:id="rId2"/>
  </p:sldIdLst>
  <p:sldSz cx="51206400" cy="36018788"/>
  <p:notesSz cx="6858000" cy="9144000"/>
  <p:defaultTextStyle>
    <a:defPPr>
      <a:defRPr lang="ru-RU"/>
    </a:defPPr>
    <a:lvl1pPr marL="0" algn="l" defTabSz="1532289" rtl="0" eaLnBrk="1" latinLnBrk="0" hangingPunct="1">
      <a:defRPr sz="3000" kern="1200">
        <a:solidFill>
          <a:schemeClr val="tx1"/>
        </a:solidFill>
        <a:latin typeface="+mn-lt"/>
        <a:ea typeface="+mn-ea"/>
        <a:cs typeface="+mn-cs"/>
      </a:defRPr>
    </a:lvl1pPr>
    <a:lvl2pPr marL="766144" algn="l" defTabSz="1532289" rtl="0" eaLnBrk="1" latinLnBrk="0" hangingPunct="1">
      <a:defRPr sz="3000" kern="1200">
        <a:solidFill>
          <a:schemeClr val="tx1"/>
        </a:solidFill>
        <a:latin typeface="+mn-lt"/>
        <a:ea typeface="+mn-ea"/>
        <a:cs typeface="+mn-cs"/>
      </a:defRPr>
    </a:lvl2pPr>
    <a:lvl3pPr marL="1532289" algn="l" defTabSz="1532289" rtl="0" eaLnBrk="1" latinLnBrk="0" hangingPunct="1">
      <a:defRPr sz="3000" kern="1200">
        <a:solidFill>
          <a:schemeClr val="tx1"/>
        </a:solidFill>
        <a:latin typeface="+mn-lt"/>
        <a:ea typeface="+mn-ea"/>
        <a:cs typeface="+mn-cs"/>
      </a:defRPr>
    </a:lvl3pPr>
    <a:lvl4pPr marL="2298433" algn="l" defTabSz="1532289" rtl="0" eaLnBrk="1" latinLnBrk="0" hangingPunct="1">
      <a:defRPr sz="3000" kern="1200">
        <a:solidFill>
          <a:schemeClr val="tx1"/>
        </a:solidFill>
        <a:latin typeface="+mn-lt"/>
        <a:ea typeface="+mn-ea"/>
        <a:cs typeface="+mn-cs"/>
      </a:defRPr>
    </a:lvl4pPr>
    <a:lvl5pPr marL="3064578" algn="l" defTabSz="1532289" rtl="0" eaLnBrk="1" latinLnBrk="0" hangingPunct="1">
      <a:defRPr sz="3000" kern="1200">
        <a:solidFill>
          <a:schemeClr val="tx1"/>
        </a:solidFill>
        <a:latin typeface="+mn-lt"/>
        <a:ea typeface="+mn-ea"/>
        <a:cs typeface="+mn-cs"/>
      </a:defRPr>
    </a:lvl5pPr>
    <a:lvl6pPr marL="3830722" algn="l" defTabSz="1532289" rtl="0" eaLnBrk="1" latinLnBrk="0" hangingPunct="1">
      <a:defRPr sz="3000" kern="1200">
        <a:solidFill>
          <a:schemeClr val="tx1"/>
        </a:solidFill>
        <a:latin typeface="+mn-lt"/>
        <a:ea typeface="+mn-ea"/>
        <a:cs typeface="+mn-cs"/>
      </a:defRPr>
    </a:lvl6pPr>
    <a:lvl7pPr marL="4596867" algn="l" defTabSz="1532289" rtl="0" eaLnBrk="1" latinLnBrk="0" hangingPunct="1">
      <a:defRPr sz="3000" kern="1200">
        <a:solidFill>
          <a:schemeClr val="tx1"/>
        </a:solidFill>
        <a:latin typeface="+mn-lt"/>
        <a:ea typeface="+mn-ea"/>
        <a:cs typeface="+mn-cs"/>
      </a:defRPr>
    </a:lvl7pPr>
    <a:lvl8pPr marL="5363011" algn="l" defTabSz="1532289" rtl="0" eaLnBrk="1" latinLnBrk="0" hangingPunct="1">
      <a:defRPr sz="3000" kern="1200">
        <a:solidFill>
          <a:schemeClr val="tx1"/>
        </a:solidFill>
        <a:latin typeface="+mn-lt"/>
        <a:ea typeface="+mn-ea"/>
        <a:cs typeface="+mn-cs"/>
      </a:defRPr>
    </a:lvl8pPr>
    <a:lvl9pPr marL="6129155" algn="l" defTabSz="1532289" rtl="0" eaLnBrk="1" latinLnBrk="0" hangingPunct="1">
      <a:defRPr sz="30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1344">
          <p15:clr>
            <a:srgbClr val="A4A3A4"/>
          </p15:clr>
        </p15:guide>
        <p15:guide id="2" pos="16127">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87878"/>
    <a:srgbClr val="CC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673" autoAdjust="0"/>
    <p:restoredTop sz="96343" autoAdjust="0"/>
  </p:normalViewPr>
  <p:slideViewPr>
    <p:cSldViewPr snapToGrid="0">
      <p:cViewPr>
        <p:scale>
          <a:sx n="60" d="100"/>
          <a:sy n="60" d="100"/>
        </p:scale>
        <p:origin x="-1446" y="-2562"/>
      </p:cViewPr>
      <p:guideLst>
        <p:guide orient="horz" pos="11344"/>
        <p:guide pos="16127"/>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E3D7F9-E251-484C-A6FF-FA958879DF69}" type="datetimeFigureOut">
              <a:rPr lang="ru-RU" smtClean="0"/>
              <a:pPr/>
              <a:t>28.04.2022</a:t>
            </a:fld>
            <a:endParaRPr lang="ru-RU"/>
          </a:p>
        </p:txBody>
      </p:sp>
      <p:sp>
        <p:nvSpPr>
          <p:cNvPr id="4" name="Образ слайда 3"/>
          <p:cNvSpPr>
            <a:spLocks noGrp="1" noRot="1" noChangeAspect="1"/>
          </p:cNvSpPr>
          <p:nvPr>
            <p:ph type="sldImg" idx="2"/>
          </p:nvPr>
        </p:nvSpPr>
        <p:spPr>
          <a:xfrm>
            <a:off x="1236663" y="1143000"/>
            <a:ext cx="4384675"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86EE9E-3817-4644-8752-DBAA6FA3C802}" type="slidenum">
              <a:rPr lang="ru-RU" smtClean="0"/>
              <a:pPr/>
              <a:t>‹#›</a:t>
            </a:fld>
            <a:endParaRPr lang="ru-RU"/>
          </a:p>
        </p:txBody>
      </p:sp>
    </p:spTree>
    <p:extLst>
      <p:ext uri="{BB962C8B-B14F-4D97-AF65-F5344CB8AC3E}">
        <p14:creationId xmlns:p14="http://schemas.microsoft.com/office/powerpoint/2010/main" val="1928360652"/>
      </p:ext>
    </p:extLst>
  </p:cSld>
  <p:clrMap bg1="lt1" tx1="dk1" bg2="lt2" tx2="dk2" accent1="accent1" accent2="accent2" accent3="accent3" accent4="accent4" accent5="accent5" accent6="accent6" hlink="hlink" folHlink="folHlink"/>
  <p:notesStyle>
    <a:lvl1pPr marL="0" algn="l" defTabSz="1247333" rtl="0" eaLnBrk="1" latinLnBrk="0" hangingPunct="1">
      <a:defRPr sz="1600" kern="1200">
        <a:solidFill>
          <a:schemeClr val="tx1"/>
        </a:solidFill>
        <a:latin typeface="+mn-lt"/>
        <a:ea typeface="+mn-ea"/>
        <a:cs typeface="+mn-cs"/>
      </a:defRPr>
    </a:lvl1pPr>
    <a:lvl2pPr marL="623667" algn="l" defTabSz="1247333" rtl="0" eaLnBrk="1" latinLnBrk="0" hangingPunct="1">
      <a:defRPr sz="1600" kern="1200">
        <a:solidFill>
          <a:schemeClr val="tx1"/>
        </a:solidFill>
        <a:latin typeface="+mn-lt"/>
        <a:ea typeface="+mn-ea"/>
        <a:cs typeface="+mn-cs"/>
      </a:defRPr>
    </a:lvl2pPr>
    <a:lvl3pPr marL="1247333" algn="l" defTabSz="1247333" rtl="0" eaLnBrk="1" latinLnBrk="0" hangingPunct="1">
      <a:defRPr sz="1600" kern="1200">
        <a:solidFill>
          <a:schemeClr val="tx1"/>
        </a:solidFill>
        <a:latin typeface="+mn-lt"/>
        <a:ea typeface="+mn-ea"/>
        <a:cs typeface="+mn-cs"/>
      </a:defRPr>
    </a:lvl3pPr>
    <a:lvl4pPr marL="1871000" algn="l" defTabSz="1247333" rtl="0" eaLnBrk="1" latinLnBrk="0" hangingPunct="1">
      <a:defRPr sz="1600" kern="1200">
        <a:solidFill>
          <a:schemeClr val="tx1"/>
        </a:solidFill>
        <a:latin typeface="+mn-lt"/>
        <a:ea typeface="+mn-ea"/>
        <a:cs typeface="+mn-cs"/>
      </a:defRPr>
    </a:lvl4pPr>
    <a:lvl5pPr marL="2494666" algn="l" defTabSz="1247333" rtl="0" eaLnBrk="1" latinLnBrk="0" hangingPunct="1">
      <a:defRPr sz="1600" kern="1200">
        <a:solidFill>
          <a:schemeClr val="tx1"/>
        </a:solidFill>
        <a:latin typeface="+mn-lt"/>
        <a:ea typeface="+mn-ea"/>
        <a:cs typeface="+mn-cs"/>
      </a:defRPr>
    </a:lvl5pPr>
    <a:lvl6pPr marL="3118333" algn="l" defTabSz="1247333" rtl="0" eaLnBrk="1" latinLnBrk="0" hangingPunct="1">
      <a:defRPr sz="1600" kern="1200">
        <a:solidFill>
          <a:schemeClr val="tx1"/>
        </a:solidFill>
        <a:latin typeface="+mn-lt"/>
        <a:ea typeface="+mn-ea"/>
        <a:cs typeface="+mn-cs"/>
      </a:defRPr>
    </a:lvl6pPr>
    <a:lvl7pPr marL="3741999" algn="l" defTabSz="1247333" rtl="0" eaLnBrk="1" latinLnBrk="0" hangingPunct="1">
      <a:defRPr sz="1600" kern="1200">
        <a:solidFill>
          <a:schemeClr val="tx1"/>
        </a:solidFill>
        <a:latin typeface="+mn-lt"/>
        <a:ea typeface="+mn-ea"/>
        <a:cs typeface="+mn-cs"/>
      </a:defRPr>
    </a:lvl7pPr>
    <a:lvl8pPr marL="4365666" algn="l" defTabSz="1247333" rtl="0" eaLnBrk="1" latinLnBrk="0" hangingPunct="1">
      <a:defRPr sz="1600" kern="1200">
        <a:solidFill>
          <a:schemeClr val="tx1"/>
        </a:solidFill>
        <a:latin typeface="+mn-lt"/>
        <a:ea typeface="+mn-ea"/>
        <a:cs typeface="+mn-cs"/>
      </a:defRPr>
    </a:lvl8pPr>
    <a:lvl9pPr marL="4989332" algn="l" defTabSz="1247333"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1236663" y="1143000"/>
            <a:ext cx="4384675" cy="3086100"/>
          </a:xfrm>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2B86EE9E-3817-4644-8752-DBAA6FA3C802}" type="slidenum">
              <a:rPr lang="ru-RU" smtClean="0"/>
              <a:pPr/>
              <a:t>1</a:t>
            </a:fld>
            <a:endParaRPr lang="ru-RU"/>
          </a:p>
        </p:txBody>
      </p:sp>
    </p:spTree>
    <p:extLst>
      <p:ext uri="{BB962C8B-B14F-4D97-AF65-F5344CB8AC3E}">
        <p14:creationId xmlns:p14="http://schemas.microsoft.com/office/powerpoint/2010/main" val="23977671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6400801" y="5894744"/>
            <a:ext cx="38404800" cy="12539874"/>
          </a:xfrm>
        </p:spPr>
        <p:txBody>
          <a:bodyPr anchor="b"/>
          <a:lstStyle>
            <a:lvl1pPr algn="ctr">
              <a:defRPr sz="24700"/>
            </a:lvl1pPr>
          </a:lstStyle>
          <a:p>
            <a:r>
              <a:rPr lang="ru-RU"/>
              <a:t>Образец заголовка</a:t>
            </a:r>
            <a:endParaRPr lang="en-US" dirty="0"/>
          </a:p>
        </p:txBody>
      </p:sp>
      <p:sp>
        <p:nvSpPr>
          <p:cNvPr id="3" name="Subtitle 2"/>
          <p:cNvSpPr>
            <a:spLocks noGrp="1"/>
          </p:cNvSpPr>
          <p:nvPr>
            <p:ph type="subTitle" idx="1"/>
          </p:nvPr>
        </p:nvSpPr>
        <p:spPr>
          <a:xfrm>
            <a:off x="6400801" y="18918204"/>
            <a:ext cx="38404800" cy="8696200"/>
          </a:xfrm>
        </p:spPr>
        <p:txBody>
          <a:bodyPr/>
          <a:lstStyle>
            <a:lvl1pPr marL="0" indent="0" algn="ctr">
              <a:buNone/>
              <a:defRPr sz="9900"/>
            </a:lvl1pPr>
            <a:lvl2pPr marL="1878359" indent="0" algn="ctr">
              <a:buNone/>
              <a:defRPr sz="8200"/>
            </a:lvl2pPr>
            <a:lvl3pPr marL="3756718" indent="0" algn="ctr">
              <a:buNone/>
              <a:defRPr sz="7400"/>
            </a:lvl3pPr>
            <a:lvl4pPr marL="5635077" indent="0" algn="ctr">
              <a:buNone/>
              <a:defRPr sz="6600"/>
            </a:lvl4pPr>
            <a:lvl5pPr marL="7513436" indent="0" algn="ctr">
              <a:buNone/>
              <a:defRPr sz="6600"/>
            </a:lvl5pPr>
            <a:lvl6pPr marL="9391794" indent="0" algn="ctr">
              <a:buNone/>
              <a:defRPr sz="6600"/>
            </a:lvl6pPr>
            <a:lvl7pPr marL="11270153" indent="0" algn="ctr">
              <a:buNone/>
              <a:defRPr sz="6600"/>
            </a:lvl7pPr>
            <a:lvl8pPr marL="13148512" indent="0" algn="ctr">
              <a:buNone/>
              <a:defRPr sz="6600"/>
            </a:lvl8pPr>
            <a:lvl9pPr marL="15026871" indent="0" algn="ctr">
              <a:buNone/>
              <a:defRPr sz="6600"/>
            </a:lvl9pPr>
          </a:lstStyle>
          <a:p>
            <a:r>
              <a:rPr lang="ru-RU"/>
              <a:t>Образец подзаголовка</a:t>
            </a:r>
            <a:endParaRPr lang="en-US" dirty="0"/>
          </a:p>
        </p:txBody>
      </p:sp>
      <p:sp>
        <p:nvSpPr>
          <p:cNvPr id="4" name="Date Placeholder 3"/>
          <p:cNvSpPr>
            <a:spLocks noGrp="1"/>
          </p:cNvSpPr>
          <p:nvPr>
            <p:ph type="dt" sz="half" idx="10"/>
          </p:nvPr>
        </p:nvSpPr>
        <p:spPr/>
        <p:txBody>
          <a:bodyPr/>
          <a:lstStyle/>
          <a:p>
            <a:fld id="{85A5DE44-605B-4D3B-B2B7-94543DF81A36}" type="datetimeFigureOut">
              <a:rPr lang="ru-RU" smtClean="0"/>
              <a:pPr/>
              <a:t>28.04.2022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12018547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85A5DE44-605B-4D3B-B2B7-94543DF81A36}" type="datetimeFigureOut">
              <a:rPr lang="ru-RU" smtClean="0"/>
              <a:pPr/>
              <a:t>28.04.2022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25871970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6644580" y="1917668"/>
            <a:ext cx="11041380" cy="30524258"/>
          </a:xfrm>
        </p:spPr>
        <p:txBody>
          <a:bodyPr vert="eaVert"/>
          <a:lstStyle/>
          <a:p>
            <a:r>
              <a:rPr lang="ru-RU"/>
              <a:t>Образец заголовка</a:t>
            </a:r>
            <a:endParaRPr lang="en-US" dirty="0"/>
          </a:p>
        </p:txBody>
      </p:sp>
      <p:sp>
        <p:nvSpPr>
          <p:cNvPr id="3" name="Vertical Text Placeholder 2"/>
          <p:cNvSpPr>
            <a:spLocks noGrp="1"/>
          </p:cNvSpPr>
          <p:nvPr>
            <p:ph type="body" orient="vert" idx="1"/>
          </p:nvPr>
        </p:nvSpPr>
        <p:spPr>
          <a:xfrm>
            <a:off x="3520443" y="1917668"/>
            <a:ext cx="32484061" cy="3052425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85A5DE44-605B-4D3B-B2B7-94543DF81A36}" type="datetimeFigureOut">
              <a:rPr lang="ru-RU" smtClean="0"/>
              <a:pPr/>
              <a:t>28.04.2022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27294976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85A5DE44-605B-4D3B-B2B7-94543DF81A36}" type="datetimeFigureOut">
              <a:rPr lang="ru-RU" smtClean="0"/>
              <a:pPr/>
              <a:t>28.04.2022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8135520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3493774" y="8979693"/>
            <a:ext cx="44165519" cy="14982813"/>
          </a:xfrm>
        </p:spPr>
        <p:txBody>
          <a:bodyPr anchor="b"/>
          <a:lstStyle>
            <a:lvl1pPr>
              <a:defRPr sz="24700"/>
            </a:lvl1pPr>
          </a:lstStyle>
          <a:p>
            <a:r>
              <a:rPr lang="ru-RU"/>
              <a:t>Образец заголовка</a:t>
            </a:r>
            <a:endParaRPr lang="en-US" dirty="0"/>
          </a:p>
        </p:txBody>
      </p:sp>
      <p:sp>
        <p:nvSpPr>
          <p:cNvPr id="3" name="Text Placeholder 2"/>
          <p:cNvSpPr>
            <a:spLocks noGrp="1"/>
          </p:cNvSpPr>
          <p:nvPr>
            <p:ph type="body" idx="1"/>
          </p:nvPr>
        </p:nvSpPr>
        <p:spPr>
          <a:xfrm>
            <a:off x="3493774" y="24104247"/>
            <a:ext cx="44165519" cy="7879108"/>
          </a:xfrm>
        </p:spPr>
        <p:txBody>
          <a:bodyPr/>
          <a:lstStyle>
            <a:lvl1pPr marL="0" indent="0">
              <a:buNone/>
              <a:defRPr sz="9900">
                <a:solidFill>
                  <a:schemeClr val="tx1">
                    <a:tint val="75000"/>
                  </a:schemeClr>
                </a:solidFill>
              </a:defRPr>
            </a:lvl1pPr>
            <a:lvl2pPr marL="1878359" indent="0">
              <a:buNone/>
              <a:defRPr sz="8200">
                <a:solidFill>
                  <a:schemeClr val="tx1">
                    <a:tint val="75000"/>
                  </a:schemeClr>
                </a:solidFill>
              </a:defRPr>
            </a:lvl2pPr>
            <a:lvl3pPr marL="3756718" indent="0">
              <a:buNone/>
              <a:defRPr sz="7400">
                <a:solidFill>
                  <a:schemeClr val="tx1">
                    <a:tint val="75000"/>
                  </a:schemeClr>
                </a:solidFill>
              </a:defRPr>
            </a:lvl3pPr>
            <a:lvl4pPr marL="5635077" indent="0">
              <a:buNone/>
              <a:defRPr sz="6600">
                <a:solidFill>
                  <a:schemeClr val="tx1">
                    <a:tint val="75000"/>
                  </a:schemeClr>
                </a:solidFill>
              </a:defRPr>
            </a:lvl4pPr>
            <a:lvl5pPr marL="7513436" indent="0">
              <a:buNone/>
              <a:defRPr sz="6600">
                <a:solidFill>
                  <a:schemeClr val="tx1">
                    <a:tint val="75000"/>
                  </a:schemeClr>
                </a:solidFill>
              </a:defRPr>
            </a:lvl5pPr>
            <a:lvl6pPr marL="9391794" indent="0">
              <a:buNone/>
              <a:defRPr sz="6600">
                <a:solidFill>
                  <a:schemeClr val="tx1">
                    <a:tint val="75000"/>
                  </a:schemeClr>
                </a:solidFill>
              </a:defRPr>
            </a:lvl6pPr>
            <a:lvl7pPr marL="11270153" indent="0">
              <a:buNone/>
              <a:defRPr sz="6600">
                <a:solidFill>
                  <a:schemeClr val="tx1">
                    <a:tint val="75000"/>
                  </a:schemeClr>
                </a:solidFill>
              </a:defRPr>
            </a:lvl7pPr>
            <a:lvl8pPr marL="13148512" indent="0">
              <a:buNone/>
              <a:defRPr sz="6600">
                <a:solidFill>
                  <a:schemeClr val="tx1">
                    <a:tint val="75000"/>
                  </a:schemeClr>
                </a:solidFill>
              </a:defRPr>
            </a:lvl8pPr>
            <a:lvl9pPr marL="15026871" indent="0">
              <a:buNone/>
              <a:defRPr sz="66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85A5DE44-605B-4D3B-B2B7-94543DF81A36}" type="datetimeFigureOut">
              <a:rPr lang="ru-RU" smtClean="0"/>
              <a:pPr/>
              <a:t>28.04.2022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18172442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sz="half" idx="1"/>
          </p:nvPr>
        </p:nvSpPr>
        <p:spPr>
          <a:xfrm>
            <a:off x="3520442" y="9588334"/>
            <a:ext cx="21762720" cy="22853590"/>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Content Placeholder 3"/>
          <p:cNvSpPr>
            <a:spLocks noGrp="1"/>
          </p:cNvSpPr>
          <p:nvPr>
            <p:ph sz="half" idx="2"/>
          </p:nvPr>
        </p:nvSpPr>
        <p:spPr>
          <a:xfrm>
            <a:off x="25923241" y="9588334"/>
            <a:ext cx="21762720" cy="22853590"/>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Date Placeholder 4"/>
          <p:cNvSpPr>
            <a:spLocks noGrp="1"/>
          </p:cNvSpPr>
          <p:nvPr>
            <p:ph type="dt" sz="half" idx="10"/>
          </p:nvPr>
        </p:nvSpPr>
        <p:spPr/>
        <p:txBody>
          <a:bodyPr/>
          <a:lstStyle/>
          <a:p>
            <a:fld id="{85A5DE44-605B-4D3B-B2B7-94543DF81A36}" type="datetimeFigureOut">
              <a:rPr lang="ru-RU" smtClean="0"/>
              <a:pPr/>
              <a:t>28.04.2022</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6354675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a:xfrm>
            <a:off x="3527113" y="1917674"/>
            <a:ext cx="44165519" cy="6961967"/>
          </a:xfrm>
        </p:spPr>
        <p:txBody>
          <a:bodyPr/>
          <a:lstStyle/>
          <a:p>
            <a:r>
              <a:rPr lang="ru-RU"/>
              <a:t>Образец заголовка</a:t>
            </a:r>
            <a:endParaRPr lang="en-US" dirty="0"/>
          </a:p>
        </p:txBody>
      </p:sp>
      <p:sp>
        <p:nvSpPr>
          <p:cNvPr id="3" name="Text Placeholder 2"/>
          <p:cNvSpPr>
            <a:spLocks noGrp="1"/>
          </p:cNvSpPr>
          <p:nvPr>
            <p:ph type="body" idx="1"/>
          </p:nvPr>
        </p:nvSpPr>
        <p:spPr>
          <a:xfrm>
            <a:off x="3527112" y="8829610"/>
            <a:ext cx="21662706" cy="4327254"/>
          </a:xfrm>
        </p:spPr>
        <p:txBody>
          <a:bodyPr anchor="b"/>
          <a:lstStyle>
            <a:lvl1pPr marL="0" indent="0">
              <a:buNone/>
              <a:defRPr sz="9900" b="1"/>
            </a:lvl1pPr>
            <a:lvl2pPr marL="1878359" indent="0">
              <a:buNone/>
              <a:defRPr sz="8200" b="1"/>
            </a:lvl2pPr>
            <a:lvl3pPr marL="3756718" indent="0">
              <a:buNone/>
              <a:defRPr sz="7400" b="1"/>
            </a:lvl3pPr>
            <a:lvl4pPr marL="5635077" indent="0">
              <a:buNone/>
              <a:defRPr sz="6600" b="1"/>
            </a:lvl4pPr>
            <a:lvl5pPr marL="7513436" indent="0">
              <a:buNone/>
              <a:defRPr sz="6600" b="1"/>
            </a:lvl5pPr>
            <a:lvl6pPr marL="9391794" indent="0">
              <a:buNone/>
              <a:defRPr sz="6600" b="1"/>
            </a:lvl6pPr>
            <a:lvl7pPr marL="11270153" indent="0">
              <a:buNone/>
              <a:defRPr sz="6600" b="1"/>
            </a:lvl7pPr>
            <a:lvl8pPr marL="13148512" indent="0">
              <a:buNone/>
              <a:defRPr sz="6600" b="1"/>
            </a:lvl8pPr>
            <a:lvl9pPr marL="15026871" indent="0">
              <a:buNone/>
              <a:defRPr sz="6600" b="1"/>
            </a:lvl9pPr>
          </a:lstStyle>
          <a:p>
            <a:pPr lvl="0"/>
            <a:r>
              <a:rPr lang="ru-RU"/>
              <a:t>Образец текста</a:t>
            </a:r>
          </a:p>
        </p:txBody>
      </p:sp>
      <p:sp>
        <p:nvSpPr>
          <p:cNvPr id="4" name="Content Placeholder 3"/>
          <p:cNvSpPr>
            <a:spLocks noGrp="1"/>
          </p:cNvSpPr>
          <p:nvPr>
            <p:ph sz="half" idx="2"/>
          </p:nvPr>
        </p:nvSpPr>
        <p:spPr>
          <a:xfrm>
            <a:off x="3527112" y="13156863"/>
            <a:ext cx="21662706" cy="19351764"/>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Text Placeholder 4"/>
          <p:cNvSpPr>
            <a:spLocks noGrp="1"/>
          </p:cNvSpPr>
          <p:nvPr>
            <p:ph type="body" sz="quarter" idx="3"/>
          </p:nvPr>
        </p:nvSpPr>
        <p:spPr>
          <a:xfrm>
            <a:off x="25923240" y="8829610"/>
            <a:ext cx="21769390" cy="4327254"/>
          </a:xfrm>
        </p:spPr>
        <p:txBody>
          <a:bodyPr anchor="b"/>
          <a:lstStyle>
            <a:lvl1pPr marL="0" indent="0">
              <a:buNone/>
              <a:defRPr sz="9900" b="1"/>
            </a:lvl1pPr>
            <a:lvl2pPr marL="1878359" indent="0">
              <a:buNone/>
              <a:defRPr sz="8200" b="1"/>
            </a:lvl2pPr>
            <a:lvl3pPr marL="3756718" indent="0">
              <a:buNone/>
              <a:defRPr sz="7400" b="1"/>
            </a:lvl3pPr>
            <a:lvl4pPr marL="5635077" indent="0">
              <a:buNone/>
              <a:defRPr sz="6600" b="1"/>
            </a:lvl4pPr>
            <a:lvl5pPr marL="7513436" indent="0">
              <a:buNone/>
              <a:defRPr sz="6600" b="1"/>
            </a:lvl5pPr>
            <a:lvl6pPr marL="9391794" indent="0">
              <a:buNone/>
              <a:defRPr sz="6600" b="1"/>
            </a:lvl6pPr>
            <a:lvl7pPr marL="11270153" indent="0">
              <a:buNone/>
              <a:defRPr sz="6600" b="1"/>
            </a:lvl7pPr>
            <a:lvl8pPr marL="13148512" indent="0">
              <a:buNone/>
              <a:defRPr sz="6600" b="1"/>
            </a:lvl8pPr>
            <a:lvl9pPr marL="15026871" indent="0">
              <a:buNone/>
              <a:defRPr sz="6600" b="1"/>
            </a:lvl9pPr>
          </a:lstStyle>
          <a:p>
            <a:pPr lvl="0"/>
            <a:r>
              <a:rPr lang="ru-RU"/>
              <a:t>Образец текста</a:t>
            </a:r>
          </a:p>
        </p:txBody>
      </p:sp>
      <p:sp>
        <p:nvSpPr>
          <p:cNvPr id="6" name="Content Placeholder 5"/>
          <p:cNvSpPr>
            <a:spLocks noGrp="1"/>
          </p:cNvSpPr>
          <p:nvPr>
            <p:ph sz="quarter" idx="4"/>
          </p:nvPr>
        </p:nvSpPr>
        <p:spPr>
          <a:xfrm>
            <a:off x="25923240" y="13156863"/>
            <a:ext cx="21769390" cy="19351764"/>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Date Placeholder 6"/>
          <p:cNvSpPr>
            <a:spLocks noGrp="1"/>
          </p:cNvSpPr>
          <p:nvPr>
            <p:ph type="dt" sz="half" idx="10"/>
          </p:nvPr>
        </p:nvSpPr>
        <p:spPr/>
        <p:txBody>
          <a:bodyPr/>
          <a:lstStyle/>
          <a:p>
            <a:fld id="{85A5DE44-605B-4D3B-B2B7-94543DF81A36}" type="datetimeFigureOut">
              <a:rPr lang="ru-RU" smtClean="0"/>
              <a:pPr/>
              <a:t>28.04.2022</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39955636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Date Placeholder 2"/>
          <p:cNvSpPr>
            <a:spLocks noGrp="1"/>
          </p:cNvSpPr>
          <p:nvPr>
            <p:ph type="dt" sz="half" idx="10"/>
          </p:nvPr>
        </p:nvSpPr>
        <p:spPr/>
        <p:txBody>
          <a:bodyPr/>
          <a:lstStyle/>
          <a:p>
            <a:fld id="{85A5DE44-605B-4D3B-B2B7-94543DF81A36}" type="datetimeFigureOut">
              <a:rPr lang="ru-RU" smtClean="0"/>
              <a:pPr/>
              <a:t>28.04.2022</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18274863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5A5DE44-605B-4D3B-B2B7-94543DF81A36}" type="datetimeFigureOut">
              <a:rPr lang="ru-RU" smtClean="0"/>
              <a:pPr/>
              <a:t>28.04.2022</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22910834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3527116" y="2401252"/>
            <a:ext cx="16515395" cy="8404384"/>
          </a:xfrm>
        </p:spPr>
        <p:txBody>
          <a:bodyPr anchor="b"/>
          <a:lstStyle>
            <a:lvl1pPr>
              <a:defRPr sz="13100"/>
            </a:lvl1pPr>
          </a:lstStyle>
          <a:p>
            <a:r>
              <a:rPr lang="ru-RU"/>
              <a:t>Образец заголовка</a:t>
            </a:r>
            <a:endParaRPr lang="en-US" dirty="0"/>
          </a:p>
        </p:txBody>
      </p:sp>
      <p:sp>
        <p:nvSpPr>
          <p:cNvPr id="3" name="Content Placeholder 2"/>
          <p:cNvSpPr>
            <a:spLocks noGrp="1"/>
          </p:cNvSpPr>
          <p:nvPr>
            <p:ph idx="1"/>
          </p:nvPr>
        </p:nvSpPr>
        <p:spPr>
          <a:xfrm>
            <a:off x="21769390" y="5186042"/>
            <a:ext cx="25923240" cy="25596684"/>
          </a:xfrm>
        </p:spPr>
        <p:txBody>
          <a:bodyPr/>
          <a:lstStyle>
            <a:lvl1pPr>
              <a:defRPr sz="13100"/>
            </a:lvl1pPr>
            <a:lvl2pPr>
              <a:defRPr sz="11500"/>
            </a:lvl2pPr>
            <a:lvl3pPr>
              <a:defRPr sz="9900"/>
            </a:lvl3pPr>
            <a:lvl4pPr>
              <a:defRPr sz="8200"/>
            </a:lvl4pPr>
            <a:lvl5pPr>
              <a:defRPr sz="8200"/>
            </a:lvl5pPr>
            <a:lvl6pPr>
              <a:defRPr sz="8200"/>
            </a:lvl6pPr>
            <a:lvl7pPr>
              <a:defRPr sz="8200"/>
            </a:lvl7pPr>
            <a:lvl8pPr>
              <a:defRPr sz="8200"/>
            </a:lvl8pPr>
            <a:lvl9pPr>
              <a:defRPr sz="82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Text Placeholder 3"/>
          <p:cNvSpPr>
            <a:spLocks noGrp="1"/>
          </p:cNvSpPr>
          <p:nvPr>
            <p:ph type="body" sz="half" idx="2"/>
          </p:nvPr>
        </p:nvSpPr>
        <p:spPr>
          <a:xfrm>
            <a:off x="3527116" y="10805639"/>
            <a:ext cx="16515395" cy="20018778"/>
          </a:xfrm>
        </p:spPr>
        <p:txBody>
          <a:bodyPr/>
          <a:lstStyle>
            <a:lvl1pPr marL="0" indent="0">
              <a:buNone/>
              <a:defRPr sz="6600"/>
            </a:lvl1pPr>
            <a:lvl2pPr marL="1878359" indent="0">
              <a:buNone/>
              <a:defRPr sz="5800"/>
            </a:lvl2pPr>
            <a:lvl3pPr marL="3756718" indent="0">
              <a:buNone/>
              <a:defRPr sz="4900"/>
            </a:lvl3pPr>
            <a:lvl4pPr marL="5635077" indent="0">
              <a:buNone/>
              <a:defRPr sz="4100"/>
            </a:lvl4pPr>
            <a:lvl5pPr marL="7513436" indent="0">
              <a:buNone/>
              <a:defRPr sz="4100"/>
            </a:lvl5pPr>
            <a:lvl6pPr marL="9391794" indent="0">
              <a:buNone/>
              <a:defRPr sz="4100"/>
            </a:lvl6pPr>
            <a:lvl7pPr marL="11270153" indent="0">
              <a:buNone/>
              <a:defRPr sz="4100"/>
            </a:lvl7pPr>
            <a:lvl8pPr marL="13148512" indent="0">
              <a:buNone/>
              <a:defRPr sz="4100"/>
            </a:lvl8pPr>
            <a:lvl9pPr marL="15026871" indent="0">
              <a:buNone/>
              <a:defRPr sz="4100"/>
            </a:lvl9pPr>
          </a:lstStyle>
          <a:p>
            <a:pPr lvl="0"/>
            <a:r>
              <a:rPr lang="ru-RU"/>
              <a:t>Образец текста</a:t>
            </a:r>
          </a:p>
        </p:txBody>
      </p:sp>
      <p:sp>
        <p:nvSpPr>
          <p:cNvPr id="5" name="Date Placeholder 4"/>
          <p:cNvSpPr>
            <a:spLocks noGrp="1"/>
          </p:cNvSpPr>
          <p:nvPr>
            <p:ph type="dt" sz="half" idx="10"/>
          </p:nvPr>
        </p:nvSpPr>
        <p:spPr/>
        <p:txBody>
          <a:bodyPr/>
          <a:lstStyle/>
          <a:p>
            <a:fld id="{85A5DE44-605B-4D3B-B2B7-94543DF81A36}" type="datetimeFigureOut">
              <a:rPr lang="ru-RU" smtClean="0"/>
              <a:pPr/>
              <a:t>28.04.2022</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33694521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3527116" y="2401252"/>
            <a:ext cx="16515395" cy="8404384"/>
          </a:xfrm>
        </p:spPr>
        <p:txBody>
          <a:bodyPr anchor="b"/>
          <a:lstStyle>
            <a:lvl1pPr>
              <a:defRPr sz="13100"/>
            </a:lvl1pPr>
          </a:lstStyle>
          <a:p>
            <a:r>
              <a:rPr lang="ru-RU"/>
              <a:t>Образец заголовка</a:t>
            </a:r>
            <a:endParaRPr lang="en-US" dirty="0"/>
          </a:p>
        </p:txBody>
      </p:sp>
      <p:sp>
        <p:nvSpPr>
          <p:cNvPr id="3" name="Picture Placeholder 2"/>
          <p:cNvSpPr>
            <a:spLocks noGrp="1" noChangeAspect="1"/>
          </p:cNvSpPr>
          <p:nvPr>
            <p:ph type="pic" idx="1"/>
          </p:nvPr>
        </p:nvSpPr>
        <p:spPr>
          <a:xfrm>
            <a:off x="21769390" y="5186042"/>
            <a:ext cx="25923240" cy="25596684"/>
          </a:xfrm>
        </p:spPr>
        <p:txBody>
          <a:bodyPr anchor="t"/>
          <a:lstStyle>
            <a:lvl1pPr marL="0" indent="0">
              <a:buNone/>
              <a:defRPr sz="13100"/>
            </a:lvl1pPr>
            <a:lvl2pPr marL="1878359" indent="0">
              <a:buNone/>
              <a:defRPr sz="11500"/>
            </a:lvl2pPr>
            <a:lvl3pPr marL="3756718" indent="0">
              <a:buNone/>
              <a:defRPr sz="9900"/>
            </a:lvl3pPr>
            <a:lvl4pPr marL="5635077" indent="0">
              <a:buNone/>
              <a:defRPr sz="8200"/>
            </a:lvl4pPr>
            <a:lvl5pPr marL="7513436" indent="0">
              <a:buNone/>
              <a:defRPr sz="8200"/>
            </a:lvl5pPr>
            <a:lvl6pPr marL="9391794" indent="0">
              <a:buNone/>
              <a:defRPr sz="8200"/>
            </a:lvl6pPr>
            <a:lvl7pPr marL="11270153" indent="0">
              <a:buNone/>
              <a:defRPr sz="8200"/>
            </a:lvl7pPr>
            <a:lvl8pPr marL="13148512" indent="0">
              <a:buNone/>
              <a:defRPr sz="8200"/>
            </a:lvl8pPr>
            <a:lvl9pPr marL="15026871" indent="0">
              <a:buNone/>
              <a:defRPr sz="8200"/>
            </a:lvl9pPr>
          </a:lstStyle>
          <a:p>
            <a:r>
              <a:rPr lang="ru-RU"/>
              <a:t>Вставка рисунка</a:t>
            </a:r>
            <a:endParaRPr lang="en-US" dirty="0"/>
          </a:p>
        </p:txBody>
      </p:sp>
      <p:sp>
        <p:nvSpPr>
          <p:cNvPr id="4" name="Text Placeholder 3"/>
          <p:cNvSpPr>
            <a:spLocks noGrp="1"/>
          </p:cNvSpPr>
          <p:nvPr>
            <p:ph type="body" sz="half" idx="2"/>
          </p:nvPr>
        </p:nvSpPr>
        <p:spPr>
          <a:xfrm>
            <a:off x="3527116" y="10805639"/>
            <a:ext cx="16515395" cy="20018778"/>
          </a:xfrm>
        </p:spPr>
        <p:txBody>
          <a:bodyPr/>
          <a:lstStyle>
            <a:lvl1pPr marL="0" indent="0">
              <a:buNone/>
              <a:defRPr sz="6600"/>
            </a:lvl1pPr>
            <a:lvl2pPr marL="1878359" indent="0">
              <a:buNone/>
              <a:defRPr sz="5800"/>
            </a:lvl2pPr>
            <a:lvl3pPr marL="3756718" indent="0">
              <a:buNone/>
              <a:defRPr sz="4900"/>
            </a:lvl3pPr>
            <a:lvl4pPr marL="5635077" indent="0">
              <a:buNone/>
              <a:defRPr sz="4100"/>
            </a:lvl4pPr>
            <a:lvl5pPr marL="7513436" indent="0">
              <a:buNone/>
              <a:defRPr sz="4100"/>
            </a:lvl5pPr>
            <a:lvl6pPr marL="9391794" indent="0">
              <a:buNone/>
              <a:defRPr sz="4100"/>
            </a:lvl6pPr>
            <a:lvl7pPr marL="11270153" indent="0">
              <a:buNone/>
              <a:defRPr sz="4100"/>
            </a:lvl7pPr>
            <a:lvl8pPr marL="13148512" indent="0">
              <a:buNone/>
              <a:defRPr sz="4100"/>
            </a:lvl8pPr>
            <a:lvl9pPr marL="15026871" indent="0">
              <a:buNone/>
              <a:defRPr sz="4100"/>
            </a:lvl9pPr>
          </a:lstStyle>
          <a:p>
            <a:pPr lvl="0"/>
            <a:r>
              <a:rPr lang="ru-RU"/>
              <a:t>Образец текста</a:t>
            </a:r>
          </a:p>
        </p:txBody>
      </p:sp>
      <p:sp>
        <p:nvSpPr>
          <p:cNvPr id="5" name="Date Placeholder 4"/>
          <p:cNvSpPr>
            <a:spLocks noGrp="1"/>
          </p:cNvSpPr>
          <p:nvPr>
            <p:ph type="dt" sz="half" idx="10"/>
          </p:nvPr>
        </p:nvSpPr>
        <p:spPr/>
        <p:txBody>
          <a:bodyPr/>
          <a:lstStyle/>
          <a:p>
            <a:fld id="{85A5DE44-605B-4D3B-B2B7-94543DF81A36}" type="datetimeFigureOut">
              <a:rPr lang="ru-RU" smtClean="0"/>
              <a:pPr/>
              <a:t>28.04.2022</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17420752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520444" y="1917674"/>
            <a:ext cx="44165519" cy="6961967"/>
          </a:xfrm>
          <a:prstGeom prst="rect">
            <a:avLst/>
          </a:prstGeom>
        </p:spPr>
        <p:txBody>
          <a:bodyPr vert="horz" lIns="124733" tIns="62367" rIns="124733" bIns="62367" rtlCol="0" anchor="ctr">
            <a:normAutofit/>
          </a:bodyPr>
          <a:lstStyle/>
          <a:p>
            <a:r>
              <a:rPr lang="ru-RU"/>
              <a:t>Образец заголовка</a:t>
            </a:r>
            <a:endParaRPr lang="en-US" dirty="0"/>
          </a:p>
        </p:txBody>
      </p:sp>
      <p:sp>
        <p:nvSpPr>
          <p:cNvPr id="3" name="Text Placeholder 2"/>
          <p:cNvSpPr>
            <a:spLocks noGrp="1"/>
          </p:cNvSpPr>
          <p:nvPr>
            <p:ph type="body" idx="1"/>
          </p:nvPr>
        </p:nvSpPr>
        <p:spPr>
          <a:xfrm>
            <a:off x="3520444" y="9588334"/>
            <a:ext cx="44165519" cy="22853590"/>
          </a:xfrm>
          <a:prstGeom prst="rect">
            <a:avLst/>
          </a:prstGeom>
        </p:spPr>
        <p:txBody>
          <a:bodyPr vert="horz" lIns="124733" tIns="62367" rIns="124733" bIns="62367"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2"/>
          </p:nvPr>
        </p:nvSpPr>
        <p:spPr>
          <a:xfrm>
            <a:off x="3520442" y="33384083"/>
            <a:ext cx="11521440" cy="1917666"/>
          </a:xfrm>
          <a:prstGeom prst="rect">
            <a:avLst/>
          </a:prstGeom>
        </p:spPr>
        <p:txBody>
          <a:bodyPr vert="horz" lIns="124733" tIns="62367" rIns="124733" bIns="62367" rtlCol="0" anchor="ctr"/>
          <a:lstStyle>
            <a:lvl1pPr algn="l">
              <a:defRPr sz="4900">
                <a:solidFill>
                  <a:schemeClr val="tx1">
                    <a:tint val="75000"/>
                  </a:schemeClr>
                </a:solidFill>
              </a:defRPr>
            </a:lvl1pPr>
          </a:lstStyle>
          <a:p>
            <a:fld id="{85A5DE44-605B-4D3B-B2B7-94543DF81A36}" type="datetimeFigureOut">
              <a:rPr lang="ru-RU" smtClean="0"/>
              <a:pPr/>
              <a:t>28.04.2022</a:t>
            </a:fld>
            <a:endParaRPr lang="ru-RU"/>
          </a:p>
        </p:txBody>
      </p:sp>
      <p:sp>
        <p:nvSpPr>
          <p:cNvPr id="5" name="Footer Placeholder 4"/>
          <p:cNvSpPr>
            <a:spLocks noGrp="1"/>
          </p:cNvSpPr>
          <p:nvPr>
            <p:ph type="ftr" sz="quarter" idx="3"/>
          </p:nvPr>
        </p:nvSpPr>
        <p:spPr>
          <a:xfrm>
            <a:off x="16962125" y="33384083"/>
            <a:ext cx="17282159" cy="1917666"/>
          </a:xfrm>
          <a:prstGeom prst="rect">
            <a:avLst/>
          </a:prstGeom>
        </p:spPr>
        <p:txBody>
          <a:bodyPr vert="horz" lIns="124733" tIns="62367" rIns="124733" bIns="62367" rtlCol="0" anchor="ctr"/>
          <a:lstStyle>
            <a:lvl1pPr algn="ctr">
              <a:defRPr sz="4900">
                <a:solidFill>
                  <a:schemeClr val="tx1">
                    <a:tint val="75000"/>
                  </a:schemeClr>
                </a:solidFill>
              </a:defRPr>
            </a:lvl1pPr>
          </a:lstStyle>
          <a:p>
            <a:endParaRPr lang="ru-RU"/>
          </a:p>
        </p:txBody>
      </p:sp>
      <p:sp>
        <p:nvSpPr>
          <p:cNvPr id="6" name="Slide Number Placeholder 5"/>
          <p:cNvSpPr>
            <a:spLocks noGrp="1"/>
          </p:cNvSpPr>
          <p:nvPr>
            <p:ph type="sldNum" sz="quarter" idx="4"/>
          </p:nvPr>
        </p:nvSpPr>
        <p:spPr>
          <a:xfrm>
            <a:off x="36164520" y="33384083"/>
            <a:ext cx="11521440" cy="1917666"/>
          </a:xfrm>
          <a:prstGeom prst="rect">
            <a:avLst/>
          </a:prstGeom>
        </p:spPr>
        <p:txBody>
          <a:bodyPr vert="horz" lIns="124733" tIns="62367" rIns="124733" bIns="62367" rtlCol="0" anchor="ctr"/>
          <a:lstStyle>
            <a:lvl1pPr algn="r">
              <a:defRPr sz="4900">
                <a:solidFill>
                  <a:schemeClr val="tx1">
                    <a:tint val="75000"/>
                  </a:schemeClr>
                </a:solidFill>
              </a:defRPr>
            </a:lvl1pPr>
          </a:lstStyle>
          <a:p>
            <a:fld id="{84F3E878-C7D4-455C-B7B2-78E3A4BD70DA}" type="slidenum">
              <a:rPr lang="ru-RU" smtClean="0"/>
              <a:pPr/>
              <a:t>‹#›</a:t>
            </a:fld>
            <a:endParaRPr lang="ru-RU"/>
          </a:p>
        </p:txBody>
      </p:sp>
    </p:spTree>
    <p:extLst>
      <p:ext uri="{BB962C8B-B14F-4D97-AF65-F5344CB8AC3E}">
        <p14:creationId xmlns:p14="http://schemas.microsoft.com/office/powerpoint/2010/main" val="1744105568"/>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3756718" rtl="0" eaLnBrk="1" latinLnBrk="0" hangingPunct="1">
        <a:lnSpc>
          <a:spcPct val="90000"/>
        </a:lnSpc>
        <a:spcBef>
          <a:spcPct val="0"/>
        </a:spcBef>
        <a:buNone/>
        <a:defRPr sz="18100" kern="1200">
          <a:solidFill>
            <a:schemeClr val="tx1"/>
          </a:solidFill>
          <a:latin typeface="+mj-lt"/>
          <a:ea typeface="+mj-ea"/>
          <a:cs typeface="+mj-cs"/>
        </a:defRPr>
      </a:lvl1pPr>
    </p:titleStyle>
    <p:bodyStyle>
      <a:lvl1pPr marL="939179" indent="-939179" algn="l" defTabSz="3756718" rtl="0" eaLnBrk="1" latinLnBrk="0" hangingPunct="1">
        <a:lnSpc>
          <a:spcPct val="90000"/>
        </a:lnSpc>
        <a:spcBef>
          <a:spcPts val="4109"/>
        </a:spcBef>
        <a:buFont typeface="Arial" panose="020B0604020202020204" pitchFamily="34" charset="0"/>
        <a:buChar char="•"/>
        <a:defRPr sz="11500" kern="1200">
          <a:solidFill>
            <a:schemeClr val="tx1"/>
          </a:solidFill>
          <a:latin typeface="+mn-lt"/>
          <a:ea typeface="+mn-ea"/>
          <a:cs typeface="+mn-cs"/>
        </a:defRPr>
      </a:lvl1pPr>
      <a:lvl2pPr marL="2817538" indent="-939179" algn="l" defTabSz="3756718" rtl="0" eaLnBrk="1" latinLnBrk="0" hangingPunct="1">
        <a:lnSpc>
          <a:spcPct val="90000"/>
        </a:lnSpc>
        <a:spcBef>
          <a:spcPts val="2054"/>
        </a:spcBef>
        <a:buFont typeface="Arial" panose="020B0604020202020204" pitchFamily="34" charset="0"/>
        <a:buChar char="•"/>
        <a:defRPr sz="9900" kern="1200">
          <a:solidFill>
            <a:schemeClr val="tx1"/>
          </a:solidFill>
          <a:latin typeface="+mn-lt"/>
          <a:ea typeface="+mn-ea"/>
          <a:cs typeface="+mn-cs"/>
        </a:defRPr>
      </a:lvl2pPr>
      <a:lvl3pPr marL="4695897" indent="-939179" algn="l" defTabSz="3756718" rtl="0" eaLnBrk="1" latinLnBrk="0" hangingPunct="1">
        <a:lnSpc>
          <a:spcPct val="90000"/>
        </a:lnSpc>
        <a:spcBef>
          <a:spcPts val="2054"/>
        </a:spcBef>
        <a:buFont typeface="Arial" panose="020B0604020202020204" pitchFamily="34" charset="0"/>
        <a:buChar char="•"/>
        <a:defRPr sz="8200" kern="1200">
          <a:solidFill>
            <a:schemeClr val="tx1"/>
          </a:solidFill>
          <a:latin typeface="+mn-lt"/>
          <a:ea typeface="+mn-ea"/>
          <a:cs typeface="+mn-cs"/>
        </a:defRPr>
      </a:lvl3pPr>
      <a:lvl4pPr marL="6574255"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4pPr>
      <a:lvl5pPr marL="8452614"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5pPr>
      <a:lvl6pPr marL="10330973"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6pPr>
      <a:lvl7pPr marL="12209332"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7pPr>
      <a:lvl8pPr marL="14087691"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8pPr>
      <a:lvl9pPr marL="15966050"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9pPr>
    </p:bodyStyle>
    <p:otherStyle>
      <a:defPPr>
        <a:defRPr lang="en-US"/>
      </a:defPPr>
      <a:lvl1pPr marL="0" algn="l" defTabSz="3756718" rtl="0" eaLnBrk="1" latinLnBrk="0" hangingPunct="1">
        <a:defRPr sz="7400" kern="1200">
          <a:solidFill>
            <a:schemeClr val="tx1"/>
          </a:solidFill>
          <a:latin typeface="+mn-lt"/>
          <a:ea typeface="+mn-ea"/>
          <a:cs typeface="+mn-cs"/>
        </a:defRPr>
      </a:lvl1pPr>
      <a:lvl2pPr marL="1878359" algn="l" defTabSz="3756718" rtl="0" eaLnBrk="1" latinLnBrk="0" hangingPunct="1">
        <a:defRPr sz="7400" kern="1200">
          <a:solidFill>
            <a:schemeClr val="tx1"/>
          </a:solidFill>
          <a:latin typeface="+mn-lt"/>
          <a:ea typeface="+mn-ea"/>
          <a:cs typeface="+mn-cs"/>
        </a:defRPr>
      </a:lvl2pPr>
      <a:lvl3pPr marL="3756718" algn="l" defTabSz="3756718" rtl="0" eaLnBrk="1" latinLnBrk="0" hangingPunct="1">
        <a:defRPr sz="7400" kern="1200">
          <a:solidFill>
            <a:schemeClr val="tx1"/>
          </a:solidFill>
          <a:latin typeface="+mn-lt"/>
          <a:ea typeface="+mn-ea"/>
          <a:cs typeface="+mn-cs"/>
        </a:defRPr>
      </a:lvl3pPr>
      <a:lvl4pPr marL="5635077" algn="l" defTabSz="3756718" rtl="0" eaLnBrk="1" latinLnBrk="0" hangingPunct="1">
        <a:defRPr sz="7400" kern="1200">
          <a:solidFill>
            <a:schemeClr val="tx1"/>
          </a:solidFill>
          <a:latin typeface="+mn-lt"/>
          <a:ea typeface="+mn-ea"/>
          <a:cs typeface="+mn-cs"/>
        </a:defRPr>
      </a:lvl4pPr>
      <a:lvl5pPr marL="7513436" algn="l" defTabSz="3756718" rtl="0" eaLnBrk="1" latinLnBrk="0" hangingPunct="1">
        <a:defRPr sz="7400" kern="1200">
          <a:solidFill>
            <a:schemeClr val="tx1"/>
          </a:solidFill>
          <a:latin typeface="+mn-lt"/>
          <a:ea typeface="+mn-ea"/>
          <a:cs typeface="+mn-cs"/>
        </a:defRPr>
      </a:lvl5pPr>
      <a:lvl6pPr marL="9391794" algn="l" defTabSz="3756718" rtl="0" eaLnBrk="1" latinLnBrk="0" hangingPunct="1">
        <a:defRPr sz="7400" kern="1200">
          <a:solidFill>
            <a:schemeClr val="tx1"/>
          </a:solidFill>
          <a:latin typeface="+mn-lt"/>
          <a:ea typeface="+mn-ea"/>
          <a:cs typeface="+mn-cs"/>
        </a:defRPr>
      </a:lvl6pPr>
      <a:lvl7pPr marL="11270153" algn="l" defTabSz="3756718" rtl="0" eaLnBrk="1" latinLnBrk="0" hangingPunct="1">
        <a:defRPr sz="7400" kern="1200">
          <a:solidFill>
            <a:schemeClr val="tx1"/>
          </a:solidFill>
          <a:latin typeface="+mn-lt"/>
          <a:ea typeface="+mn-ea"/>
          <a:cs typeface="+mn-cs"/>
        </a:defRPr>
      </a:lvl7pPr>
      <a:lvl8pPr marL="13148512" algn="l" defTabSz="3756718" rtl="0" eaLnBrk="1" latinLnBrk="0" hangingPunct="1">
        <a:defRPr sz="7400" kern="1200">
          <a:solidFill>
            <a:schemeClr val="tx1"/>
          </a:solidFill>
          <a:latin typeface="+mn-lt"/>
          <a:ea typeface="+mn-ea"/>
          <a:cs typeface="+mn-cs"/>
        </a:defRPr>
      </a:lvl8pPr>
      <a:lvl9pPr marL="15026871" algn="l" defTabSz="3756718" rtl="0" eaLnBrk="1" latinLnBrk="0" hangingPunct="1">
        <a:defRPr sz="7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Прямоугольник 125"/>
          <p:cNvSpPr/>
          <p:nvPr/>
        </p:nvSpPr>
        <p:spPr>
          <a:xfrm>
            <a:off x="16075101" y="10860333"/>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Революционная социалистическая партия </a:t>
            </a:r>
            <a:r>
              <a:rPr lang="ru-RU" sz="300" dirty="0"/>
              <a:t>(Революционная социалистическая партия ( голландский : </a:t>
            </a:r>
            <a:r>
              <a:rPr lang="ru-RU" sz="300" dirty="0" err="1"/>
              <a:t>Revolutionair</a:t>
            </a:r>
            <a:r>
              <a:rPr lang="ru-RU" sz="300" dirty="0"/>
              <a:t> </a:t>
            </a:r>
            <a:r>
              <a:rPr lang="ru-RU" sz="300" dirty="0" err="1"/>
              <a:t>Socialistische</a:t>
            </a:r>
            <a:r>
              <a:rPr lang="ru-RU" sz="300" dirty="0"/>
              <a:t> </a:t>
            </a:r>
            <a:r>
              <a:rPr lang="ru-RU" sz="300" dirty="0" err="1"/>
              <a:t>Partij</a:t>
            </a:r>
            <a:r>
              <a:rPr lang="ru-RU" sz="300" dirty="0"/>
              <a:t> или RSP ) была голландской социалистической политической партией , которую по-разному характеризовали как троцкистскую и синдикалистскую . [1] : 151 В 1935 году она объединилась с Независимой социалистической партией (OSP) и образовала Революционную социалистическую рабочую партию ( голландский : </a:t>
            </a:r>
            <a:r>
              <a:rPr lang="ru-RU" sz="300" dirty="0" err="1"/>
              <a:t>Revolutionair</a:t>
            </a:r>
            <a:r>
              <a:rPr lang="ru-RU" sz="300" dirty="0"/>
              <a:t> </a:t>
            </a:r>
            <a:r>
              <a:rPr lang="ru-RU" sz="300" dirty="0" err="1"/>
              <a:t>Socialistische</a:t>
            </a:r>
            <a:r>
              <a:rPr lang="ru-RU" sz="300" dirty="0"/>
              <a:t> </a:t>
            </a:r>
            <a:r>
              <a:rPr lang="ru-RU" sz="300" dirty="0" err="1"/>
              <a:t>Arbeiderspartij</a:t>
            </a:r>
            <a:r>
              <a:rPr lang="ru-RU" sz="300" dirty="0"/>
              <a:t> , RSAP), но большинство бывших членов OSP покинули объединенную партию в том же году. [1] : 159–160 </a:t>
            </a:r>
            <a:r>
              <a:rPr lang="ru-RU" sz="300" dirty="0" err="1"/>
              <a:t>Хенк</a:t>
            </a:r>
            <a:r>
              <a:rPr lang="ru-RU" sz="300" dirty="0"/>
              <a:t> </a:t>
            </a:r>
            <a:r>
              <a:rPr lang="ru-RU" sz="300" dirty="0" err="1"/>
              <a:t>Сневлит</a:t>
            </a:r>
            <a:r>
              <a:rPr lang="ru-RU" sz="300" dirty="0"/>
              <a:t> был бесспорным лидером RSP/RSAP на протяжении всего его существования, [1] : 151–152 , а также его единственным представителем .)</a:t>
            </a:r>
            <a:endParaRPr lang="ru-RU" sz="1400" dirty="0"/>
          </a:p>
        </p:txBody>
      </p:sp>
      <p:cxnSp>
        <p:nvCxnSpPr>
          <p:cNvPr id="157" name="Прямая соединительная линия 156"/>
          <p:cNvCxnSpPr>
            <a:cxnSpLocks/>
            <a:stCxn id="204" idx="1"/>
            <a:endCxn id="149" idx="3"/>
          </p:cNvCxnSpPr>
          <p:nvPr/>
        </p:nvCxnSpPr>
        <p:spPr>
          <a:xfrm flipH="1">
            <a:off x="20670825" y="17267023"/>
            <a:ext cx="380746"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201" name="Прямоугольник 200">
            <a:extLst>
              <a:ext uri="{FF2B5EF4-FFF2-40B4-BE49-F238E27FC236}">
                <a16:creationId xmlns:a16="http://schemas.microsoft.com/office/drawing/2014/main" id="{53544899-0EE6-4BB7-B778-205C69B53277}"/>
              </a:ext>
            </a:extLst>
          </p:cNvPr>
          <p:cNvSpPr/>
          <p:nvPr/>
        </p:nvSpPr>
        <p:spPr>
          <a:xfrm>
            <a:off x="13745508" y="15202795"/>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Борьба с безработицей </a:t>
            </a:r>
            <a:r>
              <a:rPr lang="ru-RU" sz="1000" dirty="0"/>
              <a:t>(Государственное вмешательство в борьбу с безработицей и государственные субсидии безработным;)</a:t>
            </a:r>
            <a:endParaRPr lang="ru-RU" sz="1400" dirty="0"/>
          </a:p>
        </p:txBody>
      </p:sp>
      <p:sp>
        <p:nvSpPr>
          <p:cNvPr id="204" name="Прямоугольник 203">
            <a:extLst>
              <a:ext uri="{FF2B5EF4-FFF2-40B4-BE49-F238E27FC236}">
                <a16:creationId xmlns:a16="http://schemas.microsoft.com/office/drawing/2014/main" id="{E1D56071-D672-4436-9189-8D4BC6086459}"/>
              </a:ext>
            </a:extLst>
          </p:cNvPr>
          <p:cNvSpPr/>
          <p:nvPr/>
        </p:nvSpPr>
        <p:spPr>
          <a:xfrm>
            <a:off x="21051571" y="16727023"/>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Голландский антивоенный фронт </a:t>
            </a:r>
            <a:r>
              <a:rPr lang="ru-RU" sz="400" dirty="0"/>
              <a:t>(Столкнувшись с войной и угрозой распространения военных действий на территорию Нидерландов, коммунисты совета, казалось, не решались проводить свою антивоенную революционную пропаганду. Правда, у них не было никакого желания проводить «</a:t>
            </a:r>
            <a:r>
              <a:rPr lang="ru-RU" sz="400" dirty="0" err="1"/>
              <a:t>фронтистскую</a:t>
            </a:r>
            <a:r>
              <a:rPr lang="ru-RU" sz="400" dirty="0"/>
              <a:t>» политику с </a:t>
            </a:r>
            <a:r>
              <a:rPr lang="ru-RU" sz="400" dirty="0" err="1"/>
              <a:t>rsap</a:t>
            </a:r>
            <a:r>
              <a:rPr lang="ru-RU" sz="400" dirty="0"/>
              <a:t> </a:t>
            </a:r>
            <a:r>
              <a:rPr lang="ru-RU" sz="400" dirty="0" err="1"/>
              <a:t>Сневлита</a:t>
            </a:r>
            <a:r>
              <a:rPr lang="ru-RU" sz="400" dirty="0"/>
              <a:t>, который в начале 1940-х предложил создать антивоенный фронт (</a:t>
            </a:r>
            <a:r>
              <a:rPr lang="ru-RU" sz="400" dirty="0" err="1"/>
              <a:t>Nederlands</a:t>
            </a:r>
            <a:r>
              <a:rPr lang="ru-RU" sz="400" dirty="0"/>
              <a:t> </a:t>
            </a:r>
            <a:r>
              <a:rPr lang="ru-RU" sz="400" dirty="0" err="1"/>
              <a:t>Anti-Oorlog</a:t>
            </a:r>
            <a:r>
              <a:rPr lang="ru-RU" sz="400" dirty="0"/>
              <a:t> </a:t>
            </a:r>
            <a:r>
              <a:rPr lang="ru-RU" sz="400" dirty="0" err="1"/>
              <a:t>Front</a:t>
            </a:r>
            <a:r>
              <a:rPr lang="ru-RU" sz="400" dirty="0"/>
              <a:t>), объединяющий синдикалистов, анархистов и троцкистов для общего действие. Они отказались присоединяться к этому фронту2)</a:t>
            </a:r>
            <a:endParaRPr lang="ru-RU" sz="1400" dirty="0"/>
          </a:p>
        </p:txBody>
      </p:sp>
      <p:sp>
        <p:nvSpPr>
          <p:cNvPr id="318" name="Прямоугольник 317">
            <a:extLst>
              <a:ext uri="{FF2B5EF4-FFF2-40B4-BE49-F238E27FC236}">
                <a16:creationId xmlns:a16="http://schemas.microsoft.com/office/drawing/2014/main" id="{1EFE5386-8F48-4331-B975-9356E5E55F01}"/>
              </a:ext>
            </a:extLst>
          </p:cNvPr>
          <p:cNvSpPr/>
          <p:nvPr/>
        </p:nvSpPr>
        <p:spPr>
          <a:xfrm>
            <a:off x="18554908" y="15210391"/>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Пролетарская</a:t>
            </a:r>
            <a:r>
              <a:rPr lang="ru-RU" sz="700" dirty="0"/>
              <a:t> </a:t>
            </a:r>
            <a:r>
              <a:rPr lang="ru-RU" sz="1400" dirty="0"/>
              <a:t>мировая революция </a:t>
            </a:r>
            <a:r>
              <a:rPr lang="ru-RU" sz="700" dirty="0"/>
              <a:t>(Голландско-немецкие левые откололись от Владимира Ленина .до правления Сталина и поддерживает твердо советскую коммунистическую и </a:t>
            </a:r>
            <a:r>
              <a:rPr lang="ru-RU" sz="700" dirty="0" err="1"/>
              <a:t>либертарианскую</a:t>
            </a:r>
            <a:r>
              <a:rPr lang="ru-RU" sz="700" dirty="0"/>
              <a:t> марксистскую точку зрения, в отличие от итальянских левых, которые подчеркивали необходимость международной революционной партии.)</a:t>
            </a:r>
            <a:endParaRPr lang="ru-RU" sz="1400" dirty="0"/>
          </a:p>
        </p:txBody>
      </p:sp>
      <p:sp>
        <p:nvSpPr>
          <p:cNvPr id="131" name="Прямоугольник 130">
            <a:extLst>
              <a:ext uri="{FF2B5EF4-FFF2-40B4-BE49-F238E27FC236}">
                <a16:creationId xmlns:a16="http://schemas.microsoft.com/office/drawing/2014/main" id="{F58FDCDF-41C4-4AB2-B4DF-922F7CDBAA5D}"/>
              </a:ext>
            </a:extLst>
          </p:cNvPr>
          <p:cNvSpPr/>
          <p:nvPr/>
        </p:nvSpPr>
        <p:spPr>
          <a:xfrm>
            <a:off x="17364628" y="1305025"/>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300" dirty="0"/>
              <a:t>Поэтому в 1935 г. было принято решение о слиянии партии </a:t>
            </a:r>
            <a:r>
              <a:rPr lang="ru-RU" sz="300" dirty="0" err="1"/>
              <a:t>Сневлита</a:t>
            </a:r>
            <a:r>
              <a:rPr lang="ru-RU" sz="300" dirty="0"/>
              <a:t> с РСП, из которой возникла Революционная социалистическая рабочая партия (РСАП). Шмидт стал председателем этой партии и был избран в провинциальный совет Северной Голландии и в городской совет Амстердама. Когда он был исключен из РСАП вместе с адвокатом </a:t>
            </a:r>
            <a:r>
              <a:rPr lang="ru-RU" sz="300" dirty="0" err="1"/>
              <a:t>Штиеном</a:t>
            </a:r>
            <a:r>
              <a:rPr lang="ru-RU" sz="300" dirty="0"/>
              <a:t> де </a:t>
            </a:r>
            <a:r>
              <a:rPr lang="ru-RU" sz="300" dirty="0" err="1"/>
              <a:t>Зеувом</a:t>
            </a:r>
            <a:r>
              <a:rPr lang="ru-RU" sz="300" dirty="0"/>
              <a:t> в сентябре 1936 года из-за его критики Сталина и сталинского режима в Советском Союзе, [3]он вышел из провинциального совета и городского совета. Он снова стал членом SDAP и был избран в городской совет Амстердама в 1939 году от этой партии. Он оставался членом совета, пока он не был распущен немецкими оккупантами в 1941 году.</a:t>
            </a:r>
            <a:br>
              <a:rPr lang="ru-RU" sz="300" dirty="0"/>
            </a:br>
            <a:r>
              <a:rPr lang="ru-RU" sz="300" dirty="0"/>
              <a:t>В 1936 году Шмидт был исключен за то, что публично раскритиковал Московские процессы как показательные . [1] : 159 </a:t>
            </a:r>
            <a:r>
              <a:rPr lang="ru-RU" sz="300" dirty="0" err="1"/>
              <a:t>Сневлит</a:t>
            </a:r>
            <a:r>
              <a:rPr lang="ru-RU" sz="300" dirty="0"/>
              <a:t> занял место председателя. Симпатия Шмидта к демократии и его страх перед тоталитарной диктатурой были непосредственной причиной этого раскола. На выборах 1937 </a:t>
            </a:r>
            <a:r>
              <a:rPr lang="ru-RU" sz="300" dirty="0" err="1"/>
              <a:t>г.партия</a:t>
            </a:r>
            <a:r>
              <a:rPr lang="ru-RU" sz="300" dirty="0"/>
              <a:t> не смогла получить ни одного места. После этих выборов партия получила больше противодействия со стороны правительства Нидерландов: государственным служащим было запрещено быть членом NAS или RSAP, а видные члены RSAP преследовались за оскорбление «дружественных глав государств», таких как Гитлер . Коммунистическая КПН, набравшая силу после нескольких чисток, также активно выступала против «троцкистской контрреволюционной секты». [1] : 160 отрядов сильной руки КПН атаковали нескольких видных членов РСАП. В конце концов Троцкий и </a:t>
            </a:r>
            <a:r>
              <a:rPr lang="ru-RU" sz="300" dirty="0" err="1"/>
              <a:t>Сневлит</a:t>
            </a:r>
            <a:r>
              <a:rPr lang="ru-RU" sz="300" dirty="0"/>
              <a:t> вступили в идеологический конфликт, отрезав РСАП от международных контактов.</a:t>
            </a:r>
          </a:p>
        </p:txBody>
      </p:sp>
      <p:sp>
        <p:nvSpPr>
          <p:cNvPr id="134" name="Прямоугольник 133">
            <a:extLst>
              <a:ext uri="{FF2B5EF4-FFF2-40B4-BE49-F238E27FC236}">
                <a16:creationId xmlns:a16="http://schemas.microsoft.com/office/drawing/2014/main" id="{A6501717-9895-440F-BF34-D3AA54D6E376}"/>
              </a:ext>
            </a:extLst>
          </p:cNvPr>
          <p:cNvSpPr/>
          <p:nvPr/>
        </p:nvSpPr>
        <p:spPr>
          <a:xfrm>
            <a:off x="17364628" y="3861570"/>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В конце концов Троцкий и </a:t>
            </a:r>
            <a:r>
              <a:rPr lang="ru-RU" sz="1100" dirty="0" err="1"/>
              <a:t>Сневлит</a:t>
            </a:r>
            <a:r>
              <a:rPr lang="ru-RU" sz="1100" dirty="0"/>
              <a:t> вступили в идеологический конфликт, отрезав РСАП от международных контактов.</a:t>
            </a:r>
          </a:p>
        </p:txBody>
      </p:sp>
      <p:sp>
        <p:nvSpPr>
          <p:cNvPr id="137" name="Прямоугольник 136">
            <a:extLst>
              <a:ext uri="{FF2B5EF4-FFF2-40B4-BE49-F238E27FC236}">
                <a16:creationId xmlns:a16="http://schemas.microsoft.com/office/drawing/2014/main" id="{93C62C15-B0D7-4FF5-8AC8-0D49F8D19AE5}"/>
              </a:ext>
            </a:extLst>
          </p:cNvPr>
          <p:cNvSpPr/>
          <p:nvPr/>
        </p:nvSpPr>
        <p:spPr>
          <a:xfrm>
            <a:off x="18547095" y="12330192"/>
            <a:ext cx="2115918" cy="1080000"/>
          </a:xfrm>
          <a:prstGeom prst="rect">
            <a:avLst/>
          </a:prstGeom>
          <a:gradFill>
            <a:gsLst>
              <a:gs pos="0">
                <a:schemeClr val="accent4"/>
              </a:gs>
              <a:gs pos="100000">
                <a:srgbClr val="FF0000"/>
              </a:gs>
            </a:gsLst>
            <a:lin ang="5400000" scaled="1"/>
          </a:gra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Отмена закона о борьбе с забастовками</a:t>
            </a:r>
          </a:p>
        </p:txBody>
      </p:sp>
      <p:sp>
        <p:nvSpPr>
          <p:cNvPr id="138" name="Прямоугольник 137">
            <a:extLst>
              <a:ext uri="{FF2B5EF4-FFF2-40B4-BE49-F238E27FC236}">
                <a16:creationId xmlns:a16="http://schemas.microsoft.com/office/drawing/2014/main" id="{8D01AC0B-ADDB-4504-98C9-19828B188B48}"/>
              </a:ext>
            </a:extLst>
          </p:cNvPr>
          <p:cNvSpPr/>
          <p:nvPr/>
        </p:nvSpPr>
        <p:spPr>
          <a:xfrm>
            <a:off x="16075097" y="15219680"/>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Система рабочих советов </a:t>
            </a:r>
            <a:r>
              <a:rPr lang="ru-RU" sz="600" dirty="0"/>
              <a:t>(Главной целью партии была пролетарская мировая революция , которая заменит капиталистическую систему системой рабочих советов . В конце концов это привело бы к коммунистическому обществу, где эксплуатация и класс будет ликвидирован.)</a:t>
            </a:r>
            <a:endParaRPr lang="ru-RU" sz="1400" dirty="0"/>
          </a:p>
        </p:txBody>
      </p:sp>
      <p:sp>
        <p:nvSpPr>
          <p:cNvPr id="143" name="Прямоугольник 142">
            <a:extLst>
              <a:ext uri="{FF2B5EF4-FFF2-40B4-BE49-F238E27FC236}">
                <a16:creationId xmlns:a16="http://schemas.microsoft.com/office/drawing/2014/main" id="{04D70944-041B-435E-B04F-5BA316C5F5A6}"/>
              </a:ext>
            </a:extLst>
          </p:cNvPr>
          <p:cNvSpPr/>
          <p:nvPr/>
        </p:nvSpPr>
        <p:spPr>
          <a:xfrm>
            <a:off x="21034718" y="15210387"/>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Замена армии системой рабочей милиции</a:t>
            </a:r>
          </a:p>
        </p:txBody>
      </p:sp>
      <p:sp>
        <p:nvSpPr>
          <p:cNvPr id="144" name="Прямоугольник 143">
            <a:extLst>
              <a:ext uri="{FF2B5EF4-FFF2-40B4-BE49-F238E27FC236}">
                <a16:creationId xmlns:a16="http://schemas.microsoft.com/office/drawing/2014/main" id="{84D94725-5A52-4F85-BD08-096154350000}"/>
              </a:ext>
            </a:extLst>
          </p:cNvPr>
          <p:cNvSpPr/>
          <p:nvPr/>
        </p:nvSpPr>
        <p:spPr>
          <a:xfrm>
            <a:off x="13744278" y="16748684"/>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Новые условия труда </a:t>
            </a:r>
            <a:r>
              <a:rPr lang="ru-RU" sz="1000" dirty="0"/>
              <a:t>(Установление условий труда для рабочих: 6-часовой рабочий день, особая защита работниц и молодежи, запрет на работу в ночное время и обязательный отпуск;)</a:t>
            </a:r>
            <a:endParaRPr lang="ru-RU" sz="1400" dirty="0"/>
          </a:p>
        </p:txBody>
      </p:sp>
      <p:sp>
        <p:nvSpPr>
          <p:cNvPr id="146" name="Прямоугольник 145">
            <a:extLst>
              <a:ext uri="{FF2B5EF4-FFF2-40B4-BE49-F238E27FC236}">
                <a16:creationId xmlns:a16="http://schemas.microsoft.com/office/drawing/2014/main" id="{C5289642-8620-4E45-AD1F-76E35F95EC48}"/>
              </a:ext>
            </a:extLst>
          </p:cNvPr>
          <p:cNvSpPr/>
          <p:nvPr/>
        </p:nvSpPr>
        <p:spPr>
          <a:xfrm>
            <a:off x="11074095" y="16724401"/>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Минимальная заработная плата</a:t>
            </a:r>
          </a:p>
        </p:txBody>
      </p:sp>
      <p:sp>
        <p:nvSpPr>
          <p:cNvPr id="147" name="Прямоугольник 146">
            <a:extLst>
              <a:ext uri="{FF2B5EF4-FFF2-40B4-BE49-F238E27FC236}">
                <a16:creationId xmlns:a16="http://schemas.microsoft.com/office/drawing/2014/main" id="{8F3703E0-B68B-4964-A99B-9C3A4EA59680}"/>
              </a:ext>
            </a:extLst>
          </p:cNvPr>
          <p:cNvSpPr/>
          <p:nvPr/>
        </p:nvSpPr>
        <p:spPr>
          <a:xfrm>
            <a:off x="12464570" y="18143910"/>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Пенсии по старости с 55 лет</a:t>
            </a:r>
          </a:p>
        </p:txBody>
      </p:sp>
      <p:sp>
        <p:nvSpPr>
          <p:cNvPr id="149" name="Прямоугольник 148">
            <a:extLst>
              <a:ext uri="{FF2B5EF4-FFF2-40B4-BE49-F238E27FC236}">
                <a16:creationId xmlns:a16="http://schemas.microsoft.com/office/drawing/2014/main" id="{40A430D9-D46E-4862-824C-EC3401744507}"/>
              </a:ext>
            </a:extLst>
          </p:cNvPr>
          <p:cNvSpPr/>
          <p:nvPr/>
        </p:nvSpPr>
        <p:spPr>
          <a:xfrm>
            <a:off x="18554907" y="16727023"/>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Секция 4 интернационала</a:t>
            </a:r>
          </a:p>
        </p:txBody>
      </p:sp>
      <p:cxnSp>
        <p:nvCxnSpPr>
          <p:cNvPr id="150" name="Соединительная линия уступом 175">
            <a:extLst>
              <a:ext uri="{FF2B5EF4-FFF2-40B4-BE49-F238E27FC236}">
                <a16:creationId xmlns:a16="http://schemas.microsoft.com/office/drawing/2014/main" id="{1DCC0943-0954-403F-A2C2-B37263991614}"/>
              </a:ext>
            </a:extLst>
          </p:cNvPr>
          <p:cNvCxnSpPr>
            <a:cxnSpLocks/>
            <a:stCxn id="126" idx="2"/>
            <a:endCxn id="295" idx="0"/>
          </p:cNvCxnSpPr>
          <p:nvPr/>
        </p:nvCxnSpPr>
        <p:spPr>
          <a:xfrm rot="5400000">
            <a:off x="15758023" y="10984548"/>
            <a:ext cx="419253" cy="233082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53" name="Соединительная линия уступом 175">
            <a:extLst>
              <a:ext uri="{FF2B5EF4-FFF2-40B4-BE49-F238E27FC236}">
                <a16:creationId xmlns:a16="http://schemas.microsoft.com/office/drawing/2014/main" id="{11DE3EBA-FF10-4C26-9A7D-B345D11A992E}"/>
              </a:ext>
            </a:extLst>
          </p:cNvPr>
          <p:cNvCxnSpPr>
            <a:cxnSpLocks/>
            <a:stCxn id="201" idx="2"/>
            <a:endCxn id="144" idx="0"/>
          </p:cNvCxnSpPr>
          <p:nvPr/>
        </p:nvCxnSpPr>
        <p:spPr>
          <a:xfrm rot="5400000">
            <a:off x="14569908" y="16515124"/>
            <a:ext cx="465889" cy="123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56" name="Соединительная линия уступом 175">
            <a:extLst>
              <a:ext uri="{FF2B5EF4-FFF2-40B4-BE49-F238E27FC236}">
                <a16:creationId xmlns:a16="http://schemas.microsoft.com/office/drawing/2014/main" id="{5DD35F2F-B601-4D62-B070-13132331D9B2}"/>
              </a:ext>
            </a:extLst>
          </p:cNvPr>
          <p:cNvCxnSpPr>
            <a:cxnSpLocks/>
            <a:stCxn id="201" idx="2"/>
            <a:endCxn id="146" idx="0"/>
          </p:cNvCxnSpPr>
          <p:nvPr/>
        </p:nvCxnSpPr>
        <p:spPr>
          <a:xfrm rot="5400000">
            <a:off x="13246958" y="15167892"/>
            <a:ext cx="441606" cy="267141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60" name="Соединительная линия уступом 175">
            <a:extLst>
              <a:ext uri="{FF2B5EF4-FFF2-40B4-BE49-F238E27FC236}">
                <a16:creationId xmlns:a16="http://schemas.microsoft.com/office/drawing/2014/main" id="{C10BFE03-03D5-4C54-A202-0DC9B891B68F}"/>
              </a:ext>
            </a:extLst>
          </p:cNvPr>
          <p:cNvCxnSpPr>
            <a:cxnSpLocks/>
            <a:stCxn id="190" idx="2"/>
            <a:endCxn id="143" idx="0"/>
          </p:cNvCxnSpPr>
          <p:nvPr/>
        </p:nvCxnSpPr>
        <p:spPr>
          <a:xfrm rot="16200000" flipH="1">
            <a:off x="20687512" y="13805222"/>
            <a:ext cx="334070" cy="247626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63" name="Соединительная линия уступом 175">
            <a:extLst>
              <a:ext uri="{FF2B5EF4-FFF2-40B4-BE49-F238E27FC236}">
                <a16:creationId xmlns:a16="http://schemas.microsoft.com/office/drawing/2014/main" id="{07C2B2BC-73F1-4979-89EB-460499B0051B}"/>
              </a:ext>
            </a:extLst>
          </p:cNvPr>
          <p:cNvCxnSpPr>
            <a:cxnSpLocks/>
            <a:stCxn id="190" idx="2"/>
            <a:endCxn id="138" idx="0"/>
          </p:cNvCxnSpPr>
          <p:nvPr/>
        </p:nvCxnSpPr>
        <p:spPr>
          <a:xfrm rot="5400000">
            <a:off x="18203056" y="13806318"/>
            <a:ext cx="343363" cy="248336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69" name="Соединительная линия уступом 175">
            <a:extLst>
              <a:ext uri="{FF2B5EF4-FFF2-40B4-BE49-F238E27FC236}">
                <a16:creationId xmlns:a16="http://schemas.microsoft.com/office/drawing/2014/main" id="{E35B5EDC-28F8-4E20-BE87-B6124C94E37D}"/>
              </a:ext>
            </a:extLst>
          </p:cNvPr>
          <p:cNvCxnSpPr>
            <a:cxnSpLocks/>
            <a:stCxn id="318" idx="2"/>
            <a:endCxn id="149" idx="0"/>
          </p:cNvCxnSpPr>
          <p:nvPr/>
        </p:nvCxnSpPr>
        <p:spPr>
          <a:xfrm rot="5400000">
            <a:off x="19394551" y="16508707"/>
            <a:ext cx="436632" cy="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74" name="Соединительная линия уступом 175">
            <a:extLst>
              <a:ext uri="{FF2B5EF4-FFF2-40B4-BE49-F238E27FC236}">
                <a16:creationId xmlns:a16="http://schemas.microsoft.com/office/drawing/2014/main" id="{ED51EF43-ACA2-48AE-9458-9E116E711DB8}"/>
              </a:ext>
            </a:extLst>
          </p:cNvPr>
          <p:cNvCxnSpPr>
            <a:cxnSpLocks/>
            <a:stCxn id="318" idx="2"/>
            <a:endCxn id="204" idx="0"/>
          </p:cNvCxnSpPr>
          <p:nvPr/>
        </p:nvCxnSpPr>
        <p:spPr>
          <a:xfrm rot="16200000" flipH="1">
            <a:off x="20642882" y="15260375"/>
            <a:ext cx="436632" cy="249666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77" name="Соединительная линия уступом 175">
            <a:extLst>
              <a:ext uri="{FF2B5EF4-FFF2-40B4-BE49-F238E27FC236}">
                <a16:creationId xmlns:a16="http://schemas.microsoft.com/office/drawing/2014/main" id="{FB60B473-47C6-4277-BD95-DB94C7852F16}"/>
              </a:ext>
            </a:extLst>
          </p:cNvPr>
          <p:cNvCxnSpPr>
            <a:cxnSpLocks/>
            <a:stCxn id="144" idx="2"/>
            <a:endCxn id="147" idx="0"/>
          </p:cNvCxnSpPr>
          <p:nvPr/>
        </p:nvCxnSpPr>
        <p:spPr>
          <a:xfrm rot="5400000">
            <a:off x="14004770" y="17346443"/>
            <a:ext cx="315226" cy="127970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80" name="Соединительная линия уступом 175">
            <a:extLst>
              <a:ext uri="{FF2B5EF4-FFF2-40B4-BE49-F238E27FC236}">
                <a16:creationId xmlns:a16="http://schemas.microsoft.com/office/drawing/2014/main" id="{334F020F-24CF-42A4-A386-AEA5ADAC0BA7}"/>
              </a:ext>
            </a:extLst>
          </p:cNvPr>
          <p:cNvCxnSpPr>
            <a:cxnSpLocks/>
            <a:stCxn id="146" idx="2"/>
            <a:endCxn id="147" idx="0"/>
          </p:cNvCxnSpPr>
          <p:nvPr/>
        </p:nvCxnSpPr>
        <p:spPr>
          <a:xfrm rot="16200000" flipH="1">
            <a:off x="12657537" y="17278917"/>
            <a:ext cx="339509" cy="139047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88" name="Прямоугольник 187">
            <a:extLst>
              <a:ext uri="{FF2B5EF4-FFF2-40B4-BE49-F238E27FC236}">
                <a16:creationId xmlns:a16="http://schemas.microsoft.com/office/drawing/2014/main" id="{343CB489-868B-4D8C-9E5C-526852CAEBE4}"/>
              </a:ext>
            </a:extLst>
          </p:cNvPr>
          <p:cNvSpPr/>
          <p:nvPr/>
        </p:nvSpPr>
        <p:spPr>
          <a:xfrm>
            <a:off x="12370697" y="13766141"/>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Ленинская молодая гвардия </a:t>
            </a:r>
            <a:r>
              <a:rPr lang="ru-RU" sz="600" dirty="0"/>
              <a:t>(( голландский: </a:t>
            </a:r>
            <a:r>
              <a:rPr lang="ru-RU" sz="600" dirty="0" err="1"/>
              <a:t>ленинистический</a:t>
            </a:r>
            <a:r>
              <a:rPr lang="ru-RU" sz="600" dirty="0"/>
              <a:t> </a:t>
            </a:r>
            <a:r>
              <a:rPr lang="ru-RU" sz="600" dirty="0" err="1"/>
              <a:t>Jeugd</a:t>
            </a:r>
            <a:r>
              <a:rPr lang="ru-RU" sz="600" dirty="0"/>
              <a:t> </a:t>
            </a:r>
            <a:r>
              <a:rPr lang="ru-RU" sz="600" dirty="0" err="1"/>
              <a:t>Garde</a:t>
            </a:r>
            <a:r>
              <a:rPr lang="ru-RU" sz="600" dirty="0"/>
              <a:t>; LJG) была независимой молодежной организацией, связанной с РСАП. LJG опубликовала </a:t>
            </a:r>
            <a:r>
              <a:rPr lang="ru-RU" sz="600" dirty="0" err="1"/>
              <a:t>Arbeidersjeugd</a:t>
            </a:r>
            <a:r>
              <a:rPr lang="ru-RU" sz="600" dirty="0"/>
              <a:t> 1937–1940. Сал </a:t>
            </a:r>
            <a:r>
              <a:rPr lang="ru-RU" sz="600" dirty="0" err="1"/>
              <a:t>Сантен</a:t>
            </a:r>
            <a:r>
              <a:rPr lang="ru-RU" sz="600" dirty="0"/>
              <a:t> стал секретарем LJG в 1936 году.)</a:t>
            </a:r>
            <a:endParaRPr lang="ru-RU" sz="1400" dirty="0"/>
          </a:p>
        </p:txBody>
      </p:sp>
      <p:cxnSp>
        <p:nvCxnSpPr>
          <p:cNvPr id="189" name="Прямая со стрелкой 188">
            <a:extLst>
              <a:ext uri="{FF2B5EF4-FFF2-40B4-BE49-F238E27FC236}">
                <a16:creationId xmlns:a16="http://schemas.microsoft.com/office/drawing/2014/main" id="{499DCAE2-234B-427D-8B4B-B48885DAAC45}"/>
              </a:ext>
            </a:extLst>
          </p:cNvPr>
          <p:cNvCxnSpPr>
            <a:cxnSpLocks/>
            <a:stCxn id="126" idx="2"/>
            <a:endCxn id="168" idx="0"/>
          </p:cNvCxnSpPr>
          <p:nvPr/>
        </p:nvCxnSpPr>
        <p:spPr>
          <a:xfrm>
            <a:off x="17133060" y="11940333"/>
            <a:ext cx="14546" cy="41925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0" name="Прямоугольник 39">
            <a:extLst>
              <a:ext uri="{FF2B5EF4-FFF2-40B4-BE49-F238E27FC236}">
                <a16:creationId xmlns:a16="http://schemas.microsoft.com/office/drawing/2014/main" id="{CE31B362-7751-4446-9F65-2394038CD544}"/>
              </a:ext>
            </a:extLst>
          </p:cNvPr>
          <p:cNvSpPr/>
          <p:nvPr/>
        </p:nvSpPr>
        <p:spPr>
          <a:xfrm>
            <a:off x="16075097" y="16727023"/>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Международного бюро революционного социалистического единства </a:t>
            </a:r>
            <a:r>
              <a:rPr lang="ru-RU" sz="400" dirty="0"/>
              <a:t>(Однако в 1938 году </a:t>
            </a:r>
            <a:r>
              <a:rPr lang="ru-RU" sz="400" dirty="0" err="1"/>
              <a:t>Сневлит</a:t>
            </a:r>
            <a:r>
              <a:rPr lang="ru-RU" sz="400" dirty="0"/>
              <a:t> и РСП в конечном итоге отказались присоединиться к этой новой международной организации, тем самым порвав с троцкистским движением. [3] Вместо этого РСП стала частью Международного бюро революционного социалистического единства вместе с Независимой рабочей партией (Великобритания) и Рабочей партией марксистского объединения ( ПОУМ ) Испании.)</a:t>
            </a:r>
            <a:endParaRPr lang="ru-RU" sz="1400" dirty="0"/>
          </a:p>
        </p:txBody>
      </p:sp>
      <p:cxnSp>
        <p:nvCxnSpPr>
          <p:cNvPr id="41" name="Прямая соединительная линия 40">
            <a:extLst>
              <a:ext uri="{FF2B5EF4-FFF2-40B4-BE49-F238E27FC236}">
                <a16:creationId xmlns:a16="http://schemas.microsoft.com/office/drawing/2014/main" id="{96C997B5-CCBE-461B-8DF3-2E188284653E}"/>
              </a:ext>
            </a:extLst>
          </p:cNvPr>
          <p:cNvCxnSpPr>
            <a:cxnSpLocks/>
            <a:stCxn id="149" idx="1"/>
            <a:endCxn id="40" idx="3"/>
          </p:cNvCxnSpPr>
          <p:nvPr/>
        </p:nvCxnSpPr>
        <p:spPr>
          <a:xfrm flipH="1">
            <a:off x="18191015" y="17267023"/>
            <a:ext cx="363892"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4" name="Соединительная линия уступом 175">
            <a:extLst>
              <a:ext uri="{FF2B5EF4-FFF2-40B4-BE49-F238E27FC236}">
                <a16:creationId xmlns:a16="http://schemas.microsoft.com/office/drawing/2014/main" id="{3A69AF3C-F791-4E1E-8438-9CC2EAE2CE03}"/>
              </a:ext>
            </a:extLst>
          </p:cNvPr>
          <p:cNvCxnSpPr>
            <a:cxnSpLocks/>
            <a:stCxn id="318" idx="2"/>
            <a:endCxn id="40" idx="0"/>
          </p:cNvCxnSpPr>
          <p:nvPr/>
        </p:nvCxnSpPr>
        <p:spPr>
          <a:xfrm rot="5400000">
            <a:off x="18154646" y="15268802"/>
            <a:ext cx="436632" cy="247981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7" name="Прямоугольник 46">
            <a:extLst>
              <a:ext uri="{FF2B5EF4-FFF2-40B4-BE49-F238E27FC236}">
                <a16:creationId xmlns:a16="http://schemas.microsoft.com/office/drawing/2014/main" id="{D76DCFD2-1733-49F9-971B-AE49D10768F2}"/>
              </a:ext>
            </a:extLst>
          </p:cNvPr>
          <p:cNvSpPr/>
          <p:nvPr/>
        </p:nvSpPr>
        <p:spPr>
          <a:xfrm>
            <a:off x="31014577" y="12368291"/>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err="1">
                <a:solidFill>
                  <a:schemeClr val="bg1"/>
                </a:solidFill>
              </a:rPr>
              <a:t>De</a:t>
            </a:r>
            <a:r>
              <a:rPr lang="ru-RU" sz="1400" dirty="0">
                <a:solidFill>
                  <a:schemeClr val="bg1"/>
                </a:solidFill>
              </a:rPr>
              <a:t> </a:t>
            </a:r>
            <a:r>
              <a:rPr lang="ru-RU" sz="1400" dirty="0" err="1">
                <a:solidFill>
                  <a:schemeClr val="bg1"/>
                </a:solidFill>
              </a:rPr>
              <a:t>Syndicalist</a:t>
            </a:r>
            <a:r>
              <a:rPr lang="ru-RU" sz="1400" dirty="0">
                <a:solidFill>
                  <a:schemeClr val="bg1"/>
                </a:solidFill>
              </a:rPr>
              <a:t> </a:t>
            </a:r>
            <a:r>
              <a:rPr lang="ru-RU" sz="1050" dirty="0">
                <a:solidFill>
                  <a:schemeClr val="bg1"/>
                </a:solidFill>
              </a:rPr>
              <a:t>(</a:t>
            </a:r>
            <a:r>
              <a:rPr lang="ru-RU" sz="1000" dirty="0">
                <a:solidFill>
                  <a:schemeClr val="bg1"/>
                </a:solidFill>
              </a:rPr>
              <a:t>У NSV был собственный журнал под названием </a:t>
            </a:r>
            <a:r>
              <a:rPr lang="ru-RU" sz="1000" dirty="0" err="1">
                <a:solidFill>
                  <a:schemeClr val="bg1"/>
                </a:solidFill>
              </a:rPr>
              <a:t>De</a:t>
            </a:r>
            <a:r>
              <a:rPr lang="ru-RU" sz="1000" dirty="0">
                <a:solidFill>
                  <a:schemeClr val="bg1"/>
                </a:solidFill>
              </a:rPr>
              <a:t> </a:t>
            </a:r>
            <a:r>
              <a:rPr lang="ru-RU" sz="1000" dirty="0" err="1">
                <a:solidFill>
                  <a:schemeClr val="bg1"/>
                </a:solidFill>
              </a:rPr>
              <a:t>Syndicalist</a:t>
            </a:r>
            <a:r>
              <a:rPr lang="ru-RU" sz="1000" dirty="0">
                <a:solidFill>
                  <a:schemeClr val="bg1"/>
                </a:solidFill>
              </a:rPr>
              <a:t> , который выходил еженедельно с 1923 по 1940 год,</a:t>
            </a:r>
            <a:r>
              <a:rPr lang="en-US" sz="1000" dirty="0">
                <a:solidFill>
                  <a:schemeClr val="bg1"/>
                </a:solidFill>
              </a:rPr>
              <a:t> Albert de Jong –</a:t>
            </a:r>
            <a:r>
              <a:rPr lang="ru-RU" sz="1000" dirty="0">
                <a:solidFill>
                  <a:schemeClr val="bg1"/>
                </a:solidFill>
              </a:rPr>
              <a:t> советник, </a:t>
            </a:r>
            <a:r>
              <a:rPr lang="en-US" sz="1000" dirty="0">
                <a:solidFill>
                  <a:schemeClr val="bg1"/>
                </a:solidFill>
              </a:rPr>
              <a:t>Paul Arthur Müller-</a:t>
            </a:r>
            <a:r>
              <a:rPr lang="en-US" sz="1000" dirty="0" err="1">
                <a:solidFill>
                  <a:schemeClr val="bg1"/>
                </a:solidFill>
              </a:rPr>
              <a:t>Lehning</a:t>
            </a:r>
            <a:r>
              <a:rPr lang="ru-RU" sz="1000" dirty="0">
                <a:solidFill>
                  <a:schemeClr val="bg1"/>
                </a:solidFill>
              </a:rPr>
              <a:t> – советник 2 и </a:t>
            </a:r>
            <a:r>
              <a:rPr lang="ru-RU" sz="1000" dirty="0" err="1">
                <a:solidFill>
                  <a:schemeClr val="bg1"/>
                </a:solidFill>
              </a:rPr>
              <a:t>енерал</a:t>
            </a:r>
            <a:r>
              <a:rPr lang="ru-RU" sz="1000" dirty="0">
                <a:solidFill>
                  <a:schemeClr val="bg1"/>
                </a:solidFill>
              </a:rPr>
              <a:t>)</a:t>
            </a:r>
            <a:endParaRPr lang="ru-RU" sz="1400" dirty="0">
              <a:solidFill>
                <a:schemeClr val="bg1"/>
              </a:solidFill>
            </a:endParaRPr>
          </a:p>
        </p:txBody>
      </p:sp>
      <p:sp>
        <p:nvSpPr>
          <p:cNvPr id="49" name="Прямоугольник 48">
            <a:extLst>
              <a:ext uri="{FF2B5EF4-FFF2-40B4-BE49-F238E27FC236}">
                <a16:creationId xmlns:a16="http://schemas.microsoft.com/office/drawing/2014/main" id="{0279FD8D-0F03-4F3F-80DA-9057201BCC22}"/>
              </a:ext>
            </a:extLst>
          </p:cNvPr>
          <p:cNvSpPr/>
          <p:nvPr/>
        </p:nvSpPr>
        <p:spPr>
          <a:xfrm>
            <a:off x="0" y="-10493"/>
            <a:ext cx="2115918" cy="1080000"/>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err="1"/>
              <a:t>Вербаархейдсафделинг</a:t>
            </a:r>
            <a:r>
              <a:rPr lang="ru-RU" sz="1400" dirty="0"/>
              <a:t> </a:t>
            </a:r>
            <a:r>
              <a:rPr lang="ru-RU" sz="300" dirty="0"/>
              <a:t>(( WA ; « Отдел устойчивости») — военизированное подразделение Национал-социалистического движения в Нидерландах (NSB), фашистской политической партии, сотрудничавшей с немецкими оккупантами Нидерландов во время Второй мировой войны . Организация, примерно эквивалентная немецкой СА , [1] была основана в 1932 году Антоном </a:t>
            </a:r>
            <a:r>
              <a:rPr lang="ru-RU" sz="300" dirty="0" err="1"/>
              <a:t>Мюссертом</a:t>
            </a:r>
            <a:r>
              <a:rPr lang="ru-RU" sz="300" dirty="0"/>
              <a:t> , [2] соучредителем NSB в 1931 году и ее руководителем до конца войны. Участники носили и маршировали в черной униформе [3] , поэтому их называли «чернорубашечниками». [4] В 1933 году правительство Нидерландов запретило ношение униформы (гражданскими лицами),[5] и WA была распущена в 1935 году, чтобы предотвратить ее запрет правительством Нидерландов. В 1940 году, после немецкого вторжения, WA снова стала открыто действовать и стала более безжалостной, чем раньше. Они специализировались на жестоких нападениях, особенно на голландское еврейское население. [2])</a:t>
            </a:r>
            <a:endParaRPr lang="ru-RU" sz="1400" dirty="0"/>
          </a:p>
        </p:txBody>
      </p:sp>
      <p:sp>
        <p:nvSpPr>
          <p:cNvPr id="50" name="Прямоугольник 49">
            <a:extLst>
              <a:ext uri="{FF2B5EF4-FFF2-40B4-BE49-F238E27FC236}">
                <a16:creationId xmlns:a16="http://schemas.microsoft.com/office/drawing/2014/main" id="{F1B439BE-3E91-43A2-B596-14476D4ABEE1}"/>
              </a:ext>
            </a:extLst>
          </p:cNvPr>
          <p:cNvSpPr/>
          <p:nvPr/>
        </p:nvSpPr>
        <p:spPr>
          <a:xfrm>
            <a:off x="2139514" y="-6334"/>
            <a:ext cx="2115918" cy="1080000"/>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Изгнать евреев </a:t>
            </a:r>
            <a:r>
              <a:rPr lang="ru-RU" sz="300" dirty="0"/>
              <a:t>(После оккупации WA использовали почти так же, как и SA, заставляя владельцев ресторанов и кафе вывешивать таблички с надписью </a:t>
            </a:r>
            <a:r>
              <a:rPr lang="ru-RU" sz="300" dirty="0" err="1"/>
              <a:t>Jooden</a:t>
            </a:r>
            <a:r>
              <a:rPr lang="ru-RU" sz="300" dirty="0"/>
              <a:t> </a:t>
            </a:r>
            <a:r>
              <a:rPr lang="ru-RU" sz="300" dirty="0" err="1"/>
              <a:t>niet</a:t>
            </a:r>
            <a:r>
              <a:rPr lang="ru-RU" sz="300" dirty="0"/>
              <a:t> </a:t>
            </a:r>
            <a:r>
              <a:rPr lang="ru-RU" sz="300" dirty="0" err="1"/>
              <a:t>gewenscht</a:t>
            </a:r>
            <a:r>
              <a:rPr lang="ru-RU" sz="300" dirty="0"/>
              <a:t> («Евреи не приветствуются») и преследуя и провоцируя жителей кварталов с большим количеством евреев. жителей. Это привело к формированию «</a:t>
            </a:r>
            <a:r>
              <a:rPr lang="ru-RU" sz="300" dirty="0" err="1"/>
              <a:t>knokploegen</a:t>
            </a:r>
            <a:r>
              <a:rPr lang="ru-RU" sz="300" dirty="0"/>
              <a:t>» , неформальных ополчений, и вспыхнувшим столкновениям между WA и еврейскими и нееврейскими жителями. 9 февраля 1941 года на площади Рембрандта произошли беспорядки между WA и еврейской молодежью. [6] 11 февраля группа из 40–50 членов WA прошла маршем через Амстердам к площади Ватерлоо в самом сердце еврейского квартала. [7]Это привело к ожесточенной битве с евреями и жителями Иордана , в которой член WA Кут был тяжело ранен. Он умер через несколько дней; он был похоронен с большой помпой и стилизован под мученика, почти так же, как Хорст </a:t>
            </a:r>
            <a:r>
              <a:rPr lang="ru-RU" sz="300" dirty="0" err="1"/>
              <a:t>Вессель</a:t>
            </a:r>
            <a:r>
              <a:rPr lang="ru-RU" sz="300" dirty="0"/>
              <a:t> в нацистской Германии. События привели к первым </a:t>
            </a:r>
            <a:r>
              <a:rPr lang="ru-RU" sz="300" dirty="0" err="1"/>
              <a:t>razzias</a:t>
            </a:r>
            <a:r>
              <a:rPr lang="ru-RU" sz="300" dirty="0"/>
              <a:t> , депортации евреев и образованию гетто в Амстердаме, а оттуда к февральской забастовке .)</a:t>
            </a:r>
            <a:endParaRPr lang="ru-RU" sz="1400" dirty="0"/>
          </a:p>
        </p:txBody>
      </p:sp>
      <p:sp>
        <p:nvSpPr>
          <p:cNvPr id="70" name="Прямоугольник 69">
            <a:extLst>
              <a:ext uri="{FF2B5EF4-FFF2-40B4-BE49-F238E27FC236}">
                <a16:creationId xmlns:a16="http://schemas.microsoft.com/office/drawing/2014/main" id="{342C4259-AF63-4059-9BE1-7698FC73D941}"/>
              </a:ext>
            </a:extLst>
          </p:cNvPr>
          <p:cNvSpPr/>
          <p:nvPr/>
        </p:nvSpPr>
        <p:spPr>
          <a:xfrm>
            <a:off x="23528292" y="10860333"/>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Торжество коммунистической партии</a:t>
            </a:r>
          </a:p>
        </p:txBody>
      </p:sp>
      <p:cxnSp>
        <p:nvCxnSpPr>
          <p:cNvPr id="71" name="Прямая соединительная линия 70">
            <a:extLst>
              <a:ext uri="{FF2B5EF4-FFF2-40B4-BE49-F238E27FC236}">
                <a16:creationId xmlns:a16="http://schemas.microsoft.com/office/drawing/2014/main" id="{1065DBDE-0343-4DDE-A250-71F107EDEA35}"/>
              </a:ext>
            </a:extLst>
          </p:cNvPr>
          <p:cNvCxnSpPr>
            <a:cxnSpLocks/>
            <a:stCxn id="70" idx="1"/>
            <a:endCxn id="126" idx="3"/>
          </p:cNvCxnSpPr>
          <p:nvPr/>
        </p:nvCxnSpPr>
        <p:spPr>
          <a:xfrm flipH="1">
            <a:off x="18191019" y="11400333"/>
            <a:ext cx="5337273"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76" name="Прямоугольник 75">
            <a:extLst>
              <a:ext uri="{FF2B5EF4-FFF2-40B4-BE49-F238E27FC236}">
                <a16:creationId xmlns:a16="http://schemas.microsoft.com/office/drawing/2014/main" id="{366F5F6C-483B-4ACD-91D6-A9E691839C70}"/>
              </a:ext>
            </a:extLst>
          </p:cNvPr>
          <p:cNvSpPr/>
          <p:nvPr/>
        </p:nvSpPr>
        <p:spPr>
          <a:xfrm>
            <a:off x="23531381" y="16728689"/>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Оплот истинного коммунизма (ваниль)</a:t>
            </a:r>
          </a:p>
        </p:txBody>
      </p:sp>
      <p:sp>
        <p:nvSpPr>
          <p:cNvPr id="77" name="Прямоугольник 76">
            <a:extLst>
              <a:ext uri="{FF2B5EF4-FFF2-40B4-BE49-F238E27FC236}">
                <a16:creationId xmlns:a16="http://schemas.microsoft.com/office/drawing/2014/main" id="{10125C76-08EB-440D-8A53-FC23906A3025}"/>
              </a:ext>
            </a:extLst>
          </p:cNvPr>
          <p:cNvSpPr/>
          <p:nvPr/>
        </p:nvSpPr>
        <p:spPr>
          <a:xfrm>
            <a:off x="26052710" y="16728687"/>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Союз с Францией (ваниль)</a:t>
            </a:r>
          </a:p>
        </p:txBody>
      </p:sp>
      <p:sp>
        <p:nvSpPr>
          <p:cNvPr id="79" name="Прямоугольник 78">
            <a:extLst>
              <a:ext uri="{FF2B5EF4-FFF2-40B4-BE49-F238E27FC236}">
                <a16:creationId xmlns:a16="http://schemas.microsoft.com/office/drawing/2014/main" id="{A1833F58-8C31-4146-8F2D-3CA644C1D16F}"/>
              </a:ext>
            </a:extLst>
          </p:cNvPr>
          <p:cNvSpPr/>
          <p:nvPr/>
        </p:nvSpPr>
        <p:spPr>
          <a:xfrm>
            <a:off x="28500041" y="16728689"/>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Подтвердить лояльность городу Москва (ваниль)</a:t>
            </a:r>
          </a:p>
        </p:txBody>
      </p:sp>
      <p:cxnSp>
        <p:nvCxnSpPr>
          <p:cNvPr id="80" name="Прямая соединительная линия 79">
            <a:extLst>
              <a:ext uri="{FF2B5EF4-FFF2-40B4-BE49-F238E27FC236}">
                <a16:creationId xmlns:a16="http://schemas.microsoft.com/office/drawing/2014/main" id="{B7BBD189-7659-4584-B271-7DF8F92634C3}"/>
              </a:ext>
            </a:extLst>
          </p:cNvPr>
          <p:cNvCxnSpPr>
            <a:cxnSpLocks/>
            <a:stCxn id="77" idx="1"/>
            <a:endCxn id="76" idx="3"/>
          </p:cNvCxnSpPr>
          <p:nvPr/>
        </p:nvCxnSpPr>
        <p:spPr>
          <a:xfrm flipH="1">
            <a:off x="25647299" y="17268687"/>
            <a:ext cx="405411" cy="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3" name="Прямая соединительная линия 82">
            <a:extLst>
              <a:ext uri="{FF2B5EF4-FFF2-40B4-BE49-F238E27FC236}">
                <a16:creationId xmlns:a16="http://schemas.microsoft.com/office/drawing/2014/main" id="{E177FD22-3AD3-43C9-AD14-4346EE9A3F04}"/>
              </a:ext>
            </a:extLst>
          </p:cNvPr>
          <p:cNvCxnSpPr>
            <a:cxnSpLocks/>
            <a:stCxn id="79" idx="1"/>
            <a:endCxn id="77" idx="3"/>
          </p:cNvCxnSpPr>
          <p:nvPr/>
        </p:nvCxnSpPr>
        <p:spPr>
          <a:xfrm flipH="1" flipV="1">
            <a:off x="28168628" y="17268687"/>
            <a:ext cx="331413" cy="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86" name="Прямоугольник 85">
            <a:extLst>
              <a:ext uri="{FF2B5EF4-FFF2-40B4-BE49-F238E27FC236}">
                <a16:creationId xmlns:a16="http://schemas.microsoft.com/office/drawing/2014/main" id="{AD767D07-12A0-482F-AED3-8FB784E027A3}"/>
              </a:ext>
            </a:extLst>
          </p:cNvPr>
          <p:cNvSpPr/>
          <p:nvPr/>
        </p:nvSpPr>
        <p:spPr>
          <a:xfrm>
            <a:off x="23531381" y="19665220"/>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В кольце врагов (ваниль)</a:t>
            </a:r>
          </a:p>
        </p:txBody>
      </p:sp>
      <p:sp>
        <p:nvSpPr>
          <p:cNvPr id="87" name="Прямоугольник 86">
            <a:extLst>
              <a:ext uri="{FF2B5EF4-FFF2-40B4-BE49-F238E27FC236}">
                <a16:creationId xmlns:a16="http://schemas.microsoft.com/office/drawing/2014/main" id="{CC4BBF75-07C6-4CA5-A8D7-44A4699C08DC}"/>
              </a:ext>
            </a:extLst>
          </p:cNvPr>
          <p:cNvSpPr/>
          <p:nvPr/>
        </p:nvSpPr>
        <p:spPr>
          <a:xfrm>
            <a:off x="23531381" y="22698490"/>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Гостеприимная страна (ваниль)</a:t>
            </a:r>
          </a:p>
        </p:txBody>
      </p:sp>
      <p:sp>
        <p:nvSpPr>
          <p:cNvPr id="88" name="Прямоугольник 87">
            <a:extLst>
              <a:ext uri="{FF2B5EF4-FFF2-40B4-BE49-F238E27FC236}">
                <a16:creationId xmlns:a16="http://schemas.microsoft.com/office/drawing/2014/main" id="{2D86051A-B657-4518-A31A-E3425E7B1BF9}"/>
              </a:ext>
            </a:extLst>
          </p:cNvPr>
          <p:cNvSpPr/>
          <p:nvPr/>
        </p:nvSpPr>
        <p:spPr>
          <a:xfrm>
            <a:off x="24773546" y="18148584"/>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Движение социализма на юг (ваниль)</a:t>
            </a:r>
          </a:p>
        </p:txBody>
      </p:sp>
      <p:cxnSp>
        <p:nvCxnSpPr>
          <p:cNvPr id="89" name="Соединительная линия уступом 175">
            <a:extLst>
              <a:ext uri="{FF2B5EF4-FFF2-40B4-BE49-F238E27FC236}">
                <a16:creationId xmlns:a16="http://schemas.microsoft.com/office/drawing/2014/main" id="{5CB48EFB-136F-4070-8340-0A522C2F6809}"/>
              </a:ext>
            </a:extLst>
          </p:cNvPr>
          <p:cNvCxnSpPr>
            <a:cxnSpLocks/>
            <a:stCxn id="76" idx="2"/>
            <a:endCxn id="88" idx="0"/>
          </p:cNvCxnSpPr>
          <p:nvPr/>
        </p:nvCxnSpPr>
        <p:spPr>
          <a:xfrm rot="16200000" flipH="1">
            <a:off x="25040475" y="17357553"/>
            <a:ext cx="339895" cy="1242165"/>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92" name="Соединительная линия уступом 175">
            <a:extLst>
              <a:ext uri="{FF2B5EF4-FFF2-40B4-BE49-F238E27FC236}">
                <a16:creationId xmlns:a16="http://schemas.microsoft.com/office/drawing/2014/main" id="{63CBBFDA-3735-4B9C-9329-96E9ABFAE985}"/>
              </a:ext>
            </a:extLst>
          </p:cNvPr>
          <p:cNvCxnSpPr>
            <a:cxnSpLocks/>
            <a:stCxn id="77" idx="2"/>
            <a:endCxn id="88" idx="0"/>
          </p:cNvCxnSpPr>
          <p:nvPr/>
        </p:nvCxnSpPr>
        <p:spPr>
          <a:xfrm rot="5400000">
            <a:off x="26301139" y="17339053"/>
            <a:ext cx="339897" cy="1279164"/>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95" name="Соединительная линия уступом 175">
            <a:extLst>
              <a:ext uri="{FF2B5EF4-FFF2-40B4-BE49-F238E27FC236}">
                <a16:creationId xmlns:a16="http://schemas.microsoft.com/office/drawing/2014/main" id="{18E581A8-013C-43A7-B480-F75FA8B9D989}"/>
              </a:ext>
            </a:extLst>
          </p:cNvPr>
          <p:cNvCxnSpPr>
            <a:cxnSpLocks/>
            <a:stCxn id="79" idx="2"/>
            <a:endCxn id="88" idx="0"/>
          </p:cNvCxnSpPr>
          <p:nvPr/>
        </p:nvCxnSpPr>
        <p:spPr>
          <a:xfrm rot="5400000">
            <a:off x="27524806" y="16115389"/>
            <a:ext cx="339895" cy="3726495"/>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98" name="Прямоугольник 97">
            <a:extLst>
              <a:ext uri="{FF2B5EF4-FFF2-40B4-BE49-F238E27FC236}">
                <a16:creationId xmlns:a16="http://schemas.microsoft.com/office/drawing/2014/main" id="{A4C4E412-1DCD-4818-BE7B-DE5FD7B5D281}"/>
              </a:ext>
            </a:extLst>
          </p:cNvPr>
          <p:cNvSpPr/>
          <p:nvPr/>
        </p:nvSpPr>
        <p:spPr>
          <a:xfrm>
            <a:off x="27257876" y="18148583"/>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Поддержка промышленности (ваниль)</a:t>
            </a:r>
          </a:p>
        </p:txBody>
      </p:sp>
      <p:cxnSp>
        <p:nvCxnSpPr>
          <p:cNvPr id="99" name="Соединительная линия уступом 175">
            <a:extLst>
              <a:ext uri="{FF2B5EF4-FFF2-40B4-BE49-F238E27FC236}">
                <a16:creationId xmlns:a16="http://schemas.microsoft.com/office/drawing/2014/main" id="{DCD1F1C6-3983-4635-A883-D83D7C10A114}"/>
              </a:ext>
            </a:extLst>
          </p:cNvPr>
          <p:cNvCxnSpPr>
            <a:cxnSpLocks/>
            <a:stCxn id="79" idx="2"/>
            <a:endCxn id="98" idx="0"/>
          </p:cNvCxnSpPr>
          <p:nvPr/>
        </p:nvCxnSpPr>
        <p:spPr>
          <a:xfrm rot="5400000">
            <a:off x="28766971" y="17357554"/>
            <a:ext cx="339894" cy="1242165"/>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02" name="Соединительная линия уступом 175">
            <a:extLst>
              <a:ext uri="{FF2B5EF4-FFF2-40B4-BE49-F238E27FC236}">
                <a16:creationId xmlns:a16="http://schemas.microsoft.com/office/drawing/2014/main" id="{65F9EC03-108B-4E8B-A78B-BA5EF524FF04}"/>
              </a:ext>
            </a:extLst>
          </p:cNvPr>
          <p:cNvCxnSpPr>
            <a:cxnSpLocks/>
            <a:stCxn id="77" idx="2"/>
            <a:endCxn id="98" idx="0"/>
          </p:cNvCxnSpPr>
          <p:nvPr/>
        </p:nvCxnSpPr>
        <p:spPr>
          <a:xfrm rot="16200000" flipH="1">
            <a:off x="27543304" y="17376052"/>
            <a:ext cx="339896" cy="1205166"/>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105" name="Прямоугольник 104">
            <a:extLst>
              <a:ext uri="{FF2B5EF4-FFF2-40B4-BE49-F238E27FC236}">
                <a16:creationId xmlns:a16="http://schemas.microsoft.com/office/drawing/2014/main" id="{593EF44A-A889-40AB-8198-12E4B4E7C45B}"/>
              </a:ext>
            </a:extLst>
          </p:cNvPr>
          <p:cNvSpPr/>
          <p:nvPr/>
        </p:nvSpPr>
        <p:spPr>
          <a:xfrm>
            <a:off x="29742205" y="18148583"/>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Советские эксперты (ваниль)</a:t>
            </a:r>
          </a:p>
        </p:txBody>
      </p:sp>
      <p:cxnSp>
        <p:nvCxnSpPr>
          <p:cNvPr id="106" name="Соединительная линия уступом 175">
            <a:extLst>
              <a:ext uri="{FF2B5EF4-FFF2-40B4-BE49-F238E27FC236}">
                <a16:creationId xmlns:a16="http://schemas.microsoft.com/office/drawing/2014/main" id="{A669113C-1557-4107-B1E0-921FFE48A035}"/>
              </a:ext>
            </a:extLst>
          </p:cNvPr>
          <p:cNvCxnSpPr>
            <a:cxnSpLocks/>
            <a:stCxn id="79" idx="2"/>
            <a:endCxn id="105" idx="0"/>
          </p:cNvCxnSpPr>
          <p:nvPr/>
        </p:nvCxnSpPr>
        <p:spPr>
          <a:xfrm rot="16200000" flipH="1">
            <a:off x="30009135" y="17357554"/>
            <a:ext cx="339894" cy="124216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09" name="Прямоугольник 108">
            <a:extLst>
              <a:ext uri="{FF2B5EF4-FFF2-40B4-BE49-F238E27FC236}">
                <a16:creationId xmlns:a16="http://schemas.microsoft.com/office/drawing/2014/main" id="{0EA34B49-5C15-4F93-A433-B54A1B90022D}"/>
              </a:ext>
            </a:extLst>
          </p:cNvPr>
          <p:cNvSpPr/>
          <p:nvPr/>
        </p:nvSpPr>
        <p:spPr>
          <a:xfrm>
            <a:off x="26052710" y="19654043"/>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Французское военное представительство (ваниль)</a:t>
            </a:r>
          </a:p>
        </p:txBody>
      </p:sp>
      <p:cxnSp>
        <p:nvCxnSpPr>
          <p:cNvPr id="110" name="Соединительная линия уступом 175">
            <a:extLst>
              <a:ext uri="{FF2B5EF4-FFF2-40B4-BE49-F238E27FC236}">
                <a16:creationId xmlns:a16="http://schemas.microsoft.com/office/drawing/2014/main" id="{B8731ED6-88B8-43A2-81AD-67D3831583CB}"/>
              </a:ext>
            </a:extLst>
          </p:cNvPr>
          <p:cNvCxnSpPr>
            <a:cxnSpLocks/>
            <a:stCxn id="77" idx="2"/>
            <a:endCxn id="109" idx="0"/>
          </p:cNvCxnSpPr>
          <p:nvPr/>
        </p:nvCxnSpPr>
        <p:spPr>
          <a:xfrm rot="5400000">
            <a:off x="26187991" y="18731365"/>
            <a:ext cx="1845356" cy="1270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18" name="Прямая со стрелкой 117">
            <a:extLst>
              <a:ext uri="{FF2B5EF4-FFF2-40B4-BE49-F238E27FC236}">
                <a16:creationId xmlns:a16="http://schemas.microsoft.com/office/drawing/2014/main" id="{DDD852FB-296B-4E94-971C-21F09E42C0A4}"/>
              </a:ext>
            </a:extLst>
          </p:cNvPr>
          <p:cNvCxnSpPr>
            <a:cxnSpLocks/>
            <a:stCxn id="76" idx="2"/>
            <a:endCxn id="86" idx="0"/>
          </p:cNvCxnSpPr>
          <p:nvPr/>
        </p:nvCxnSpPr>
        <p:spPr>
          <a:xfrm>
            <a:off x="24589340" y="17808689"/>
            <a:ext cx="0" cy="185653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22" name="Прямоугольник 121">
            <a:extLst>
              <a:ext uri="{FF2B5EF4-FFF2-40B4-BE49-F238E27FC236}">
                <a16:creationId xmlns:a16="http://schemas.microsoft.com/office/drawing/2014/main" id="{00B82B20-01B6-46D1-B449-47EF83B3CEB6}"/>
              </a:ext>
            </a:extLst>
          </p:cNvPr>
          <p:cNvSpPr/>
          <p:nvPr/>
        </p:nvSpPr>
        <p:spPr>
          <a:xfrm>
            <a:off x="28500703" y="19665220"/>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Ради общего блага (ваниль)</a:t>
            </a:r>
          </a:p>
        </p:txBody>
      </p:sp>
      <p:cxnSp>
        <p:nvCxnSpPr>
          <p:cNvPr id="123" name="Соединительная линия уступом 175">
            <a:extLst>
              <a:ext uri="{FF2B5EF4-FFF2-40B4-BE49-F238E27FC236}">
                <a16:creationId xmlns:a16="http://schemas.microsoft.com/office/drawing/2014/main" id="{6F355A47-8469-4F71-96DD-B911272B628E}"/>
              </a:ext>
            </a:extLst>
          </p:cNvPr>
          <p:cNvCxnSpPr>
            <a:cxnSpLocks/>
            <a:stCxn id="98" idx="2"/>
            <a:endCxn id="122" idx="0"/>
          </p:cNvCxnSpPr>
          <p:nvPr/>
        </p:nvCxnSpPr>
        <p:spPr>
          <a:xfrm rot="16200000" flipH="1">
            <a:off x="28718930" y="18825487"/>
            <a:ext cx="436637" cy="124282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27" name="Прямоугольник 126">
            <a:extLst>
              <a:ext uri="{FF2B5EF4-FFF2-40B4-BE49-F238E27FC236}">
                <a16:creationId xmlns:a16="http://schemas.microsoft.com/office/drawing/2014/main" id="{2C8AA921-F932-4A1A-9545-B8BDDC7EA695}"/>
              </a:ext>
            </a:extLst>
          </p:cNvPr>
          <p:cNvSpPr/>
          <p:nvPr/>
        </p:nvSpPr>
        <p:spPr>
          <a:xfrm>
            <a:off x="29742205" y="21181857"/>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Охват Европы (ваниль)</a:t>
            </a:r>
          </a:p>
        </p:txBody>
      </p:sp>
      <p:sp>
        <p:nvSpPr>
          <p:cNvPr id="128" name="Прямоугольник 127">
            <a:extLst>
              <a:ext uri="{FF2B5EF4-FFF2-40B4-BE49-F238E27FC236}">
                <a16:creationId xmlns:a16="http://schemas.microsoft.com/office/drawing/2014/main" id="{178DB374-FAC3-4ABA-8346-6E2F0A705F12}"/>
              </a:ext>
            </a:extLst>
          </p:cNvPr>
          <p:cNvSpPr/>
          <p:nvPr/>
        </p:nvSpPr>
        <p:spPr>
          <a:xfrm>
            <a:off x="27257876" y="21181855"/>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Мобилизация населения (ваниль)</a:t>
            </a:r>
          </a:p>
        </p:txBody>
      </p:sp>
      <p:sp>
        <p:nvSpPr>
          <p:cNvPr id="129" name="Прямоугольник 128">
            <a:extLst>
              <a:ext uri="{FF2B5EF4-FFF2-40B4-BE49-F238E27FC236}">
                <a16:creationId xmlns:a16="http://schemas.microsoft.com/office/drawing/2014/main" id="{82A82A01-8FF6-4A47-B321-65E8CC8B6E04}"/>
              </a:ext>
            </a:extLst>
          </p:cNvPr>
          <p:cNvSpPr/>
          <p:nvPr/>
        </p:nvSpPr>
        <p:spPr>
          <a:xfrm>
            <a:off x="24773546" y="21181855"/>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Предотвращение вторжения с запада (ваниль)</a:t>
            </a:r>
          </a:p>
        </p:txBody>
      </p:sp>
      <p:cxnSp>
        <p:nvCxnSpPr>
          <p:cNvPr id="130" name="Прямая со стрелкой 129">
            <a:extLst>
              <a:ext uri="{FF2B5EF4-FFF2-40B4-BE49-F238E27FC236}">
                <a16:creationId xmlns:a16="http://schemas.microsoft.com/office/drawing/2014/main" id="{A2D855F9-0C43-4A65-BB15-CBC55839DB42}"/>
              </a:ext>
            </a:extLst>
          </p:cNvPr>
          <p:cNvCxnSpPr>
            <a:cxnSpLocks/>
            <a:stCxn id="86" idx="2"/>
            <a:endCxn id="87" idx="0"/>
          </p:cNvCxnSpPr>
          <p:nvPr/>
        </p:nvCxnSpPr>
        <p:spPr>
          <a:xfrm>
            <a:off x="24589340" y="20745220"/>
            <a:ext cx="0" cy="195327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35" name="Соединительная линия уступом 175">
            <a:extLst>
              <a:ext uri="{FF2B5EF4-FFF2-40B4-BE49-F238E27FC236}">
                <a16:creationId xmlns:a16="http://schemas.microsoft.com/office/drawing/2014/main" id="{44788654-1266-46F8-AAB6-811F47CF57D4}"/>
              </a:ext>
            </a:extLst>
          </p:cNvPr>
          <p:cNvCxnSpPr>
            <a:cxnSpLocks/>
            <a:stCxn id="86" idx="2"/>
            <a:endCxn id="129" idx="0"/>
          </p:cNvCxnSpPr>
          <p:nvPr/>
        </p:nvCxnSpPr>
        <p:spPr>
          <a:xfrm rot="16200000" flipH="1">
            <a:off x="24992105" y="20342454"/>
            <a:ext cx="436635" cy="1242165"/>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39" name="Соединительная линия уступом 175">
            <a:extLst>
              <a:ext uri="{FF2B5EF4-FFF2-40B4-BE49-F238E27FC236}">
                <a16:creationId xmlns:a16="http://schemas.microsoft.com/office/drawing/2014/main" id="{85069044-19C7-46CB-9A0B-488541687834}"/>
              </a:ext>
            </a:extLst>
          </p:cNvPr>
          <p:cNvCxnSpPr>
            <a:cxnSpLocks/>
            <a:stCxn id="109" idx="2"/>
            <a:endCxn id="129" idx="0"/>
          </p:cNvCxnSpPr>
          <p:nvPr/>
        </p:nvCxnSpPr>
        <p:spPr>
          <a:xfrm rot="5400000">
            <a:off x="26247181" y="20318367"/>
            <a:ext cx="447812" cy="1279164"/>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42" name="Прямая со стрелкой 141">
            <a:extLst>
              <a:ext uri="{FF2B5EF4-FFF2-40B4-BE49-F238E27FC236}">
                <a16:creationId xmlns:a16="http://schemas.microsoft.com/office/drawing/2014/main" id="{6536D1FA-7528-4172-9601-036B7E2C3738}"/>
              </a:ext>
            </a:extLst>
          </p:cNvPr>
          <p:cNvCxnSpPr>
            <a:cxnSpLocks/>
            <a:stCxn id="98" idx="2"/>
            <a:endCxn id="128" idx="0"/>
          </p:cNvCxnSpPr>
          <p:nvPr/>
        </p:nvCxnSpPr>
        <p:spPr>
          <a:xfrm>
            <a:off x="28315835" y="19228583"/>
            <a:ext cx="0" cy="195327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45" name="Прямая со стрелкой 144">
            <a:extLst>
              <a:ext uri="{FF2B5EF4-FFF2-40B4-BE49-F238E27FC236}">
                <a16:creationId xmlns:a16="http://schemas.microsoft.com/office/drawing/2014/main" id="{FB6F681C-043A-494C-9EAB-17EDF7B8E150}"/>
              </a:ext>
            </a:extLst>
          </p:cNvPr>
          <p:cNvCxnSpPr>
            <a:cxnSpLocks/>
            <a:stCxn id="105" idx="2"/>
            <a:endCxn id="127" idx="0"/>
          </p:cNvCxnSpPr>
          <p:nvPr/>
        </p:nvCxnSpPr>
        <p:spPr>
          <a:xfrm>
            <a:off x="30800164" y="19228583"/>
            <a:ext cx="0" cy="195327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51" name="Прямая со стрелкой 150">
            <a:extLst>
              <a:ext uri="{FF2B5EF4-FFF2-40B4-BE49-F238E27FC236}">
                <a16:creationId xmlns:a16="http://schemas.microsoft.com/office/drawing/2014/main" id="{CB990A1F-0C6E-4CF4-8211-8F83EB0CD0B9}"/>
              </a:ext>
            </a:extLst>
          </p:cNvPr>
          <p:cNvCxnSpPr>
            <a:cxnSpLocks/>
            <a:stCxn id="172" idx="2"/>
            <a:endCxn id="76" idx="0"/>
          </p:cNvCxnSpPr>
          <p:nvPr/>
        </p:nvCxnSpPr>
        <p:spPr>
          <a:xfrm>
            <a:off x="24586251" y="16292819"/>
            <a:ext cx="3089" cy="43587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54" name="Прямая со стрелкой 153">
            <a:extLst>
              <a:ext uri="{FF2B5EF4-FFF2-40B4-BE49-F238E27FC236}">
                <a16:creationId xmlns:a16="http://schemas.microsoft.com/office/drawing/2014/main" id="{5DCB8012-FFB7-4026-9209-C91A7E1D849E}"/>
              </a:ext>
            </a:extLst>
          </p:cNvPr>
          <p:cNvCxnSpPr>
            <a:cxnSpLocks/>
            <a:stCxn id="363" idx="2"/>
            <a:endCxn id="172" idx="0"/>
          </p:cNvCxnSpPr>
          <p:nvPr/>
        </p:nvCxnSpPr>
        <p:spPr>
          <a:xfrm>
            <a:off x="24580024" y="14881262"/>
            <a:ext cx="6227" cy="331557"/>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58" name="Соединительная линия уступом 175">
            <a:extLst>
              <a:ext uri="{FF2B5EF4-FFF2-40B4-BE49-F238E27FC236}">
                <a16:creationId xmlns:a16="http://schemas.microsoft.com/office/drawing/2014/main" id="{E8157327-8648-49F3-8DE4-19E4F490A684}"/>
              </a:ext>
            </a:extLst>
          </p:cNvPr>
          <p:cNvCxnSpPr>
            <a:cxnSpLocks/>
            <a:stCxn id="172" idx="2"/>
            <a:endCxn id="77" idx="0"/>
          </p:cNvCxnSpPr>
          <p:nvPr/>
        </p:nvCxnSpPr>
        <p:spPr>
          <a:xfrm rot="16200000" flipH="1">
            <a:off x="25630526" y="15248544"/>
            <a:ext cx="435868" cy="252441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61" name="Соединительная линия уступом 175">
            <a:extLst>
              <a:ext uri="{FF2B5EF4-FFF2-40B4-BE49-F238E27FC236}">
                <a16:creationId xmlns:a16="http://schemas.microsoft.com/office/drawing/2014/main" id="{531D3F99-DB21-4AC6-9713-341BAC625A42}"/>
              </a:ext>
            </a:extLst>
          </p:cNvPr>
          <p:cNvCxnSpPr>
            <a:cxnSpLocks/>
            <a:stCxn id="172" idx="2"/>
            <a:endCxn id="79" idx="0"/>
          </p:cNvCxnSpPr>
          <p:nvPr/>
        </p:nvCxnSpPr>
        <p:spPr>
          <a:xfrm rot="16200000" flipH="1">
            <a:off x="26854190" y="14024879"/>
            <a:ext cx="435870" cy="497174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72" name="Прямоугольник 171">
            <a:extLst>
              <a:ext uri="{FF2B5EF4-FFF2-40B4-BE49-F238E27FC236}">
                <a16:creationId xmlns:a16="http://schemas.microsoft.com/office/drawing/2014/main" id="{206E6E16-51FB-496F-AC8C-3FAC2ED0C8F8}"/>
              </a:ext>
            </a:extLst>
          </p:cNvPr>
          <p:cNvSpPr/>
          <p:nvPr/>
        </p:nvSpPr>
        <p:spPr>
          <a:xfrm>
            <a:off x="23528292" y="15212819"/>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Партия – авангард социализма </a:t>
            </a:r>
            <a:r>
              <a:rPr lang="ru-RU" sz="900" dirty="0"/>
              <a:t>(выступало за свержение государства авангардной партией, которая привела бы страну к социализму.)</a:t>
            </a:r>
            <a:endParaRPr lang="ru-RU" sz="1400" dirty="0"/>
          </a:p>
        </p:txBody>
      </p:sp>
      <p:sp>
        <p:nvSpPr>
          <p:cNvPr id="175" name="Прямоугольник 174">
            <a:extLst>
              <a:ext uri="{FF2B5EF4-FFF2-40B4-BE49-F238E27FC236}">
                <a16:creationId xmlns:a16="http://schemas.microsoft.com/office/drawing/2014/main" id="{BE21280F-D58C-4382-A068-7A1656288725}"/>
              </a:ext>
            </a:extLst>
          </p:cNvPr>
          <p:cNvSpPr/>
          <p:nvPr/>
        </p:nvSpPr>
        <p:spPr>
          <a:xfrm>
            <a:off x="26057242" y="15219680"/>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Повышение заработных плат</a:t>
            </a:r>
          </a:p>
        </p:txBody>
      </p:sp>
      <p:sp>
        <p:nvSpPr>
          <p:cNvPr id="178" name="Прямоугольник 177">
            <a:extLst>
              <a:ext uri="{FF2B5EF4-FFF2-40B4-BE49-F238E27FC236}">
                <a16:creationId xmlns:a16="http://schemas.microsoft.com/office/drawing/2014/main" id="{ED7AFBD4-6267-44B4-BE82-F4761361604E}"/>
              </a:ext>
            </a:extLst>
          </p:cNvPr>
          <p:cNvSpPr/>
          <p:nvPr/>
        </p:nvSpPr>
        <p:spPr>
          <a:xfrm>
            <a:off x="26057242" y="13790492"/>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Снижение цен</a:t>
            </a:r>
          </a:p>
        </p:txBody>
      </p:sp>
      <p:sp>
        <p:nvSpPr>
          <p:cNvPr id="179" name="Прямоугольник 178">
            <a:extLst>
              <a:ext uri="{FF2B5EF4-FFF2-40B4-BE49-F238E27FC236}">
                <a16:creationId xmlns:a16="http://schemas.microsoft.com/office/drawing/2014/main" id="{421A3645-29DB-433F-9139-7708C3C42019}"/>
              </a:ext>
            </a:extLst>
          </p:cNvPr>
          <p:cNvSpPr/>
          <p:nvPr/>
        </p:nvSpPr>
        <p:spPr>
          <a:xfrm>
            <a:off x="28500041" y="15210387"/>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Улучшение условий труда на фабриках</a:t>
            </a:r>
          </a:p>
        </p:txBody>
      </p:sp>
      <p:sp>
        <p:nvSpPr>
          <p:cNvPr id="182" name="Прямоугольник 181">
            <a:extLst>
              <a:ext uri="{FF2B5EF4-FFF2-40B4-BE49-F238E27FC236}">
                <a16:creationId xmlns:a16="http://schemas.microsoft.com/office/drawing/2014/main" id="{3C9089C5-6431-449E-BB4E-FDF5381B5E8D}"/>
              </a:ext>
            </a:extLst>
          </p:cNvPr>
          <p:cNvSpPr/>
          <p:nvPr/>
        </p:nvSpPr>
        <p:spPr>
          <a:xfrm>
            <a:off x="28496749" y="12368876"/>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Национализация важных отраслей </a:t>
            </a:r>
            <a:r>
              <a:rPr lang="ru-RU" sz="1000" dirty="0"/>
              <a:t>(По их мнению, важные отрасли промышленности должны быть национализированы в краткосрочной перспективе)</a:t>
            </a:r>
            <a:endParaRPr lang="ru-RU" sz="1400" dirty="0"/>
          </a:p>
        </p:txBody>
      </p:sp>
      <p:sp>
        <p:nvSpPr>
          <p:cNvPr id="184" name="Прямоугольник 183">
            <a:extLst>
              <a:ext uri="{FF2B5EF4-FFF2-40B4-BE49-F238E27FC236}">
                <a16:creationId xmlns:a16="http://schemas.microsoft.com/office/drawing/2014/main" id="{FAB57595-DAD8-4228-A243-2E6968097139}"/>
              </a:ext>
            </a:extLst>
          </p:cNvPr>
          <p:cNvSpPr/>
          <p:nvPr/>
        </p:nvSpPr>
        <p:spPr>
          <a:xfrm>
            <a:off x="28496749" y="13798558"/>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Национализация всей экономики </a:t>
            </a:r>
            <a:r>
              <a:rPr lang="ru-RU" sz="1000" dirty="0"/>
              <a:t>(в долгосрочной перспективе должна быть запланирована вся экономика)</a:t>
            </a:r>
            <a:endParaRPr lang="ru-RU" sz="1400" dirty="0"/>
          </a:p>
        </p:txBody>
      </p:sp>
      <p:sp>
        <p:nvSpPr>
          <p:cNvPr id="185" name="Прямоугольник 184">
            <a:extLst>
              <a:ext uri="{FF2B5EF4-FFF2-40B4-BE49-F238E27FC236}">
                <a16:creationId xmlns:a16="http://schemas.microsoft.com/office/drawing/2014/main" id="{8F480920-8A54-4143-A95C-30EA5F89481C}"/>
              </a:ext>
            </a:extLst>
          </p:cNvPr>
          <p:cNvSpPr/>
          <p:nvPr/>
        </p:nvSpPr>
        <p:spPr>
          <a:xfrm>
            <a:off x="26057242" y="12368166"/>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Льготы для безработных (те, кто не имеет работы, должны получать льготы.)</a:t>
            </a:r>
          </a:p>
        </p:txBody>
      </p:sp>
      <p:sp>
        <p:nvSpPr>
          <p:cNvPr id="186" name="Прямоугольник 185">
            <a:extLst>
              <a:ext uri="{FF2B5EF4-FFF2-40B4-BE49-F238E27FC236}">
                <a16:creationId xmlns:a16="http://schemas.microsoft.com/office/drawing/2014/main" id="{6CA7BA3E-2FAC-4063-9344-BCF93A78DE96}"/>
              </a:ext>
            </a:extLst>
          </p:cNvPr>
          <p:cNvSpPr/>
          <p:nvPr/>
        </p:nvSpPr>
        <p:spPr>
          <a:xfrm>
            <a:off x="23531381" y="12361341"/>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Прогрессивное налогообложение</a:t>
            </a:r>
          </a:p>
        </p:txBody>
      </p:sp>
      <p:sp>
        <p:nvSpPr>
          <p:cNvPr id="187" name="Прямоугольник 186">
            <a:extLst>
              <a:ext uri="{FF2B5EF4-FFF2-40B4-BE49-F238E27FC236}">
                <a16:creationId xmlns:a16="http://schemas.microsoft.com/office/drawing/2014/main" id="{2E505257-2A24-481B-916C-1BCAD83B77BC}"/>
              </a:ext>
            </a:extLst>
          </p:cNvPr>
          <p:cNvSpPr/>
          <p:nvPr/>
        </p:nvSpPr>
        <p:spPr>
          <a:xfrm>
            <a:off x="19803731" y="24365919"/>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Упразднение голландской монархии</a:t>
            </a:r>
          </a:p>
        </p:txBody>
      </p:sp>
      <p:sp>
        <p:nvSpPr>
          <p:cNvPr id="190" name="Прямоугольник 189">
            <a:extLst>
              <a:ext uri="{FF2B5EF4-FFF2-40B4-BE49-F238E27FC236}">
                <a16:creationId xmlns:a16="http://schemas.microsoft.com/office/drawing/2014/main" id="{10F9435B-2C7C-46FA-8521-6288C3935E26}"/>
              </a:ext>
            </a:extLst>
          </p:cNvPr>
          <p:cNvSpPr/>
          <p:nvPr/>
        </p:nvSpPr>
        <p:spPr>
          <a:xfrm>
            <a:off x="18558458" y="13796317"/>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Третий путь </a:t>
            </a:r>
            <a:r>
              <a:rPr lang="ru-RU" sz="600" dirty="0"/>
              <a:t>(Третий путь партии между авторитарным сталинизмом и социал-демократией позже отразится в </a:t>
            </a:r>
            <a:r>
              <a:rPr lang="ru-RU" sz="600" dirty="0" err="1"/>
              <a:t>левосоциалистической</a:t>
            </a:r>
            <a:r>
              <a:rPr lang="ru-RU" sz="600" dirty="0"/>
              <a:t> Пацифистской социалистической партии , которая также была основана бывшими членами коммунистической КПН и социал-демократической ПВДА .)</a:t>
            </a:r>
            <a:endParaRPr lang="ru-RU" sz="1400" dirty="0"/>
          </a:p>
        </p:txBody>
      </p:sp>
      <p:cxnSp>
        <p:nvCxnSpPr>
          <p:cNvPr id="221" name="Соединительная линия уступом 175">
            <a:extLst>
              <a:ext uri="{FF2B5EF4-FFF2-40B4-BE49-F238E27FC236}">
                <a16:creationId xmlns:a16="http://schemas.microsoft.com/office/drawing/2014/main" id="{3E3757A1-9F1A-4D27-B1A6-07FBC50A3BA9}"/>
              </a:ext>
            </a:extLst>
          </p:cNvPr>
          <p:cNvCxnSpPr>
            <a:cxnSpLocks/>
            <a:stCxn id="126" idx="2"/>
            <a:endCxn id="137" idx="0"/>
          </p:cNvCxnSpPr>
          <p:nvPr/>
        </p:nvCxnSpPr>
        <p:spPr>
          <a:xfrm rot="16200000" flipH="1">
            <a:off x="18174128" y="10899265"/>
            <a:ext cx="389859" cy="2471994"/>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27" name="Прямая со стрелкой 226">
            <a:extLst>
              <a:ext uri="{FF2B5EF4-FFF2-40B4-BE49-F238E27FC236}">
                <a16:creationId xmlns:a16="http://schemas.microsoft.com/office/drawing/2014/main" id="{DFA53624-9205-410F-8D69-B89CB4304D30}"/>
              </a:ext>
            </a:extLst>
          </p:cNvPr>
          <p:cNvCxnSpPr>
            <a:cxnSpLocks/>
            <a:stCxn id="70" idx="2"/>
            <a:endCxn id="186" idx="0"/>
          </p:cNvCxnSpPr>
          <p:nvPr/>
        </p:nvCxnSpPr>
        <p:spPr>
          <a:xfrm>
            <a:off x="24586251" y="11940333"/>
            <a:ext cx="3089" cy="42100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30" name="Соединительная линия уступом 175">
            <a:extLst>
              <a:ext uri="{FF2B5EF4-FFF2-40B4-BE49-F238E27FC236}">
                <a16:creationId xmlns:a16="http://schemas.microsoft.com/office/drawing/2014/main" id="{0501B700-CD01-4C62-8B56-67B908D139FC}"/>
              </a:ext>
            </a:extLst>
          </p:cNvPr>
          <p:cNvCxnSpPr>
            <a:cxnSpLocks/>
            <a:stCxn id="70" idx="2"/>
            <a:endCxn id="185" idx="0"/>
          </p:cNvCxnSpPr>
          <p:nvPr/>
        </p:nvCxnSpPr>
        <p:spPr>
          <a:xfrm rot="16200000" flipH="1">
            <a:off x="25636810" y="10889774"/>
            <a:ext cx="427833" cy="252895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33" name="Соединительная линия уступом 175">
            <a:extLst>
              <a:ext uri="{FF2B5EF4-FFF2-40B4-BE49-F238E27FC236}">
                <a16:creationId xmlns:a16="http://schemas.microsoft.com/office/drawing/2014/main" id="{5AAD928D-CA64-440E-B4F3-D156C509371B}"/>
              </a:ext>
            </a:extLst>
          </p:cNvPr>
          <p:cNvCxnSpPr>
            <a:cxnSpLocks/>
            <a:stCxn id="70" idx="2"/>
            <a:endCxn id="182" idx="0"/>
          </p:cNvCxnSpPr>
          <p:nvPr/>
        </p:nvCxnSpPr>
        <p:spPr>
          <a:xfrm rot="16200000" flipH="1">
            <a:off x="26856208" y="9670375"/>
            <a:ext cx="428543" cy="496845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36" name="Прямая со стрелкой 235">
            <a:extLst>
              <a:ext uri="{FF2B5EF4-FFF2-40B4-BE49-F238E27FC236}">
                <a16:creationId xmlns:a16="http://schemas.microsoft.com/office/drawing/2014/main" id="{AA112E98-02FD-470C-A678-3E396F0415DA}"/>
              </a:ext>
            </a:extLst>
          </p:cNvPr>
          <p:cNvCxnSpPr>
            <a:cxnSpLocks/>
            <a:stCxn id="182" idx="2"/>
            <a:endCxn id="184" idx="0"/>
          </p:cNvCxnSpPr>
          <p:nvPr/>
        </p:nvCxnSpPr>
        <p:spPr>
          <a:xfrm>
            <a:off x="29554708" y="13448876"/>
            <a:ext cx="0" cy="34968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39" name="Прямая со стрелкой 238">
            <a:extLst>
              <a:ext uri="{FF2B5EF4-FFF2-40B4-BE49-F238E27FC236}">
                <a16:creationId xmlns:a16="http://schemas.microsoft.com/office/drawing/2014/main" id="{7570A332-205A-4A56-9FD4-10366758BE5C}"/>
              </a:ext>
            </a:extLst>
          </p:cNvPr>
          <p:cNvCxnSpPr>
            <a:cxnSpLocks/>
            <a:stCxn id="184" idx="2"/>
            <a:endCxn id="179" idx="0"/>
          </p:cNvCxnSpPr>
          <p:nvPr/>
        </p:nvCxnSpPr>
        <p:spPr>
          <a:xfrm>
            <a:off x="29554708" y="14878558"/>
            <a:ext cx="3292" cy="331829"/>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42" name="Соединительная линия уступом 175">
            <a:extLst>
              <a:ext uri="{FF2B5EF4-FFF2-40B4-BE49-F238E27FC236}">
                <a16:creationId xmlns:a16="http://schemas.microsoft.com/office/drawing/2014/main" id="{DFEF16FF-A8E6-47E9-9D00-D915543BA443}"/>
              </a:ext>
            </a:extLst>
          </p:cNvPr>
          <p:cNvCxnSpPr>
            <a:cxnSpLocks/>
            <a:stCxn id="184" idx="2"/>
            <a:endCxn id="175" idx="0"/>
          </p:cNvCxnSpPr>
          <p:nvPr/>
        </p:nvCxnSpPr>
        <p:spPr>
          <a:xfrm rot="5400000">
            <a:off x="28164394" y="13829366"/>
            <a:ext cx="341122" cy="243950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45" name="Соединительная линия уступом 175">
            <a:extLst>
              <a:ext uri="{FF2B5EF4-FFF2-40B4-BE49-F238E27FC236}">
                <a16:creationId xmlns:a16="http://schemas.microsoft.com/office/drawing/2014/main" id="{85D03E22-5BDA-4220-AA5E-050D19FD2FF6}"/>
              </a:ext>
            </a:extLst>
          </p:cNvPr>
          <p:cNvCxnSpPr>
            <a:cxnSpLocks/>
            <a:stCxn id="182" idx="2"/>
            <a:endCxn id="178" idx="0"/>
          </p:cNvCxnSpPr>
          <p:nvPr/>
        </p:nvCxnSpPr>
        <p:spPr>
          <a:xfrm rot="5400000">
            <a:off x="28164147" y="12399931"/>
            <a:ext cx="341616" cy="243950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48" name="Соединительная линия уступом 175">
            <a:extLst>
              <a:ext uri="{FF2B5EF4-FFF2-40B4-BE49-F238E27FC236}">
                <a16:creationId xmlns:a16="http://schemas.microsoft.com/office/drawing/2014/main" id="{EA5CDDA5-0F5E-44E9-8C4B-894B8DF88EB7}"/>
              </a:ext>
            </a:extLst>
          </p:cNvPr>
          <p:cNvCxnSpPr>
            <a:cxnSpLocks/>
            <a:stCxn id="186" idx="2"/>
            <a:endCxn id="178" idx="0"/>
          </p:cNvCxnSpPr>
          <p:nvPr/>
        </p:nvCxnSpPr>
        <p:spPr>
          <a:xfrm rot="16200000" flipH="1">
            <a:off x="25677695" y="12352985"/>
            <a:ext cx="349151" cy="252586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51" name="Прямая со стрелкой 250">
            <a:extLst>
              <a:ext uri="{FF2B5EF4-FFF2-40B4-BE49-F238E27FC236}">
                <a16:creationId xmlns:a16="http://schemas.microsoft.com/office/drawing/2014/main" id="{99969D16-AB62-4CE3-8459-1D3201356369}"/>
              </a:ext>
            </a:extLst>
          </p:cNvPr>
          <p:cNvCxnSpPr>
            <a:cxnSpLocks/>
            <a:stCxn id="190" idx="2"/>
            <a:endCxn id="318" idx="0"/>
          </p:cNvCxnSpPr>
          <p:nvPr/>
        </p:nvCxnSpPr>
        <p:spPr>
          <a:xfrm flipH="1">
            <a:off x="19612867" y="14876317"/>
            <a:ext cx="3550" cy="33407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00" name="Прямоугольник 99">
            <a:extLst>
              <a:ext uri="{FF2B5EF4-FFF2-40B4-BE49-F238E27FC236}">
                <a16:creationId xmlns:a16="http://schemas.microsoft.com/office/drawing/2014/main" id="{B24C7D8D-9041-4D7A-ACFE-4D49C55501A0}"/>
              </a:ext>
            </a:extLst>
          </p:cNvPr>
          <p:cNvSpPr/>
          <p:nvPr/>
        </p:nvSpPr>
        <p:spPr>
          <a:xfrm>
            <a:off x="34594962" y="10860333"/>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Освобождение рабочих – дело самих рабочих! </a:t>
            </a:r>
            <a:r>
              <a:rPr lang="ru-RU" sz="300" dirty="0">
                <a:solidFill>
                  <a:schemeClr val="bg1"/>
                </a:solidFill>
              </a:rPr>
              <a:t>(эта фраза лучше всего характеризует принципы </a:t>
            </a:r>
            <a:r>
              <a:rPr lang="ru-RU" sz="300" dirty="0" err="1">
                <a:solidFill>
                  <a:schemeClr val="bg1"/>
                </a:solidFill>
              </a:rPr>
              <a:t>синдикализма.Синдикализм</a:t>
            </a:r>
            <a:r>
              <a:rPr lang="ru-RU" sz="300" dirty="0">
                <a:solidFill>
                  <a:schemeClr val="bg1"/>
                </a:solidFill>
              </a:rPr>
              <a:t>, писала Клара Мейер-</a:t>
            </a:r>
            <a:r>
              <a:rPr lang="ru-RU" sz="300" dirty="0" err="1">
                <a:solidFill>
                  <a:schemeClr val="bg1"/>
                </a:solidFill>
              </a:rPr>
              <a:t>Вихман</a:t>
            </a:r>
            <a:r>
              <a:rPr lang="ru-RU" sz="300" dirty="0">
                <a:solidFill>
                  <a:schemeClr val="bg1"/>
                </a:solidFill>
              </a:rPr>
              <a:t> около 1920 года в брошюре «Теория синдикализма», — это больше, чем просто организационная форма, это реакция на </a:t>
            </a:r>
            <a:r>
              <a:rPr lang="ru-RU" sz="300" dirty="0" err="1">
                <a:solidFill>
                  <a:schemeClr val="bg1"/>
                </a:solidFill>
              </a:rPr>
              <a:t>обуржуазивание</a:t>
            </a:r>
            <a:r>
              <a:rPr lang="ru-RU" sz="300" dirty="0">
                <a:solidFill>
                  <a:schemeClr val="bg1"/>
                </a:solidFill>
              </a:rPr>
              <a:t> социал-демократии, от которой он отклоняется в трех отношениях. Прежде всего о цели: синдикализм хочет покончить с государственной властью, а социал-демократия хочет завоевать эту государственную власть. Во-вторых, что касается средств достижения этой цели: социал-демократы хотят добиться своей цели парламентскими средствами, а синдикалисты выбирают прямое действие как средство осуществления социализма. Это прямое действие должно происходить, если возможно, наряду, а если необходимо, и против парламентского действия рабочих депутатов в представительных органах, таких как парламент и муниципальный совет. Если бы рабочие опирались в своей борьбе на депутатов представительных органов, то долгосрочным результатом было бы лишь поднятие нескольких человек. Более того, прямое действие демонстрирует революционный задор.¬)</a:t>
            </a:r>
            <a:endParaRPr lang="ru-RU" sz="1400" dirty="0">
              <a:solidFill>
                <a:schemeClr val="bg1"/>
              </a:solidFill>
            </a:endParaRPr>
          </a:p>
        </p:txBody>
      </p:sp>
      <p:sp>
        <p:nvSpPr>
          <p:cNvPr id="101" name="Прямоугольник 100">
            <a:extLst>
              <a:ext uri="{FF2B5EF4-FFF2-40B4-BE49-F238E27FC236}">
                <a16:creationId xmlns:a16="http://schemas.microsoft.com/office/drawing/2014/main" id="{09CAA6C9-629F-48D6-ABAA-DF457DA207FA}"/>
              </a:ext>
            </a:extLst>
          </p:cNvPr>
          <p:cNvSpPr/>
          <p:nvPr/>
        </p:nvSpPr>
        <p:spPr>
          <a:xfrm>
            <a:off x="38305001" y="15219680"/>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Регулирование труда рабочими </a:t>
            </a:r>
            <a:r>
              <a:rPr lang="ru-RU" sz="700" dirty="0">
                <a:solidFill>
                  <a:schemeClr val="bg1"/>
                </a:solidFill>
              </a:rPr>
              <a:t>(Регулирование труда в соответствии с волей большинства рабочих будет, следовательно, осуществимо в долгосрочной перспективе лишь в том случае, если ничто не мешает меньшинству перегруппироваться самостоятельно)</a:t>
            </a:r>
            <a:endParaRPr lang="ru-RU" sz="1400" dirty="0">
              <a:solidFill>
                <a:schemeClr val="bg1"/>
              </a:solidFill>
            </a:endParaRPr>
          </a:p>
        </p:txBody>
      </p:sp>
      <p:cxnSp>
        <p:nvCxnSpPr>
          <p:cNvPr id="103" name="Прямая соединительная линия 102">
            <a:extLst>
              <a:ext uri="{FF2B5EF4-FFF2-40B4-BE49-F238E27FC236}">
                <a16:creationId xmlns:a16="http://schemas.microsoft.com/office/drawing/2014/main" id="{07402EE0-D121-4569-BC7E-EA44B35D0E6A}"/>
              </a:ext>
            </a:extLst>
          </p:cNvPr>
          <p:cNvCxnSpPr>
            <a:cxnSpLocks/>
            <a:stCxn id="100" idx="1"/>
            <a:endCxn id="70" idx="3"/>
          </p:cNvCxnSpPr>
          <p:nvPr/>
        </p:nvCxnSpPr>
        <p:spPr>
          <a:xfrm flipH="1">
            <a:off x="25644210" y="11400333"/>
            <a:ext cx="8950752"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08" name="Прямоугольник 107">
            <a:extLst>
              <a:ext uri="{FF2B5EF4-FFF2-40B4-BE49-F238E27FC236}">
                <a16:creationId xmlns:a16="http://schemas.microsoft.com/office/drawing/2014/main" id="{0174761C-6878-4C71-89CF-BBA62EC748C4}"/>
              </a:ext>
            </a:extLst>
          </p:cNvPr>
          <p:cNvSpPr/>
          <p:nvPr/>
        </p:nvSpPr>
        <p:spPr>
          <a:xfrm>
            <a:off x="46176565" y="1564147"/>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300" dirty="0">
                <a:solidFill>
                  <a:schemeClr val="bg1"/>
                </a:solidFill>
              </a:rPr>
              <a:t>Первым средством борьбы синдикалистов была забастовка. Забастовка рассматривалась не только как средство разрешения заработной платы и других конфликтов, но и забастовки солидарности высоко ценились. Забастовка также способствовала боеспособности и взаимной солидарности рабочих.¬¬Были также бойкоты и ярлыки: плохих работодателей нужно было бойкотировать, если это возможно, и нужно было составить белые списки хороших работодателей. С концентрацией капитала ярлык стал менее подходящим средством. Однако бойкот по-прежнему считался актуальным, например, бойкот реакционных стран. Затем был саботаж, который мог принимать разные формы, такие как пунктуальные действия, медленные действия или даже уничтожение машин. Основным средством борьбы, пропагандируемым синдикалистами, была всеобщая забастовка, как средство достижения социализма. «Обычная» забастовка считалась важной из-за ее воспитательной ценности в борьбе и потому, что она ослабляла капитализм. Однако всеобщая забастовка была средством борьбы на службе социальной революции, ибо превращала ослабление капитализма в паралич. Заговорили о всеобщей забастовке, когда забастовала такая большая часть рабочих, что фактически был достигнут паралич. Таким образом, не было необходимости, чтобы все рабочие в определенной области или отрасли бастовали.¬¬¬¬но что их число было достаточно большим, чтобы быть эффективным. </a:t>
            </a:r>
            <a:r>
              <a:rPr lang="ru-RU" sz="300" dirty="0" err="1">
                <a:solidFill>
                  <a:schemeClr val="bg1"/>
                </a:solidFill>
              </a:rPr>
              <a:t>Корнелиссен</a:t>
            </a:r>
            <a:r>
              <a:rPr lang="ru-RU" sz="300" dirty="0">
                <a:solidFill>
                  <a:schemeClr val="bg1"/>
                </a:solidFill>
              </a:rPr>
              <a:t> оценил период в 48 часов как достаточный, чтобы передать власть в руки рабочих:¬«За двадцать четыре часа в два раза больше будет сделано для развития нашего человеческого рода, чем за два раза в двадцать четыре года болтовни на подушках парламентов». Синдикализм был антимилитаристским, потому что военный аппарат был важным препятствием для прямых действий рабочих. В конце концов, внутри капитализма против бастующих и командированных рабочих была развернута армия. Таким образом, чтобы добиться экономического освобождения рабочего класса, пропаганда антимилитаризма должна была сочетаться с пропагандой всеобщей забастовки. Например, Б. </a:t>
            </a:r>
            <a:r>
              <a:rPr lang="ru-RU" sz="300" dirty="0" err="1">
                <a:solidFill>
                  <a:schemeClr val="bg1"/>
                </a:solidFill>
              </a:rPr>
              <a:t>Рейндорп</a:t>
            </a:r>
            <a:r>
              <a:rPr lang="ru-RU" sz="300" dirty="0">
                <a:solidFill>
                  <a:schemeClr val="bg1"/>
                </a:solidFill>
              </a:rPr>
              <a:t> писал в «Анархистском социализме и экономическом действии», что это:¬¬¬«...от проникновения антимилитаристских идей в рабочие массы будет зависеть главным образом, встретит ли всеобщая забастовка непреодолимые препятствия на своем пути».</a:t>
            </a:r>
          </a:p>
        </p:txBody>
      </p:sp>
      <p:sp>
        <p:nvSpPr>
          <p:cNvPr id="111" name="Прямоугольник 110">
            <a:extLst>
              <a:ext uri="{FF2B5EF4-FFF2-40B4-BE49-F238E27FC236}">
                <a16:creationId xmlns:a16="http://schemas.microsoft.com/office/drawing/2014/main" id="{16FBA02F-5548-4084-AE24-F6B4B5AED19F}"/>
              </a:ext>
            </a:extLst>
          </p:cNvPr>
          <p:cNvSpPr/>
          <p:nvPr/>
        </p:nvSpPr>
        <p:spPr>
          <a:xfrm>
            <a:off x="34594963" y="13798558"/>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Производственные ассоциации </a:t>
            </a:r>
            <a:r>
              <a:rPr lang="ru-RU" sz="700" dirty="0">
                <a:solidFill>
                  <a:schemeClr val="bg1"/>
                </a:solidFill>
              </a:rPr>
              <a:t>(</a:t>
            </a:r>
            <a:r>
              <a:rPr lang="ru-RU" sz="300" dirty="0">
                <a:solidFill>
                  <a:schemeClr val="bg1"/>
                </a:solidFill>
              </a:rPr>
              <a:t>Во время социалистической революции союзы городских и сельских рабочих должны были быть преобразованы в производственные ассоциации, которым должны были быть переданы руководство и управление производством и распределением. В течение этого периода предметы первой необходимости, такие как еда и одежда, должны были предоставляться бесплатно. Насилие в защиту революции считалось законным, но оно должно быть временным. Это должны были сделать вооруженные граждане во главе с временно назначенными вождями. Все бывшие чиновники, такие как министры, члены парламента, начальники полиции и армии, должны были быть арестованы. Почта, телефон и телеграф должны быть заняты, а печатная пресса должна быть под контролем.)</a:t>
            </a:r>
            <a:endParaRPr lang="ru-RU" sz="1400" dirty="0">
              <a:solidFill>
                <a:schemeClr val="bg1"/>
              </a:solidFill>
            </a:endParaRPr>
          </a:p>
        </p:txBody>
      </p:sp>
      <p:sp>
        <p:nvSpPr>
          <p:cNvPr id="107" name="Прямоугольник 106">
            <a:extLst>
              <a:ext uri="{FF2B5EF4-FFF2-40B4-BE49-F238E27FC236}">
                <a16:creationId xmlns:a16="http://schemas.microsoft.com/office/drawing/2014/main" id="{E539C547-A17A-486F-9B7C-6F44EBBA5CB0}"/>
              </a:ext>
            </a:extLst>
          </p:cNvPr>
          <p:cNvSpPr/>
          <p:nvPr/>
        </p:nvSpPr>
        <p:spPr>
          <a:xfrm>
            <a:off x="32155456" y="15210387"/>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Советы рабочих </a:t>
            </a:r>
            <a:r>
              <a:rPr lang="ru-RU" sz="700" dirty="0">
                <a:solidFill>
                  <a:schemeClr val="bg1"/>
                </a:solidFill>
              </a:rPr>
              <a:t>(</a:t>
            </a:r>
            <a:r>
              <a:rPr lang="ru-RU" sz="300" dirty="0">
                <a:solidFill>
                  <a:schemeClr val="bg1"/>
                </a:solidFill>
              </a:rPr>
              <a:t>Специальная исследовательская комиссия опубликовала отчет о рабочих советах в 1932 году. Согласно этому отчету, советы возникали стихийно во всех местах, где люди работали вместе и где можно было организовать работу или представить определенные интересы. Организация совета не ограничивалась экономической жизнью, но охватывала общество в целом. Как организационные институты советы должны были работать снизу вверх:¬¬«Они есть полное отрицание политического централизма и всякой государственной организации. Советы </a:t>
            </a:r>
            <a:r>
              <a:rPr lang="ru-RU" sz="300" dirty="0" err="1">
                <a:solidFill>
                  <a:schemeClr val="bg1"/>
                </a:solidFill>
              </a:rPr>
              <a:t>антипарламентские</a:t>
            </a:r>
            <a:r>
              <a:rPr lang="ru-RU" sz="300" dirty="0">
                <a:solidFill>
                  <a:schemeClr val="bg1"/>
                </a:solidFill>
              </a:rPr>
              <a:t>: это не представительные, а управляющие организации. (...) Советы децентрализованы и </a:t>
            </a:r>
            <a:r>
              <a:rPr lang="ru-RU" sz="300" dirty="0" err="1">
                <a:solidFill>
                  <a:schemeClr val="bg1"/>
                </a:solidFill>
              </a:rPr>
              <a:t>федеративны</a:t>
            </a:r>
            <a:r>
              <a:rPr lang="ru-RU" sz="300" dirty="0">
                <a:solidFill>
                  <a:schemeClr val="bg1"/>
                </a:solidFill>
              </a:rPr>
              <a:t>. (...) Партийная система и система советов несовместимы». 1)¬¬¬.)</a:t>
            </a:r>
            <a:endParaRPr lang="ru-RU" sz="1400" dirty="0">
              <a:solidFill>
                <a:schemeClr val="bg1"/>
              </a:solidFill>
            </a:endParaRPr>
          </a:p>
        </p:txBody>
      </p:sp>
      <p:sp>
        <p:nvSpPr>
          <p:cNvPr id="112" name="Прямоугольник 111">
            <a:extLst>
              <a:ext uri="{FF2B5EF4-FFF2-40B4-BE49-F238E27FC236}">
                <a16:creationId xmlns:a16="http://schemas.microsoft.com/office/drawing/2014/main" id="{206B89BC-1DE9-4669-87C1-18D7346ECB65}"/>
              </a:ext>
            </a:extLst>
          </p:cNvPr>
          <p:cNvSpPr/>
          <p:nvPr/>
        </p:nvSpPr>
        <p:spPr>
          <a:xfrm>
            <a:off x="34594963" y="15207432"/>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Производство по потребностям </a:t>
            </a:r>
            <a:r>
              <a:rPr lang="ru-RU" sz="400" dirty="0">
                <a:solidFill>
                  <a:schemeClr val="bg1"/>
                </a:solidFill>
              </a:rPr>
              <a:t>(Кроме того,</a:t>
            </a:r>
            <a:r>
              <a:rPr lang="ru-RU" sz="1050" dirty="0">
                <a:solidFill>
                  <a:schemeClr val="bg1"/>
                </a:solidFill>
              </a:rPr>
              <a:t> </a:t>
            </a:r>
            <a:r>
              <a:rPr lang="ru-RU" sz="400" dirty="0">
                <a:solidFill>
                  <a:schemeClr val="bg1"/>
                </a:solidFill>
              </a:rPr>
              <a:t>подробно обсуждалась структура будущей советской республики. Советы должны быть организованы по компаниям, а не по профессиям. Фактором, определяющим производство, должна была стать потребность. Эта потребность проявилась бы в органах распределения, таких как универмаги и магазины; поэтому здесь необходимо иметь распределительные советы на местном, региональном, национальном и международном уровнях. Эти распределительные советы должны быть связаны совнархозами с производственными или заводскими советами. В периоды относительного дефицита распределение должно осуществляться советами потребителей, состоящими из всех потребителей; здесь снова вышеупомянутая региональная градация.¬¬¬¬)</a:t>
            </a:r>
            <a:endParaRPr lang="ru-RU" sz="1400" dirty="0">
              <a:solidFill>
                <a:schemeClr val="bg1"/>
              </a:solidFill>
            </a:endParaRPr>
          </a:p>
        </p:txBody>
      </p:sp>
      <p:sp>
        <p:nvSpPr>
          <p:cNvPr id="113" name="Прямоугольник 112">
            <a:extLst>
              <a:ext uri="{FF2B5EF4-FFF2-40B4-BE49-F238E27FC236}">
                <a16:creationId xmlns:a16="http://schemas.microsoft.com/office/drawing/2014/main" id="{3165B2B3-EEF4-4877-8519-BF526B88B6C9}"/>
              </a:ext>
            </a:extLst>
          </p:cNvPr>
          <p:cNvSpPr/>
          <p:nvPr/>
        </p:nvSpPr>
        <p:spPr>
          <a:xfrm>
            <a:off x="34594963" y="12368166"/>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Преобразованию в федерацию бизнес-групп </a:t>
            </a:r>
            <a:r>
              <a:rPr lang="ru-RU" sz="400" dirty="0">
                <a:solidFill>
                  <a:schemeClr val="bg1"/>
                </a:solidFill>
              </a:rPr>
              <a:t>(Готовясь к этой будущей социальной структуре, профсоюз, в данном случае NSV, должен был организоваться по модели будущей </a:t>
            </a:r>
            <a:r>
              <a:rPr lang="ru-RU" sz="400" dirty="0" err="1">
                <a:solidFill>
                  <a:schemeClr val="bg1"/>
                </a:solidFill>
              </a:rPr>
              <a:t>советной</a:t>
            </a:r>
            <a:r>
              <a:rPr lang="ru-RU" sz="400" dirty="0">
                <a:solidFill>
                  <a:schemeClr val="bg1"/>
                </a:solidFill>
              </a:rPr>
              <a:t> республики, что фактически означало преобразование в федерацию бизнес-групп. Перед этими бизнес-группами должны быть поставлены три задачи:¬¬— внушайте другим рабочим мысль, что социализм может быть осуществлен только их собственной борьбой;— сбор технических и экономических данных, которые могли бы облегчить труд организации бизнеса;— побуждение сотрудников к непримиримой классовой борьбе.)</a:t>
            </a:r>
            <a:endParaRPr lang="ru-RU" sz="1400" dirty="0">
              <a:solidFill>
                <a:schemeClr val="bg1"/>
              </a:solidFill>
            </a:endParaRPr>
          </a:p>
        </p:txBody>
      </p:sp>
      <p:sp>
        <p:nvSpPr>
          <p:cNvPr id="115" name="Прямоугольник 114">
            <a:extLst>
              <a:ext uri="{FF2B5EF4-FFF2-40B4-BE49-F238E27FC236}">
                <a16:creationId xmlns:a16="http://schemas.microsoft.com/office/drawing/2014/main" id="{5AB7C30A-201B-4B15-889F-0961863E1653}"/>
              </a:ext>
            </a:extLst>
          </p:cNvPr>
          <p:cNvSpPr/>
          <p:nvPr/>
        </p:nvSpPr>
        <p:spPr>
          <a:xfrm>
            <a:off x="32155456" y="13796317"/>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Социальная реконструкция </a:t>
            </a:r>
            <a:r>
              <a:rPr lang="ru-RU" sz="700" dirty="0">
                <a:solidFill>
                  <a:schemeClr val="bg1"/>
                </a:solidFill>
              </a:rPr>
              <a:t>(преобразование NSV в организацию в коммерческих организациях и промышленных федерациях, и рассматривать эти органы как подготовительные органы для социальной реконструкции;¬)</a:t>
            </a:r>
            <a:endParaRPr lang="ru-RU" sz="1400" dirty="0">
              <a:solidFill>
                <a:schemeClr val="bg1"/>
              </a:solidFill>
            </a:endParaRPr>
          </a:p>
        </p:txBody>
      </p:sp>
      <p:cxnSp>
        <p:nvCxnSpPr>
          <p:cNvPr id="116" name="Прямая со стрелкой 115">
            <a:extLst>
              <a:ext uri="{FF2B5EF4-FFF2-40B4-BE49-F238E27FC236}">
                <a16:creationId xmlns:a16="http://schemas.microsoft.com/office/drawing/2014/main" id="{EBD3A6F3-AB1C-47D3-A4C9-E367E9B43AB2}"/>
              </a:ext>
            </a:extLst>
          </p:cNvPr>
          <p:cNvCxnSpPr>
            <a:cxnSpLocks/>
            <a:stCxn id="185" idx="2"/>
            <a:endCxn id="178" idx="0"/>
          </p:cNvCxnSpPr>
          <p:nvPr/>
        </p:nvCxnSpPr>
        <p:spPr>
          <a:xfrm>
            <a:off x="27115201" y="13448166"/>
            <a:ext cx="0" cy="342326"/>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17" name="Прямая со стрелкой 116">
            <a:extLst>
              <a:ext uri="{FF2B5EF4-FFF2-40B4-BE49-F238E27FC236}">
                <a16:creationId xmlns:a16="http://schemas.microsoft.com/office/drawing/2014/main" id="{1CA48A8C-7918-4ACD-8584-930D3FA93CAA}"/>
              </a:ext>
            </a:extLst>
          </p:cNvPr>
          <p:cNvCxnSpPr>
            <a:cxnSpLocks/>
            <a:stCxn id="178" idx="2"/>
            <a:endCxn id="175" idx="0"/>
          </p:cNvCxnSpPr>
          <p:nvPr/>
        </p:nvCxnSpPr>
        <p:spPr>
          <a:xfrm>
            <a:off x="27115201" y="14870492"/>
            <a:ext cx="0" cy="3491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32" name="Прямоугольник 131">
            <a:extLst>
              <a:ext uri="{FF2B5EF4-FFF2-40B4-BE49-F238E27FC236}">
                <a16:creationId xmlns:a16="http://schemas.microsoft.com/office/drawing/2014/main" id="{A65B4601-A6C9-4318-A2AC-F51BDF31465E}"/>
              </a:ext>
            </a:extLst>
          </p:cNvPr>
          <p:cNvSpPr/>
          <p:nvPr/>
        </p:nvSpPr>
        <p:spPr>
          <a:xfrm>
            <a:off x="37031178" y="13790492"/>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Поглощение компаний рабочими </a:t>
            </a:r>
            <a:r>
              <a:rPr lang="ru-RU" sz="400" dirty="0">
                <a:solidFill>
                  <a:schemeClr val="bg1"/>
                </a:solidFill>
              </a:rPr>
              <a:t>(- усиление осознания голландским пролетариатом того, что решение всех его проблем можно искать только в том, чтобы взять компании в свое собственное управление;¬¬- подготовка рабочих к поглощению компаний, среди прочего путем изучения администрации, технологии и т.п. их компании;¬- сбор статистического материала о наличной рабочей силе, объемах производства, потребления и потребности;- направление всей борьбы на корпоративное поглощение;)</a:t>
            </a:r>
            <a:endParaRPr lang="ru-RU" sz="1400" dirty="0">
              <a:solidFill>
                <a:schemeClr val="bg1"/>
              </a:solidFill>
            </a:endParaRPr>
          </a:p>
        </p:txBody>
      </p:sp>
      <p:graphicFrame>
        <p:nvGraphicFramePr>
          <p:cNvPr id="19" name="Таблица 18">
            <a:extLst>
              <a:ext uri="{FF2B5EF4-FFF2-40B4-BE49-F238E27FC236}">
                <a16:creationId xmlns:a16="http://schemas.microsoft.com/office/drawing/2014/main" id="{E22581ED-E764-4FCA-B41E-4071C1C99800}"/>
              </a:ext>
            </a:extLst>
          </p:cNvPr>
          <p:cNvGraphicFramePr>
            <a:graphicFrameLocks noGrp="1"/>
          </p:cNvGraphicFramePr>
          <p:nvPr>
            <p:extLst>
              <p:ext uri="{D42A27DB-BD31-4B8C-83A1-F6EECF244321}">
                <p14:modId xmlns:p14="http://schemas.microsoft.com/office/powerpoint/2010/main" val="2494164523"/>
              </p:ext>
            </p:extLst>
          </p:nvPr>
        </p:nvGraphicFramePr>
        <p:xfrm>
          <a:off x="46176565" y="29594"/>
          <a:ext cx="5029835" cy="1276985"/>
        </p:xfrm>
        <a:graphic>
          <a:graphicData uri="http://schemas.openxmlformats.org/drawingml/2006/table">
            <a:tbl>
              <a:tblPr firstRow="1" firstCol="1" bandRow="1">
                <a:tableStyleId>{5C22544A-7EE6-4342-B048-85BDC9FD1C3A}</a:tableStyleId>
              </a:tblPr>
              <a:tblGrid>
                <a:gridCol w="871855">
                  <a:extLst>
                    <a:ext uri="{9D8B030D-6E8A-4147-A177-3AD203B41FA5}">
                      <a16:colId xmlns:a16="http://schemas.microsoft.com/office/drawing/2014/main" val="1340066321"/>
                    </a:ext>
                  </a:extLst>
                </a:gridCol>
                <a:gridCol w="1972310">
                  <a:extLst>
                    <a:ext uri="{9D8B030D-6E8A-4147-A177-3AD203B41FA5}">
                      <a16:colId xmlns:a16="http://schemas.microsoft.com/office/drawing/2014/main" val="3289238804"/>
                    </a:ext>
                  </a:extLst>
                </a:gridCol>
                <a:gridCol w="1234440">
                  <a:extLst>
                    <a:ext uri="{9D8B030D-6E8A-4147-A177-3AD203B41FA5}">
                      <a16:colId xmlns:a16="http://schemas.microsoft.com/office/drawing/2014/main" val="1455402127"/>
                    </a:ext>
                  </a:extLst>
                </a:gridCol>
                <a:gridCol w="951230">
                  <a:extLst>
                    <a:ext uri="{9D8B030D-6E8A-4147-A177-3AD203B41FA5}">
                      <a16:colId xmlns:a16="http://schemas.microsoft.com/office/drawing/2014/main" val="150090897"/>
                    </a:ext>
                  </a:extLst>
                </a:gridCol>
              </a:tblGrid>
              <a:tr h="271145">
                <a:tc>
                  <a:txBody>
                    <a:bodyPr/>
                    <a:lstStyle/>
                    <a:p>
                      <a:pPr>
                        <a:spcAft>
                          <a:spcPts val="0"/>
                        </a:spcAft>
                      </a:pPr>
                      <a:r>
                        <a:rPr lang="nl-NL" sz="1200" dirty="0">
                          <a:effectLst/>
                        </a:rPr>
                        <a:t>Дата</a:t>
                      </a:r>
                      <a:endParaRPr lang="ru-RU" sz="1200" dirty="0">
                        <a:effectLst/>
                        <a:latin typeface="Times New Roman" panose="02020603050405020304" pitchFamily="18" charset="0"/>
                        <a:ea typeface="Times New Roman" panose="02020603050405020304" pitchFamily="18" charset="0"/>
                      </a:endParaRPr>
                    </a:p>
                  </a:txBody>
                  <a:tcPr marL="6350" marR="6350" marT="0" marB="0"/>
                </a:tc>
                <a:tc>
                  <a:txBody>
                    <a:bodyPr/>
                    <a:lstStyle/>
                    <a:p>
                      <a:pPr indent="419100" algn="just">
                        <a:spcAft>
                          <a:spcPts val="0"/>
                        </a:spcAft>
                      </a:pPr>
                      <a:r>
                        <a:rPr lang="ru-RU" sz="1200" dirty="0">
                          <a:effectLst/>
                        </a:rPr>
                        <a:t>Кол-во рабочих общее</a:t>
                      </a:r>
                      <a:endParaRPr lang="ru-RU" sz="1200" dirty="0">
                        <a:effectLst/>
                        <a:latin typeface="Times New Roman" panose="02020603050405020304" pitchFamily="18" charset="0"/>
                        <a:ea typeface="Times New Roman" panose="02020603050405020304" pitchFamily="18" charset="0"/>
                      </a:endParaRPr>
                    </a:p>
                  </a:txBody>
                  <a:tcPr marL="6350" marR="6350" marT="0" marB="0"/>
                </a:tc>
                <a:tc>
                  <a:txBody>
                    <a:bodyPr/>
                    <a:lstStyle/>
                    <a:p>
                      <a:pPr algn="ctr">
                        <a:spcAft>
                          <a:spcPts val="0"/>
                        </a:spcAft>
                      </a:pPr>
                      <a:r>
                        <a:rPr lang="ru-RU" sz="1200" dirty="0" err="1">
                          <a:effectLst/>
                        </a:rPr>
                        <a:t>ансиды</a:t>
                      </a:r>
                      <a:endParaRPr lang="ru-RU" sz="1200" dirty="0">
                        <a:effectLst/>
                        <a:latin typeface="Times New Roman" panose="02020603050405020304" pitchFamily="18" charset="0"/>
                        <a:ea typeface="Times New Roman" panose="02020603050405020304" pitchFamily="18" charset="0"/>
                      </a:endParaRPr>
                    </a:p>
                  </a:txBody>
                  <a:tcPr marL="6350" marR="6350" marT="0" marB="0"/>
                </a:tc>
                <a:tc>
                  <a:txBody>
                    <a:bodyPr/>
                    <a:lstStyle/>
                    <a:p>
                      <a:pPr indent="241300">
                        <a:spcAft>
                          <a:spcPts val="0"/>
                        </a:spcAft>
                      </a:pPr>
                      <a:r>
                        <a:rPr lang="nl-NL" sz="1200">
                          <a:effectLst/>
                        </a:rPr>
                        <a:t>процент</a:t>
                      </a:r>
                      <a:endParaRPr lang="ru-RU" sz="1200">
                        <a:effectLst/>
                        <a:latin typeface="Times New Roman" panose="02020603050405020304" pitchFamily="18" charset="0"/>
                        <a:ea typeface="Times New Roman" panose="02020603050405020304" pitchFamily="18" charset="0"/>
                      </a:endParaRPr>
                    </a:p>
                  </a:txBody>
                  <a:tcPr marL="6350" marR="6350" marT="0" marB="0"/>
                </a:tc>
                <a:extLst>
                  <a:ext uri="{0D108BD9-81ED-4DB2-BD59-A6C34878D82A}">
                    <a16:rowId xmlns:a16="http://schemas.microsoft.com/office/drawing/2014/main" val="2620928766"/>
                  </a:ext>
                </a:extLst>
              </a:tr>
              <a:tr h="255905">
                <a:tc>
                  <a:txBody>
                    <a:bodyPr/>
                    <a:lstStyle/>
                    <a:p>
                      <a:pPr>
                        <a:spcAft>
                          <a:spcPts val="0"/>
                        </a:spcAft>
                      </a:pPr>
                      <a:r>
                        <a:rPr lang="nl-NL" sz="1200">
                          <a:effectLst/>
                        </a:rPr>
                        <a:t>01.01.1936</a:t>
                      </a:r>
                      <a:endParaRPr lang="ru-RU" sz="1200">
                        <a:effectLst/>
                        <a:latin typeface="Times New Roman" panose="02020603050405020304" pitchFamily="18" charset="0"/>
                        <a:ea typeface="Times New Roman" panose="02020603050405020304" pitchFamily="18" charset="0"/>
                      </a:endParaRPr>
                    </a:p>
                  </a:txBody>
                  <a:tcPr marL="6350" marR="6350" marT="0" marB="0" anchor="b"/>
                </a:tc>
                <a:tc>
                  <a:txBody>
                    <a:bodyPr/>
                    <a:lstStyle/>
                    <a:p>
                      <a:pPr indent="584200">
                        <a:spcAft>
                          <a:spcPts val="0"/>
                        </a:spcAft>
                      </a:pPr>
                      <a:r>
                        <a:rPr lang="nl-NL" sz="1200" dirty="0">
                          <a:effectLst/>
                        </a:rPr>
                        <a:t>626.333</a:t>
                      </a:r>
                      <a:endParaRPr lang="ru-RU" sz="1200" dirty="0">
                        <a:effectLst/>
                        <a:latin typeface="Times New Roman" panose="02020603050405020304" pitchFamily="18" charset="0"/>
                        <a:ea typeface="Times New Roman" panose="02020603050405020304" pitchFamily="18" charset="0"/>
                      </a:endParaRPr>
                    </a:p>
                  </a:txBody>
                  <a:tcPr marL="6350" marR="6350" marT="0" marB="0" anchor="b"/>
                </a:tc>
                <a:tc>
                  <a:txBody>
                    <a:bodyPr/>
                    <a:lstStyle/>
                    <a:p>
                      <a:pPr indent="355600">
                        <a:spcAft>
                          <a:spcPts val="0"/>
                        </a:spcAft>
                      </a:pPr>
                      <a:r>
                        <a:rPr lang="nl-NL" sz="1200">
                          <a:effectLst/>
                        </a:rPr>
                        <a:t>1995 г.</a:t>
                      </a:r>
                      <a:endParaRPr lang="ru-RU" sz="1200">
                        <a:effectLst/>
                        <a:latin typeface="Times New Roman" panose="02020603050405020304" pitchFamily="18" charset="0"/>
                        <a:ea typeface="Times New Roman" panose="02020603050405020304" pitchFamily="18" charset="0"/>
                      </a:endParaRPr>
                    </a:p>
                  </a:txBody>
                  <a:tcPr marL="6350" marR="6350" marT="0" marB="0" anchor="b"/>
                </a:tc>
                <a:tc>
                  <a:txBody>
                    <a:bodyPr/>
                    <a:lstStyle/>
                    <a:p>
                      <a:pPr indent="355600">
                        <a:spcAft>
                          <a:spcPts val="0"/>
                        </a:spcAft>
                      </a:pPr>
                      <a:r>
                        <a:rPr lang="nl-NL" sz="1200">
                          <a:effectLst/>
                        </a:rPr>
                        <a:t>0,319</a:t>
                      </a:r>
                      <a:endParaRPr lang="ru-RU" sz="1200">
                        <a:effectLst/>
                        <a:latin typeface="Times New Roman" panose="02020603050405020304" pitchFamily="18" charset="0"/>
                        <a:ea typeface="Times New Roman" panose="02020603050405020304" pitchFamily="18" charset="0"/>
                      </a:endParaRPr>
                    </a:p>
                  </a:txBody>
                  <a:tcPr marL="6350" marR="6350" marT="0" marB="0" anchor="b"/>
                </a:tc>
                <a:extLst>
                  <a:ext uri="{0D108BD9-81ED-4DB2-BD59-A6C34878D82A}">
                    <a16:rowId xmlns:a16="http://schemas.microsoft.com/office/drawing/2014/main" val="2997133043"/>
                  </a:ext>
                </a:extLst>
              </a:tr>
              <a:tr h="173990">
                <a:tc>
                  <a:txBody>
                    <a:bodyPr/>
                    <a:lstStyle/>
                    <a:p>
                      <a:pPr>
                        <a:spcAft>
                          <a:spcPts val="0"/>
                        </a:spcAft>
                      </a:pPr>
                      <a:r>
                        <a:rPr lang="nl-NL" sz="1200">
                          <a:effectLst/>
                        </a:rPr>
                        <a:t>01.01.1937</a:t>
                      </a:r>
                      <a:endParaRPr lang="ru-RU" sz="1200">
                        <a:effectLst/>
                        <a:latin typeface="Times New Roman" panose="02020603050405020304" pitchFamily="18" charset="0"/>
                        <a:ea typeface="Times New Roman" panose="02020603050405020304" pitchFamily="18" charset="0"/>
                      </a:endParaRPr>
                    </a:p>
                  </a:txBody>
                  <a:tcPr marL="6350" marR="6350" marT="0" marB="0" anchor="b"/>
                </a:tc>
                <a:tc>
                  <a:txBody>
                    <a:bodyPr/>
                    <a:lstStyle/>
                    <a:p>
                      <a:pPr indent="584200">
                        <a:spcAft>
                          <a:spcPts val="0"/>
                        </a:spcAft>
                      </a:pPr>
                      <a:r>
                        <a:rPr lang="nl-NL" sz="1200">
                          <a:effectLst/>
                        </a:rPr>
                        <a:t>617,511</a:t>
                      </a:r>
                      <a:endParaRPr lang="ru-RU" sz="1200">
                        <a:effectLst/>
                        <a:latin typeface="Times New Roman" panose="02020603050405020304" pitchFamily="18" charset="0"/>
                        <a:ea typeface="Times New Roman" panose="02020603050405020304" pitchFamily="18" charset="0"/>
                      </a:endParaRPr>
                    </a:p>
                  </a:txBody>
                  <a:tcPr marL="6350" marR="6350" marT="0" marB="0" anchor="b"/>
                </a:tc>
                <a:tc>
                  <a:txBody>
                    <a:bodyPr/>
                    <a:lstStyle/>
                    <a:p>
                      <a:pPr indent="355600">
                        <a:spcAft>
                          <a:spcPts val="0"/>
                        </a:spcAft>
                      </a:pPr>
                      <a:r>
                        <a:rPr lang="nl-NL" sz="1200">
                          <a:effectLst/>
                        </a:rPr>
                        <a:t>1872</a:t>
                      </a:r>
                      <a:endParaRPr lang="ru-RU" sz="1200">
                        <a:effectLst/>
                        <a:latin typeface="Times New Roman" panose="02020603050405020304" pitchFamily="18" charset="0"/>
                        <a:ea typeface="Times New Roman" panose="02020603050405020304" pitchFamily="18" charset="0"/>
                      </a:endParaRPr>
                    </a:p>
                  </a:txBody>
                  <a:tcPr marL="6350" marR="6350" marT="0" marB="0" anchor="b"/>
                </a:tc>
                <a:tc>
                  <a:txBody>
                    <a:bodyPr/>
                    <a:lstStyle/>
                    <a:p>
                      <a:pPr indent="355600">
                        <a:spcAft>
                          <a:spcPts val="0"/>
                        </a:spcAft>
                      </a:pPr>
                      <a:r>
                        <a:rPr lang="nl-NL" sz="1200">
                          <a:effectLst/>
                        </a:rPr>
                        <a:t>0,303</a:t>
                      </a:r>
                      <a:endParaRPr lang="ru-RU" sz="1200">
                        <a:effectLst/>
                        <a:latin typeface="Times New Roman" panose="02020603050405020304" pitchFamily="18" charset="0"/>
                        <a:ea typeface="Times New Roman" panose="02020603050405020304" pitchFamily="18" charset="0"/>
                      </a:endParaRPr>
                    </a:p>
                  </a:txBody>
                  <a:tcPr marL="6350" marR="6350" marT="0" marB="0" anchor="b"/>
                </a:tc>
                <a:extLst>
                  <a:ext uri="{0D108BD9-81ED-4DB2-BD59-A6C34878D82A}">
                    <a16:rowId xmlns:a16="http://schemas.microsoft.com/office/drawing/2014/main" val="3986342501"/>
                  </a:ext>
                </a:extLst>
              </a:tr>
              <a:tr h="176530">
                <a:tc>
                  <a:txBody>
                    <a:bodyPr/>
                    <a:lstStyle/>
                    <a:p>
                      <a:pPr>
                        <a:spcAft>
                          <a:spcPts val="0"/>
                        </a:spcAft>
                      </a:pPr>
                      <a:r>
                        <a:rPr lang="nl-NL" sz="1200">
                          <a:effectLst/>
                        </a:rPr>
                        <a:t>01.01.1938</a:t>
                      </a:r>
                      <a:endParaRPr lang="ru-RU" sz="1200">
                        <a:effectLst/>
                        <a:latin typeface="Times New Roman" panose="02020603050405020304" pitchFamily="18" charset="0"/>
                        <a:ea typeface="Times New Roman" panose="02020603050405020304" pitchFamily="18" charset="0"/>
                      </a:endParaRPr>
                    </a:p>
                  </a:txBody>
                  <a:tcPr marL="6350" marR="6350" marT="0" marB="0" anchor="b"/>
                </a:tc>
                <a:tc>
                  <a:txBody>
                    <a:bodyPr/>
                    <a:lstStyle/>
                    <a:p>
                      <a:pPr indent="584200">
                        <a:spcAft>
                          <a:spcPts val="0"/>
                        </a:spcAft>
                      </a:pPr>
                      <a:r>
                        <a:rPr lang="nl-NL" sz="1200">
                          <a:effectLst/>
                        </a:rPr>
                        <a:t>632.716</a:t>
                      </a:r>
                      <a:endParaRPr lang="ru-RU" sz="1200">
                        <a:effectLst/>
                        <a:latin typeface="Times New Roman" panose="02020603050405020304" pitchFamily="18" charset="0"/>
                        <a:ea typeface="Times New Roman" panose="02020603050405020304" pitchFamily="18" charset="0"/>
                      </a:endParaRPr>
                    </a:p>
                  </a:txBody>
                  <a:tcPr marL="6350" marR="6350" marT="0" marB="0" anchor="b"/>
                </a:tc>
                <a:tc>
                  <a:txBody>
                    <a:bodyPr/>
                    <a:lstStyle/>
                    <a:p>
                      <a:pPr indent="355600">
                        <a:spcAft>
                          <a:spcPts val="0"/>
                        </a:spcAft>
                      </a:pPr>
                      <a:r>
                        <a:rPr lang="nl-NL" sz="1200">
                          <a:effectLst/>
                        </a:rPr>
                        <a:t>2005 г.</a:t>
                      </a:r>
                      <a:endParaRPr lang="ru-RU" sz="1200">
                        <a:effectLst/>
                        <a:latin typeface="Times New Roman" panose="02020603050405020304" pitchFamily="18" charset="0"/>
                        <a:ea typeface="Times New Roman" panose="02020603050405020304" pitchFamily="18" charset="0"/>
                      </a:endParaRPr>
                    </a:p>
                  </a:txBody>
                  <a:tcPr marL="6350" marR="6350" marT="0" marB="0" anchor="b"/>
                </a:tc>
                <a:tc>
                  <a:txBody>
                    <a:bodyPr/>
                    <a:lstStyle/>
                    <a:p>
                      <a:pPr indent="355600">
                        <a:spcAft>
                          <a:spcPts val="0"/>
                        </a:spcAft>
                      </a:pPr>
                      <a:r>
                        <a:rPr lang="nl-NL" sz="1200">
                          <a:effectLst/>
                        </a:rPr>
                        <a:t>0,317</a:t>
                      </a:r>
                      <a:endParaRPr lang="ru-RU" sz="1200">
                        <a:effectLst/>
                        <a:latin typeface="Times New Roman" panose="02020603050405020304" pitchFamily="18" charset="0"/>
                        <a:ea typeface="Times New Roman" panose="02020603050405020304" pitchFamily="18" charset="0"/>
                      </a:endParaRPr>
                    </a:p>
                  </a:txBody>
                  <a:tcPr marL="6350" marR="6350" marT="0" marB="0" anchor="b"/>
                </a:tc>
                <a:extLst>
                  <a:ext uri="{0D108BD9-81ED-4DB2-BD59-A6C34878D82A}">
                    <a16:rowId xmlns:a16="http://schemas.microsoft.com/office/drawing/2014/main" val="2781629343"/>
                  </a:ext>
                </a:extLst>
              </a:tr>
              <a:tr h="176530">
                <a:tc>
                  <a:txBody>
                    <a:bodyPr/>
                    <a:lstStyle/>
                    <a:p>
                      <a:pPr>
                        <a:spcAft>
                          <a:spcPts val="0"/>
                        </a:spcAft>
                      </a:pPr>
                      <a:r>
                        <a:rPr lang="nl-NL" sz="1200">
                          <a:effectLst/>
                        </a:rPr>
                        <a:t>01.01.1939</a:t>
                      </a:r>
                      <a:endParaRPr lang="ru-RU" sz="1200">
                        <a:effectLst/>
                        <a:latin typeface="Times New Roman" panose="02020603050405020304" pitchFamily="18" charset="0"/>
                        <a:ea typeface="Times New Roman" panose="02020603050405020304" pitchFamily="18" charset="0"/>
                      </a:endParaRPr>
                    </a:p>
                  </a:txBody>
                  <a:tcPr marL="6350" marR="6350" marT="0" marB="0" anchor="b"/>
                </a:tc>
                <a:tc>
                  <a:txBody>
                    <a:bodyPr/>
                    <a:lstStyle/>
                    <a:p>
                      <a:pPr indent="584200">
                        <a:spcAft>
                          <a:spcPts val="0"/>
                        </a:spcAft>
                      </a:pPr>
                      <a:r>
                        <a:rPr lang="nl-NL" sz="1200">
                          <a:effectLst/>
                        </a:rPr>
                        <a:t>655,864</a:t>
                      </a:r>
                      <a:endParaRPr lang="ru-RU" sz="1200">
                        <a:effectLst/>
                        <a:latin typeface="Times New Roman" panose="02020603050405020304" pitchFamily="18" charset="0"/>
                        <a:ea typeface="Times New Roman" panose="02020603050405020304" pitchFamily="18" charset="0"/>
                      </a:endParaRPr>
                    </a:p>
                  </a:txBody>
                  <a:tcPr marL="6350" marR="6350" marT="0" marB="0" anchor="b"/>
                </a:tc>
                <a:tc>
                  <a:txBody>
                    <a:bodyPr/>
                    <a:lstStyle/>
                    <a:p>
                      <a:pPr indent="355600">
                        <a:spcAft>
                          <a:spcPts val="0"/>
                        </a:spcAft>
                      </a:pPr>
                      <a:r>
                        <a:rPr lang="nl-NL" sz="1200">
                          <a:effectLst/>
                        </a:rPr>
                        <a:t>1600</a:t>
                      </a:r>
                      <a:endParaRPr lang="ru-RU" sz="1200">
                        <a:effectLst/>
                        <a:latin typeface="Times New Roman" panose="02020603050405020304" pitchFamily="18" charset="0"/>
                        <a:ea typeface="Times New Roman" panose="02020603050405020304" pitchFamily="18" charset="0"/>
                      </a:endParaRPr>
                    </a:p>
                  </a:txBody>
                  <a:tcPr marL="6350" marR="6350" marT="0" marB="0" anchor="b"/>
                </a:tc>
                <a:tc>
                  <a:txBody>
                    <a:bodyPr/>
                    <a:lstStyle/>
                    <a:p>
                      <a:pPr indent="355600">
                        <a:spcAft>
                          <a:spcPts val="0"/>
                        </a:spcAft>
                      </a:pPr>
                      <a:r>
                        <a:rPr lang="nl-NL" sz="1200">
                          <a:effectLst/>
                        </a:rPr>
                        <a:t>0,244</a:t>
                      </a:r>
                      <a:endParaRPr lang="ru-RU" sz="1200">
                        <a:effectLst/>
                        <a:latin typeface="Times New Roman" panose="02020603050405020304" pitchFamily="18" charset="0"/>
                        <a:ea typeface="Times New Roman" panose="02020603050405020304" pitchFamily="18" charset="0"/>
                      </a:endParaRPr>
                    </a:p>
                  </a:txBody>
                  <a:tcPr marL="6350" marR="6350" marT="0" marB="0" anchor="b"/>
                </a:tc>
                <a:extLst>
                  <a:ext uri="{0D108BD9-81ED-4DB2-BD59-A6C34878D82A}">
                    <a16:rowId xmlns:a16="http://schemas.microsoft.com/office/drawing/2014/main" val="3540080779"/>
                  </a:ext>
                </a:extLst>
              </a:tr>
              <a:tr h="201295">
                <a:tc>
                  <a:txBody>
                    <a:bodyPr/>
                    <a:lstStyle/>
                    <a:p>
                      <a:pPr>
                        <a:spcAft>
                          <a:spcPts val="0"/>
                        </a:spcAft>
                      </a:pPr>
                      <a:r>
                        <a:rPr lang="nl-NL" sz="1200" dirty="0">
                          <a:effectLst/>
                        </a:rPr>
                        <a:t>01.01.1940</a:t>
                      </a:r>
                      <a:endParaRPr lang="ru-RU" sz="1200" dirty="0">
                        <a:effectLst/>
                        <a:latin typeface="Times New Roman" panose="02020603050405020304" pitchFamily="18" charset="0"/>
                        <a:ea typeface="Times New Roman" panose="02020603050405020304" pitchFamily="18" charset="0"/>
                      </a:endParaRPr>
                    </a:p>
                  </a:txBody>
                  <a:tcPr marL="6350" marR="6350" marT="0" marB="0"/>
                </a:tc>
                <a:tc>
                  <a:txBody>
                    <a:bodyPr/>
                    <a:lstStyle/>
                    <a:p>
                      <a:pPr indent="584200">
                        <a:spcAft>
                          <a:spcPts val="0"/>
                        </a:spcAft>
                      </a:pPr>
                      <a:r>
                        <a:rPr lang="nl-NL" sz="1200">
                          <a:effectLst/>
                        </a:rPr>
                        <a:t>686 830</a:t>
                      </a:r>
                      <a:endParaRPr lang="ru-RU" sz="1200">
                        <a:effectLst/>
                        <a:latin typeface="Times New Roman" panose="02020603050405020304" pitchFamily="18" charset="0"/>
                        <a:ea typeface="Times New Roman" panose="02020603050405020304" pitchFamily="18" charset="0"/>
                      </a:endParaRPr>
                    </a:p>
                  </a:txBody>
                  <a:tcPr marL="6350" marR="6350" marT="0" marB="0"/>
                </a:tc>
                <a:tc>
                  <a:txBody>
                    <a:bodyPr/>
                    <a:lstStyle/>
                    <a:p>
                      <a:pPr indent="355600">
                        <a:spcAft>
                          <a:spcPts val="0"/>
                        </a:spcAft>
                      </a:pPr>
                      <a:r>
                        <a:rPr lang="nl-NL" sz="1200">
                          <a:effectLst/>
                        </a:rPr>
                        <a:t>1,614</a:t>
                      </a:r>
                      <a:endParaRPr lang="ru-RU" sz="1200">
                        <a:effectLst/>
                        <a:latin typeface="Times New Roman" panose="02020603050405020304" pitchFamily="18" charset="0"/>
                        <a:ea typeface="Times New Roman" panose="02020603050405020304" pitchFamily="18" charset="0"/>
                      </a:endParaRPr>
                    </a:p>
                  </a:txBody>
                  <a:tcPr marL="6350" marR="6350" marT="0" marB="0"/>
                </a:tc>
                <a:tc>
                  <a:txBody>
                    <a:bodyPr/>
                    <a:lstStyle/>
                    <a:p>
                      <a:pPr indent="355600">
                        <a:spcAft>
                          <a:spcPts val="0"/>
                        </a:spcAft>
                      </a:pPr>
                      <a:r>
                        <a:rPr lang="nl-NL" sz="1200" dirty="0">
                          <a:effectLst/>
                        </a:rPr>
                        <a:t>0,235</a:t>
                      </a:r>
                      <a:endParaRPr lang="ru-RU" sz="1200" dirty="0">
                        <a:effectLst/>
                        <a:latin typeface="Times New Roman" panose="02020603050405020304" pitchFamily="18" charset="0"/>
                        <a:ea typeface="Times New Roman" panose="02020603050405020304" pitchFamily="18" charset="0"/>
                      </a:endParaRPr>
                    </a:p>
                  </a:txBody>
                  <a:tcPr marL="6350" marR="6350" marT="0" marB="0"/>
                </a:tc>
                <a:extLst>
                  <a:ext uri="{0D108BD9-81ED-4DB2-BD59-A6C34878D82A}">
                    <a16:rowId xmlns:a16="http://schemas.microsoft.com/office/drawing/2014/main" val="3491628292"/>
                  </a:ext>
                </a:extLst>
              </a:tr>
            </a:tbl>
          </a:graphicData>
        </a:graphic>
      </p:graphicFrame>
      <p:sp>
        <p:nvSpPr>
          <p:cNvPr id="141" name="Прямоугольник 140">
            <a:extLst>
              <a:ext uri="{FF2B5EF4-FFF2-40B4-BE49-F238E27FC236}">
                <a16:creationId xmlns:a16="http://schemas.microsoft.com/office/drawing/2014/main" id="{7124B428-62EC-4668-AA42-A9E765922B83}"/>
              </a:ext>
            </a:extLst>
          </p:cNvPr>
          <p:cNvSpPr/>
          <p:nvPr/>
        </p:nvSpPr>
        <p:spPr>
          <a:xfrm>
            <a:off x="38304291" y="12368166"/>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Создать федерацию сельскохозяйственных рабочих </a:t>
            </a:r>
            <a:r>
              <a:rPr lang="ru-RU" sz="700" dirty="0">
                <a:solidFill>
                  <a:schemeClr val="bg1"/>
                </a:solidFill>
              </a:rPr>
              <a:t>(</a:t>
            </a:r>
            <a:r>
              <a:rPr lang="ru-RU" sz="500" dirty="0">
                <a:solidFill>
                  <a:schemeClr val="bg1"/>
                </a:solidFill>
              </a:rPr>
              <a:t>Сельскохозяйственные рабочие в период 1929-1940 гг. фактически не играли значительной роли. Как мы уже видели, федерация была распущена 1 февраля 1935 года. Последующие попытки NSV создать федерацию сельскохозяйственных рабочих снова потерпели неудачу. Что касается разброса, то у нас сложилось впечатление, что отдел был только один, а именно в </a:t>
            </a:r>
            <a:r>
              <a:rPr lang="ru-RU" sz="500" dirty="0" err="1">
                <a:solidFill>
                  <a:schemeClr val="bg1"/>
                </a:solidFill>
              </a:rPr>
              <a:t>Вольдендорпе</a:t>
            </a:r>
            <a:r>
              <a:rPr lang="ru-RU" sz="500" dirty="0">
                <a:solidFill>
                  <a:schemeClr val="bg1"/>
                </a:solidFill>
              </a:rPr>
              <a:t> (</a:t>
            </a:r>
            <a:r>
              <a:rPr lang="ru-RU" sz="500" dirty="0" err="1">
                <a:solidFill>
                  <a:schemeClr val="bg1"/>
                </a:solidFill>
              </a:rPr>
              <a:t>Гронинген</a:t>
            </a:r>
            <a:r>
              <a:rPr lang="ru-RU" sz="500" dirty="0">
                <a:solidFill>
                  <a:schemeClr val="bg1"/>
                </a:solidFill>
              </a:rPr>
              <a:t>).)</a:t>
            </a:r>
            <a:endParaRPr lang="ru-RU" sz="1400" dirty="0">
              <a:solidFill>
                <a:schemeClr val="bg1"/>
              </a:solidFill>
            </a:endParaRPr>
          </a:p>
        </p:txBody>
      </p:sp>
      <p:sp>
        <p:nvSpPr>
          <p:cNvPr id="119" name="Прямоугольник 118">
            <a:extLst>
              <a:ext uri="{FF2B5EF4-FFF2-40B4-BE49-F238E27FC236}">
                <a16:creationId xmlns:a16="http://schemas.microsoft.com/office/drawing/2014/main" id="{DB6E3B10-7836-48E8-94E4-4375B8A4B407}"/>
              </a:ext>
            </a:extLst>
          </p:cNvPr>
          <p:cNvSpPr/>
          <p:nvPr/>
        </p:nvSpPr>
        <p:spPr>
          <a:xfrm>
            <a:off x="37002699" y="19659276"/>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Международная организация молодежного синдиката </a:t>
            </a:r>
            <a:r>
              <a:rPr lang="ru-RU" sz="300" dirty="0">
                <a:solidFill>
                  <a:schemeClr val="bg1"/>
                </a:solidFill>
              </a:rPr>
              <a:t>(</a:t>
            </a:r>
            <a:r>
              <a:rPr lang="ru-RU" sz="100" dirty="0">
                <a:solidFill>
                  <a:schemeClr val="bg1"/>
                </a:solidFill>
              </a:rPr>
              <a:t>Наконец, существовало женское движение LSVB, основанное 1 мая 1932 года, и молодежное движение SAJO и OJP. Их отношения с НСВ были урегулированы на съезде в ноябре 1936 года. С этого времени LSVB было предоставлено право слова и совещательного голоса на конференциях и общих собраниях правления. Местным женским союзам были предоставлены такие же права на заседаниях соответствующих советов SAS и местных органов власти. Предложение со стороны ЛСВБ предоставить этой организации точно такие же права, как и всем другим федерациям, было отложено съездом без принятия решения. В последующие годы эта тема уже не обсуждалась.¬¬В отношении SAJO и OJP было предусмотрено, среди прочего, что NSV будет представлен в национальном молодежном движении через Национальную комиссию по делам молодежи, назначаемую из трех ее членов. Члены правления SAJO и OJP были исключены из этого комитета. В местах с отделениями SAJO и OJP мог быть назначен местный молодежный совет; снова с вышеупомянутым исключением членов правления SAJO и OJP. В отношении OJP был принят ряд других статей. Статья 38 дала ведомственным советам NSV право финансового контроля над OJP. Статья 5 регулирует назначение местных </a:t>
            </a:r>
            <a:r>
              <a:rPr lang="ru-RU" sz="100" dirty="0" err="1">
                <a:solidFill>
                  <a:schemeClr val="bg1"/>
                </a:solidFill>
              </a:rPr>
              <a:t>отделов:«Правление</a:t>
            </a:r>
            <a:r>
              <a:rPr lang="ru-RU" sz="100" dirty="0">
                <a:solidFill>
                  <a:schemeClr val="bg1"/>
                </a:solidFill>
              </a:rPr>
              <a:t> местного отделения, если отделение не разделено на секции, назначается правлением местной АТС НСВ на месте (САС)». 53)На самом деле молодежное движение имело какое-то значение только в Амстердаме, в основном из-за деятельности </a:t>
            </a:r>
            <a:r>
              <a:rPr lang="ru-RU" sz="100" dirty="0" err="1">
                <a:solidFill>
                  <a:schemeClr val="bg1"/>
                </a:solidFill>
              </a:rPr>
              <a:t>Россо</a:t>
            </a:r>
            <a:r>
              <a:rPr lang="ru-RU" sz="100" dirty="0">
                <a:solidFill>
                  <a:schemeClr val="bg1"/>
                </a:solidFill>
              </a:rPr>
              <a:t>. В других местах отделения САЖО не было, или это отделение состояло всего из нескольких человек. Последнее имело место, например, в </a:t>
            </a:r>
            <a:r>
              <a:rPr lang="ru-RU" sz="100" dirty="0" err="1">
                <a:solidFill>
                  <a:schemeClr val="bg1"/>
                </a:solidFill>
              </a:rPr>
              <a:t>Энсхеде</a:t>
            </a:r>
            <a:r>
              <a:rPr lang="ru-RU" sz="100" dirty="0">
                <a:solidFill>
                  <a:schemeClr val="bg1"/>
                </a:solidFill>
              </a:rPr>
              <a:t>, где действовало всего несколько человек. Это также было связано с тем, что в </a:t>
            </a:r>
            <a:r>
              <a:rPr lang="ru-RU" sz="100" dirty="0" err="1">
                <a:solidFill>
                  <a:schemeClr val="bg1"/>
                </a:solidFill>
              </a:rPr>
              <a:t>Энсхеде</a:t>
            </a:r>
            <a:r>
              <a:rPr lang="ru-RU" sz="100" dirty="0">
                <a:solidFill>
                  <a:schemeClr val="bg1"/>
                </a:solidFill>
              </a:rPr>
              <a:t> уже существовало подразделение Молодежной ассоциации полных трезвенников (JGOB), которое в целом руководствовалось теми же принципами, что и SAJO, основанная позже. В конце 30-х годов молодежное движение НСВ почти не существовало. </a:t>
            </a:r>
            <a:r>
              <a:rPr lang="ru-RU" sz="100" dirty="0" err="1">
                <a:solidFill>
                  <a:schemeClr val="bg1"/>
                </a:solidFill>
              </a:rPr>
              <a:t>Мадленер</a:t>
            </a:r>
            <a:r>
              <a:rPr lang="ru-RU" sz="100" dirty="0">
                <a:solidFill>
                  <a:schemeClr val="bg1"/>
                </a:solidFill>
              </a:rPr>
              <a:t>, например, заявил на конференции 1940 года, что SAJO умерла и что дела у OJP тоже не ладятся.).)</a:t>
            </a:r>
            <a:endParaRPr lang="ru-RU" sz="1400" dirty="0">
              <a:solidFill>
                <a:schemeClr val="bg1"/>
              </a:solidFill>
            </a:endParaRPr>
          </a:p>
        </p:txBody>
      </p:sp>
      <p:sp>
        <p:nvSpPr>
          <p:cNvPr id="165" name="Прямоугольник 164">
            <a:extLst>
              <a:ext uri="{FF2B5EF4-FFF2-40B4-BE49-F238E27FC236}">
                <a16:creationId xmlns:a16="http://schemas.microsoft.com/office/drawing/2014/main" id="{83FD783A-DD1F-4C23-8CD1-77D1643FC673}"/>
              </a:ext>
            </a:extLst>
          </p:cNvPr>
          <p:cNvSpPr/>
          <p:nvPr/>
        </p:nvSpPr>
        <p:spPr>
          <a:xfrm>
            <a:off x="33402935" y="16727023"/>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«Помощь </a:t>
            </a:r>
            <a:r>
              <a:rPr lang="ru-RU" sz="1400" dirty="0" err="1">
                <a:solidFill>
                  <a:schemeClr val="bg1"/>
                </a:solidFill>
              </a:rPr>
              <a:t>Шпанье</a:t>
            </a:r>
            <a:r>
              <a:rPr lang="ru-RU" sz="1400" dirty="0">
                <a:solidFill>
                  <a:schemeClr val="bg1"/>
                </a:solidFill>
              </a:rPr>
              <a:t>»</a:t>
            </a:r>
            <a:r>
              <a:rPr lang="ru-RU" sz="1050" dirty="0">
                <a:solidFill>
                  <a:schemeClr val="bg1"/>
                </a:solidFill>
              </a:rPr>
              <a:t>(</a:t>
            </a:r>
            <a:r>
              <a:rPr lang="ru-RU" sz="300" dirty="0">
                <a:solidFill>
                  <a:schemeClr val="bg1"/>
                </a:solidFill>
              </a:rPr>
              <a:t>Гражданская война в Испании привела к широкому сотрудничеству в комитете «Красная Испания», который был основан в ноябре 1936 года. Участвующими организациями были NSV (включая LSVB и SAJO), NAS (включая женщин NAS и молодежь NAS) и RSAP. Поскольку «Красная Испания» преследовала ограниченную цель, т. е. сбор денег на помощь натурой, т. е. продовольствием и одеждой, сотрудничество в этом было приемлемо для НСВ. Когда после Барселоны — мая 1937 года РСАП и НАН захотели провести агитацию в пользу преследуемых в республике, а также оказать поддержку дружественным организациям, НСВ отказалась от участия. В результате NSV покинуло «Красное </a:t>
            </a:r>
            <a:r>
              <a:rPr lang="ru-RU" sz="300" dirty="0" err="1">
                <a:solidFill>
                  <a:schemeClr val="bg1"/>
                </a:solidFill>
              </a:rPr>
              <a:t>Шпанье</a:t>
            </a:r>
            <a:r>
              <a:rPr lang="ru-RU" sz="300" dirty="0">
                <a:solidFill>
                  <a:schemeClr val="bg1"/>
                </a:solidFill>
              </a:rPr>
              <a:t>» и перешло к новому комитету «Помощь </a:t>
            </a:r>
            <a:r>
              <a:rPr lang="ru-RU" sz="300" dirty="0" err="1">
                <a:solidFill>
                  <a:schemeClr val="bg1"/>
                </a:solidFill>
              </a:rPr>
              <a:t>Шпанье</a:t>
            </a:r>
            <a:r>
              <a:rPr lang="ru-RU" sz="300" dirty="0">
                <a:solidFill>
                  <a:schemeClr val="bg1"/>
                </a:solidFill>
              </a:rPr>
              <a:t>». 122) Федерация анархистов Нидерландов (ФАН), организация, основанная под влиянием гражданской войны в Испании и по аналогии с испанской </a:t>
            </a:r>
            <a:r>
              <a:rPr lang="ru-RU" sz="300" dirty="0" err="1">
                <a:solidFill>
                  <a:schemeClr val="bg1"/>
                </a:solidFill>
              </a:rPr>
              <a:t>Federación</a:t>
            </a:r>
            <a:r>
              <a:rPr lang="ru-RU" sz="300" dirty="0">
                <a:solidFill>
                  <a:schemeClr val="bg1"/>
                </a:solidFill>
              </a:rPr>
              <a:t> </a:t>
            </a:r>
            <a:r>
              <a:rPr lang="ru-RU" sz="300" dirty="0" err="1">
                <a:solidFill>
                  <a:schemeClr val="bg1"/>
                </a:solidFill>
              </a:rPr>
              <a:t>Anarquista</a:t>
            </a:r>
            <a:r>
              <a:rPr lang="ru-RU" sz="300" dirty="0">
                <a:solidFill>
                  <a:schemeClr val="bg1"/>
                </a:solidFill>
              </a:rPr>
              <a:t> </a:t>
            </a:r>
            <a:r>
              <a:rPr lang="ru-RU" sz="300" dirty="0" err="1">
                <a:solidFill>
                  <a:schemeClr val="bg1"/>
                </a:solidFill>
              </a:rPr>
              <a:t>Ibérica</a:t>
            </a:r>
            <a:r>
              <a:rPr lang="ru-RU" sz="300" dirty="0">
                <a:solidFill>
                  <a:schemeClr val="bg1"/>
                </a:solidFill>
              </a:rPr>
              <a:t> (FAI), также участвовала в «Помогает Испании». Отличие от свободных социалистов заключалось в том, что ФАН была готова принять определенные формы организации. Более того, ФАН не знал о ненасильственной позиции свободных социалистов в отношении Испании. NSV очень положительно оценила FAN, и степень сотрудничества была высокой. Например, членам ФАН разрешили посещать пятидесятнические лагеря НСВ.)</a:t>
            </a:r>
            <a:endParaRPr lang="ru-RU" sz="1400" dirty="0">
              <a:solidFill>
                <a:schemeClr val="bg1"/>
              </a:solidFill>
            </a:endParaRPr>
          </a:p>
        </p:txBody>
      </p:sp>
      <p:sp>
        <p:nvSpPr>
          <p:cNvPr id="168" name="Прямоугольник 167">
            <a:extLst>
              <a:ext uri="{FF2B5EF4-FFF2-40B4-BE49-F238E27FC236}">
                <a16:creationId xmlns:a16="http://schemas.microsoft.com/office/drawing/2014/main" id="{068B4ABC-E26F-4FB0-B0F8-F5F845757B6E}"/>
              </a:ext>
            </a:extLst>
          </p:cNvPr>
          <p:cNvSpPr/>
          <p:nvPr/>
        </p:nvSpPr>
        <p:spPr>
          <a:xfrm>
            <a:off x="16089647" y="12359587"/>
            <a:ext cx="2115918" cy="1080000"/>
          </a:xfrm>
          <a:prstGeom prst="rect">
            <a:avLst/>
          </a:prstGeom>
          <a:gradFill>
            <a:gsLst>
              <a:gs pos="0">
                <a:schemeClr val="accent4"/>
              </a:gs>
              <a:gs pos="100000">
                <a:srgbClr val="FF0000"/>
              </a:gs>
            </a:gsLst>
            <a:lin ang="5400000" scaled="1"/>
          </a:gra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600" dirty="0">
                <a:solidFill>
                  <a:schemeClr val="tx1"/>
                </a:solidFill>
              </a:rPr>
              <a:t>«Красное </a:t>
            </a:r>
            <a:r>
              <a:rPr lang="ru-RU" sz="1600" dirty="0" err="1">
                <a:solidFill>
                  <a:schemeClr val="tx1"/>
                </a:solidFill>
              </a:rPr>
              <a:t>Шпанье</a:t>
            </a:r>
            <a:r>
              <a:rPr lang="ru-RU" sz="1600" dirty="0">
                <a:solidFill>
                  <a:schemeClr val="tx1"/>
                </a:solidFill>
              </a:rPr>
              <a:t>» </a:t>
            </a:r>
            <a:r>
              <a:rPr lang="ru-RU" sz="1100" dirty="0">
                <a:solidFill>
                  <a:schemeClr val="tx1"/>
                </a:solidFill>
              </a:rPr>
              <a:t>(</a:t>
            </a:r>
            <a:r>
              <a:rPr lang="ru-RU" sz="300" dirty="0">
                <a:solidFill>
                  <a:schemeClr val="tx1"/>
                </a:solidFill>
              </a:rPr>
              <a:t>Гражданская война в Испании привела к широкому сотрудничеству в комитете «Красная Испания», который был основан в ноябре 1936 года. Участвующими организациями были NSV (включая LSVB и SAJO), NAS (включая женщин NAS и молодежь NAS) и RSAP. Поскольку «Красная Испания» преследовала ограниченную цель, т. е. сбор денег на помощь натурой, т. е. продовольствием и одеждой, сотрудничество в этом было приемлемо для НСВ. Когда после Барселоны — мая 1937 года РСАП и НАН захотели провести агитацию в пользу преследуемых в республике, а также оказать поддержку дружественным организациям, НСВ отказалась от участия. В результате NSV покинуло «Красное </a:t>
            </a:r>
            <a:r>
              <a:rPr lang="ru-RU" sz="300" dirty="0" err="1">
                <a:solidFill>
                  <a:schemeClr val="tx1"/>
                </a:solidFill>
              </a:rPr>
              <a:t>Шпанье</a:t>
            </a:r>
            <a:r>
              <a:rPr lang="ru-RU" sz="300" dirty="0">
                <a:solidFill>
                  <a:schemeClr val="tx1"/>
                </a:solidFill>
              </a:rPr>
              <a:t>» и перешло к новому комитету «Помощь </a:t>
            </a:r>
            <a:r>
              <a:rPr lang="ru-RU" sz="300" dirty="0" err="1">
                <a:solidFill>
                  <a:schemeClr val="tx1"/>
                </a:solidFill>
              </a:rPr>
              <a:t>Шпанье</a:t>
            </a:r>
            <a:r>
              <a:rPr lang="ru-RU" sz="300" dirty="0">
                <a:solidFill>
                  <a:schemeClr val="tx1"/>
                </a:solidFill>
              </a:rPr>
              <a:t>». 122) Федерация анархистов Нидерландов (ФАН), организация, основанная под влиянием гражданской войны в Испании и по аналогии с испанской </a:t>
            </a:r>
            <a:r>
              <a:rPr lang="ru-RU" sz="300" dirty="0" err="1">
                <a:solidFill>
                  <a:schemeClr val="tx1"/>
                </a:solidFill>
              </a:rPr>
              <a:t>Federación</a:t>
            </a:r>
            <a:r>
              <a:rPr lang="ru-RU" sz="300" dirty="0">
                <a:solidFill>
                  <a:schemeClr val="tx1"/>
                </a:solidFill>
              </a:rPr>
              <a:t> </a:t>
            </a:r>
            <a:r>
              <a:rPr lang="ru-RU" sz="300" dirty="0" err="1">
                <a:solidFill>
                  <a:schemeClr val="tx1"/>
                </a:solidFill>
              </a:rPr>
              <a:t>Anarquista</a:t>
            </a:r>
            <a:r>
              <a:rPr lang="ru-RU" sz="300" dirty="0">
                <a:solidFill>
                  <a:schemeClr val="tx1"/>
                </a:solidFill>
              </a:rPr>
              <a:t> </a:t>
            </a:r>
            <a:r>
              <a:rPr lang="ru-RU" sz="300" dirty="0" err="1">
                <a:solidFill>
                  <a:schemeClr val="tx1"/>
                </a:solidFill>
              </a:rPr>
              <a:t>Ibérica</a:t>
            </a:r>
            <a:r>
              <a:rPr lang="ru-RU" sz="300" dirty="0">
                <a:solidFill>
                  <a:schemeClr val="tx1"/>
                </a:solidFill>
              </a:rPr>
              <a:t> (FAI), также участвовала в «Помогает Испании». Отличие от свободных социалистов заключалось в том, что ФАН была готова принять определенные формы организации. Более того, ФАН не знал о ненасильственной позиции свободных социалистов в отношении Испании. NSV очень положительно оценила FAN, и степень сотрудничества была высокой. Например, членам ФАН разрешили посещать пятидесятнические лагеря НСВ.)</a:t>
            </a:r>
            <a:endParaRPr lang="ru-RU" sz="1600" dirty="0">
              <a:solidFill>
                <a:schemeClr val="tx1"/>
              </a:solidFill>
            </a:endParaRPr>
          </a:p>
        </p:txBody>
      </p:sp>
      <p:sp>
        <p:nvSpPr>
          <p:cNvPr id="170" name="Прямоугольник 169">
            <a:extLst>
              <a:ext uri="{FF2B5EF4-FFF2-40B4-BE49-F238E27FC236}">
                <a16:creationId xmlns:a16="http://schemas.microsoft.com/office/drawing/2014/main" id="{A2CBF703-EA25-46A0-AFBD-8020F54CDBD4}"/>
              </a:ext>
            </a:extLst>
          </p:cNvPr>
          <p:cNvSpPr/>
          <p:nvPr/>
        </p:nvSpPr>
        <p:spPr>
          <a:xfrm>
            <a:off x="46154708" y="3129768"/>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300" dirty="0">
                <a:solidFill>
                  <a:schemeClr val="bg1"/>
                </a:solidFill>
              </a:rPr>
              <a:t>«2. - Убедить рабочих оружейных заводов и заводов, которые могут быть переоборудованы для военных целей, в том, что задача сознательных рабочих состоит в том, чтобы с началом войны объявить забастовку, захватить запасы военных материалов и сырьевую войну. материала и вырвать управление фабриками из рук капиталистов». 146) (Курсив VB/</a:t>
            </a:r>
            <a:r>
              <a:rPr lang="ru-RU" sz="300" dirty="0" err="1">
                <a:solidFill>
                  <a:schemeClr val="bg1"/>
                </a:solidFill>
              </a:rPr>
              <a:t>EvdT</a:t>
            </a:r>
            <a:r>
              <a:rPr lang="ru-RU" sz="300" dirty="0">
                <a:solidFill>
                  <a:schemeClr val="bg1"/>
                </a:solidFill>
              </a:rPr>
              <a:t>)¬Принятый текст заканчивался следующим </a:t>
            </a:r>
            <a:r>
              <a:rPr lang="ru-RU" sz="300" dirty="0" err="1">
                <a:solidFill>
                  <a:schemeClr val="bg1"/>
                </a:solidFill>
              </a:rPr>
              <a:t>предложением:Словом</a:t>
            </a:r>
            <a:r>
              <a:rPr lang="ru-RU" sz="300" dirty="0">
                <a:solidFill>
                  <a:schemeClr val="bg1"/>
                </a:solidFill>
              </a:rPr>
              <a:t>, надо использовать все средства, чтобы всеобщая забастовка превратилась в победоносную революцию.</a:t>
            </a:r>
          </a:p>
        </p:txBody>
      </p:sp>
      <p:sp>
        <p:nvSpPr>
          <p:cNvPr id="171" name="Прямоугольник 170">
            <a:extLst>
              <a:ext uri="{FF2B5EF4-FFF2-40B4-BE49-F238E27FC236}">
                <a16:creationId xmlns:a16="http://schemas.microsoft.com/office/drawing/2014/main" id="{7F78B5E7-887C-411A-B36D-1F94FB6CBB50}"/>
              </a:ext>
            </a:extLst>
          </p:cNvPr>
          <p:cNvSpPr/>
          <p:nvPr/>
        </p:nvSpPr>
        <p:spPr>
          <a:xfrm>
            <a:off x="38305001" y="18143909"/>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Передать оружие рабочим </a:t>
            </a:r>
            <a:r>
              <a:rPr lang="ru-RU" sz="200" dirty="0">
                <a:solidFill>
                  <a:schemeClr val="bg1"/>
                </a:solidFill>
              </a:rPr>
              <a:t>(Таким образом, можно сказать, что и де </a:t>
            </a:r>
            <a:r>
              <a:rPr lang="ru-RU" sz="200" dirty="0" err="1">
                <a:solidFill>
                  <a:schemeClr val="bg1"/>
                </a:solidFill>
              </a:rPr>
              <a:t>Йонг</a:t>
            </a:r>
            <a:r>
              <a:rPr lang="ru-RU" sz="200" dirty="0">
                <a:solidFill>
                  <a:schemeClr val="bg1"/>
                </a:solidFill>
              </a:rPr>
              <a:t>, и </a:t>
            </a:r>
            <a:r>
              <a:rPr lang="ru-RU" sz="200" dirty="0" err="1">
                <a:solidFill>
                  <a:schemeClr val="bg1"/>
                </a:solidFill>
              </a:rPr>
              <a:t>Уарт</a:t>
            </a:r>
            <a:r>
              <a:rPr lang="ru-RU" sz="200" dirty="0">
                <a:solidFill>
                  <a:schemeClr val="bg1"/>
                </a:solidFill>
              </a:rPr>
              <a:t> выступали за забастовку в начале войны. Однако они расходились во мнениях относительно стратегии, которой следует следовать ниже. Де </a:t>
            </a:r>
            <a:r>
              <a:rPr lang="ru-RU" sz="200" dirty="0" err="1">
                <a:solidFill>
                  <a:schemeClr val="bg1"/>
                </a:solidFill>
              </a:rPr>
              <a:t>Йонг</a:t>
            </a:r>
            <a:r>
              <a:rPr lang="ru-RU" sz="200" dirty="0">
                <a:solidFill>
                  <a:schemeClr val="bg1"/>
                </a:solidFill>
              </a:rPr>
              <a:t> хотел уничтожить все оружие, в то время как </a:t>
            </a:r>
            <a:r>
              <a:rPr lang="ru-RU" sz="200" dirty="0" err="1">
                <a:solidFill>
                  <a:schemeClr val="bg1"/>
                </a:solidFill>
              </a:rPr>
              <a:t>Уарт</a:t>
            </a:r>
            <a:r>
              <a:rPr lang="ru-RU" sz="200" dirty="0">
                <a:solidFill>
                  <a:schemeClr val="bg1"/>
                </a:solidFill>
              </a:rPr>
              <a:t> выступал за завоевание всего оружия рабочими, чтобы довести социальную революцию до успешного </a:t>
            </a:r>
            <a:r>
              <a:rPr lang="ru-RU" sz="200" dirty="0" err="1">
                <a:solidFill>
                  <a:schemeClr val="bg1"/>
                </a:solidFill>
              </a:rPr>
              <a:t>завершения.¬В</a:t>
            </a:r>
            <a:r>
              <a:rPr lang="ru-RU" sz="200" dirty="0">
                <a:solidFill>
                  <a:schemeClr val="bg1"/>
                </a:solidFill>
              </a:rPr>
              <a:t> годы после </a:t>
            </a:r>
            <a:r>
              <a:rPr lang="ru-RU" sz="200" dirty="0" err="1">
                <a:solidFill>
                  <a:schemeClr val="bg1"/>
                </a:solidFill>
              </a:rPr>
              <a:t>Льежского</a:t>
            </a:r>
            <a:r>
              <a:rPr lang="ru-RU" sz="200" dirty="0">
                <a:solidFill>
                  <a:schemeClr val="bg1"/>
                </a:solidFill>
              </a:rPr>
              <a:t> конгресса дискуссия об указанном противоречии продолжалась. В ходе этой дискуссии идеи </a:t>
            </a:r>
            <a:r>
              <a:rPr lang="ru-RU" sz="200" dirty="0" err="1">
                <a:solidFill>
                  <a:schemeClr val="bg1"/>
                </a:solidFill>
              </a:rPr>
              <a:t>Юарта</a:t>
            </a:r>
            <a:r>
              <a:rPr lang="ru-RU" sz="200" dirty="0">
                <a:solidFill>
                  <a:schemeClr val="bg1"/>
                </a:solidFill>
              </a:rPr>
              <a:t>, с одной стороны, и Де </a:t>
            </a:r>
            <a:r>
              <a:rPr lang="ru-RU" sz="200" dirty="0" err="1">
                <a:solidFill>
                  <a:schemeClr val="bg1"/>
                </a:solidFill>
              </a:rPr>
              <a:t>Йонга</a:t>
            </a:r>
            <a:r>
              <a:rPr lang="ru-RU" sz="200" dirty="0">
                <a:solidFill>
                  <a:schemeClr val="bg1"/>
                </a:solidFill>
              </a:rPr>
              <a:t> и Мюллера-</a:t>
            </a:r>
            <a:r>
              <a:rPr lang="ru-RU" sz="200" dirty="0" err="1">
                <a:solidFill>
                  <a:schemeClr val="bg1"/>
                </a:solidFill>
              </a:rPr>
              <a:t>Ленинга</a:t>
            </a:r>
            <a:r>
              <a:rPr lang="ru-RU" sz="200" dirty="0">
                <a:solidFill>
                  <a:schemeClr val="bg1"/>
                </a:solidFill>
              </a:rPr>
              <a:t>, с другой, становились все более ясными. Основные положения обеих точек зрения будут представлены ниже.¬¬¬Де </a:t>
            </a:r>
            <a:r>
              <a:rPr lang="ru-RU" sz="200" dirty="0" err="1">
                <a:solidFill>
                  <a:schemeClr val="bg1"/>
                </a:solidFill>
              </a:rPr>
              <a:t>Йонг</a:t>
            </a:r>
            <a:r>
              <a:rPr lang="ru-RU" sz="200" dirty="0">
                <a:solidFill>
                  <a:schemeClr val="bg1"/>
                </a:solidFill>
              </a:rPr>
              <a:t> и Мюллер-</a:t>
            </a:r>
            <a:r>
              <a:rPr lang="ru-RU" sz="200" dirty="0" err="1">
                <a:solidFill>
                  <a:schemeClr val="bg1"/>
                </a:solidFill>
              </a:rPr>
              <a:t>Ленинг</a:t>
            </a:r>
            <a:r>
              <a:rPr lang="ru-RU" sz="200" dirty="0">
                <a:solidFill>
                  <a:schemeClr val="bg1"/>
                </a:solidFill>
              </a:rPr>
              <a:t> не видели смысла в вооруженной защите социальной революции. По их мнению, это имело бы контрреволюционный эффект. Во времена всевозможных современных военных средств, таких как самолеты и </a:t>
            </a:r>
            <a:r>
              <a:rPr lang="ru-RU" sz="200" dirty="0" err="1">
                <a:solidFill>
                  <a:schemeClr val="bg1"/>
                </a:solidFill>
              </a:rPr>
              <a:t>газы</a:t>
            </a:r>
            <a:r>
              <a:rPr lang="ru-RU" sz="200" dirty="0">
                <a:solidFill>
                  <a:schemeClr val="bg1"/>
                </a:solidFill>
              </a:rPr>
              <a:t>, контрреволюционные армии использовали бы все эти средства в своей борьбе с революцией. В вооруженной защите социальной революции, если кто-то хотел добиться успеха, нужно было использовать эти современные методы войны. Это привело бы к тому, что революционерам пришлось бы формировать полную армию, в которой централистское наращивание было бы неизбежным. Именно эта централизация, диаметрально противоположная принципам МАА, была контрреволюционной. Вот почему Альберт де </a:t>
            </a:r>
            <a:r>
              <a:rPr lang="ru-RU" sz="200" dirty="0" err="1">
                <a:solidFill>
                  <a:schemeClr val="bg1"/>
                </a:solidFill>
              </a:rPr>
              <a:t>Йонг</a:t>
            </a:r>
            <a:r>
              <a:rPr lang="ru-RU" sz="200" dirty="0">
                <a:solidFill>
                  <a:schemeClr val="bg1"/>
                </a:solidFill>
              </a:rPr>
              <a:t> и Артур Мюллер-</a:t>
            </a:r>
            <a:r>
              <a:rPr lang="ru-RU" sz="200" dirty="0" err="1">
                <a:solidFill>
                  <a:schemeClr val="bg1"/>
                </a:solidFill>
              </a:rPr>
              <a:t>Ленинг</a:t>
            </a:r>
            <a:r>
              <a:rPr lang="ru-RU" sz="200" dirty="0">
                <a:solidFill>
                  <a:schemeClr val="bg1"/>
                </a:solidFill>
              </a:rPr>
              <a:t> не хотели доводить дело до вооруженного переворота. Это требовало очень обдуманного отношения рабочего класса. Она должна была предотвратить развязывание войны; это путем оккупации компаний и распределительных органов, а также уничтожения арсенала. Тогда социальную революцию должны были защищать экономические организации, созданные во время революции самими рабочими. Таким образом, они остались верны федералистским принципам.)</a:t>
            </a:r>
            <a:endParaRPr lang="ru-RU" sz="1400" dirty="0">
              <a:solidFill>
                <a:schemeClr val="bg1"/>
              </a:solidFill>
            </a:endParaRPr>
          </a:p>
        </p:txBody>
      </p:sp>
      <p:sp>
        <p:nvSpPr>
          <p:cNvPr id="159" name="Прямоугольник 158">
            <a:extLst>
              <a:ext uri="{FF2B5EF4-FFF2-40B4-BE49-F238E27FC236}">
                <a16:creationId xmlns:a16="http://schemas.microsoft.com/office/drawing/2014/main" id="{F58DDB0D-9379-4609-9AFC-C95DC2652ADD}"/>
              </a:ext>
            </a:extLst>
          </p:cNvPr>
          <p:cNvSpPr/>
          <p:nvPr/>
        </p:nvSpPr>
        <p:spPr>
          <a:xfrm>
            <a:off x="40721456" y="21187345"/>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Насильственная защита </a:t>
            </a:r>
            <a:r>
              <a:rPr lang="ru-RU" sz="400" dirty="0">
                <a:solidFill>
                  <a:schemeClr val="bg1"/>
                </a:solidFill>
              </a:rPr>
              <a:t>(</a:t>
            </a:r>
            <a:r>
              <a:rPr lang="ru-RU" sz="400" dirty="0" err="1">
                <a:solidFill>
                  <a:schemeClr val="bg1"/>
                </a:solidFill>
              </a:rPr>
              <a:t>Юарт</a:t>
            </a:r>
            <a:r>
              <a:rPr lang="ru-RU" sz="400" dirty="0">
                <a:solidFill>
                  <a:schemeClr val="bg1"/>
                </a:solidFill>
              </a:rPr>
              <a:t> полагал, что капиталисты будут всячески противиться социальной революции; поэтому, по его мнению, требовалась насильственная защита. Рабочие должны подготовиться к этому заранее. Это было очевидно в резолюции, предложенной французской секцией и вдохновленной </a:t>
            </a:r>
            <a:r>
              <a:rPr lang="ru-RU" sz="400" dirty="0" err="1">
                <a:solidFill>
                  <a:schemeClr val="bg1"/>
                </a:solidFill>
              </a:rPr>
              <a:t>Уартом</a:t>
            </a:r>
            <a:r>
              <a:rPr lang="ru-RU" sz="400" dirty="0">
                <a:solidFill>
                  <a:schemeClr val="bg1"/>
                </a:solidFill>
              </a:rPr>
              <a:t> на Конгрессе IAA 1931 года:¬«…отныне необходимо, чтобы рабочая организация создавала корпуса для подготовки революции, для защиты революции и для наступления». 149)¬¬Эта резолюция не была поставлена на голосование в Конгрессе. Здесь ясно, что мысли </a:t>
            </a:r>
            <a:r>
              <a:rPr lang="ru-RU" sz="400" dirty="0" err="1">
                <a:solidFill>
                  <a:schemeClr val="bg1"/>
                </a:solidFill>
              </a:rPr>
              <a:t>Уарта</a:t>
            </a:r>
            <a:r>
              <a:rPr lang="ru-RU" sz="400" dirty="0">
                <a:solidFill>
                  <a:schemeClr val="bg1"/>
                </a:solidFill>
              </a:rPr>
              <a:t> были в направлении формирования «красных армий». </a:t>
            </a:r>
            <a:r>
              <a:rPr lang="ru-RU" sz="400" dirty="0" err="1">
                <a:solidFill>
                  <a:schemeClr val="bg1"/>
                </a:solidFill>
              </a:rPr>
              <a:t>Хуарт</a:t>
            </a:r>
            <a:r>
              <a:rPr lang="ru-RU" sz="400" dirty="0">
                <a:solidFill>
                  <a:schemeClr val="bg1"/>
                </a:solidFill>
              </a:rPr>
              <a:t> также отрицал, что его идеи о вооруженной защите социальной революции неизбежно приведут к созданию армий с централизованной структурой. Он утверждал, что федеративная структура возможна и необходима как в экономической жизни, так и в военном аппарате.</a:t>
            </a:r>
            <a:endParaRPr lang="ru-RU" sz="1400" dirty="0">
              <a:solidFill>
                <a:schemeClr val="bg1"/>
              </a:solidFill>
            </a:endParaRPr>
          </a:p>
        </p:txBody>
      </p:sp>
      <p:sp>
        <p:nvSpPr>
          <p:cNvPr id="167" name="Прямоугольник 166">
            <a:extLst>
              <a:ext uri="{FF2B5EF4-FFF2-40B4-BE49-F238E27FC236}">
                <a16:creationId xmlns:a16="http://schemas.microsoft.com/office/drawing/2014/main" id="{41F12621-CDA4-4BAC-A0F5-91C9E8E1CC23}"/>
              </a:ext>
            </a:extLst>
          </p:cNvPr>
          <p:cNvSpPr/>
          <p:nvPr/>
        </p:nvSpPr>
        <p:spPr>
          <a:xfrm>
            <a:off x="39599938" y="19654043"/>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Формирование красных армий </a:t>
            </a:r>
            <a:r>
              <a:rPr lang="ru-RU" sz="400" dirty="0">
                <a:solidFill>
                  <a:schemeClr val="bg1"/>
                </a:solidFill>
              </a:rPr>
              <a:t>(</a:t>
            </a:r>
            <a:r>
              <a:rPr lang="ru-RU" sz="400" dirty="0" err="1">
                <a:solidFill>
                  <a:schemeClr val="bg1"/>
                </a:solidFill>
              </a:rPr>
              <a:t>Юарт</a:t>
            </a:r>
            <a:r>
              <a:rPr lang="ru-RU" sz="400" dirty="0">
                <a:solidFill>
                  <a:schemeClr val="bg1"/>
                </a:solidFill>
              </a:rPr>
              <a:t> полагал, что капиталисты будут всячески противиться социальной революции; поэтому, по его мнению, требовалась насильственная защита. Рабочие должны подготовиться к этому заранее. Это было очевидно в резолюции, предложенной французской секцией и вдохновленной </a:t>
            </a:r>
            <a:r>
              <a:rPr lang="ru-RU" sz="400" dirty="0" err="1">
                <a:solidFill>
                  <a:schemeClr val="bg1"/>
                </a:solidFill>
              </a:rPr>
              <a:t>Уартом</a:t>
            </a:r>
            <a:r>
              <a:rPr lang="ru-RU" sz="400" dirty="0">
                <a:solidFill>
                  <a:schemeClr val="bg1"/>
                </a:solidFill>
              </a:rPr>
              <a:t> на Конгрессе IAA 1931 года:¬«…отныне необходимо, чтобы рабочая организация создавала корпуса для подготовки революции, для защиты революции и для наступления». 149)¬¬Эта резолюция не была поставлена на голосование в Конгрессе. Здесь ясно, что мысли </a:t>
            </a:r>
            <a:r>
              <a:rPr lang="ru-RU" sz="400" dirty="0" err="1">
                <a:solidFill>
                  <a:schemeClr val="bg1"/>
                </a:solidFill>
              </a:rPr>
              <a:t>Уарта</a:t>
            </a:r>
            <a:r>
              <a:rPr lang="ru-RU" sz="400" dirty="0">
                <a:solidFill>
                  <a:schemeClr val="bg1"/>
                </a:solidFill>
              </a:rPr>
              <a:t> были в направлении формирования «красных армий». </a:t>
            </a:r>
            <a:r>
              <a:rPr lang="ru-RU" sz="400" dirty="0" err="1">
                <a:solidFill>
                  <a:schemeClr val="bg1"/>
                </a:solidFill>
              </a:rPr>
              <a:t>Хуарт</a:t>
            </a:r>
            <a:r>
              <a:rPr lang="ru-RU" sz="400" dirty="0">
                <a:solidFill>
                  <a:schemeClr val="bg1"/>
                </a:solidFill>
              </a:rPr>
              <a:t> также отрицал, что его идеи о вооруженной защите социальной революции неизбежно приведут к созданию армий с централизованной структурой. Он утверждал, что федеративная структура возможна и необходима как в экономической жизни, так и в военном аппарате.</a:t>
            </a:r>
            <a:endParaRPr lang="ru-RU" sz="1400" dirty="0">
              <a:solidFill>
                <a:schemeClr val="bg1"/>
              </a:solidFill>
            </a:endParaRPr>
          </a:p>
        </p:txBody>
      </p:sp>
      <p:sp>
        <p:nvSpPr>
          <p:cNvPr id="181" name="Прямоугольник 180">
            <a:extLst>
              <a:ext uri="{FF2B5EF4-FFF2-40B4-BE49-F238E27FC236}">
                <a16:creationId xmlns:a16="http://schemas.microsoft.com/office/drawing/2014/main" id="{3A749979-2D3C-460C-8BBB-A6FDFEC222A8}"/>
              </a:ext>
            </a:extLst>
          </p:cNvPr>
          <p:cNvSpPr/>
          <p:nvPr/>
        </p:nvSpPr>
        <p:spPr>
          <a:xfrm>
            <a:off x="40721456" y="12359582"/>
            <a:ext cx="2115918" cy="1080000"/>
          </a:xfrm>
          <a:prstGeom prst="rect">
            <a:avLst/>
          </a:prstGeom>
          <a:solidFill>
            <a:schemeClr val="tx1"/>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Бойкотировать нацизм </a:t>
            </a:r>
            <a:r>
              <a:rPr lang="ru-RU" sz="400" dirty="0">
                <a:solidFill>
                  <a:schemeClr val="bg1"/>
                </a:solidFill>
              </a:rPr>
              <a:t>(Заседание совета директоров 18-19 марта 1933 г. еще раз подчеркнуло отвращение к гитлеровскому режиму. Движение сначала осуждало нацистский террор, в том числе преследование евреев, а затем призывало к протестам и бойкоту немецких товаров до тех пор, пока нацистский террор не прекратится. 160) НСВ сделал ряд выводов из событий в Германии. По ее словам, сегодня в очередной раз доказана бессилие и никчемность парламентаризма. Профсоюзная политика, направленная на сотрудничество с государством и капиталом, провалилась. Теперь должно быть ясно, что методы борьбы и позиция, отстаиваемые НСВ, были единственно правильными. Голландские рабочие должны массово следовать этим принципам.)</a:t>
            </a:r>
            <a:endParaRPr lang="ru-RU" sz="1400" dirty="0">
              <a:solidFill>
                <a:schemeClr val="bg1"/>
              </a:solidFill>
            </a:endParaRPr>
          </a:p>
        </p:txBody>
      </p:sp>
      <p:cxnSp>
        <p:nvCxnSpPr>
          <p:cNvPr id="162" name="Соединительная линия уступом 175">
            <a:extLst>
              <a:ext uri="{FF2B5EF4-FFF2-40B4-BE49-F238E27FC236}">
                <a16:creationId xmlns:a16="http://schemas.microsoft.com/office/drawing/2014/main" id="{A17EDA92-3134-4C9C-900C-B040D6FB3FC1}"/>
              </a:ext>
            </a:extLst>
          </p:cNvPr>
          <p:cNvCxnSpPr>
            <a:cxnSpLocks/>
            <a:stCxn id="113" idx="2"/>
            <a:endCxn id="115" idx="0"/>
          </p:cNvCxnSpPr>
          <p:nvPr/>
        </p:nvCxnSpPr>
        <p:spPr>
          <a:xfrm rot="5400000">
            <a:off x="34259094" y="12402488"/>
            <a:ext cx="348151" cy="243950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93" name="Соединительная линия уступом 175">
            <a:extLst>
              <a:ext uri="{FF2B5EF4-FFF2-40B4-BE49-F238E27FC236}">
                <a16:creationId xmlns:a16="http://schemas.microsoft.com/office/drawing/2014/main" id="{8D09C9BF-66B2-46DE-AB93-A44355AD51C3}"/>
              </a:ext>
            </a:extLst>
          </p:cNvPr>
          <p:cNvCxnSpPr>
            <a:cxnSpLocks/>
            <a:stCxn id="111" idx="2"/>
            <a:endCxn id="107" idx="0"/>
          </p:cNvCxnSpPr>
          <p:nvPr/>
        </p:nvCxnSpPr>
        <p:spPr>
          <a:xfrm rot="5400000">
            <a:off x="34267255" y="13824719"/>
            <a:ext cx="331829" cy="243950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94" name="Прямая со стрелкой 193">
            <a:extLst>
              <a:ext uri="{FF2B5EF4-FFF2-40B4-BE49-F238E27FC236}">
                <a16:creationId xmlns:a16="http://schemas.microsoft.com/office/drawing/2014/main" id="{B71715EB-7CCA-4466-A3CA-883CB2098A7E}"/>
              </a:ext>
            </a:extLst>
          </p:cNvPr>
          <p:cNvCxnSpPr>
            <a:cxnSpLocks/>
            <a:stCxn id="113" idx="2"/>
            <a:endCxn id="111" idx="0"/>
          </p:cNvCxnSpPr>
          <p:nvPr/>
        </p:nvCxnSpPr>
        <p:spPr>
          <a:xfrm>
            <a:off x="35652922" y="13448166"/>
            <a:ext cx="0" cy="35039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95" name="Соединительная линия уступом 175">
            <a:extLst>
              <a:ext uri="{FF2B5EF4-FFF2-40B4-BE49-F238E27FC236}">
                <a16:creationId xmlns:a16="http://schemas.microsoft.com/office/drawing/2014/main" id="{962D0293-33CE-4234-B28D-EE8984C231FA}"/>
              </a:ext>
            </a:extLst>
          </p:cNvPr>
          <p:cNvCxnSpPr>
            <a:cxnSpLocks/>
            <a:stCxn id="113" idx="2"/>
            <a:endCxn id="132" idx="0"/>
          </p:cNvCxnSpPr>
          <p:nvPr/>
        </p:nvCxnSpPr>
        <p:spPr>
          <a:xfrm rot="16200000" flipH="1">
            <a:off x="36699866" y="12401221"/>
            <a:ext cx="342326" cy="243621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97" name="Прямая со стрелкой 196">
            <a:extLst>
              <a:ext uri="{FF2B5EF4-FFF2-40B4-BE49-F238E27FC236}">
                <a16:creationId xmlns:a16="http://schemas.microsoft.com/office/drawing/2014/main" id="{082AC64B-C5AA-4EFF-B24A-59F8FA6DB71C}"/>
              </a:ext>
            </a:extLst>
          </p:cNvPr>
          <p:cNvCxnSpPr>
            <a:cxnSpLocks/>
            <a:stCxn id="111" idx="2"/>
            <a:endCxn id="112" idx="0"/>
          </p:cNvCxnSpPr>
          <p:nvPr/>
        </p:nvCxnSpPr>
        <p:spPr>
          <a:xfrm>
            <a:off x="35652922" y="14878558"/>
            <a:ext cx="0" cy="32887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98" name="Прямая со стрелкой 197">
            <a:extLst>
              <a:ext uri="{FF2B5EF4-FFF2-40B4-BE49-F238E27FC236}">
                <a16:creationId xmlns:a16="http://schemas.microsoft.com/office/drawing/2014/main" id="{E4A7A246-F7EF-4790-A35B-513A579A61A5}"/>
              </a:ext>
            </a:extLst>
          </p:cNvPr>
          <p:cNvCxnSpPr>
            <a:cxnSpLocks/>
            <a:stCxn id="100" idx="2"/>
            <a:endCxn id="113" idx="0"/>
          </p:cNvCxnSpPr>
          <p:nvPr/>
        </p:nvCxnSpPr>
        <p:spPr>
          <a:xfrm>
            <a:off x="35652921" y="11940333"/>
            <a:ext cx="1" cy="427833"/>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99" name="Соединительная линия уступом 175">
            <a:extLst>
              <a:ext uri="{FF2B5EF4-FFF2-40B4-BE49-F238E27FC236}">
                <a16:creationId xmlns:a16="http://schemas.microsoft.com/office/drawing/2014/main" id="{2D2DDFCB-B571-4E4D-81E1-DBE0064AF235}"/>
              </a:ext>
            </a:extLst>
          </p:cNvPr>
          <p:cNvCxnSpPr>
            <a:cxnSpLocks/>
            <a:stCxn id="100" idx="2"/>
            <a:endCxn id="47" idx="0"/>
          </p:cNvCxnSpPr>
          <p:nvPr/>
        </p:nvCxnSpPr>
        <p:spPr>
          <a:xfrm rot="5400000">
            <a:off x="33648750" y="10364120"/>
            <a:ext cx="427958" cy="358038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00" name="Соединительная линия уступом 175">
            <a:extLst>
              <a:ext uri="{FF2B5EF4-FFF2-40B4-BE49-F238E27FC236}">
                <a16:creationId xmlns:a16="http://schemas.microsoft.com/office/drawing/2014/main" id="{FE00F0FE-E4EF-4A2A-8C2D-7202EFCE999F}"/>
              </a:ext>
            </a:extLst>
          </p:cNvPr>
          <p:cNvCxnSpPr>
            <a:cxnSpLocks/>
            <a:stCxn id="100" idx="2"/>
            <a:endCxn id="141" idx="0"/>
          </p:cNvCxnSpPr>
          <p:nvPr/>
        </p:nvCxnSpPr>
        <p:spPr>
          <a:xfrm rot="16200000" flipH="1">
            <a:off x="37293669" y="10299584"/>
            <a:ext cx="427833" cy="370932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02" name="Соединительная линия уступом 175">
            <a:extLst>
              <a:ext uri="{FF2B5EF4-FFF2-40B4-BE49-F238E27FC236}">
                <a16:creationId xmlns:a16="http://schemas.microsoft.com/office/drawing/2014/main" id="{F415FF90-187C-4268-B601-EF2D6AC5D6A7}"/>
              </a:ext>
            </a:extLst>
          </p:cNvPr>
          <p:cNvCxnSpPr>
            <a:cxnSpLocks/>
            <a:stCxn id="100" idx="2"/>
            <a:endCxn id="165" idx="0"/>
          </p:cNvCxnSpPr>
          <p:nvPr/>
        </p:nvCxnSpPr>
        <p:spPr>
          <a:xfrm rot="5400000">
            <a:off x="32663563" y="13737665"/>
            <a:ext cx="4786690" cy="1192027"/>
          </a:xfrm>
          <a:prstGeom prst="bentConnector3">
            <a:avLst>
              <a:gd name="adj1" fmla="val 4464"/>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03" name="Соединительная линия уступом 175">
            <a:extLst>
              <a:ext uri="{FF2B5EF4-FFF2-40B4-BE49-F238E27FC236}">
                <a16:creationId xmlns:a16="http://schemas.microsoft.com/office/drawing/2014/main" id="{0CD8030A-096E-4599-85F3-D392F82380E8}"/>
              </a:ext>
            </a:extLst>
          </p:cNvPr>
          <p:cNvCxnSpPr>
            <a:cxnSpLocks/>
            <a:stCxn id="100" idx="2"/>
            <a:endCxn id="291" idx="0"/>
          </p:cNvCxnSpPr>
          <p:nvPr/>
        </p:nvCxnSpPr>
        <p:spPr>
          <a:xfrm rot="16200000" flipH="1">
            <a:off x="33861363" y="13731890"/>
            <a:ext cx="4798826" cy="1215711"/>
          </a:xfrm>
          <a:prstGeom prst="bentConnector3">
            <a:avLst>
              <a:gd name="adj1" fmla="val 462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05" name="Соединительная линия уступом 175">
            <a:extLst>
              <a:ext uri="{FF2B5EF4-FFF2-40B4-BE49-F238E27FC236}">
                <a16:creationId xmlns:a16="http://schemas.microsoft.com/office/drawing/2014/main" id="{8F64074F-3A63-40CD-87E3-FDF077A26359}"/>
              </a:ext>
            </a:extLst>
          </p:cNvPr>
          <p:cNvCxnSpPr>
            <a:cxnSpLocks/>
            <a:stCxn id="100" idx="2"/>
            <a:endCxn id="181" idx="0"/>
          </p:cNvCxnSpPr>
          <p:nvPr/>
        </p:nvCxnSpPr>
        <p:spPr>
          <a:xfrm rot="16200000" flipH="1">
            <a:off x="38506544" y="9086710"/>
            <a:ext cx="419249" cy="612649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09" name="Соединительная линия уступом 175">
            <a:extLst>
              <a:ext uri="{FF2B5EF4-FFF2-40B4-BE49-F238E27FC236}">
                <a16:creationId xmlns:a16="http://schemas.microsoft.com/office/drawing/2014/main" id="{4C7CA055-2024-4B84-BC09-8B3312C29ED4}"/>
              </a:ext>
            </a:extLst>
          </p:cNvPr>
          <p:cNvCxnSpPr>
            <a:cxnSpLocks/>
            <a:stCxn id="171" idx="2"/>
            <a:endCxn id="167" idx="0"/>
          </p:cNvCxnSpPr>
          <p:nvPr/>
        </p:nvCxnSpPr>
        <p:spPr>
          <a:xfrm rot="16200000" flipH="1">
            <a:off x="39795361" y="18791507"/>
            <a:ext cx="430134" cy="129493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73" name="Прямоугольник 172">
            <a:extLst>
              <a:ext uri="{FF2B5EF4-FFF2-40B4-BE49-F238E27FC236}">
                <a16:creationId xmlns:a16="http://schemas.microsoft.com/office/drawing/2014/main" id="{EFF0095C-5C12-43DF-B013-3D165460711F}"/>
              </a:ext>
            </a:extLst>
          </p:cNvPr>
          <p:cNvSpPr/>
          <p:nvPr/>
        </p:nvSpPr>
        <p:spPr>
          <a:xfrm>
            <a:off x="16075097" y="18143910"/>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Плотное сотрудничество с </a:t>
            </a:r>
            <a:r>
              <a:rPr lang="en-US" sz="1400" dirty="0"/>
              <a:t>POUM</a:t>
            </a:r>
            <a:r>
              <a:rPr lang="ru-RU" sz="1400" dirty="0"/>
              <a:t> (союз с Испанией)</a:t>
            </a:r>
          </a:p>
        </p:txBody>
      </p:sp>
      <p:sp>
        <p:nvSpPr>
          <p:cNvPr id="176" name="Прямоугольник 175">
            <a:extLst>
              <a:ext uri="{FF2B5EF4-FFF2-40B4-BE49-F238E27FC236}">
                <a16:creationId xmlns:a16="http://schemas.microsoft.com/office/drawing/2014/main" id="{51FE9903-C81C-48D0-9AB8-A7C3AC542B91}"/>
              </a:ext>
            </a:extLst>
          </p:cNvPr>
          <p:cNvSpPr/>
          <p:nvPr/>
        </p:nvSpPr>
        <p:spPr>
          <a:xfrm>
            <a:off x="14825015" y="19671570"/>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Найти общий язык с Британскими лейбористами (союз с ВБ)</a:t>
            </a:r>
          </a:p>
        </p:txBody>
      </p:sp>
      <p:cxnSp>
        <p:nvCxnSpPr>
          <p:cNvPr id="214" name="Соединительная линия уступом 175">
            <a:extLst>
              <a:ext uri="{FF2B5EF4-FFF2-40B4-BE49-F238E27FC236}">
                <a16:creationId xmlns:a16="http://schemas.microsoft.com/office/drawing/2014/main" id="{2BE99D97-470B-4813-A666-DEA258BD2B51}"/>
              </a:ext>
            </a:extLst>
          </p:cNvPr>
          <p:cNvCxnSpPr>
            <a:cxnSpLocks/>
            <a:stCxn id="40" idx="2"/>
            <a:endCxn id="176" idx="0"/>
          </p:cNvCxnSpPr>
          <p:nvPr/>
        </p:nvCxnSpPr>
        <p:spPr>
          <a:xfrm rot="5400000">
            <a:off x="15575742" y="18114255"/>
            <a:ext cx="1864547" cy="1250082"/>
          </a:xfrm>
          <a:prstGeom prst="bentConnector3">
            <a:avLst>
              <a:gd name="adj1" fmla="val 8278"/>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16" name="Прямая со стрелкой 215">
            <a:extLst>
              <a:ext uri="{FF2B5EF4-FFF2-40B4-BE49-F238E27FC236}">
                <a16:creationId xmlns:a16="http://schemas.microsoft.com/office/drawing/2014/main" id="{809AD7A9-1197-4E60-9BDA-8DBDE4B75DB9}"/>
              </a:ext>
            </a:extLst>
          </p:cNvPr>
          <p:cNvCxnSpPr>
            <a:cxnSpLocks/>
            <a:stCxn id="40" idx="2"/>
            <a:endCxn id="173" idx="0"/>
          </p:cNvCxnSpPr>
          <p:nvPr/>
        </p:nvCxnSpPr>
        <p:spPr>
          <a:xfrm>
            <a:off x="17133056" y="17807023"/>
            <a:ext cx="0" cy="336887"/>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17" name="Прямоугольник 216">
            <a:extLst>
              <a:ext uri="{FF2B5EF4-FFF2-40B4-BE49-F238E27FC236}">
                <a16:creationId xmlns:a16="http://schemas.microsoft.com/office/drawing/2014/main" id="{E50D9AB9-B9A6-45C0-922A-43AB35AEB09C}"/>
              </a:ext>
            </a:extLst>
          </p:cNvPr>
          <p:cNvSpPr/>
          <p:nvPr/>
        </p:nvSpPr>
        <p:spPr>
          <a:xfrm>
            <a:off x="16075097" y="21178912"/>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Выступить против нацизма</a:t>
            </a:r>
          </a:p>
        </p:txBody>
      </p:sp>
      <p:sp>
        <p:nvSpPr>
          <p:cNvPr id="218" name="Прямоугольник 217">
            <a:extLst>
              <a:ext uri="{FF2B5EF4-FFF2-40B4-BE49-F238E27FC236}">
                <a16:creationId xmlns:a16="http://schemas.microsoft.com/office/drawing/2014/main" id="{2B57547D-CC38-441A-9FFE-4742D4413365}"/>
              </a:ext>
            </a:extLst>
          </p:cNvPr>
          <p:cNvSpPr/>
          <p:nvPr/>
        </p:nvSpPr>
        <p:spPr>
          <a:xfrm>
            <a:off x="18563949" y="21181855"/>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Выступить против сталинизма </a:t>
            </a:r>
            <a:r>
              <a:rPr lang="ru-RU" sz="700" dirty="0"/>
              <a:t>(В 1930-х </a:t>
            </a:r>
            <a:r>
              <a:rPr lang="ru-RU" sz="700" dirty="0" err="1"/>
              <a:t>Сневлит</a:t>
            </a:r>
            <a:r>
              <a:rPr lang="ru-RU" sz="700" dirty="0"/>
              <a:t> выступал решительным противником нацизма и сталинизма, который также считал разновидностью фашизма.)</a:t>
            </a:r>
            <a:endParaRPr lang="ru-RU" sz="1400" dirty="0"/>
          </a:p>
        </p:txBody>
      </p:sp>
      <p:sp>
        <p:nvSpPr>
          <p:cNvPr id="215" name="Прямоугольник 214">
            <a:extLst>
              <a:ext uri="{FF2B5EF4-FFF2-40B4-BE49-F238E27FC236}">
                <a16:creationId xmlns:a16="http://schemas.microsoft.com/office/drawing/2014/main" id="{932A2BE5-9DF3-4131-AC7D-211D67CAFF81}"/>
              </a:ext>
            </a:extLst>
          </p:cNvPr>
          <p:cNvSpPr/>
          <p:nvPr/>
        </p:nvSpPr>
        <p:spPr>
          <a:xfrm>
            <a:off x="7345402" y="10860333"/>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Группа интернациональных коммунистов </a:t>
            </a:r>
            <a:r>
              <a:rPr lang="ru-RU" sz="1000" dirty="0"/>
              <a:t>(</a:t>
            </a:r>
            <a:r>
              <a:rPr lang="en-US" sz="1100" u="none" strike="noStrike" dirty="0" err="1">
                <a:solidFill>
                  <a:srgbClr val="000000"/>
                </a:solidFill>
                <a:effectLst/>
                <a:latin typeface="Times New Roman" panose="02020603050405020304" pitchFamily="18" charset="0"/>
                <a:ea typeface="Arial Unicode MS"/>
                <a:cs typeface="Times New Roman" panose="02020603050405020304" pitchFamily="18" charset="0"/>
              </a:rPr>
              <a:t>Groep</a:t>
            </a:r>
            <a:r>
              <a:rPr lang="en-US" sz="1100" u="none" strike="noStrike" dirty="0">
                <a:solidFill>
                  <a:srgbClr val="000000"/>
                </a:solidFill>
                <a:effectLst/>
                <a:latin typeface="Times New Roman" panose="02020603050405020304" pitchFamily="18" charset="0"/>
                <a:ea typeface="Arial Unicode MS"/>
                <a:cs typeface="Times New Roman" panose="02020603050405020304" pitchFamily="18" charset="0"/>
              </a:rPr>
              <a:t> van </a:t>
            </a:r>
            <a:r>
              <a:rPr lang="en-US" sz="1100" u="none" strike="noStrike" dirty="0" err="1">
                <a:solidFill>
                  <a:srgbClr val="000000"/>
                </a:solidFill>
                <a:effectLst/>
                <a:latin typeface="Times New Roman" panose="02020603050405020304" pitchFamily="18" charset="0"/>
                <a:ea typeface="Arial Unicode MS"/>
                <a:cs typeface="Times New Roman" panose="02020603050405020304" pitchFamily="18" charset="0"/>
              </a:rPr>
              <a:t>Internationale</a:t>
            </a:r>
            <a:r>
              <a:rPr lang="en-US" sz="1100" u="none" strike="noStrike" dirty="0">
                <a:solidFill>
                  <a:srgbClr val="000000"/>
                </a:solidFill>
                <a:effectLst/>
                <a:latin typeface="Times New Roman" panose="02020603050405020304" pitchFamily="18" charset="0"/>
                <a:ea typeface="Arial Unicode MS"/>
                <a:cs typeface="Times New Roman" panose="02020603050405020304" pitchFamily="18" charset="0"/>
              </a:rPr>
              <a:t> </a:t>
            </a:r>
            <a:r>
              <a:rPr lang="en-US" sz="1100" u="none" strike="noStrike" dirty="0" err="1">
                <a:solidFill>
                  <a:srgbClr val="000000"/>
                </a:solidFill>
                <a:effectLst/>
                <a:latin typeface="Times New Roman" panose="02020603050405020304" pitchFamily="18" charset="0"/>
                <a:ea typeface="Arial Unicode MS"/>
                <a:cs typeface="Times New Roman" panose="02020603050405020304" pitchFamily="18" charset="0"/>
              </a:rPr>
              <a:t>Communisten</a:t>
            </a:r>
            <a:r>
              <a:rPr lang="ru-RU" sz="1100" u="none" strike="noStrike" dirty="0">
                <a:solidFill>
                  <a:srgbClr val="000000"/>
                </a:solidFill>
                <a:effectLst/>
                <a:latin typeface="Times New Roman" panose="02020603050405020304" pitchFamily="18" charset="0"/>
                <a:ea typeface="Arial Unicode MS"/>
                <a:cs typeface="Times New Roman" panose="02020603050405020304" pitchFamily="18" charset="0"/>
              </a:rPr>
              <a:t>)</a:t>
            </a:r>
            <a:endParaRPr lang="ru-RU" sz="1400" dirty="0"/>
          </a:p>
        </p:txBody>
      </p:sp>
      <p:sp>
        <p:nvSpPr>
          <p:cNvPr id="219" name="Прямоугольник 218">
            <a:extLst>
              <a:ext uri="{FF2B5EF4-FFF2-40B4-BE49-F238E27FC236}">
                <a16:creationId xmlns:a16="http://schemas.microsoft.com/office/drawing/2014/main" id="{6E45A04C-CFE8-44B1-B6F4-B3A6031C2A2D}"/>
              </a:ext>
            </a:extLst>
          </p:cNvPr>
          <p:cNvSpPr/>
          <p:nvPr/>
        </p:nvSpPr>
        <p:spPr>
          <a:xfrm>
            <a:off x="7352479" y="16724402"/>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Мировая революция советов</a:t>
            </a:r>
          </a:p>
        </p:txBody>
      </p:sp>
      <p:sp>
        <p:nvSpPr>
          <p:cNvPr id="220" name="Прямоугольник 219">
            <a:extLst>
              <a:ext uri="{FF2B5EF4-FFF2-40B4-BE49-F238E27FC236}">
                <a16:creationId xmlns:a16="http://schemas.microsoft.com/office/drawing/2014/main" id="{76082F14-C0CE-420C-A798-475458A61B6C}"/>
              </a:ext>
            </a:extLst>
          </p:cNvPr>
          <p:cNvSpPr/>
          <p:nvPr/>
        </p:nvSpPr>
        <p:spPr>
          <a:xfrm>
            <a:off x="8603181" y="12359586"/>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Не партия, а федерация </a:t>
            </a:r>
            <a:r>
              <a:rPr lang="ru-RU" sz="500" dirty="0"/>
              <a:t>(Однако гик, отказавшийся считать себя централизованной организацией, не признавал местных секций. Он видел, как ядра, созданные в разных городах, сами по себе являются группами. Наконец, гик объявил себя федерацией различных групп. Симптоматично, что название, появившееся в ее публикациях после 1928 г., было «Группы интернациональных коммунистов».)</a:t>
            </a:r>
          </a:p>
        </p:txBody>
      </p:sp>
      <p:sp>
        <p:nvSpPr>
          <p:cNvPr id="222" name="Прямоугольник 221">
            <a:extLst>
              <a:ext uri="{FF2B5EF4-FFF2-40B4-BE49-F238E27FC236}">
                <a16:creationId xmlns:a16="http://schemas.microsoft.com/office/drawing/2014/main" id="{7A24FE44-DC0F-4F03-A7DD-522822F7DE5C}"/>
              </a:ext>
            </a:extLst>
          </p:cNvPr>
          <p:cNvSpPr/>
          <p:nvPr/>
        </p:nvSpPr>
        <p:spPr>
          <a:xfrm>
            <a:off x="6101996" y="12359586"/>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Советская демократия </a:t>
            </a:r>
            <a:r>
              <a:rPr lang="ru-RU" sz="400" dirty="0"/>
              <a:t>(Советская демократия (иногда советская демократия) это политическая система в которой правило населения путем прямых выборов Советы (Русский язык для "совет") осуществляется. Советы несут прямую ответственность перед своими избирателями и связаны их инструкциями, используя делегатская модель представления. Такой императивный мандат в отличие от свободного мандата, в котором избранные делегаты ответственность только перед своей совестью. Соответственно, делегаты могут быть уволены со своих постов в любое время или за них проголосовало голосование (отзывать)</a:t>
            </a:r>
            <a:endParaRPr lang="ru-RU" sz="1400" dirty="0"/>
          </a:p>
        </p:txBody>
      </p:sp>
      <p:sp>
        <p:nvSpPr>
          <p:cNvPr id="223" name="Прямоугольник 222">
            <a:extLst>
              <a:ext uri="{FF2B5EF4-FFF2-40B4-BE49-F238E27FC236}">
                <a16:creationId xmlns:a16="http://schemas.microsoft.com/office/drawing/2014/main" id="{0ED96DE1-7D3B-443D-9E2B-BA53432970F3}"/>
              </a:ext>
            </a:extLst>
          </p:cNvPr>
          <p:cNvSpPr/>
          <p:nvPr/>
        </p:nvSpPr>
        <p:spPr>
          <a:xfrm>
            <a:off x="4872671" y="13800646"/>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Роспуск профсоюзов</a:t>
            </a:r>
          </a:p>
        </p:txBody>
      </p:sp>
      <p:sp>
        <p:nvSpPr>
          <p:cNvPr id="225" name="Прямоугольник 224">
            <a:extLst>
              <a:ext uri="{FF2B5EF4-FFF2-40B4-BE49-F238E27FC236}">
                <a16:creationId xmlns:a16="http://schemas.microsoft.com/office/drawing/2014/main" id="{8CEF4C01-E565-4A49-849F-7D1EFF3E617C}"/>
              </a:ext>
            </a:extLst>
          </p:cNvPr>
          <p:cNvSpPr/>
          <p:nvPr/>
        </p:nvSpPr>
        <p:spPr>
          <a:xfrm>
            <a:off x="4872671" y="15210386"/>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Рабочие советы </a:t>
            </a:r>
            <a:r>
              <a:rPr lang="ru-RU" sz="300" dirty="0"/>
              <a:t>(А рабочий совет это форма политической и экономической организации, в которой единое местное административное деление, такое как муниципалитет или округ, управляется советом, состоящим из временных и мгновенно отзываемых делегатов, избранных на рабочих местах региона.[1]Энциклопедия </a:t>
            </a:r>
            <a:r>
              <a:rPr lang="ru-RU" sz="300" dirty="0" err="1"/>
              <a:t>site:wikisko.ru</a:t>
            </a:r>
            <a:r>
              <a:rPr lang="ru-RU" sz="300" dirty="0"/>
              <a:t>) Таким образом, существовали «рабочие группы» для международных контактов, для прессы, для подготовки дискуссий и для внешнего вмешательства. Таким образом, GIC представляла собой не только федерацию местных групп, но и федерацию рабочих групп, каждая из которых была отделена от других. Это могло иметь смысл в дискуссионном кружке, но не в политической организации. Тем не менее, это видение работы в малых кружках поначалу не было </a:t>
            </a:r>
            <a:r>
              <a:rPr lang="ru-RU" sz="300" dirty="0" err="1"/>
              <a:t>теоретизировано</a:t>
            </a:r>
            <a:r>
              <a:rPr lang="ru-RU" sz="300" dirty="0"/>
              <a:t>: это произошло только после 1935 г. и не обошлось без жесткой внутренней критики внутри советско-коммунистического движения (см. главу девятую).</a:t>
            </a:r>
            <a:endParaRPr lang="ru-RU" sz="1400" dirty="0"/>
          </a:p>
        </p:txBody>
      </p:sp>
      <p:sp>
        <p:nvSpPr>
          <p:cNvPr id="226" name="Прямоугольник 225">
            <a:extLst>
              <a:ext uri="{FF2B5EF4-FFF2-40B4-BE49-F238E27FC236}">
                <a16:creationId xmlns:a16="http://schemas.microsoft.com/office/drawing/2014/main" id="{CDC80F7A-0A23-4DED-8B3C-116A0EDDE628}"/>
              </a:ext>
            </a:extLst>
          </p:cNvPr>
          <p:cNvSpPr/>
          <p:nvPr/>
        </p:nvSpPr>
        <p:spPr>
          <a:xfrm>
            <a:off x="7376257" y="13800646"/>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Солдатские советы </a:t>
            </a:r>
            <a:r>
              <a:rPr lang="ru-RU" sz="600" dirty="0"/>
              <a:t>(солдатский совет, когда делегаты выбираются среди (мятежных) солдат. Также существовала смесь рабочих и солдат (например, немецкая </a:t>
            </a:r>
            <a:r>
              <a:rPr lang="ru-RU" sz="600" dirty="0" err="1"/>
              <a:t>Arbeiter</a:t>
            </a:r>
            <a:r>
              <a:rPr lang="ru-RU" sz="600" dirty="0"/>
              <a:t>- </a:t>
            </a:r>
            <a:r>
              <a:rPr lang="ru-RU" sz="600" dirty="0" err="1"/>
              <a:t>und</a:t>
            </a:r>
            <a:r>
              <a:rPr lang="ru-RU" sz="600" dirty="0"/>
              <a:t> </a:t>
            </a:r>
            <a:r>
              <a:rPr lang="ru-RU" sz="600" dirty="0" err="1"/>
              <a:t>Soldatenrat</a:t>
            </a:r>
            <a:r>
              <a:rPr lang="ru-RU" sz="600" dirty="0"/>
              <a:t>).Энциклопедия </a:t>
            </a:r>
            <a:r>
              <a:rPr lang="ru-RU" sz="600" dirty="0" err="1"/>
              <a:t>site:wikisko.ru</a:t>
            </a:r>
            <a:r>
              <a:rPr lang="ru-RU" sz="600" dirty="0"/>
              <a:t>)</a:t>
            </a:r>
            <a:endParaRPr lang="ru-RU" sz="1400" dirty="0"/>
          </a:p>
        </p:txBody>
      </p:sp>
      <p:sp>
        <p:nvSpPr>
          <p:cNvPr id="228" name="Прямоугольник 227">
            <a:extLst>
              <a:ext uri="{FF2B5EF4-FFF2-40B4-BE49-F238E27FC236}">
                <a16:creationId xmlns:a16="http://schemas.microsoft.com/office/drawing/2014/main" id="{8466996F-D00A-4524-BB7C-40EB55937948}"/>
              </a:ext>
            </a:extLst>
          </p:cNvPr>
          <p:cNvSpPr/>
          <p:nvPr/>
        </p:nvSpPr>
        <p:spPr>
          <a:xfrm>
            <a:off x="4872671" y="16724403"/>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Снизу вверх </a:t>
            </a:r>
            <a:r>
              <a:rPr lang="ru-RU" sz="500" dirty="0"/>
              <a:t>(В более широком масштабе группа делегатов может, в свою очередь, избрать делегата, занимающего более высокую должность, для выполнения своего мандата, и так далее, пока высшие делегаты не будут управлять промышленная система государства. В такой системе власть принятия решений поднимается снизу вверх от программ самих рабочих, и нет никакого навязывания решения сверху, как это произошло бы в случае захвата власти бюрократическим слоем, который неуязвим для мгновенного отзыва.)</a:t>
            </a:r>
            <a:endParaRPr lang="ru-RU" sz="1400" dirty="0"/>
          </a:p>
        </p:txBody>
      </p:sp>
      <p:sp>
        <p:nvSpPr>
          <p:cNvPr id="229" name="Прямоугольник 228">
            <a:extLst>
              <a:ext uri="{FF2B5EF4-FFF2-40B4-BE49-F238E27FC236}">
                <a16:creationId xmlns:a16="http://schemas.microsoft.com/office/drawing/2014/main" id="{A5171FC1-3957-48C7-8A18-AE335D0D3217}"/>
              </a:ext>
            </a:extLst>
          </p:cNvPr>
          <p:cNvSpPr/>
          <p:nvPr/>
        </p:nvSpPr>
        <p:spPr>
          <a:xfrm>
            <a:off x="294820" y="2569036"/>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500" dirty="0"/>
              <a:t>Только с 1928 года GIC издавала собственную прессу: </a:t>
            </a:r>
            <a:r>
              <a:rPr lang="ru-RU" sz="500" dirty="0" err="1"/>
              <a:t>Persmateriaal</a:t>
            </a:r>
            <a:r>
              <a:rPr lang="ru-RU" sz="500" dirty="0"/>
              <a:t> </a:t>
            </a:r>
            <a:r>
              <a:rPr lang="ru-RU" sz="500" dirty="0" err="1"/>
              <a:t>van</a:t>
            </a:r>
            <a:r>
              <a:rPr lang="ru-RU" sz="500" dirty="0"/>
              <a:t> </a:t>
            </a:r>
            <a:r>
              <a:rPr lang="ru-RU" sz="500" dirty="0" err="1"/>
              <a:t>de</a:t>
            </a:r>
            <a:r>
              <a:rPr lang="ru-RU" sz="500" dirty="0"/>
              <a:t> </a:t>
            </a:r>
            <a:r>
              <a:rPr lang="ru-RU" sz="500" dirty="0" err="1"/>
              <a:t>Groepen</a:t>
            </a:r>
            <a:r>
              <a:rPr lang="ru-RU" sz="500" dirty="0"/>
              <a:t> </a:t>
            </a:r>
            <a:r>
              <a:rPr lang="ru-RU" sz="500" dirty="0" err="1"/>
              <a:t>van</a:t>
            </a:r>
            <a:r>
              <a:rPr lang="ru-RU" sz="500" dirty="0"/>
              <a:t> </a:t>
            </a:r>
            <a:r>
              <a:rPr lang="ru-RU" sz="500" dirty="0" err="1"/>
              <a:t>Internationale</a:t>
            </a:r>
            <a:r>
              <a:rPr lang="ru-RU" sz="500" dirty="0"/>
              <a:t> </a:t>
            </a:r>
            <a:r>
              <a:rPr lang="ru-RU" sz="500" dirty="0" err="1"/>
              <a:t>Communtien</a:t>
            </a:r>
            <a:r>
              <a:rPr lang="ru-RU" sz="500" dirty="0"/>
              <a:t> («пресс-материалы GIC») на голландском и немецком языках. Вдобавок к этому теоретическому обзору были многочисленные брошюры, призванные быть более пропагандистскими, более современными и более доступными для рабочих8. Позже, с ростом безработицы, гик выпустил агитационный листок, распространяемый среди безработных в Амстердаме: </a:t>
            </a:r>
            <a:r>
              <a:rPr lang="ru-RU" sz="500" dirty="0" err="1"/>
              <a:t>Proletenstemmen</a:t>
            </a:r>
            <a:r>
              <a:rPr lang="ru-RU" sz="500" dirty="0"/>
              <a:t> («Пролетарские голоса») с 1936 года до войны. Тон был очень воинственным, а содержание очень живым.</a:t>
            </a:r>
          </a:p>
        </p:txBody>
      </p:sp>
      <p:sp>
        <p:nvSpPr>
          <p:cNvPr id="231" name="Прямоугольник 230">
            <a:extLst>
              <a:ext uri="{FF2B5EF4-FFF2-40B4-BE49-F238E27FC236}">
                <a16:creationId xmlns:a16="http://schemas.microsoft.com/office/drawing/2014/main" id="{C74010CE-732B-47B8-98BA-B932D18F5C5F}"/>
              </a:ext>
            </a:extLst>
          </p:cNvPr>
          <p:cNvSpPr/>
          <p:nvPr/>
        </p:nvSpPr>
        <p:spPr>
          <a:xfrm>
            <a:off x="8598673" y="15210387"/>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Внедрение эсперанто </a:t>
            </a:r>
            <a:r>
              <a:rPr lang="ru-RU" sz="200" dirty="0"/>
              <a:t>(Одной из самых любопытных черт гик-прессы было то значение, которое она придавала эсперанто-движению. Члены группы посвящали часть своего времени изучению эсперанто. Эсперанто-движение, безусловно, было очень сильным в 1920-х и 1930-х годах, особенно в Нидерландах, но оно имело интеллектуальный оттенок, несмотря на надежды некоторых на создание «пролетарского </a:t>
            </a:r>
            <a:r>
              <a:rPr lang="ru-RU" sz="200" dirty="0" err="1"/>
              <a:t>эсперантизма</a:t>
            </a:r>
            <a:r>
              <a:rPr lang="ru-RU" sz="200" dirty="0"/>
              <a:t>». Эта иллюзия была широко распространена среди советских коммунистов, которые видели в ней важное средство распространения своих идей на международном уровне. Это выражалось в огромной энергии, затраченной на перевод текстов на эсперанто. Была несколько наивная надежда, что, пропагандируя эсперанто, «язык мира»11, можно будет поощрять «интернационалистические тенденции» внутри пролетариата. Имея это в виду, между 1936 и 1939 годами журнал выпускал обзор на эсперанто: </a:t>
            </a:r>
            <a:r>
              <a:rPr lang="ru-RU" sz="200" dirty="0" err="1"/>
              <a:t>Klasbatalo</a:t>
            </a:r>
            <a:r>
              <a:rPr lang="ru-RU" sz="200" dirty="0"/>
              <a:t> («Классовая борьба»), орган теории и обсуждения проблем, стоящих перед новым рабочим движением. Эта попытка вскоре провалилась12ЭСПЕРА́НТОМеждународный язык, искусственно созданный на основе использования грамматических и лексических западноевропейских элементов.)</a:t>
            </a:r>
            <a:endParaRPr lang="ru-RU" sz="1400" dirty="0"/>
          </a:p>
        </p:txBody>
      </p:sp>
      <p:sp>
        <p:nvSpPr>
          <p:cNvPr id="234" name="Прямоугольник 233">
            <a:extLst>
              <a:ext uri="{FF2B5EF4-FFF2-40B4-BE49-F238E27FC236}">
                <a16:creationId xmlns:a16="http://schemas.microsoft.com/office/drawing/2014/main" id="{B9287FA6-5748-4050-A09B-F86ACADD40C6}"/>
              </a:ext>
            </a:extLst>
          </p:cNvPr>
          <p:cNvSpPr/>
          <p:nvPr/>
        </p:nvSpPr>
        <p:spPr>
          <a:xfrm>
            <a:off x="8615053" y="18157019"/>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Объединённый интернационал с Бельгией</a:t>
            </a:r>
          </a:p>
        </p:txBody>
      </p:sp>
      <p:sp>
        <p:nvSpPr>
          <p:cNvPr id="235" name="Прямоугольник 234">
            <a:extLst>
              <a:ext uri="{FF2B5EF4-FFF2-40B4-BE49-F238E27FC236}">
                <a16:creationId xmlns:a16="http://schemas.microsoft.com/office/drawing/2014/main" id="{AF154FD1-A631-4908-A376-BD74A6EAB4BF}"/>
              </a:ext>
            </a:extLst>
          </p:cNvPr>
          <p:cNvSpPr/>
          <p:nvPr/>
        </p:nvSpPr>
        <p:spPr>
          <a:xfrm>
            <a:off x="6109652" y="18156182"/>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Объединённый интернационал с Германией</a:t>
            </a:r>
          </a:p>
        </p:txBody>
      </p:sp>
      <p:sp>
        <p:nvSpPr>
          <p:cNvPr id="237" name="Прямоугольник 236">
            <a:extLst>
              <a:ext uri="{FF2B5EF4-FFF2-40B4-BE49-F238E27FC236}">
                <a16:creationId xmlns:a16="http://schemas.microsoft.com/office/drawing/2014/main" id="{6F8111E7-1B25-4AA9-8608-4460F1F39721}"/>
              </a:ext>
            </a:extLst>
          </p:cNvPr>
          <p:cNvSpPr/>
          <p:nvPr/>
        </p:nvSpPr>
        <p:spPr>
          <a:xfrm>
            <a:off x="294820" y="1344818"/>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400" dirty="0"/>
              <a:t>Группа интернациональных коммунистов не имела ни устава, ни обязательных взносов, а ее «внутренние» собрания были открыты для всех остальных товарищей из других групп. В результате никогда не было известно точное количество участников в группе. Никогда не было голосования; это было сочтено ненужным, потому что нужно было избегать какой-либо партийной политики. Вы обсуждали проблему, и когда возникало важное расхождение во мнениях, отмечались различные точки зрения, и все. Решение большинства не имело значения. Решать будет рабочий класс22.Этот способ функционирования, который соответствовал образу дискуссионного кружка, был небезопасен. Он обрек гик на то, чтобы уходить в чисто теоретические проблемы, а когда ставились политические проблемы, вроде испанского вопроса (см. главу восьмую), было очень трудно увидеть принципиальную демаркацию между большинством и меньшинством группы. В то же время разногласия по поводу интервенции, отражавшие противостояние активистских и более теоретических тенденций, не могли быть преодолены голосованием или другими средствами и часто приводили к довольно неясным расколам.¬</a:t>
            </a:r>
          </a:p>
        </p:txBody>
      </p:sp>
      <p:sp>
        <p:nvSpPr>
          <p:cNvPr id="238" name="Прямоугольник 237">
            <a:extLst>
              <a:ext uri="{FF2B5EF4-FFF2-40B4-BE49-F238E27FC236}">
                <a16:creationId xmlns:a16="http://schemas.microsoft.com/office/drawing/2014/main" id="{57D01D21-9C92-4D5D-912D-78EABFD4B423}"/>
              </a:ext>
            </a:extLst>
          </p:cNvPr>
          <p:cNvSpPr/>
          <p:nvPr/>
        </p:nvSpPr>
        <p:spPr>
          <a:xfrm>
            <a:off x="5051692" y="1346581"/>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400" dirty="0"/>
              <a:t>Сначала ядро группы полностью составляли школьные учителя: </a:t>
            </a:r>
            <a:r>
              <a:rPr lang="ru-RU" sz="400" dirty="0" err="1"/>
              <a:t>Хенк</a:t>
            </a:r>
            <a:r>
              <a:rPr lang="ru-RU" sz="400" dirty="0"/>
              <a:t> Канне Мейер, Тео </a:t>
            </a:r>
            <a:r>
              <a:rPr lang="ru-RU" sz="400" dirty="0" err="1"/>
              <a:t>Маассен</a:t>
            </a:r>
            <a:r>
              <a:rPr lang="ru-RU" sz="400" dirty="0"/>
              <a:t> (1891–1974) и Пит </a:t>
            </a:r>
            <a:r>
              <a:rPr lang="ru-RU" sz="400" dirty="0" err="1"/>
              <a:t>Коэрман</a:t>
            </a:r>
            <a:r>
              <a:rPr lang="ru-RU" sz="400" dirty="0"/>
              <a:t> (1890–1962), бывший друг </a:t>
            </a:r>
            <a:r>
              <a:rPr lang="ru-RU" sz="400" dirty="0" err="1"/>
              <a:t>Гортера</a:t>
            </a:r>
            <a:r>
              <a:rPr lang="ru-RU" sz="400" dirty="0"/>
              <a:t> в </a:t>
            </a:r>
            <a:r>
              <a:rPr lang="ru-RU" sz="400" dirty="0" err="1"/>
              <a:t>Бюссуме</a:t>
            </a:r>
            <a:r>
              <a:rPr lang="ru-RU" sz="400" dirty="0"/>
              <a:t>. Позже появились и другие элементы: либо студенты, либо рабочие. Вклад этих последних, большинство из которых были молодыми и без особых политических традиций, был доказательством того, что источники революционной активности не иссякли. Приверженность рабочих, которая привнесла в организацию некоторую «пролетарскую кровь», также доказывала, что организация была далеко не просто кружком интеллектуалов, проявлявших академический интерес к </a:t>
            </a:r>
            <a:r>
              <a:rPr lang="ru-RU" sz="400" dirty="0" err="1"/>
              <a:t>марксизму.Однако</a:t>
            </a:r>
            <a:r>
              <a:rPr lang="ru-RU" sz="400" dirty="0"/>
              <a:t>, как и всякая малая группа, гик был очень сильно отмечен своими наиболее видными личностями, что придавало определенный колорит жизни </a:t>
            </a:r>
            <a:r>
              <a:rPr lang="ru-RU" sz="400" dirty="0" err="1"/>
              <a:t>группы.Душой</a:t>
            </a:r>
            <a:r>
              <a:rPr lang="ru-RU" sz="400" dirty="0"/>
              <a:t> группы на самом деле был </a:t>
            </a:r>
            <a:r>
              <a:rPr lang="ru-RU" sz="400" dirty="0" err="1"/>
              <a:t>Хенк</a:t>
            </a:r>
            <a:r>
              <a:rPr lang="ru-RU" sz="400" dirty="0"/>
              <a:t> Канне Мейер24. Он был бывшим инженером, который стал учителем, чтобы получить свободное время, необходимое для политической деятельности, а не для любой педагогической деятельности. Он был жив В то время как </a:t>
            </a:r>
            <a:r>
              <a:rPr lang="ru-RU" sz="400" dirty="0" err="1"/>
              <a:t>Бордига</a:t>
            </a:r>
            <a:r>
              <a:rPr lang="ru-RU" sz="400" dirty="0"/>
              <a:t> отказался от политической деятельности в период с 1929 по 1944 год, </a:t>
            </a:r>
            <a:r>
              <a:rPr lang="ru-RU" sz="400" dirty="0" err="1"/>
              <a:t>Дамен</a:t>
            </a:r>
            <a:r>
              <a:rPr lang="ru-RU" sz="400" dirty="0"/>
              <a:t> продолжал свою деятельность в качестве боевика; именно он, а не </a:t>
            </a:r>
            <a:r>
              <a:rPr lang="ru-RU" sz="400" dirty="0" err="1"/>
              <a:t>Бордига</a:t>
            </a:r>
            <a:r>
              <a:rPr lang="ru-RU" sz="400" dirty="0"/>
              <a:t>, был настоящим основателем Интернационалистской коммунистической партии (ПКНТ), образованной в 1943 году на севере Италии.</a:t>
            </a:r>
          </a:p>
        </p:txBody>
      </p:sp>
      <p:sp>
        <p:nvSpPr>
          <p:cNvPr id="240" name="Прямоугольник 239">
            <a:extLst>
              <a:ext uri="{FF2B5EF4-FFF2-40B4-BE49-F238E27FC236}">
                <a16:creationId xmlns:a16="http://schemas.microsoft.com/office/drawing/2014/main" id="{5D946F78-13AF-4E5D-821E-15E9D1C480EA}"/>
              </a:ext>
            </a:extLst>
          </p:cNvPr>
          <p:cNvSpPr/>
          <p:nvPr/>
        </p:nvSpPr>
        <p:spPr>
          <a:xfrm>
            <a:off x="294820" y="3859193"/>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300" dirty="0" err="1"/>
              <a:t>Хенк</a:t>
            </a:r>
            <a:r>
              <a:rPr lang="ru-RU" sz="300" dirty="0"/>
              <a:t> Канне Мейер (1890–1962) был членом НАС — в 1917 году он руководил </a:t>
            </a:r>
            <a:r>
              <a:rPr lang="ru-RU" sz="300" dirty="0" err="1"/>
              <a:t>De</a:t>
            </a:r>
            <a:r>
              <a:rPr lang="ru-RU" sz="300" dirty="0"/>
              <a:t> </a:t>
            </a:r>
            <a:r>
              <a:rPr lang="ru-RU" sz="300" dirty="0" err="1"/>
              <a:t>jeugdige</a:t>
            </a:r>
            <a:r>
              <a:rPr lang="ru-RU" sz="300" dirty="0"/>
              <a:t>, приводя доказательства огромных теоретических и политических способностей, существующих в пролетарском движении, живое доказательство того, что политическое сознание среди рабочих не было поднято. извне «буржуазной интеллигенцией», как утверждал Ленин в «Что делать?». С умом скорее теоретическим, чем практическим, одаренным ясностью и простотой, чрезвычайно прямолинейным, Канне Мейер обладал некоторыми типичными характеристиками самоучки. Энциклопедический дух привел его к изучению биологии и психологии. Такое отношение, окрашенное педагогикой, было особенно сильным в определенные периоды рабочего движения, особенно среди самоучек. Хотя такие черты могут не вызывать больших проблем в узком кругу дискуссий, то же самое не верно для политической организации. Канне Мейер, а также ряд членов организации имели сильную склонность рассматривать организацию как «учебную группу», задачей которой было просвещение ее членов и рабочего класса. Эта склонность, типичная для советско-коммунистических групп, могла бы быстро заключить жизнь в тюрьму чистого академизма. Это уравновешивалось наличием других элементов, которые были более активны и хотели вмешаться в живую классовую борьбу. Но организация в целом вовсе не считала себя простым кругом академических исследований марксизма, довольствовавшихся «образованием» подходивших к ней элементов рабочего класса. имел сильную склонность рассматривать организацию как «учебную группу», функция которой заключалась в обучении ее членов и рабочего класса. Эта склонность, типичная для советско-коммунистических групп, могла бы быстро заключить жизнь в тюрьму чистого академизма. Это уравновешивалось наличием других элементов, которые были более активны и хотели вмешаться в живую классовую борьбу. Но организация в целом вовсе не считала себя простым кругом академических исследований марксизма, довольствовавшихся «образованием» подходивших к ней элементов рабочего класса. имел сильную склонность рассматривать организацию как «учебную группу», функция которой заключалась в обучении ее членов и рабочего класса. Эта склонность, типичная для советско-коммунистических групп, могла бы быстро заключить жизнь в тюрьму чистого академизма. Это уравновешивалось наличием других элементов, которые были более активны и хотели вмешаться в живую классовую борьбу. Но организация в целом вовсе не считала себя простым кругом академических исследований марксизма, довольствовавшихся «просвещением» подходивших к ней элементов рабочего класса.</a:t>
            </a:r>
          </a:p>
        </p:txBody>
      </p:sp>
      <p:sp>
        <p:nvSpPr>
          <p:cNvPr id="241" name="Прямоугольник 240">
            <a:extLst>
              <a:ext uri="{FF2B5EF4-FFF2-40B4-BE49-F238E27FC236}">
                <a16:creationId xmlns:a16="http://schemas.microsoft.com/office/drawing/2014/main" id="{69D105F8-06E8-4874-9CC0-A720AA16198A}"/>
              </a:ext>
            </a:extLst>
          </p:cNvPr>
          <p:cNvSpPr/>
          <p:nvPr/>
        </p:nvSpPr>
        <p:spPr>
          <a:xfrm>
            <a:off x="5051692" y="2644147"/>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200" dirty="0"/>
              <a:t>Другой элемент, очень представительный для политической жизни гика, Ян </a:t>
            </a:r>
            <a:r>
              <a:rPr lang="ru-RU" sz="200" dirty="0" err="1"/>
              <a:t>Аппель</a:t>
            </a:r>
            <a:r>
              <a:rPr lang="ru-RU" sz="200" dirty="0"/>
              <a:t>, проявлял большую активность в качестве активиста в группе. Как и Пауль </a:t>
            </a:r>
            <a:r>
              <a:rPr lang="ru-RU" sz="200" dirty="0" err="1"/>
              <a:t>Маттик</a:t>
            </a:r>
            <a:r>
              <a:rPr lang="ru-RU" sz="200" dirty="0"/>
              <a:t>, </a:t>
            </a:r>
            <a:r>
              <a:rPr lang="ru-RU" sz="200" dirty="0" err="1"/>
              <a:t>Аппель</a:t>
            </a:r>
            <a:r>
              <a:rPr lang="ru-RU" sz="200" dirty="0"/>
              <a:t> был одним из тех революционных рабочих, которые в середине 1920-х годов покинули Германию как по профессиональным, так и по политическим причинам и продолжали свою политическую деятельность в среде немецкой эмиграции. Ян </a:t>
            </a:r>
            <a:r>
              <a:rPr lang="ru-RU" sz="200" dirty="0" err="1"/>
              <a:t>Аппель</a:t>
            </a:r>
            <a:r>
              <a:rPr lang="ru-RU" sz="200" dirty="0"/>
              <a:t> (1890–1985; псевдонимы: Макс </a:t>
            </a:r>
            <a:r>
              <a:rPr lang="ru-RU" sz="200" dirty="0" err="1"/>
              <a:t>Хемпель</a:t>
            </a:r>
            <a:r>
              <a:rPr lang="ru-RU" sz="200" dirty="0"/>
              <a:t>, Ян </a:t>
            </a:r>
            <a:r>
              <a:rPr lang="ru-RU" sz="200" dirty="0" err="1"/>
              <a:t>Арндт</a:t>
            </a:r>
            <a:r>
              <a:rPr lang="ru-RU" sz="200" dirty="0"/>
              <a:t>, Ян </a:t>
            </a:r>
            <a:r>
              <a:rPr lang="ru-RU" sz="200" dirty="0" err="1"/>
              <a:t>Вос</a:t>
            </a:r>
            <a:r>
              <a:rPr lang="ru-RU" sz="200" dirty="0"/>
              <a:t>). Активен в СДП с 1908 года. Он проходил военную службу с 1911 по 1913 год, после чего служил солдатом на войне. В октябре 1917 демобилизован и направлен на работу в Гамбург рабочим на верфи. В октябре 1918 г. он созвал забастовку оружейников — «Наш лозунг был: «За мир!»». В ноябре он участвовал в качестве рабочего и революционного делегата в большой забастовке военно-морских верфей в Гамбурге. Член </a:t>
            </a:r>
            <a:r>
              <a:rPr lang="ru-RU" sz="200" dirty="0" err="1"/>
              <a:t>Linksradikal</a:t>
            </a:r>
            <a:r>
              <a:rPr lang="ru-RU" sz="200" dirty="0"/>
              <a:t> в 1917 г., он стал членом Союза Спартака в декабре 1918 г. В январе 1919 г., после того как в Берлине были убиты Роза Люксембург и Карл Либкнехт, он познакомился с Эрнстом Тельманом из УСДП, будущим председателем сталинской КПД. . Вскоре он выступил за создание фабричных организаций (</a:t>
            </a:r>
            <a:r>
              <a:rPr lang="ru-RU" sz="200" dirty="0" err="1"/>
              <a:t>Betriebsorganisationen</a:t>
            </a:r>
            <a:r>
              <a:rPr lang="ru-RU" sz="200" dirty="0"/>
              <a:t>), что привело к основанию </a:t>
            </a:r>
            <a:r>
              <a:rPr lang="ru-RU" sz="200" dirty="0" err="1"/>
              <a:t>Allgemeine</a:t>
            </a:r>
            <a:r>
              <a:rPr lang="ru-RU" sz="200" dirty="0"/>
              <a:t> </a:t>
            </a:r>
            <a:r>
              <a:rPr lang="ru-RU" sz="200" dirty="0" err="1"/>
              <a:t>Arbeiter</a:t>
            </a:r>
            <a:r>
              <a:rPr lang="ru-RU" sz="200" dirty="0"/>
              <a:t> </a:t>
            </a:r>
            <a:r>
              <a:rPr lang="ru-RU" sz="200" dirty="0" err="1"/>
              <a:t>Union</a:t>
            </a:r>
            <a:r>
              <a:rPr lang="ru-RU" sz="200" dirty="0"/>
              <a:t> </a:t>
            </a:r>
            <a:r>
              <a:rPr lang="ru-RU" sz="200" dirty="0" err="1"/>
              <a:t>Deutschlands</a:t>
            </a:r>
            <a:r>
              <a:rPr lang="ru-RU" sz="200" dirty="0"/>
              <a:t>, или </a:t>
            </a:r>
            <a:r>
              <a:rPr lang="ru-RU" sz="200" dirty="0" err="1"/>
              <a:t>aaud</a:t>
            </a:r>
            <a:r>
              <a:rPr lang="ru-RU" sz="200" dirty="0"/>
              <a:t>, и был одним из главных пропагандистов </a:t>
            </a:r>
            <a:r>
              <a:rPr lang="ru-RU" sz="200" dirty="0" err="1"/>
              <a:t>aau</a:t>
            </a:r>
            <a:r>
              <a:rPr lang="ru-RU" sz="200" dirty="0"/>
              <a:t>. Он был председателем </a:t>
            </a:r>
            <a:r>
              <a:rPr lang="ru-RU" sz="200" dirty="0" err="1"/>
              <a:t>Revolutionare</a:t>
            </a:r>
            <a:r>
              <a:rPr lang="ru-RU" sz="200" dirty="0"/>
              <a:t> </a:t>
            </a:r>
            <a:r>
              <a:rPr lang="ru-RU" sz="200" dirty="0" err="1"/>
              <a:t>Obleute</a:t>
            </a:r>
            <a:r>
              <a:rPr lang="ru-RU" sz="200" dirty="0"/>
              <a:t> и частично взял на себя роль председателя гамбургского округа КПД. Он был с гамбургской оппозицией, но вскоре отказался от их поддержки. По этой причине он был делегатом </a:t>
            </a:r>
            <a:r>
              <a:rPr lang="ru-RU" sz="200" dirty="0" err="1"/>
              <a:t>Гейдельбергского</a:t>
            </a:r>
            <a:r>
              <a:rPr lang="ru-RU" sz="200" dirty="0"/>
              <a:t> конгресса КПГ в октябре 1919 г. Он был одним из главных рабочих лидеров КПГ в апреле 1920 г. В том же месяце он был вторым официальным делегатом, представлявшим КПГ на Исполнительный комитет Коммунистического Интернационала (ECCI), затем на заседании в Москве — вместе с Францем Юнгом, Вилли Кларе (1893–1970), моряком и лидером </a:t>
            </a:r>
            <a:r>
              <a:rPr lang="ru-RU" sz="200" dirty="0" err="1"/>
              <a:t>юнионистов</a:t>
            </a:r>
            <a:r>
              <a:rPr lang="ru-RU" sz="200" dirty="0"/>
              <a:t> в Он был председателем </a:t>
            </a:r>
            <a:r>
              <a:rPr lang="ru-RU" sz="200" dirty="0" err="1"/>
              <a:t>Revolutionare</a:t>
            </a:r>
            <a:r>
              <a:rPr lang="ru-RU" sz="200" dirty="0"/>
              <a:t> </a:t>
            </a:r>
            <a:r>
              <a:rPr lang="ru-RU" sz="200" dirty="0" err="1"/>
              <a:t>Obleute</a:t>
            </a:r>
            <a:r>
              <a:rPr lang="ru-RU" sz="200" dirty="0"/>
              <a:t> и частично взял на себя роль председателя гамбургского округа КПД. Он был с гамбургской оппозицией, но вскоре отказался от их поддержки. По этой причине он был делегатом </a:t>
            </a:r>
            <a:r>
              <a:rPr lang="ru-RU" sz="200" dirty="0" err="1"/>
              <a:t>Гейдельбергского</a:t>
            </a:r>
            <a:r>
              <a:rPr lang="ru-RU" sz="200" dirty="0"/>
              <a:t> конгресса КПГ в октябре 1919 г. Он был одним из главных рабочих лидеров КПГ в апреле 1920 г. В том же месяце он был вторым официальным делегатом, представлявшим КПГ на Исполнительный комитет Коммунистического Интернационала (ECCI), затем на заседании в Москве — вместе с Францем Юнгом, Вилли Кларе (1893–1970), моряком и лидером </a:t>
            </a:r>
            <a:r>
              <a:rPr lang="ru-RU" sz="200" dirty="0" err="1"/>
              <a:t>юнионистов</a:t>
            </a:r>
            <a:r>
              <a:rPr lang="ru-RU" sz="200" dirty="0"/>
              <a:t> в Он был председателем </a:t>
            </a:r>
            <a:r>
              <a:rPr lang="ru-RU" sz="200" dirty="0" err="1"/>
              <a:t>Revolutionare</a:t>
            </a:r>
            <a:r>
              <a:rPr lang="ru-RU" sz="200" dirty="0"/>
              <a:t> </a:t>
            </a:r>
            <a:r>
              <a:rPr lang="ru-RU" sz="200" dirty="0" err="1"/>
              <a:t>Obleute</a:t>
            </a:r>
            <a:r>
              <a:rPr lang="ru-RU" sz="200" dirty="0"/>
              <a:t> и частично взял на себя роль председателя гамбургского округа КПД. Он был с гамбургской оппозицией, но вскоре отказался от их поддержки. По этой причине он был делегатом </a:t>
            </a:r>
            <a:r>
              <a:rPr lang="ru-RU" sz="200" dirty="0" err="1"/>
              <a:t>Гейдельбергского</a:t>
            </a:r>
            <a:r>
              <a:rPr lang="ru-RU" sz="200" dirty="0"/>
              <a:t> конгресса КПГ в октябре 1919 г. Он был одним из главных рабочих лидеров КПГ в апреле 1920 г. В том же месяце он был вторым официальным делегатом, представлявшим КПГ на Исполнительный комитет Коммунистического Интернационала (ECCI), затем на заседании в Москве — вместе с Францем Юнгом, Вилли Кларе (1893–1970), моряком и лидером </a:t>
            </a:r>
            <a:r>
              <a:rPr lang="ru-RU" sz="200" dirty="0" err="1"/>
              <a:t>юнионистов</a:t>
            </a:r>
            <a:r>
              <a:rPr lang="ru-RU" sz="200" dirty="0"/>
              <a:t> </a:t>
            </a:r>
            <a:r>
              <a:rPr lang="ru-RU" sz="200" dirty="0" err="1"/>
              <a:t>вКуксхафена</a:t>
            </a:r>
            <a:r>
              <a:rPr lang="ru-RU" sz="200" dirty="0"/>
              <a:t> и Германа </a:t>
            </a:r>
            <a:r>
              <a:rPr lang="ru-RU" sz="200" dirty="0" err="1"/>
              <a:t>Кнуфкена</a:t>
            </a:r>
            <a:r>
              <a:rPr lang="ru-RU" sz="200" dirty="0"/>
              <a:t> (1893-1976), он угнал рыбацкую лодку «Сенатор Шредер», чтобы добраться до Мурманска. Поговорив с Зиновьевым в Ленинграде, он отправился в Москву. Вместе с Юнгом и Германом </a:t>
            </a:r>
            <a:r>
              <a:rPr lang="ru-RU" sz="200" dirty="0" err="1"/>
              <a:t>Кнуфкеном</a:t>
            </a:r>
            <a:r>
              <a:rPr lang="ru-RU" sz="200" dirty="0"/>
              <a:t> его вскоре принял сам Ленин. По его </a:t>
            </a:r>
            <a:r>
              <a:rPr lang="ru-RU" sz="200" dirty="0" err="1"/>
              <a:t>словам:«Ленин</a:t>
            </a:r>
            <a:r>
              <a:rPr lang="ru-RU" sz="200" dirty="0"/>
              <a:t>, конечно, выступал против нашей и </a:t>
            </a:r>
            <a:r>
              <a:rPr lang="ru-RU" sz="200" dirty="0" err="1"/>
              <a:t>капд</a:t>
            </a:r>
            <a:r>
              <a:rPr lang="ru-RU" sz="200" dirty="0"/>
              <a:t>-точки зрения. В ходе второго приема, немного позже, он дал нам свой ответ. Это он сделал, читая до пределов этой среды. Как и Пол </a:t>
            </a:r>
            <a:r>
              <a:rPr lang="ru-RU" sz="200" dirty="0" err="1"/>
              <a:t>Маттик</a:t>
            </a:r>
            <a:r>
              <a:rPr lang="ru-RU" sz="200" dirty="0"/>
              <a:t>, Ян </a:t>
            </a:r>
            <a:r>
              <a:rPr lang="ru-RU" sz="200" dirty="0" err="1"/>
              <a:t>Аппель</a:t>
            </a:r>
            <a:r>
              <a:rPr lang="ru-RU" sz="200" dirty="0"/>
              <a:t> был членом </a:t>
            </a:r>
            <a:r>
              <a:rPr lang="ru-RU" sz="200" dirty="0" err="1"/>
              <a:t>капд</a:t>
            </a:r>
            <a:r>
              <a:rPr lang="ru-RU" sz="200" dirty="0"/>
              <a:t>. Он был одним из ее основателей, представляя партию на </a:t>
            </a:r>
          </a:p>
        </p:txBody>
      </p:sp>
      <p:sp>
        <p:nvSpPr>
          <p:cNvPr id="244" name="Прямоугольник 243">
            <a:extLst>
              <a:ext uri="{FF2B5EF4-FFF2-40B4-BE49-F238E27FC236}">
                <a16:creationId xmlns:a16="http://schemas.microsoft.com/office/drawing/2014/main" id="{95AA2346-0E45-4468-8883-5330558C313E}"/>
              </a:ext>
            </a:extLst>
          </p:cNvPr>
          <p:cNvSpPr/>
          <p:nvPr/>
        </p:nvSpPr>
        <p:spPr>
          <a:xfrm>
            <a:off x="4880350" y="19663937"/>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Объединённый интернационал с Данией </a:t>
            </a:r>
            <a:r>
              <a:rPr lang="ru-RU" sz="300" dirty="0"/>
              <a:t>(- Датская кап д, существовавшая с середины 20-х годов, в 1930 г. стала Группой интернациональных коммунистов (гик)46) 1931 г., ежемесячный журнал </a:t>
            </a:r>
            <a:r>
              <a:rPr lang="ru-RU" sz="300" dirty="0" err="1"/>
              <a:t>Marxistisk</a:t>
            </a:r>
            <a:r>
              <a:rPr lang="ru-RU" sz="300" dirty="0"/>
              <a:t> </a:t>
            </a:r>
            <a:r>
              <a:rPr lang="ru-RU" sz="300" dirty="0" err="1"/>
              <a:t>Arbejder-Politik</a:t>
            </a:r>
            <a:r>
              <a:rPr lang="ru-RU" sz="300" dirty="0"/>
              <a:t> («Марксистская рабочая политика»). Группа состояла из 12 членов и имела связи с оппозицией внутри датского Ц. с.47 Ее ориентация была строго советской, так как она отвергала любую партию. Его призывы ко «всеобщей забастовке» и «прямым действиям» даже обнаруживают сходство с анархистским течением, несколько далеким от советского коммунизма.</a:t>
            </a:r>
            <a:endParaRPr lang="ru-RU" sz="1400" dirty="0"/>
          </a:p>
        </p:txBody>
      </p:sp>
      <p:sp>
        <p:nvSpPr>
          <p:cNvPr id="246" name="Прямоугольник 245">
            <a:extLst>
              <a:ext uri="{FF2B5EF4-FFF2-40B4-BE49-F238E27FC236}">
                <a16:creationId xmlns:a16="http://schemas.microsoft.com/office/drawing/2014/main" id="{9F945B49-C665-4AC7-8517-A044FF611794}"/>
              </a:ext>
            </a:extLst>
          </p:cNvPr>
          <p:cNvSpPr/>
          <p:nvPr/>
        </p:nvSpPr>
        <p:spPr>
          <a:xfrm>
            <a:off x="7352479" y="19668895"/>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Объединённый интернационал с Венгрией </a:t>
            </a:r>
            <a:r>
              <a:rPr lang="ru-RU" sz="400" dirty="0"/>
              <a:t>(- Левые коммунисты Венгрии (</a:t>
            </a:r>
            <a:r>
              <a:rPr lang="ru-RU" sz="400" dirty="0" err="1"/>
              <a:t>mbksz</a:t>
            </a:r>
            <a:r>
              <a:rPr lang="ru-RU" sz="400" dirty="0"/>
              <a:t>) работали в тяжелых условиях. Группа была нелегальной и столкнулась с преследованием со стороны полиции, фашистских групп и организаций компартии и социал-демократии48. Их пропаганда нашла отклик в небольших фракциях </a:t>
            </a:r>
            <a:r>
              <a:rPr lang="ru-RU" sz="400" dirty="0" err="1"/>
              <a:t>сп</a:t>
            </a:r>
            <a:r>
              <a:rPr lang="ru-RU" sz="400" dirty="0"/>
              <a:t> и компартии. В советском коммунистическом движении </a:t>
            </a:r>
            <a:r>
              <a:rPr lang="ru-RU" sz="400" dirty="0" err="1"/>
              <a:t>mbksz</a:t>
            </a:r>
            <a:r>
              <a:rPr lang="ru-RU" sz="400" dirty="0"/>
              <a:t>, безусловно, была группой, которая больше всего настаивала на срочной международной перегруппировке существующих сил.)</a:t>
            </a:r>
            <a:endParaRPr lang="ru-RU" sz="1400" dirty="0"/>
          </a:p>
        </p:txBody>
      </p:sp>
      <p:cxnSp>
        <p:nvCxnSpPr>
          <p:cNvPr id="247" name="Прямая соединительная линия 246">
            <a:extLst>
              <a:ext uri="{FF2B5EF4-FFF2-40B4-BE49-F238E27FC236}">
                <a16:creationId xmlns:a16="http://schemas.microsoft.com/office/drawing/2014/main" id="{E0FFD5EF-7102-4D85-AB4D-4291057C2957}"/>
              </a:ext>
            </a:extLst>
          </p:cNvPr>
          <p:cNvCxnSpPr>
            <a:cxnSpLocks/>
            <a:stCxn id="126" idx="1"/>
            <a:endCxn id="215" idx="3"/>
          </p:cNvCxnSpPr>
          <p:nvPr/>
        </p:nvCxnSpPr>
        <p:spPr>
          <a:xfrm flipH="1">
            <a:off x="9461320" y="11400333"/>
            <a:ext cx="6613781"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49" name="Соединительная линия уступом 175">
            <a:extLst>
              <a:ext uri="{FF2B5EF4-FFF2-40B4-BE49-F238E27FC236}">
                <a16:creationId xmlns:a16="http://schemas.microsoft.com/office/drawing/2014/main" id="{01009931-E780-446F-84B5-9F6C9B0475E8}"/>
              </a:ext>
            </a:extLst>
          </p:cNvPr>
          <p:cNvCxnSpPr>
            <a:cxnSpLocks/>
            <a:stCxn id="215" idx="2"/>
            <a:endCxn id="222" idx="0"/>
          </p:cNvCxnSpPr>
          <p:nvPr/>
        </p:nvCxnSpPr>
        <p:spPr>
          <a:xfrm rot="5400000">
            <a:off x="7572032" y="11528256"/>
            <a:ext cx="419253" cy="124340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50" name="Прямоугольник 249">
            <a:extLst>
              <a:ext uri="{FF2B5EF4-FFF2-40B4-BE49-F238E27FC236}">
                <a16:creationId xmlns:a16="http://schemas.microsoft.com/office/drawing/2014/main" id="{220686B7-8761-4F89-88B6-854F7EFA2AF9}"/>
              </a:ext>
            </a:extLst>
          </p:cNvPr>
          <p:cNvSpPr/>
          <p:nvPr/>
        </p:nvSpPr>
        <p:spPr>
          <a:xfrm>
            <a:off x="9851992" y="19663937"/>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Объединённый интернационал с Люксембургом</a:t>
            </a:r>
          </a:p>
        </p:txBody>
      </p:sp>
      <p:cxnSp>
        <p:nvCxnSpPr>
          <p:cNvPr id="252" name="Соединительная линия уступом 175">
            <a:extLst>
              <a:ext uri="{FF2B5EF4-FFF2-40B4-BE49-F238E27FC236}">
                <a16:creationId xmlns:a16="http://schemas.microsoft.com/office/drawing/2014/main" id="{20EA9B28-3AC8-4D59-9BA3-273AFDAAD20C}"/>
              </a:ext>
            </a:extLst>
          </p:cNvPr>
          <p:cNvCxnSpPr>
            <a:cxnSpLocks/>
            <a:stCxn id="222" idx="2"/>
            <a:endCxn id="223" idx="0"/>
          </p:cNvCxnSpPr>
          <p:nvPr/>
        </p:nvCxnSpPr>
        <p:spPr>
          <a:xfrm rot="5400000">
            <a:off x="6364763" y="13005454"/>
            <a:ext cx="361060" cy="122932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53" name="Соединительная линия уступом 175">
            <a:extLst>
              <a:ext uri="{FF2B5EF4-FFF2-40B4-BE49-F238E27FC236}">
                <a16:creationId xmlns:a16="http://schemas.microsoft.com/office/drawing/2014/main" id="{7924330A-D611-47A6-BFB6-0BF0F3BEF0AC}"/>
              </a:ext>
            </a:extLst>
          </p:cNvPr>
          <p:cNvCxnSpPr>
            <a:cxnSpLocks/>
            <a:stCxn id="222" idx="2"/>
            <a:endCxn id="226" idx="0"/>
          </p:cNvCxnSpPr>
          <p:nvPr/>
        </p:nvCxnSpPr>
        <p:spPr>
          <a:xfrm rot="16200000" flipH="1">
            <a:off x="7616555" y="12982985"/>
            <a:ext cx="361060" cy="127426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54" name="Соединительная линия уступом 175">
            <a:extLst>
              <a:ext uri="{FF2B5EF4-FFF2-40B4-BE49-F238E27FC236}">
                <a16:creationId xmlns:a16="http://schemas.microsoft.com/office/drawing/2014/main" id="{0B36D4C6-890A-4DC6-AFC6-6DE050D12592}"/>
              </a:ext>
            </a:extLst>
          </p:cNvPr>
          <p:cNvCxnSpPr>
            <a:cxnSpLocks/>
            <a:stCxn id="220" idx="2"/>
            <a:endCxn id="264" idx="0"/>
          </p:cNvCxnSpPr>
          <p:nvPr/>
        </p:nvCxnSpPr>
        <p:spPr>
          <a:xfrm rot="16200000" flipH="1">
            <a:off x="10102481" y="12998244"/>
            <a:ext cx="358972" cy="124165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55" name="Соединительная линия уступом 175">
            <a:extLst>
              <a:ext uri="{FF2B5EF4-FFF2-40B4-BE49-F238E27FC236}">
                <a16:creationId xmlns:a16="http://schemas.microsoft.com/office/drawing/2014/main" id="{D9AEF4CC-BAA8-4753-A8E8-076308EF0FFD}"/>
              </a:ext>
            </a:extLst>
          </p:cNvPr>
          <p:cNvCxnSpPr>
            <a:cxnSpLocks/>
            <a:stCxn id="215" idx="2"/>
            <a:endCxn id="220" idx="0"/>
          </p:cNvCxnSpPr>
          <p:nvPr/>
        </p:nvCxnSpPr>
        <p:spPr>
          <a:xfrm rot="16200000" flipH="1">
            <a:off x="8822624" y="11521069"/>
            <a:ext cx="419253" cy="125777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56" name="Соединительная линия уступом 175">
            <a:extLst>
              <a:ext uri="{FF2B5EF4-FFF2-40B4-BE49-F238E27FC236}">
                <a16:creationId xmlns:a16="http://schemas.microsoft.com/office/drawing/2014/main" id="{DCB551DA-A5E6-4147-AA48-62F35CFDDDC2}"/>
              </a:ext>
            </a:extLst>
          </p:cNvPr>
          <p:cNvCxnSpPr>
            <a:cxnSpLocks/>
            <a:stCxn id="219" idx="2"/>
            <a:endCxn id="235" idx="0"/>
          </p:cNvCxnSpPr>
          <p:nvPr/>
        </p:nvCxnSpPr>
        <p:spPr>
          <a:xfrm rot="5400000">
            <a:off x="7613135" y="17358879"/>
            <a:ext cx="351780" cy="124282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57" name="Соединительная линия уступом 175">
            <a:extLst>
              <a:ext uri="{FF2B5EF4-FFF2-40B4-BE49-F238E27FC236}">
                <a16:creationId xmlns:a16="http://schemas.microsoft.com/office/drawing/2014/main" id="{9FB3ADA4-1D67-44E8-BBA1-794942AC9498}"/>
              </a:ext>
            </a:extLst>
          </p:cNvPr>
          <p:cNvCxnSpPr>
            <a:cxnSpLocks/>
            <a:stCxn id="235" idx="2"/>
            <a:endCxn id="244" idx="0"/>
          </p:cNvCxnSpPr>
          <p:nvPr/>
        </p:nvCxnSpPr>
        <p:spPr>
          <a:xfrm rot="5400000">
            <a:off x="6339083" y="18835408"/>
            <a:ext cx="427755" cy="1229302"/>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59" name="Соединительная линия уступом 175">
            <a:extLst>
              <a:ext uri="{FF2B5EF4-FFF2-40B4-BE49-F238E27FC236}">
                <a16:creationId xmlns:a16="http://schemas.microsoft.com/office/drawing/2014/main" id="{566577A6-E287-42B1-9FC8-F4055CAC3A28}"/>
              </a:ext>
            </a:extLst>
          </p:cNvPr>
          <p:cNvCxnSpPr>
            <a:cxnSpLocks/>
            <a:stCxn id="235" idx="2"/>
            <a:endCxn id="246" idx="0"/>
          </p:cNvCxnSpPr>
          <p:nvPr/>
        </p:nvCxnSpPr>
        <p:spPr>
          <a:xfrm rot="16200000" flipH="1">
            <a:off x="7572668" y="18831124"/>
            <a:ext cx="432713" cy="124282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60" name="Соединительная линия уступом 175">
            <a:extLst>
              <a:ext uri="{FF2B5EF4-FFF2-40B4-BE49-F238E27FC236}">
                <a16:creationId xmlns:a16="http://schemas.microsoft.com/office/drawing/2014/main" id="{156CF597-A463-4DD9-B4CF-F0C986BF695D}"/>
              </a:ext>
            </a:extLst>
          </p:cNvPr>
          <p:cNvCxnSpPr>
            <a:cxnSpLocks/>
            <a:stCxn id="234" idx="2"/>
            <a:endCxn id="250" idx="0"/>
          </p:cNvCxnSpPr>
          <p:nvPr/>
        </p:nvCxnSpPr>
        <p:spPr>
          <a:xfrm rot="16200000" flipH="1">
            <a:off x="10078022" y="18832008"/>
            <a:ext cx="426918" cy="1236939"/>
          </a:xfrm>
          <a:prstGeom prst="bentConnector3">
            <a:avLst>
              <a:gd name="adj1" fmla="val 34016"/>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61" name="Соединительная линия уступом 175">
            <a:extLst>
              <a:ext uri="{FF2B5EF4-FFF2-40B4-BE49-F238E27FC236}">
                <a16:creationId xmlns:a16="http://schemas.microsoft.com/office/drawing/2014/main" id="{8EFDF708-AFE4-4933-91A0-121A8207E179}"/>
              </a:ext>
            </a:extLst>
          </p:cNvPr>
          <p:cNvCxnSpPr>
            <a:cxnSpLocks/>
            <a:stCxn id="219" idx="2"/>
            <a:endCxn id="234" idx="0"/>
          </p:cNvCxnSpPr>
          <p:nvPr/>
        </p:nvCxnSpPr>
        <p:spPr>
          <a:xfrm rot="16200000" flipH="1">
            <a:off x="8865417" y="17349423"/>
            <a:ext cx="352617" cy="126257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62" name="Прямая со стрелкой 261">
            <a:extLst>
              <a:ext uri="{FF2B5EF4-FFF2-40B4-BE49-F238E27FC236}">
                <a16:creationId xmlns:a16="http://schemas.microsoft.com/office/drawing/2014/main" id="{18A3BD3D-2E3E-47A1-BB11-345C593A5420}"/>
              </a:ext>
            </a:extLst>
          </p:cNvPr>
          <p:cNvCxnSpPr>
            <a:cxnSpLocks/>
            <a:stCxn id="223" idx="2"/>
            <a:endCxn id="225" idx="0"/>
          </p:cNvCxnSpPr>
          <p:nvPr/>
        </p:nvCxnSpPr>
        <p:spPr>
          <a:xfrm>
            <a:off x="5930630" y="14880646"/>
            <a:ext cx="0" cy="32974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63" name="Прямая со стрелкой 262">
            <a:extLst>
              <a:ext uri="{FF2B5EF4-FFF2-40B4-BE49-F238E27FC236}">
                <a16:creationId xmlns:a16="http://schemas.microsoft.com/office/drawing/2014/main" id="{AA2B5DCE-C3B5-45F7-ADEC-9B05B81579C2}"/>
              </a:ext>
            </a:extLst>
          </p:cNvPr>
          <p:cNvCxnSpPr>
            <a:cxnSpLocks/>
            <a:stCxn id="225" idx="2"/>
            <a:endCxn id="228" idx="0"/>
          </p:cNvCxnSpPr>
          <p:nvPr/>
        </p:nvCxnSpPr>
        <p:spPr>
          <a:xfrm>
            <a:off x="5930630" y="16290386"/>
            <a:ext cx="0" cy="434017"/>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64" name="Прямоугольник 263">
            <a:extLst>
              <a:ext uri="{FF2B5EF4-FFF2-40B4-BE49-F238E27FC236}">
                <a16:creationId xmlns:a16="http://schemas.microsoft.com/office/drawing/2014/main" id="{11942CB1-6AFD-47BB-885A-53F73A2B146F}"/>
              </a:ext>
            </a:extLst>
          </p:cNvPr>
          <p:cNvSpPr/>
          <p:nvPr/>
        </p:nvSpPr>
        <p:spPr>
          <a:xfrm>
            <a:off x="9844836" y="13798558"/>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Устранение политических партий </a:t>
            </a:r>
            <a:r>
              <a:rPr lang="ru-RU" sz="200" dirty="0"/>
              <a:t>(</a:t>
            </a:r>
            <a:r>
              <a:rPr lang="ru-RU" sz="400" dirty="0">
                <a:solidFill>
                  <a:srgbClr val="000000"/>
                </a:solidFill>
                <a:latin typeface="Times New Roman" panose="02020603050405020304" pitchFamily="18" charset="0"/>
                <a:ea typeface="Arial Unicode MS"/>
                <a:cs typeface="Times New Roman" panose="02020603050405020304" pitchFamily="18" charset="0"/>
              </a:rPr>
              <a:t>«</a:t>
            </a:r>
            <a:r>
              <a:rPr lang="ru-RU" sz="400" dirty="0" err="1">
                <a:solidFill>
                  <a:srgbClr val="000000"/>
                </a:solidFill>
                <a:latin typeface="Times New Roman" panose="02020603050405020304" pitchFamily="18" charset="0"/>
                <a:ea typeface="Arial Unicode MS"/>
                <a:cs typeface="Times New Roman" panose="02020603050405020304" pitchFamily="18" charset="0"/>
              </a:rPr>
              <a:t>Советничество</a:t>
            </a:r>
            <a:r>
              <a:rPr lang="ru-RU" sz="400" dirty="0">
                <a:solidFill>
                  <a:srgbClr val="000000"/>
                </a:solidFill>
                <a:latin typeface="Times New Roman" panose="02020603050405020304" pitchFamily="18" charset="0"/>
                <a:ea typeface="Arial Unicode MS"/>
                <a:cs typeface="Times New Roman" panose="02020603050405020304" pitchFamily="18" charset="0"/>
              </a:rPr>
              <a:t>» не есть просто защита рабочих советов как органов диктатуры пролетариата после разрушения старого буржуазного государства. Он выражает рабочее видение, которое рассматривает существование революционных политических партий в рабочих советах как негативный фактор. Эта негативная концепция революционной партии исходит из того, что рабочие советы являются единственной горнилом революционного сознания в рабочем классе. В соответствии с «антиавторитарной» концепцией </a:t>
            </a:r>
            <a:r>
              <a:rPr lang="ru-RU" sz="400" dirty="0" err="1">
                <a:solidFill>
                  <a:srgbClr val="000000"/>
                </a:solidFill>
                <a:latin typeface="Times New Roman" panose="02020603050405020304" pitchFamily="18" charset="0"/>
                <a:ea typeface="Arial Unicode MS"/>
                <a:cs typeface="Times New Roman" panose="02020603050405020304" pitchFamily="18" charset="0"/>
              </a:rPr>
              <a:t>Рюле</a:t>
            </a:r>
            <a:r>
              <a:rPr lang="ru-RU" sz="400" dirty="0">
                <a:solidFill>
                  <a:srgbClr val="000000"/>
                </a:solidFill>
                <a:latin typeface="Times New Roman" panose="02020603050405020304" pitchFamily="18" charset="0"/>
                <a:ea typeface="Arial Unicode MS"/>
                <a:cs typeface="Times New Roman" panose="02020603050405020304" pitchFamily="18" charset="0"/>
              </a:rPr>
              <a:t> всякая партия, даже революционная, буржуазна по своей сути и стремится к захвату власти группой интеллигентов вместо революционного пролетариата)</a:t>
            </a:r>
            <a:endParaRPr lang="ru-RU" sz="1400" dirty="0"/>
          </a:p>
        </p:txBody>
      </p:sp>
      <p:cxnSp>
        <p:nvCxnSpPr>
          <p:cNvPr id="266" name="Соединительная линия уступом 175">
            <a:extLst>
              <a:ext uri="{FF2B5EF4-FFF2-40B4-BE49-F238E27FC236}">
                <a16:creationId xmlns:a16="http://schemas.microsoft.com/office/drawing/2014/main" id="{78C5CE49-F0E9-4E12-9A87-12ADA0EA3D1E}"/>
              </a:ext>
            </a:extLst>
          </p:cNvPr>
          <p:cNvCxnSpPr>
            <a:cxnSpLocks/>
            <a:stCxn id="220" idx="2"/>
            <a:endCxn id="231" idx="0"/>
          </p:cNvCxnSpPr>
          <p:nvPr/>
        </p:nvCxnSpPr>
        <p:spPr>
          <a:xfrm rot="5400000">
            <a:off x="8773486" y="14322732"/>
            <a:ext cx="1770801" cy="450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67" name="Прямоугольник 266">
            <a:extLst>
              <a:ext uri="{FF2B5EF4-FFF2-40B4-BE49-F238E27FC236}">
                <a16:creationId xmlns:a16="http://schemas.microsoft.com/office/drawing/2014/main" id="{3C32AE53-0A20-43D5-8ACB-AA49CE44F175}"/>
              </a:ext>
            </a:extLst>
          </p:cNvPr>
          <p:cNvSpPr/>
          <p:nvPr/>
        </p:nvSpPr>
        <p:spPr>
          <a:xfrm>
            <a:off x="6107273" y="21280540"/>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Остановить интервенцию «буржуазной революции» </a:t>
            </a:r>
            <a:r>
              <a:rPr lang="ru-RU" sz="300" dirty="0"/>
              <a:t>(Во-вторых, «</a:t>
            </a:r>
            <a:r>
              <a:rPr lang="ru-RU" sz="300" dirty="0" err="1"/>
              <a:t>советничество</a:t>
            </a:r>
            <a:r>
              <a:rPr lang="ru-RU" sz="300" dirty="0"/>
              <a:t>» есть отрицательная реакция революционных групп на опыт русской революции. Это было отвергнуто как «буржуазная революция», главной социальной силой которой было крестьянство и которая могла закончиться только государственным капитализмом. Отрицание русской революции привело к ретроспективному отождествлению большевизма 1917 года и сталинизма 1927 года. Не видя в русской революции ничего, кроме ее окончательного вырождения, «советизм» ассимилировал любую рабочую революцию, возглавляемую одной или несколькими революционными партиями с «буржуазная революция», подменяющая собой власть рабочих советов.)</a:t>
            </a:r>
            <a:endParaRPr lang="ru-RU" sz="1400" dirty="0"/>
          </a:p>
        </p:txBody>
      </p:sp>
      <p:sp>
        <p:nvSpPr>
          <p:cNvPr id="268" name="Прямоугольник 267">
            <a:extLst>
              <a:ext uri="{FF2B5EF4-FFF2-40B4-BE49-F238E27FC236}">
                <a16:creationId xmlns:a16="http://schemas.microsoft.com/office/drawing/2014/main" id="{31235653-E8BF-44EC-91BA-D7BCCD4F3B70}"/>
              </a:ext>
            </a:extLst>
          </p:cNvPr>
          <p:cNvSpPr/>
          <p:nvPr/>
        </p:nvSpPr>
        <p:spPr>
          <a:xfrm>
            <a:off x="8605369" y="21280540"/>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Разгромить предателей революции</a:t>
            </a:r>
          </a:p>
        </p:txBody>
      </p:sp>
      <p:cxnSp>
        <p:nvCxnSpPr>
          <p:cNvPr id="269" name="Соединительная линия уступом 175">
            <a:extLst>
              <a:ext uri="{FF2B5EF4-FFF2-40B4-BE49-F238E27FC236}">
                <a16:creationId xmlns:a16="http://schemas.microsoft.com/office/drawing/2014/main" id="{55E9B037-8981-4C44-9DED-B0680AE42F80}"/>
              </a:ext>
            </a:extLst>
          </p:cNvPr>
          <p:cNvCxnSpPr>
            <a:cxnSpLocks/>
            <a:stCxn id="235" idx="2"/>
            <a:endCxn id="268" idx="0"/>
          </p:cNvCxnSpPr>
          <p:nvPr/>
        </p:nvCxnSpPr>
        <p:spPr>
          <a:xfrm rot="16200000" flipH="1">
            <a:off x="7393290" y="19010502"/>
            <a:ext cx="2044358" cy="2495717"/>
          </a:xfrm>
          <a:prstGeom prst="bentConnector3">
            <a:avLst>
              <a:gd name="adj1" fmla="val 10613"/>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70" name="Прямая со стрелкой 269">
            <a:extLst>
              <a:ext uri="{FF2B5EF4-FFF2-40B4-BE49-F238E27FC236}">
                <a16:creationId xmlns:a16="http://schemas.microsoft.com/office/drawing/2014/main" id="{4D59B643-0E7C-4E46-A74F-39CD0CDA0273}"/>
              </a:ext>
            </a:extLst>
          </p:cNvPr>
          <p:cNvCxnSpPr>
            <a:cxnSpLocks/>
            <a:stCxn id="235" idx="2"/>
            <a:endCxn id="267" idx="0"/>
          </p:cNvCxnSpPr>
          <p:nvPr/>
        </p:nvCxnSpPr>
        <p:spPr>
          <a:xfrm flipH="1">
            <a:off x="7165232" y="19236182"/>
            <a:ext cx="2379" cy="204435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71" name="Прямоугольник 270">
            <a:extLst>
              <a:ext uri="{FF2B5EF4-FFF2-40B4-BE49-F238E27FC236}">
                <a16:creationId xmlns:a16="http://schemas.microsoft.com/office/drawing/2014/main" id="{ED76512D-DF90-441C-9B4E-50AD2BC01776}"/>
              </a:ext>
            </a:extLst>
          </p:cNvPr>
          <p:cNvSpPr/>
          <p:nvPr/>
        </p:nvSpPr>
        <p:spPr>
          <a:xfrm>
            <a:off x="2396665" y="16735036"/>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Экономическая диктатура пролетариата </a:t>
            </a:r>
            <a:r>
              <a:rPr lang="ru-RU" sz="500" dirty="0"/>
              <a:t>(Наконец, советизм был «</a:t>
            </a:r>
            <a:r>
              <a:rPr lang="ru-RU" sz="500" dirty="0" err="1"/>
              <a:t>экономистической</a:t>
            </a:r>
            <a:r>
              <a:rPr lang="ru-RU" sz="500" dirty="0"/>
              <a:t>» теорией. Учитывая, что классовая борьба пролетариата была по существу экономической, он рассматривал революционный процесс как вопрос о форме экономического управления пролетариатом, в стачечных комитетах, комитетах безработных и рабочих советах. Первопричиной революции было господство пролетариата над производительными силами. Для </a:t>
            </a:r>
            <a:r>
              <a:rPr lang="ru-RU" sz="500" dirty="0" err="1"/>
              <a:t>советничества</a:t>
            </a:r>
            <a:r>
              <a:rPr lang="ru-RU" sz="500" dirty="0"/>
              <a:t> «диктатура пролетариата» была скорее экономической, чем политической.¬¬)</a:t>
            </a:r>
            <a:endParaRPr lang="ru-RU" sz="1400" dirty="0"/>
          </a:p>
        </p:txBody>
      </p:sp>
      <p:cxnSp>
        <p:nvCxnSpPr>
          <p:cNvPr id="272" name="Соединительная линия уступом 175">
            <a:extLst>
              <a:ext uri="{FF2B5EF4-FFF2-40B4-BE49-F238E27FC236}">
                <a16:creationId xmlns:a16="http://schemas.microsoft.com/office/drawing/2014/main" id="{D8D4B369-D557-4808-9C50-F527A393CAAF}"/>
              </a:ext>
            </a:extLst>
          </p:cNvPr>
          <p:cNvCxnSpPr>
            <a:cxnSpLocks/>
            <a:stCxn id="225" idx="2"/>
            <a:endCxn id="271" idx="0"/>
          </p:cNvCxnSpPr>
          <p:nvPr/>
        </p:nvCxnSpPr>
        <p:spPr>
          <a:xfrm rot="5400000">
            <a:off x="4470302" y="15274708"/>
            <a:ext cx="444650" cy="247600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73" name="Прямоугольник 272">
            <a:extLst>
              <a:ext uri="{FF2B5EF4-FFF2-40B4-BE49-F238E27FC236}">
                <a16:creationId xmlns:a16="http://schemas.microsoft.com/office/drawing/2014/main" id="{5DBD3CC3-56B7-43B0-B75E-CCB520915EEB}"/>
              </a:ext>
            </a:extLst>
          </p:cNvPr>
          <p:cNvSpPr/>
          <p:nvPr/>
        </p:nvSpPr>
        <p:spPr>
          <a:xfrm>
            <a:off x="294820" y="5213098"/>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600" dirty="0" err="1"/>
              <a:t>Паннекук</a:t>
            </a:r>
            <a:r>
              <a:rPr lang="ru-RU" sz="600" dirty="0"/>
              <a:t> подчеркнул всемирное значение русской революции:</a:t>
            </a:r>
            <a:br>
              <a:rPr lang="ru-RU" sz="100" dirty="0"/>
            </a:br>
            <a:r>
              <a:rPr lang="ru-RU" sz="600" dirty="0"/>
              <a:t>Подобно ослепительному метеору, русская революция осветила Землю. Но рабочим нужна была другая революция. Наполнив их такой надеждой и энергией, ослепительный свет русской революции ослепил рабочих, так что они уже не видели, по какому пути им идти</a:t>
            </a:r>
            <a:endParaRPr lang="ru-RU" sz="100" dirty="0"/>
          </a:p>
        </p:txBody>
      </p:sp>
      <p:sp>
        <p:nvSpPr>
          <p:cNvPr id="258" name="Прямоугольник 257">
            <a:extLst>
              <a:ext uri="{FF2B5EF4-FFF2-40B4-BE49-F238E27FC236}">
                <a16:creationId xmlns:a16="http://schemas.microsoft.com/office/drawing/2014/main" id="{8CE32021-A14C-4A8F-B8AE-7B6E05598AAA}"/>
              </a:ext>
            </a:extLst>
          </p:cNvPr>
          <p:cNvSpPr/>
          <p:nvPr/>
        </p:nvSpPr>
        <p:spPr>
          <a:xfrm>
            <a:off x="12464570" y="19671570"/>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Фабрики для новых рабочих мест</a:t>
            </a:r>
          </a:p>
        </p:txBody>
      </p:sp>
      <p:cxnSp>
        <p:nvCxnSpPr>
          <p:cNvPr id="265" name="Прямая со стрелкой 264">
            <a:extLst>
              <a:ext uri="{FF2B5EF4-FFF2-40B4-BE49-F238E27FC236}">
                <a16:creationId xmlns:a16="http://schemas.microsoft.com/office/drawing/2014/main" id="{48A67696-AF72-427C-8A7C-14137E729AAC}"/>
              </a:ext>
            </a:extLst>
          </p:cNvPr>
          <p:cNvCxnSpPr>
            <a:cxnSpLocks/>
            <a:stCxn id="147" idx="2"/>
            <a:endCxn id="258" idx="0"/>
          </p:cNvCxnSpPr>
          <p:nvPr/>
        </p:nvCxnSpPr>
        <p:spPr>
          <a:xfrm>
            <a:off x="13522529" y="19223910"/>
            <a:ext cx="0" cy="44766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74" name="Прямоугольник 273">
            <a:extLst>
              <a:ext uri="{FF2B5EF4-FFF2-40B4-BE49-F238E27FC236}">
                <a16:creationId xmlns:a16="http://schemas.microsoft.com/office/drawing/2014/main" id="{5D1E1E5F-FCA0-45CF-A25C-A85FEE1B72D2}"/>
              </a:ext>
            </a:extLst>
          </p:cNvPr>
          <p:cNvSpPr/>
          <p:nvPr/>
        </p:nvSpPr>
        <p:spPr>
          <a:xfrm>
            <a:off x="3634668" y="18156182"/>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Уравнительное распределение производства </a:t>
            </a:r>
          </a:p>
          <a:p>
            <a:pPr algn="ctr"/>
            <a:r>
              <a:rPr lang="ru-RU" sz="200" dirty="0"/>
              <a:t>(Но как добиться «уравнительного» распределения общественного продукта? Явно не простыми юридическими мерами: национализацией, «социализацией» или различными формами захвата частной собственности государством. Согласно GIC, решение заключалось в исчислении издержек производства с точки зрения рабочего времени, затраченного на предприятиях, по отношению к количеству созданных общественных благ. Конечно, в зависимости от соответствующей производительности различных предприятий для одного и того же продукта количество требуемого труда будет неодинаковым. Для решения этой задачи достаточно было бы вычислить среднее общественное рабочее время для каждого продукта. Количество труда, затраченного на наиболее производительных предприятиях, выше среднего общественного уровня, будет отнесено к общему фонду. Это поднимет менее производительные предприятия на общий уровень. В то же время это послужило бы осуществлению технического прогресса, необходимого для развития производительности на предприятиях данного сектора, чтобы сократить среднее время производства.)</a:t>
            </a:r>
            <a:endParaRPr lang="ru-RU" sz="1200" dirty="0"/>
          </a:p>
        </p:txBody>
      </p:sp>
      <p:cxnSp>
        <p:nvCxnSpPr>
          <p:cNvPr id="275" name="Соединительная линия уступом 175">
            <a:extLst>
              <a:ext uri="{FF2B5EF4-FFF2-40B4-BE49-F238E27FC236}">
                <a16:creationId xmlns:a16="http://schemas.microsoft.com/office/drawing/2014/main" id="{97D1A5C1-207F-432A-A844-830341D9BA10}"/>
              </a:ext>
            </a:extLst>
          </p:cNvPr>
          <p:cNvCxnSpPr>
            <a:cxnSpLocks/>
            <a:stCxn id="228" idx="2"/>
            <a:endCxn id="274" idx="0"/>
          </p:cNvCxnSpPr>
          <p:nvPr/>
        </p:nvCxnSpPr>
        <p:spPr>
          <a:xfrm rot="5400000">
            <a:off x="5135740" y="17361291"/>
            <a:ext cx="351779" cy="123800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76" name="Соединительная линия уступом 175">
            <a:extLst>
              <a:ext uri="{FF2B5EF4-FFF2-40B4-BE49-F238E27FC236}">
                <a16:creationId xmlns:a16="http://schemas.microsoft.com/office/drawing/2014/main" id="{01598FEA-CB9E-4EEF-88DB-068A0A31815C}"/>
              </a:ext>
            </a:extLst>
          </p:cNvPr>
          <p:cNvCxnSpPr>
            <a:cxnSpLocks/>
            <a:stCxn id="271" idx="2"/>
            <a:endCxn id="274" idx="0"/>
          </p:cNvCxnSpPr>
          <p:nvPr/>
        </p:nvCxnSpPr>
        <p:spPr>
          <a:xfrm rot="16200000" flipH="1">
            <a:off x="3903052" y="17366607"/>
            <a:ext cx="341146" cy="123800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77" name="Прямоугольник 276">
            <a:extLst>
              <a:ext uri="{FF2B5EF4-FFF2-40B4-BE49-F238E27FC236}">
                <a16:creationId xmlns:a16="http://schemas.microsoft.com/office/drawing/2014/main" id="{B86A586B-4F9A-4916-8217-F57208117953}"/>
              </a:ext>
            </a:extLst>
          </p:cNvPr>
          <p:cNvSpPr/>
          <p:nvPr/>
        </p:nvSpPr>
        <p:spPr>
          <a:xfrm>
            <a:off x="10019946" y="7820743"/>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400" dirty="0"/>
              <a:t>Первые дни переходного периода между капитализмом и коммунизмом будут отмечены дефицитом, учитывая необходимость восстановления экономики, разрушенной либо гражданской войной, либо мировым экономическим кризисом (</a:t>
            </a:r>
            <a:r>
              <a:rPr lang="ru-RU" sz="400" dirty="0" err="1"/>
              <a:t>Паннекук</a:t>
            </a:r>
            <a:r>
              <a:rPr lang="ru-RU" sz="400" dirty="0"/>
              <a:t> не был точен в этом). Это все еще была бы экономика войны и дефицита, при которой справедливость в распределении предметов потребления основывалась бы не на справедливом учете рабочего времени, а на принудительном, но нравственном принципе принуждения каждого работать за вознаграждение. сообщество:¬¬В начале переходного периода, когда хозяйство будет в руинах, насущной проблемой будет создание аппарата производства и обеспечение непосредственного существования населения. Очень возможно, что в этих условиях основные продовольственные запасы будут распределяться равномерно, как это всегда делается во время войны или голода. Но более вероятно, что на этом этапе реконструкции, когда все имеющиеся силы будут использованы </a:t>
            </a:r>
            <a:r>
              <a:rPr lang="ru-RU" sz="400" dirty="0" err="1"/>
              <a:t>дляполной</a:t>
            </a:r>
            <a:r>
              <a:rPr lang="ru-RU" sz="400" dirty="0"/>
              <a:t> и в которой новые нравственные принципы общего труда будут формироваться лишь постепенно, право потребления будет связано с выполнением какого-либо труда. Старая народная поговорка «кто не работает, тот не ест» выражает инстинктивное чувство справедливости94.</a:t>
            </a:r>
            <a:endParaRPr lang="ru-RU" sz="300" dirty="0"/>
          </a:p>
        </p:txBody>
      </p:sp>
      <p:sp>
        <p:nvSpPr>
          <p:cNvPr id="279" name="Прямоугольник 278">
            <a:extLst>
              <a:ext uri="{FF2B5EF4-FFF2-40B4-BE49-F238E27FC236}">
                <a16:creationId xmlns:a16="http://schemas.microsoft.com/office/drawing/2014/main" id="{0C4694C5-749F-402D-A951-85810A1B5385}"/>
              </a:ext>
            </a:extLst>
          </p:cNvPr>
          <p:cNvSpPr/>
          <p:nvPr/>
        </p:nvSpPr>
        <p:spPr>
          <a:xfrm>
            <a:off x="6107272" y="22786203"/>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Уничтожить остатки фашизма в мире </a:t>
            </a:r>
            <a:r>
              <a:rPr lang="ru-RU" sz="300" dirty="0"/>
              <a:t>(Гик отмечал, что эта тенденция к тоталитаризму навязывалась всем партиям, какой бы ни была их политическая окраска, как фашистской, так и «антифашистской». Существенной разницы между нацизмом и национал-социализмом социал-демократии и сталинизма не было. Пролетариат должен был вести решительную борьбу с антифашистской идеологией, которая, как и фашизм, была частью активной подготовки мировой войны. Антифашизм был не только способом привязать рабочих к государству в демократических странах, его идеологическая функция заключалась в подготовке рабочих к войне. Это была ложь, потому что целью «демократий» была не борьба с фашистской системой. При подготовке к войне антифашисты были вынуждены копировать методы фашизма)</a:t>
            </a:r>
            <a:endParaRPr lang="ru-RU" sz="1400" dirty="0"/>
          </a:p>
        </p:txBody>
      </p:sp>
      <p:sp>
        <p:nvSpPr>
          <p:cNvPr id="281" name="Прямоугольник 280">
            <a:extLst>
              <a:ext uri="{FF2B5EF4-FFF2-40B4-BE49-F238E27FC236}">
                <a16:creationId xmlns:a16="http://schemas.microsoft.com/office/drawing/2014/main" id="{96A31DCE-39B9-453E-9F02-5B01DA781995}"/>
              </a:ext>
            </a:extLst>
          </p:cNvPr>
          <p:cNvSpPr/>
          <p:nvPr/>
        </p:nvSpPr>
        <p:spPr>
          <a:xfrm>
            <a:off x="8605619" y="22784061"/>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Начать борьбу с антифашистской идеологией </a:t>
            </a:r>
            <a:r>
              <a:rPr lang="ru-RU" sz="300" dirty="0"/>
              <a:t>(Гик отмечал, что эта тенденция к тоталитаризму навязывалась всем партиям, какой бы ни была их политическая окраска, как фашистской, так и «антифашистской». Существенной разницы между нацизмом и национал-социализмом социал-демократии и сталинизма не было. Пролетариат должен был вести решительную борьбу с антифашистской идеологией, которая, как и фашизм, была частью активной подготовки мировой войны. Антифашизм был не только способом привязать рабочих к государству в демократических странах, его идеологическая функция заключалась в подготовке рабочих к войне. Это была ложь, потому что целью «демократий» была не борьба с фашистской системой. При подготовке к войне антифашисты были вынуждены копировать методы фашизма)</a:t>
            </a:r>
            <a:endParaRPr lang="ru-RU" sz="1400" dirty="0"/>
          </a:p>
        </p:txBody>
      </p:sp>
      <p:cxnSp>
        <p:nvCxnSpPr>
          <p:cNvPr id="282" name="Прямая соединительная линия 281">
            <a:extLst>
              <a:ext uri="{FF2B5EF4-FFF2-40B4-BE49-F238E27FC236}">
                <a16:creationId xmlns:a16="http://schemas.microsoft.com/office/drawing/2014/main" id="{A901927B-EBD2-4598-9632-24B7F69C3EDE}"/>
              </a:ext>
            </a:extLst>
          </p:cNvPr>
          <p:cNvCxnSpPr>
            <a:cxnSpLocks/>
            <a:stCxn id="281" idx="1"/>
            <a:endCxn id="279" idx="3"/>
          </p:cNvCxnSpPr>
          <p:nvPr/>
        </p:nvCxnSpPr>
        <p:spPr>
          <a:xfrm flipH="1">
            <a:off x="8223190" y="23324061"/>
            <a:ext cx="382429" cy="214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83" name="Соединительная линия уступом 175">
            <a:extLst>
              <a:ext uri="{FF2B5EF4-FFF2-40B4-BE49-F238E27FC236}">
                <a16:creationId xmlns:a16="http://schemas.microsoft.com/office/drawing/2014/main" id="{5641AF67-CD83-4B56-BF93-4C176D04FF4D}"/>
              </a:ext>
            </a:extLst>
          </p:cNvPr>
          <p:cNvCxnSpPr>
            <a:cxnSpLocks/>
            <a:stCxn id="267" idx="2"/>
            <a:endCxn id="279" idx="0"/>
          </p:cNvCxnSpPr>
          <p:nvPr/>
        </p:nvCxnSpPr>
        <p:spPr>
          <a:xfrm rot="5400000">
            <a:off x="6952401" y="22573371"/>
            <a:ext cx="425663" cy="1"/>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84" name="Соединительная линия уступом 175">
            <a:extLst>
              <a:ext uri="{FF2B5EF4-FFF2-40B4-BE49-F238E27FC236}">
                <a16:creationId xmlns:a16="http://schemas.microsoft.com/office/drawing/2014/main" id="{C0BF80A7-5374-4D59-8DC7-C03A2415EB6A}"/>
              </a:ext>
            </a:extLst>
          </p:cNvPr>
          <p:cNvCxnSpPr>
            <a:cxnSpLocks/>
            <a:stCxn id="267" idx="2"/>
            <a:endCxn id="281" idx="0"/>
          </p:cNvCxnSpPr>
          <p:nvPr/>
        </p:nvCxnSpPr>
        <p:spPr>
          <a:xfrm rot="16200000" flipH="1">
            <a:off x="8202645" y="21323127"/>
            <a:ext cx="423521" cy="2498346"/>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85" name="Соединительная линия уступом 175">
            <a:extLst>
              <a:ext uri="{FF2B5EF4-FFF2-40B4-BE49-F238E27FC236}">
                <a16:creationId xmlns:a16="http://schemas.microsoft.com/office/drawing/2014/main" id="{C4CA4000-C9A8-4EF7-975A-AFD8B1671C65}"/>
              </a:ext>
            </a:extLst>
          </p:cNvPr>
          <p:cNvCxnSpPr>
            <a:cxnSpLocks/>
            <a:stCxn id="268" idx="2"/>
            <a:endCxn id="281" idx="0"/>
          </p:cNvCxnSpPr>
          <p:nvPr/>
        </p:nvCxnSpPr>
        <p:spPr>
          <a:xfrm rot="16200000" flipH="1">
            <a:off x="9451693" y="22572175"/>
            <a:ext cx="423521" cy="250"/>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86" name="Соединительная линия уступом 175">
            <a:extLst>
              <a:ext uri="{FF2B5EF4-FFF2-40B4-BE49-F238E27FC236}">
                <a16:creationId xmlns:a16="http://schemas.microsoft.com/office/drawing/2014/main" id="{B736EE64-0BA9-4EA9-A0A5-C6F4012EB554}"/>
              </a:ext>
            </a:extLst>
          </p:cNvPr>
          <p:cNvCxnSpPr>
            <a:cxnSpLocks/>
            <a:stCxn id="268" idx="2"/>
            <a:endCxn id="279" idx="0"/>
          </p:cNvCxnSpPr>
          <p:nvPr/>
        </p:nvCxnSpPr>
        <p:spPr>
          <a:xfrm rot="5400000">
            <a:off x="8201449" y="21324323"/>
            <a:ext cx="425663" cy="2498097"/>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289" name="Прямоугольник 288">
            <a:extLst>
              <a:ext uri="{FF2B5EF4-FFF2-40B4-BE49-F238E27FC236}">
                <a16:creationId xmlns:a16="http://schemas.microsoft.com/office/drawing/2014/main" id="{A98FC12A-9364-42ED-A04F-AE2FDE4D1EB1}"/>
              </a:ext>
            </a:extLst>
          </p:cNvPr>
          <p:cNvSpPr/>
          <p:nvPr/>
        </p:nvSpPr>
        <p:spPr>
          <a:xfrm>
            <a:off x="294820" y="6523858"/>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500" dirty="0"/>
              <a:t>В 1936 году голландский совет-коммунисты разделились на четыре группы. Помимо </a:t>
            </a:r>
            <a:r>
              <a:rPr lang="ru-RU" sz="500" dirty="0" err="1"/>
              <a:t>gic</a:t>
            </a:r>
            <a:r>
              <a:rPr lang="ru-RU" sz="500" dirty="0"/>
              <a:t>, из </a:t>
            </a:r>
            <a:r>
              <a:rPr lang="ru-RU" sz="500" dirty="0" err="1"/>
              <a:t>капна</a:t>
            </a:r>
            <a:r>
              <a:rPr lang="ru-RU" sz="500" dirty="0"/>
              <a:t> выходили две группы: </a:t>
            </a:r>
            <a:r>
              <a:rPr lang="ru-RU" sz="500" dirty="0" err="1"/>
              <a:t>De</a:t>
            </a:r>
            <a:r>
              <a:rPr lang="ru-RU" sz="500" dirty="0"/>
              <a:t> </a:t>
            </a:r>
            <a:r>
              <a:rPr lang="ru-RU" sz="500" dirty="0" err="1"/>
              <a:t>Arbeider-sraad</a:t>
            </a:r>
            <a:r>
              <a:rPr lang="ru-RU" sz="500" dirty="0"/>
              <a:t> («Рабочий совет») и группа советников Гааги5, издававшая журнал «Пролетарий». Эти три группы называли себя марксистскими. Существовала и четвертая группа, отколовшаяся от гика. Эта группа издавала журнал «</a:t>
            </a:r>
            <a:r>
              <a:rPr lang="ru-RU" sz="500" dirty="0" err="1"/>
              <a:t>Дискусси</a:t>
            </a:r>
            <a:r>
              <a:rPr lang="ru-RU" sz="500" dirty="0"/>
              <a:t>», орган «рабочих групп».</a:t>
            </a:r>
            <a:br>
              <a:rPr lang="ru-RU" sz="500" dirty="0"/>
            </a:br>
            <a:r>
              <a:rPr lang="ru-RU" sz="500" dirty="0"/>
              <a:t>5 Эта группа, к которой принадлежал </a:t>
            </a:r>
            <a:r>
              <a:rPr lang="ru-RU" sz="500" dirty="0" err="1"/>
              <a:t>Кайо</a:t>
            </a:r>
            <a:r>
              <a:rPr lang="ru-RU" sz="500" dirty="0"/>
              <a:t> </a:t>
            </a:r>
            <a:r>
              <a:rPr lang="ru-RU" sz="500" dirty="0" err="1"/>
              <a:t>Брендель</a:t>
            </a:r>
            <a:r>
              <a:rPr lang="ru-RU" sz="500" dirty="0"/>
              <a:t>, один из основателей советско-коммунистической группы </a:t>
            </a:r>
            <a:r>
              <a:rPr lang="ru-RU" sz="500" dirty="0" err="1"/>
              <a:t>Daad</a:t>
            </a:r>
            <a:r>
              <a:rPr lang="ru-RU" sz="500" dirty="0"/>
              <a:t> </a:t>
            </a:r>
            <a:r>
              <a:rPr lang="ru-RU" sz="500" dirty="0" err="1"/>
              <a:t>en</a:t>
            </a:r>
            <a:r>
              <a:rPr lang="ru-RU" sz="500" dirty="0"/>
              <a:t> </a:t>
            </a:r>
            <a:r>
              <a:rPr lang="ru-RU" sz="500" dirty="0" err="1"/>
              <a:t>Gedachte</a:t>
            </a:r>
            <a:r>
              <a:rPr lang="ru-RU" sz="500" dirty="0"/>
              <a:t> (вместе с </a:t>
            </a:r>
            <a:r>
              <a:rPr lang="ru-RU" sz="500" dirty="0" err="1"/>
              <a:t>Яапом</a:t>
            </a:r>
            <a:r>
              <a:rPr lang="ru-RU" sz="500" dirty="0"/>
              <a:t> </a:t>
            </a:r>
            <a:r>
              <a:rPr lang="ru-RU" sz="500" dirty="0" err="1"/>
              <a:t>Меуленкампом</a:t>
            </a:r>
            <a:r>
              <a:rPr lang="ru-RU" sz="500" dirty="0"/>
              <a:t>), впервые опубликовала журнал </a:t>
            </a:r>
            <a:r>
              <a:rPr lang="ru-RU" sz="500" dirty="0" err="1"/>
              <a:t>De</a:t>
            </a:r>
            <a:r>
              <a:rPr lang="ru-RU" sz="500" dirty="0"/>
              <a:t> </a:t>
            </a:r>
            <a:r>
              <a:rPr lang="ru-RU" sz="500" dirty="0" err="1"/>
              <a:t>Radencommunist</a:t>
            </a:r>
            <a:r>
              <a:rPr lang="ru-RU" sz="500" dirty="0"/>
              <a:t> в 1933 году. близок к </a:t>
            </a:r>
            <a:r>
              <a:rPr lang="ru-RU" sz="500" dirty="0" err="1"/>
              <a:t>gic.AfterProletarier</a:t>
            </a:r>
            <a:r>
              <a:rPr lang="ru-RU" sz="500" dirty="0"/>
              <a:t> с 1936 по 1938 год издавал </a:t>
            </a:r>
            <a:r>
              <a:rPr lang="ru-RU" sz="500" dirty="0" err="1"/>
              <a:t>Proletarische</a:t>
            </a:r>
            <a:r>
              <a:rPr lang="ru-RU" sz="500" dirty="0"/>
              <a:t> </a:t>
            </a:r>
            <a:r>
              <a:rPr lang="ru-RU" sz="500" dirty="0" err="1"/>
              <a:t>Beschouwingen</a:t>
            </a:r>
            <a:r>
              <a:rPr lang="ru-RU" sz="500" dirty="0"/>
              <a:t> («Пролетарские размышления»). -1950) - никогда не отказываясь от собственных позиций.</a:t>
            </a:r>
          </a:p>
        </p:txBody>
      </p:sp>
      <p:sp>
        <p:nvSpPr>
          <p:cNvPr id="290" name="Прямоугольник 289">
            <a:extLst>
              <a:ext uri="{FF2B5EF4-FFF2-40B4-BE49-F238E27FC236}">
                <a16:creationId xmlns:a16="http://schemas.microsoft.com/office/drawing/2014/main" id="{41F99281-0E58-4EED-9F65-7053DED82811}"/>
              </a:ext>
            </a:extLst>
          </p:cNvPr>
          <p:cNvSpPr/>
          <p:nvPr/>
        </p:nvSpPr>
        <p:spPr>
          <a:xfrm>
            <a:off x="11061543" y="15210387"/>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Газета «</a:t>
            </a:r>
            <a:r>
              <a:rPr lang="ru-RU" sz="1400" dirty="0" err="1"/>
              <a:t>Раденкоммунизм</a:t>
            </a:r>
            <a:r>
              <a:rPr lang="ru-RU" sz="1400" dirty="0"/>
              <a:t>»</a:t>
            </a:r>
            <a:r>
              <a:rPr lang="ru-RU" sz="200" dirty="0"/>
              <a:t>(</a:t>
            </a:r>
          </a:p>
          <a:p>
            <a:pPr algn="ctr"/>
            <a:r>
              <a:rPr lang="ru-RU" sz="200" dirty="0">
                <a:solidFill>
                  <a:srgbClr val="000000"/>
                </a:solidFill>
                <a:latin typeface="Times New Roman" panose="02020603050405020304" pitchFamily="18" charset="0"/>
                <a:ea typeface="Arial Unicode MS"/>
                <a:cs typeface="Times New Roman" panose="02020603050405020304" pitchFamily="18" charset="0"/>
              </a:rPr>
              <a:t>«Война, которую советские коммунисты сочли неизбежной, разразилась в сентябре 1939 года. Тем не менее голландцам понадобилось два месяца, чтобы опубликовать свой теоретический обзор </a:t>
            </a:r>
            <a:r>
              <a:rPr lang="ru-RU" sz="200" dirty="0" err="1">
                <a:solidFill>
                  <a:srgbClr val="000000"/>
                </a:solidFill>
                <a:latin typeface="Times New Roman" panose="02020603050405020304" pitchFamily="18" charset="0"/>
                <a:ea typeface="Arial Unicode MS"/>
                <a:cs typeface="Times New Roman" panose="02020603050405020304" pitchFamily="18" charset="0"/>
              </a:rPr>
              <a:t>Radencommunisme</a:t>
            </a:r>
            <a:r>
              <a:rPr lang="ru-RU" sz="200" dirty="0">
                <a:solidFill>
                  <a:srgbClr val="000000"/>
                </a:solidFill>
                <a:latin typeface="Times New Roman" panose="02020603050405020304" pitchFamily="18" charset="0"/>
                <a:ea typeface="Arial Unicode MS"/>
                <a:cs typeface="Times New Roman" panose="02020603050405020304" pitchFamily="18" charset="0"/>
              </a:rPr>
              <a:t>, а его агитационный обзор </a:t>
            </a:r>
            <a:r>
              <a:rPr lang="ru-RU" sz="200" dirty="0" err="1">
                <a:solidFill>
                  <a:srgbClr val="000000"/>
                </a:solidFill>
                <a:latin typeface="Times New Roman" panose="02020603050405020304" pitchFamily="18" charset="0"/>
                <a:ea typeface="Arial Unicode MS"/>
                <a:cs typeface="Times New Roman" panose="02020603050405020304" pitchFamily="18" charset="0"/>
              </a:rPr>
              <a:t>Proletenstempmen</a:t>
            </a:r>
            <a:r>
              <a:rPr lang="ru-RU" sz="200" dirty="0">
                <a:solidFill>
                  <a:srgbClr val="000000"/>
                </a:solidFill>
                <a:latin typeface="Times New Roman" panose="02020603050405020304" pitchFamily="18" charset="0"/>
                <a:ea typeface="Arial Unicode MS"/>
                <a:cs typeface="Times New Roman" panose="02020603050405020304" pitchFamily="18" charset="0"/>
              </a:rPr>
              <a:t> прекратил публикацию в июле. Атмосфера войны сильнее давила на Нидерланды, которые оставались нейтральными в конфликте, и, казалось, парализовала советских коммунистов, поскольку их организация оставалась очень небрежной и совершенно неподготовленной к подпольной работе, если они будут вынуждены уйти в подполье.¬¬Тем не менее, первый номер «</a:t>
            </a:r>
            <a:r>
              <a:rPr lang="ru-RU" sz="200" dirty="0" err="1">
                <a:solidFill>
                  <a:srgbClr val="000000"/>
                </a:solidFill>
                <a:latin typeface="Times New Roman" panose="02020603050405020304" pitchFamily="18" charset="0"/>
                <a:ea typeface="Arial Unicode MS"/>
                <a:cs typeface="Times New Roman" panose="02020603050405020304" pitchFamily="18" charset="0"/>
              </a:rPr>
              <a:t>Раденкоммунизма</a:t>
            </a:r>
            <a:r>
              <a:rPr lang="ru-RU" sz="200" dirty="0">
                <a:solidFill>
                  <a:srgbClr val="000000"/>
                </a:solidFill>
                <a:latin typeface="Times New Roman" panose="02020603050405020304" pitchFamily="18" charset="0"/>
                <a:ea typeface="Arial Unicode MS"/>
                <a:cs typeface="Times New Roman" panose="02020603050405020304" pitchFamily="18" charset="0"/>
              </a:rPr>
              <a:t>» (ноябрь 1939 г.) твердо стоял на своих интернационалистских принципах. Анализируя причины войны, он отказывался проводить различие между «демократическим» и «фашистским» лагерями. Принимая анализ революционеров во время Первой мировой войны, он пришел к выводу: «... именно мировой капитализм как экономическая система несет ответственность за эту войну, а не какая-либо конкретная страна».</a:t>
            </a:r>
            <a:r>
              <a:rPr lang="ru-RU" sz="200" dirty="0" err="1">
                <a:solidFill>
                  <a:srgbClr val="000000"/>
                </a:solidFill>
                <a:latin typeface="Times New Roman" panose="02020603050405020304" pitchFamily="18" charset="0"/>
                <a:ea typeface="Arial Unicode MS"/>
                <a:cs typeface="Times New Roman" panose="02020603050405020304" pitchFamily="18" charset="0"/>
              </a:rPr>
              <a:t>Раденкоммунизмпоказал</a:t>
            </a:r>
            <a:r>
              <a:rPr lang="ru-RU" sz="200" dirty="0">
                <a:solidFill>
                  <a:srgbClr val="000000"/>
                </a:solidFill>
                <a:latin typeface="Times New Roman" panose="02020603050405020304" pitchFamily="18" charset="0"/>
                <a:ea typeface="Arial Unicode MS"/>
                <a:cs typeface="Times New Roman" panose="02020603050405020304" pitchFamily="18" charset="0"/>
              </a:rPr>
              <a:t>, что развязывание войны Германией стало возможным благодаря «концентрации всего капитала в руках государства» и «растущей эксплуатации рабочего класса» в Германии. Это явление, согласно этому периодическому изданию, было идентичным в «демократическом» лагере, поскольку «в короткий срок Англия создала свою собственную «тоталитарную» капиталистическую организацию».</a:t>
            </a:r>
            <a:endParaRPr lang="ru-RU" sz="1100" dirty="0"/>
          </a:p>
        </p:txBody>
      </p:sp>
      <p:sp>
        <p:nvSpPr>
          <p:cNvPr id="292" name="Прямоугольник 291">
            <a:extLst>
              <a:ext uri="{FF2B5EF4-FFF2-40B4-BE49-F238E27FC236}">
                <a16:creationId xmlns:a16="http://schemas.microsoft.com/office/drawing/2014/main" id="{FD2FD090-F8B9-469A-A122-D9BEE9E3E9DA}"/>
              </a:ext>
            </a:extLst>
          </p:cNvPr>
          <p:cNvSpPr/>
          <p:nvPr/>
        </p:nvSpPr>
        <p:spPr>
          <a:xfrm>
            <a:off x="15034534" y="1268583"/>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500" dirty="0"/>
              <a:t>Эта небольшая партия, первоначально насчитывавшая 3600 членов, а в 1939 г. все еще насчитывавшая 2500 сторонников, была основана на профсоюзе НАС, возглавляемом Сневлитом41. НАС был базой профсоюза РСАП, насчитывавшего в 1933 г. 22500 членов; к 1939 г., после того как государственным служащим запретили вступать в НАС, эта цифра упала до 10 500 человек. Родился в 1893 г. НАС сохранял революционно-синдикалистскую ориентацию; она вступила в Красный Интернационал профсоюзов в 1925 г. и вышла из нее в 1927 г., когда Коминтерн приказал ей раствориться в официальном социал-демократическом союзе НВВ. Все те члены голландской компартии, которые присоединились к НАС, последовали за </a:t>
            </a:r>
            <a:r>
              <a:rPr lang="ru-RU" sz="500" dirty="0" err="1"/>
              <a:t>Сневлитом</a:t>
            </a:r>
            <a:r>
              <a:rPr lang="ru-RU" sz="500" dirty="0"/>
              <a:t> в расколе.</a:t>
            </a:r>
          </a:p>
        </p:txBody>
      </p:sp>
      <p:sp>
        <p:nvSpPr>
          <p:cNvPr id="293" name="Прямоугольник 292">
            <a:extLst>
              <a:ext uri="{FF2B5EF4-FFF2-40B4-BE49-F238E27FC236}">
                <a16:creationId xmlns:a16="http://schemas.microsoft.com/office/drawing/2014/main" id="{9ACE45BC-584E-4646-8304-CA0940F6F0F3}"/>
              </a:ext>
            </a:extLst>
          </p:cNvPr>
          <p:cNvSpPr/>
          <p:nvPr/>
        </p:nvSpPr>
        <p:spPr>
          <a:xfrm>
            <a:off x="15055288" y="3861570"/>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400" dirty="0"/>
              <a:t>В 1937 году раскол между </a:t>
            </a:r>
            <a:r>
              <a:rPr lang="ru-RU" sz="400" dirty="0" err="1"/>
              <a:t>рсапом</a:t>
            </a:r>
            <a:r>
              <a:rPr lang="ru-RU" sz="400" dirty="0"/>
              <a:t> и Троцким постепенно осуществился. Подобно своему отношению к </a:t>
            </a:r>
            <a:r>
              <a:rPr lang="ru-RU" sz="400" dirty="0" err="1"/>
              <a:t>поуму</a:t>
            </a:r>
            <a:r>
              <a:rPr lang="ru-RU" sz="400" dirty="0"/>
              <a:t>, Троцкий упрекал </a:t>
            </a:r>
            <a:r>
              <a:rPr lang="ru-RU" sz="400" dirty="0" err="1"/>
              <a:t>Сневлита</a:t>
            </a:r>
            <a:r>
              <a:rPr lang="ru-RU" sz="400" dirty="0"/>
              <a:t> в том, что он поддерживает жизнь нас. Троцкий настаивал на роспуске НАС в Социалистический союз НВВ. Обвинив НАС в получении финансовой поддержки от голландского правительства44 и </a:t>
            </a:r>
            <a:r>
              <a:rPr lang="ru-RU" sz="400" dirty="0" err="1"/>
              <a:t>Сневлита</a:t>
            </a:r>
            <a:r>
              <a:rPr lang="ru-RU" sz="400" dirty="0"/>
              <a:t> в безответственности45, Троцкий заключил: ...Если вы и дальше будете занимать ту же совершенно двусмысленную позицию — с Четвертым Интернационалом на словах, против него на деле, — то лучше открытый и честный раскол. В таком случае вы останетесь с нас, а мы с Четвертым Интернационалом. Мы создаем секцию в Голландии и постараемся построить открытой борьбой то, что не смогли создать терпеливым сотрудничеством и обсуждением между </a:t>
            </a:r>
            <a:r>
              <a:rPr lang="ru-RU" sz="400" dirty="0" err="1"/>
              <a:t>товарищами.Этот</a:t>
            </a:r>
            <a:r>
              <a:rPr lang="ru-RU" sz="400" dirty="0"/>
              <a:t> ультиматум привел к полному разрыву в 1938 г. Вскоре была создана голландская троцкистская группа — </a:t>
            </a:r>
            <a:r>
              <a:rPr lang="ru-RU" sz="400" dirty="0" err="1"/>
              <a:t>гбл</a:t>
            </a:r>
            <a:r>
              <a:rPr lang="ru-RU" sz="400" dirty="0"/>
              <a:t> (или </a:t>
            </a:r>
            <a:r>
              <a:rPr lang="ru-RU" sz="400" dirty="0" err="1"/>
              <a:t>большевистско</a:t>
            </a:r>
            <a:r>
              <a:rPr lang="ru-RU" sz="400" dirty="0"/>
              <a:t>-ленинская группа), состоявшая частью из бывших членов </a:t>
            </a:r>
            <a:r>
              <a:rPr lang="ru-RU" sz="400" dirty="0" err="1"/>
              <a:t>рсап</a:t>
            </a:r>
            <a:r>
              <a:rPr lang="ru-RU" sz="400" dirty="0"/>
              <a:t>.</a:t>
            </a:r>
            <a:endParaRPr lang="ru-RU" sz="100" dirty="0"/>
          </a:p>
        </p:txBody>
      </p:sp>
      <p:sp>
        <p:nvSpPr>
          <p:cNvPr id="294" name="Прямоугольник 293">
            <a:extLst>
              <a:ext uri="{FF2B5EF4-FFF2-40B4-BE49-F238E27FC236}">
                <a16:creationId xmlns:a16="http://schemas.microsoft.com/office/drawing/2014/main" id="{319BEC0C-414B-45F4-8C35-57446DEFE30B}"/>
              </a:ext>
            </a:extLst>
          </p:cNvPr>
          <p:cNvSpPr/>
          <p:nvPr/>
        </p:nvSpPr>
        <p:spPr>
          <a:xfrm>
            <a:off x="16092038" y="13796310"/>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Оказать помощь финским рабочим </a:t>
            </a:r>
            <a:r>
              <a:rPr lang="ru-RU" sz="600" dirty="0"/>
              <a:t>(52 Бельгийские троцкисты, издававшие «Международную корреспонденцию», утверждали в своем номере 14 от 15 декабря 1939 г.: «РСАП довела до предела двусмысленность в организации сборов для финского народа, чтобы можно было посылать деньги финским рабочим организациям!».)</a:t>
            </a:r>
            <a:endParaRPr lang="ru-RU" sz="1400" dirty="0"/>
          </a:p>
        </p:txBody>
      </p:sp>
      <p:sp>
        <p:nvSpPr>
          <p:cNvPr id="295" name="Прямоугольник 294">
            <a:extLst>
              <a:ext uri="{FF2B5EF4-FFF2-40B4-BE49-F238E27FC236}">
                <a16:creationId xmlns:a16="http://schemas.microsoft.com/office/drawing/2014/main" id="{53A84056-65C4-432C-96EC-26E032F1287F}"/>
              </a:ext>
            </a:extLst>
          </p:cNvPr>
          <p:cNvSpPr/>
          <p:nvPr/>
        </p:nvSpPr>
        <p:spPr>
          <a:xfrm>
            <a:off x="13744278" y="12359586"/>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Единый профсоюз </a:t>
            </a:r>
            <a:br>
              <a:rPr lang="ru-RU" sz="1400" dirty="0"/>
            </a:br>
            <a:r>
              <a:rPr lang="ru-RU" sz="500" dirty="0"/>
              <a:t>Эта небольшая партия, первоначально насчитывавшая 3600 членов, а в 1939 г. все еще насчитывавшая 2500 сторонников, была основана на профсоюзе НАС, возглавляемом Сневлитом41. НАС был базой профсоюза РСАП, насчитывавшего в 1933 г. 22500 членов; к 1939 г., после того как государственным служащим запретили вступать в НАС, эта цифра упала до 10 500 человек. Родился в 1893 г. НАС сохранял революционно-синдикалистскую ориентацию; она вступила в Красный Интернационал профсоюзов в 1925 г. и вышла из нее в 1927 г., когда Коминтерн приказал ей раствориться в официальном социал-демократическом союзе НВВ. Все те члены голландской компартии, которые присоединились к НАС, последовали за </a:t>
            </a:r>
            <a:r>
              <a:rPr lang="ru-RU" sz="500" dirty="0" err="1"/>
              <a:t>Сневлитом</a:t>
            </a:r>
            <a:r>
              <a:rPr lang="ru-RU" sz="500" dirty="0"/>
              <a:t> в расколе.</a:t>
            </a:r>
          </a:p>
        </p:txBody>
      </p:sp>
      <p:sp>
        <p:nvSpPr>
          <p:cNvPr id="296" name="Прямоугольник 295">
            <a:extLst>
              <a:ext uri="{FF2B5EF4-FFF2-40B4-BE49-F238E27FC236}">
                <a16:creationId xmlns:a16="http://schemas.microsoft.com/office/drawing/2014/main" id="{D2852B51-92B4-4B2D-9023-CD739175E45A}"/>
              </a:ext>
            </a:extLst>
          </p:cNvPr>
          <p:cNvSpPr/>
          <p:nvPr/>
        </p:nvSpPr>
        <p:spPr>
          <a:xfrm>
            <a:off x="17442454" y="2589768"/>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400" dirty="0"/>
              <a:t>Был создан центральный комитет из девяти членов. В нее входили </a:t>
            </a:r>
            <a:r>
              <a:rPr lang="ru-RU" sz="400" dirty="0" err="1"/>
              <a:t>Сневлит</a:t>
            </a:r>
            <a:r>
              <a:rPr lang="ru-RU" sz="400" dirty="0"/>
              <a:t>, </a:t>
            </a:r>
            <a:r>
              <a:rPr lang="ru-RU" sz="400" dirty="0" err="1"/>
              <a:t>Менист</a:t>
            </a:r>
            <a:r>
              <a:rPr lang="ru-RU" sz="400" dirty="0"/>
              <a:t>, </a:t>
            </a:r>
            <a:r>
              <a:rPr lang="ru-RU" sz="400" dirty="0" err="1"/>
              <a:t>Доллеман</a:t>
            </a:r>
            <a:r>
              <a:rPr lang="ru-RU" sz="400" dirty="0"/>
              <a:t>, </a:t>
            </a:r>
            <a:r>
              <a:rPr lang="ru-RU" sz="400" dirty="0" err="1"/>
              <a:t>Герритсен</a:t>
            </a:r>
            <a:r>
              <a:rPr lang="ru-RU" sz="400" dirty="0"/>
              <a:t>, де </a:t>
            </a:r>
            <a:r>
              <a:rPr lang="ru-RU" sz="400" dirty="0" err="1"/>
              <a:t>Хаан-Цвагерман</a:t>
            </a:r>
            <a:r>
              <a:rPr lang="ru-RU" sz="400" dirty="0"/>
              <a:t>, Ян </a:t>
            </a:r>
            <a:r>
              <a:rPr lang="ru-RU" sz="400" dirty="0" err="1"/>
              <a:t>Кёслаг</a:t>
            </a:r>
            <a:r>
              <a:rPr lang="ru-RU" sz="400" dirty="0"/>
              <a:t>, Питер </a:t>
            </a:r>
            <a:r>
              <a:rPr lang="ru-RU" sz="400" dirty="0" err="1"/>
              <a:t>ван</a:t>
            </a:r>
            <a:r>
              <a:rPr lang="ru-RU" sz="400" dirty="0"/>
              <a:t> 'т </a:t>
            </a:r>
            <a:r>
              <a:rPr lang="ru-RU" sz="400" dirty="0" err="1"/>
              <a:t>Харт</a:t>
            </a:r>
            <a:r>
              <a:rPr lang="ru-RU" sz="400" dirty="0"/>
              <a:t>, известный как Макс </a:t>
            </a:r>
            <a:r>
              <a:rPr lang="ru-RU" sz="400" dirty="0" err="1"/>
              <a:t>Пертус</a:t>
            </a:r>
            <a:r>
              <a:rPr lang="ru-RU" sz="400" dirty="0"/>
              <a:t> (1910-75) - Ян </a:t>
            </a:r>
            <a:r>
              <a:rPr lang="ru-RU" sz="400" dirty="0" err="1"/>
              <a:t>Шрифер</a:t>
            </a:r>
            <a:r>
              <a:rPr lang="ru-RU" sz="400" dirty="0"/>
              <a:t> и </a:t>
            </a:r>
            <a:r>
              <a:rPr lang="ru-RU" sz="400" dirty="0" err="1"/>
              <a:t>Стэн</a:t>
            </a:r>
            <a:r>
              <a:rPr lang="ru-RU" sz="400" dirty="0"/>
              <a:t> </a:t>
            </a:r>
            <a:r>
              <a:rPr lang="ru-RU" sz="400" dirty="0" err="1"/>
              <a:t>Попп</a:t>
            </a:r>
            <a:r>
              <a:rPr lang="ru-RU" sz="400" dirty="0"/>
              <a:t>, последний сыграл решающую роль в Создание Спартака. </a:t>
            </a:r>
            <a:r>
              <a:rPr lang="ru-RU" sz="400" dirty="0" err="1"/>
              <a:t>Сневлит</a:t>
            </a:r>
            <a:r>
              <a:rPr lang="ru-RU" sz="400" dirty="0"/>
              <a:t> был бесспорным лидером, написавшим почти все политические позиции Фронта. Рядом с ним Аб(</a:t>
            </a:r>
            <a:r>
              <a:rPr lang="ru-RU" sz="400" dirty="0" err="1"/>
              <a:t>рахам</a:t>
            </a:r>
            <a:r>
              <a:rPr lang="ru-RU" sz="400" dirty="0"/>
              <a:t>) </a:t>
            </a:r>
            <a:r>
              <a:rPr lang="ru-RU" sz="400" dirty="0" err="1"/>
              <a:t>Менист</a:t>
            </a:r>
            <a:r>
              <a:rPr lang="ru-RU" sz="400" dirty="0"/>
              <a:t> – еврей по происхождению – был прирожденным организатором; </a:t>
            </a:r>
            <a:r>
              <a:rPr lang="ru-RU" sz="400" dirty="0" err="1"/>
              <a:t>Доллеман</a:t>
            </a:r>
            <a:r>
              <a:rPr lang="ru-RU" sz="400" dirty="0"/>
              <a:t> был казначеем и отвечал за </a:t>
            </a:r>
            <a:r>
              <a:rPr lang="ru-RU" sz="400" dirty="0" err="1"/>
              <a:t>публикации.Под</a:t>
            </a:r>
            <a:r>
              <a:rPr lang="ru-RU" sz="400" dirty="0"/>
              <a:t> руководством этого центрального комитета регулярно издавался внешний бюллетень (</a:t>
            </a:r>
            <a:r>
              <a:rPr lang="ru-RU" sz="400" dirty="0" err="1"/>
              <a:t>Het</a:t>
            </a:r>
            <a:r>
              <a:rPr lang="ru-RU" sz="400" dirty="0"/>
              <a:t> </a:t>
            </a:r>
            <a:r>
              <a:rPr lang="ru-RU" sz="400" dirty="0" err="1"/>
              <a:t>mll</a:t>
            </a:r>
            <a:r>
              <a:rPr lang="ru-RU" sz="400" dirty="0"/>
              <a:t> </a:t>
            </a:r>
            <a:r>
              <a:rPr lang="ru-RU" sz="400" dirty="0" err="1"/>
              <a:t>Bulletin</a:t>
            </a:r>
            <a:r>
              <a:rPr lang="ru-RU" sz="400" dirty="0"/>
              <a:t>), а также внутренний орган (</a:t>
            </a:r>
            <a:r>
              <a:rPr lang="ru-RU" sz="400" dirty="0" err="1"/>
              <a:t>Richtlijnen</a:t>
            </a:r>
            <a:r>
              <a:rPr lang="ru-RU" sz="400" dirty="0"/>
              <a:t>; «Директивы»). Некоторое время мл-л-Фронт вел пропаганду, направленную на </a:t>
            </a:r>
            <a:r>
              <a:rPr lang="ru-RU" sz="400" dirty="0" err="1"/>
              <a:t>сдапбоевиков</a:t>
            </a:r>
            <a:r>
              <a:rPr lang="ru-RU" sz="400" dirty="0"/>
              <a:t> и опубликовал «Письма к социал-демократам» («</a:t>
            </a:r>
            <a:r>
              <a:rPr lang="ru-RU" sz="400" dirty="0" err="1"/>
              <a:t>Brieven</a:t>
            </a:r>
            <a:r>
              <a:rPr lang="ru-RU" sz="400" dirty="0"/>
              <a:t> </a:t>
            </a:r>
            <a:r>
              <a:rPr lang="ru-RU" sz="400" dirty="0" err="1"/>
              <a:t>aan</a:t>
            </a:r>
            <a:r>
              <a:rPr lang="ru-RU" sz="400" dirty="0"/>
              <a:t> </a:t>
            </a:r>
            <a:r>
              <a:rPr lang="ru-RU" sz="400" dirty="0" err="1"/>
              <a:t>Social-Democraten</a:t>
            </a:r>
            <a:r>
              <a:rPr lang="ru-RU" sz="400" dirty="0"/>
              <a:t>»). СДАП осудили как «Иуду рабочего движения» после того, как в июле 1940 года она приняла участие в голландском союзе, объединившем либералов, религиозные партии и социал-демократов.56 Этот союз заявил о своей приверженности</a:t>
            </a:r>
            <a:endParaRPr lang="ru-RU" sz="100" dirty="0"/>
          </a:p>
        </p:txBody>
      </p:sp>
      <p:sp>
        <p:nvSpPr>
          <p:cNvPr id="297" name="Прямоугольник 296">
            <a:extLst>
              <a:ext uri="{FF2B5EF4-FFF2-40B4-BE49-F238E27FC236}">
                <a16:creationId xmlns:a16="http://schemas.microsoft.com/office/drawing/2014/main" id="{57B620A3-529A-4019-9F9E-A5A4695F4D4F}"/>
              </a:ext>
            </a:extLst>
          </p:cNvPr>
          <p:cNvSpPr/>
          <p:nvPr/>
        </p:nvSpPr>
        <p:spPr>
          <a:xfrm>
            <a:off x="21034718" y="21178912"/>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Призыв к защите государства рабочих </a:t>
            </a:r>
            <a:r>
              <a:rPr lang="ru-RU" sz="700" dirty="0"/>
              <a:t>(У него был выбор: принять </a:t>
            </a:r>
            <a:r>
              <a:rPr lang="ru-RU" sz="700" dirty="0" err="1"/>
              <a:t>троцкий</a:t>
            </a:r>
            <a:r>
              <a:rPr lang="ru-RU" sz="700" dirty="0"/>
              <a:t> анализ российского государства и призвать к защите «рабочего государства» или отвергнуть его и призвать к борьбе против обоих империализмов.)</a:t>
            </a:r>
            <a:endParaRPr lang="ru-RU" sz="1400" dirty="0"/>
          </a:p>
        </p:txBody>
      </p:sp>
      <p:cxnSp>
        <p:nvCxnSpPr>
          <p:cNvPr id="298" name="Прямая соединительная линия 297">
            <a:extLst>
              <a:ext uri="{FF2B5EF4-FFF2-40B4-BE49-F238E27FC236}">
                <a16:creationId xmlns:a16="http://schemas.microsoft.com/office/drawing/2014/main" id="{CC9B1AD9-FF0E-47B4-A9AD-6ABFCF54A2C9}"/>
              </a:ext>
            </a:extLst>
          </p:cNvPr>
          <p:cNvCxnSpPr>
            <a:cxnSpLocks/>
            <a:stCxn id="297" idx="1"/>
            <a:endCxn id="218" idx="3"/>
          </p:cNvCxnSpPr>
          <p:nvPr/>
        </p:nvCxnSpPr>
        <p:spPr>
          <a:xfrm flipH="1">
            <a:off x="20679867" y="21718912"/>
            <a:ext cx="354851" cy="294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99" name="Прямая со стрелкой 298">
            <a:extLst>
              <a:ext uri="{FF2B5EF4-FFF2-40B4-BE49-F238E27FC236}">
                <a16:creationId xmlns:a16="http://schemas.microsoft.com/office/drawing/2014/main" id="{3850F45C-FF73-430F-9FA4-45FAE8CD445A}"/>
              </a:ext>
            </a:extLst>
          </p:cNvPr>
          <p:cNvCxnSpPr>
            <a:cxnSpLocks/>
            <a:stCxn id="168" idx="2"/>
            <a:endCxn id="294" idx="0"/>
          </p:cNvCxnSpPr>
          <p:nvPr/>
        </p:nvCxnSpPr>
        <p:spPr>
          <a:xfrm>
            <a:off x="17147606" y="13439587"/>
            <a:ext cx="2391" cy="356723"/>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05" name="Прямоугольник 304">
            <a:extLst>
              <a:ext uri="{FF2B5EF4-FFF2-40B4-BE49-F238E27FC236}">
                <a16:creationId xmlns:a16="http://schemas.microsoft.com/office/drawing/2014/main" id="{1C51722E-DFBB-47C4-B43B-CDD46E7402D0}"/>
              </a:ext>
            </a:extLst>
          </p:cNvPr>
          <p:cNvSpPr/>
          <p:nvPr/>
        </p:nvSpPr>
        <p:spPr>
          <a:xfrm>
            <a:off x="17304832" y="19659277"/>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Поддержка группы «Против течения» </a:t>
            </a:r>
            <a:r>
              <a:rPr lang="ru-RU" sz="600" dirty="0"/>
              <a:t>(</a:t>
            </a:r>
            <a:r>
              <a:rPr lang="ru-RU" sz="600" dirty="0" err="1"/>
              <a:t>Сневлит</a:t>
            </a:r>
            <a:r>
              <a:rPr lang="ru-RU" sz="600" dirty="0"/>
              <a:t> — при поддержке </a:t>
            </a:r>
            <a:r>
              <a:rPr lang="ru-RU" sz="600" dirty="0" err="1"/>
              <a:t>Стэна</a:t>
            </a:r>
            <a:r>
              <a:rPr lang="ru-RU" sz="600" dirty="0"/>
              <a:t> </a:t>
            </a:r>
            <a:r>
              <a:rPr lang="ru-RU" sz="600" dirty="0" err="1"/>
              <a:t>Поппе</a:t>
            </a:r>
            <a:r>
              <a:rPr lang="ru-RU" sz="600" dirty="0"/>
              <a:t> и Аба </a:t>
            </a:r>
            <a:r>
              <a:rPr lang="ru-RU" sz="600" dirty="0" err="1"/>
              <a:t>Мениста</a:t>
            </a:r>
            <a:r>
              <a:rPr lang="ru-RU" sz="600" dirty="0"/>
              <a:t> — запретил дискуссию о защите СССР75. Этот запрет был снят в конце год. Большинство вокруг </a:t>
            </a:r>
            <a:r>
              <a:rPr lang="ru-RU" sz="600" dirty="0" err="1"/>
              <a:t>Сневлита</a:t>
            </a:r>
            <a:r>
              <a:rPr lang="ru-RU" sz="600" dirty="0"/>
              <a:t> было усилено поддержкой группы </a:t>
            </a:r>
            <a:r>
              <a:rPr lang="ru-RU" sz="600" dirty="0" err="1"/>
              <a:t>Верикена</a:t>
            </a:r>
            <a:r>
              <a:rPr lang="ru-RU" sz="600" dirty="0"/>
              <a:t> «Против течения» (</a:t>
            </a:r>
            <a:r>
              <a:rPr lang="ru-RU" sz="600" dirty="0" err="1"/>
              <a:t>Contre</a:t>
            </a:r>
            <a:r>
              <a:rPr lang="ru-RU" sz="600" dirty="0"/>
              <a:t> </a:t>
            </a:r>
            <a:r>
              <a:rPr lang="ru-RU" sz="600" dirty="0" err="1"/>
              <a:t>le</a:t>
            </a:r>
            <a:r>
              <a:rPr lang="ru-RU" sz="600" dirty="0"/>
              <a:t> </a:t>
            </a:r>
            <a:r>
              <a:rPr lang="ru-RU" sz="600" dirty="0" err="1"/>
              <a:t>Courant</a:t>
            </a:r>
            <a:r>
              <a:rPr lang="ru-RU" sz="600" dirty="0"/>
              <a:t>) в Бельгии,¬¬)</a:t>
            </a:r>
            <a:endParaRPr lang="ru-RU" sz="1400" dirty="0"/>
          </a:p>
        </p:txBody>
      </p:sp>
      <p:cxnSp>
        <p:nvCxnSpPr>
          <p:cNvPr id="306" name="Соединительная линия уступом 175">
            <a:extLst>
              <a:ext uri="{FF2B5EF4-FFF2-40B4-BE49-F238E27FC236}">
                <a16:creationId xmlns:a16="http://schemas.microsoft.com/office/drawing/2014/main" id="{BD84A41E-54B0-476E-81CC-CF802B4F12DC}"/>
              </a:ext>
            </a:extLst>
          </p:cNvPr>
          <p:cNvCxnSpPr>
            <a:cxnSpLocks/>
            <a:stCxn id="40" idx="2"/>
            <a:endCxn id="305" idx="0"/>
          </p:cNvCxnSpPr>
          <p:nvPr/>
        </p:nvCxnSpPr>
        <p:spPr>
          <a:xfrm rot="16200000" flipH="1">
            <a:off x="16821796" y="18118282"/>
            <a:ext cx="1852254" cy="1229735"/>
          </a:xfrm>
          <a:prstGeom prst="bentConnector3">
            <a:avLst>
              <a:gd name="adj1" fmla="val 8001"/>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10" name="Соединительная линия уступом 175">
            <a:extLst>
              <a:ext uri="{FF2B5EF4-FFF2-40B4-BE49-F238E27FC236}">
                <a16:creationId xmlns:a16="http://schemas.microsoft.com/office/drawing/2014/main" id="{2C5CD2A0-A9F5-4204-B6A9-BBC906BC7F11}"/>
              </a:ext>
            </a:extLst>
          </p:cNvPr>
          <p:cNvCxnSpPr>
            <a:cxnSpLocks/>
            <a:stCxn id="149" idx="2"/>
            <a:endCxn id="305" idx="0"/>
          </p:cNvCxnSpPr>
          <p:nvPr/>
        </p:nvCxnSpPr>
        <p:spPr>
          <a:xfrm rot="5400000">
            <a:off x="18061702" y="18108113"/>
            <a:ext cx="1852254" cy="1250075"/>
          </a:xfrm>
          <a:prstGeom prst="bentConnector3">
            <a:avLst>
              <a:gd name="adj1" fmla="val 8001"/>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14" name="Соединительная линия уступом 175">
            <a:extLst>
              <a:ext uri="{FF2B5EF4-FFF2-40B4-BE49-F238E27FC236}">
                <a16:creationId xmlns:a16="http://schemas.microsoft.com/office/drawing/2014/main" id="{0BBC7EC6-A675-4EB1-A800-FE7ADDB7F2DD}"/>
              </a:ext>
            </a:extLst>
          </p:cNvPr>
          <p:cNvCxnSpPr>
            <a:cxnSpLocks/>
            <a:stCxn id="305" idx="2"/>
            <a:endCxn id="217" idx="0"/>
          </p:cNvCxnSpPr>
          <p:nvPr/>
        </p:nvCxnSpPr>
        <p:spPr>
          <a:xfrm rot="5400000">
            <a:off x="17528107" y="20344227"/>
            <a:ext cx="439635" cy="122973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17" name="Соединительная линия уступом 175">
            <a:extLst>
              <a:ext uri="{FF2B5EF4-FFF2-40B4-BE49-F238E27FC236}">
                <a16:creationId xmlns:a16="http://schemas.microsoft.com/office/drawing/2014/main" id="{7F18A57D-31FC-44EB-A078-A1A8689AEA69}"/>
              </a:ext>
            </a:extLst>
          </p:cNvPr>
          <p:cNvCxnSpPr>
            <a:cxnSpLocks/>
            <a:stCxn id="305" idx="2"/>
            <a:endCxn id="218" idx="0"/>
          </p:cNvCxnSpPr>
          <p:nvPr/>
        </p:nvCxnSpPr>
        <p:spPr>
          <a:xfrm rot="16200000" flipH="1">
            <a:off x="18771060" y="20331007"/>
            <a:ext cx="442578" cy="1259117"/>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20" name="Соединительная линия уступом 175">
            <a:extLst>
              <a:ext uri="{FF2B5EF4-FFF2-40B4-BE49-F238E27FC236}">
                <a16:creationId xmlns:a16="http://schemas.microsoft.com/office/drawing/2014/main" id="{13945B1E-E908-4C50-88AA-B0044029FB3C}"/>
              </a:ext>
            </a:extLst>
          </p:cNvPr>
          <p:cNvCxnSpPr>
            <a:cxnSpLocks/>
            <a:stCxn id="376" idx="2"/>
            <a:endCxn id="218" idx="0"/>
          </p:cNvCxnSpPr>
          <p:nvPr/>
        </p:nvCxnSpPr>
        <p:spPr>
          <a:xfrm rot="5400000">
            <a:off x="20018034" y="20352770"/>
            <a:ext cx="432960" cy="1225211"/>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332" name="Прямоугольник 331">
            <a:extLst>
              <a:ext uri="{FF2B5EF4-FFF2-40B4-BE49-F238E27FC236}">
                <a16:creationId xmlns:a16="http://schemas.microsoft.com/office/drawing/2014/main" id="{8F0FF5D0-B0EE-4970-961F-7390DD0FB8F4}"/>
              </a:ext>
            </a:extLst>
          </p:cNvPr>
          <p:cNvSpPr/>
          <p:nvPr/>
        </p:nvSpPr>
        <p:spPr>
          <a:xfrm>
            <a:off x="11074095" y="12359585"/>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Фабрично-заводские комитеты</a:t>
            </a:r>
            <a:br>
              <a:rPr lang="ru-RU" sz="1400" dirty="0"/>
            </a:br>
            <a:r>
              <a:rPr lang="ru-RU" sz="500" dirty="0"/>
              <a:t>- профсоюзные организации должны были быть заменены фабрично-заводскими;- парламентаризм должен быть отвергнут и с ним нужно бороться79.Эта эволюция проявилась на практике в призыве со стороны </a:t>
            </a:r>
            <a:r>
              <a:rPr lang="ru-RU" sz="500" dirty="0" err="1"/>
              <a:t>Миллфронта</a:t>
            </a:r>
            <a:r>
              <a:rPr lang="ru-RU" sz="500" dirty="0"/>
              <a:t> отказаться от профсоюзов и образовать фабрично-заводские комитеты. Разрыв со старой профсоюзной политикой был разрывом со старой политикой РСАП. После «нормализации» Социалистического союза НВВ немецкими властями в июле 1940 г. М11-Фронт подстрекал своих членов к работе внутри него. NVV стал прикрытием для NSB </a:t>
            </a:r>
            <a:r>
              <a:rPr lang="ru-RU" sz="500" dirty="0" err="1"/>
              <a:t>Мюссерта</a:t>
            </a:r>
            <a:r>
              <a:rPr lang="ru-RU" sz="500" dirty="0"/>
              <a:t>. Пропаганда в июле 1941 г. в пользу выхода из профсоюзного движения завершила весь процесс развития. Вместо союза отстаивалась непостоянная форма «борцовских комитетов» на заводах.¬¬</a:t>
            </a:r>
          </a:p>
        </p:txBody>
      </p:sp>
      <p:cxnSp>
        <p:nvCxnSpPr>
          <p:cNvPr id="335" name="Соединительная линия уступом 175">
            <a:extLst>
              <a:ext uri="{FF2B5EF4-FFF2-40B4-BE49-F238E27FC236}">
                <a16:creationId xmlns:a16="http://schemas.microsoft.com/office/drawing/2014/main" id="{E4CFBE39-C213-4C2E-B1D7-C3C394522351}"/>
              </a:ext>
            </a:extLst>
          </p:cNvPr>
          <p:cNvCxnSpPr>
            <a:cxnSpLocks/>
            <a:stCxn id="264" idx="2"/>
            <a:endCxn id="290" idx="0"/>
          </p:cNvCxnSpPr>
          <p:nvPr/>
        </p:nvCxnSpPr>
        <p:spPr>
          <a:xfrm rot="16200000" flipH="1">
            <a:off x="11345234" y="14436118"/>
            <a:ext cx="331829" cy="121670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38" name="Прямая соединительная линия 337">
            <a:extLst>
              <a:ext uri="{FF2B5EF4-FFF2-40B4-BE49-F238E27FC236}">
                <a16:creationId xmlns:a16="http://schemas.microsoft.com/office/drawing/2014/main" id="{99BDF598-CF90-47BB-9D27-01B165BCDDE0}"/>
              </a:ext>
            </a:extLst>
          </p:cNvPr>
          <p:cNvCxnSpPr>
            <a:cxnSpLocks/>
            <a:stCxn id="295" idx="1"/>
            <a:endCxn id="332" idx="3"/>
          </p:cNvCxnSpPr>
          <p:nvPr/>
        </p:nvCxnSpPr>
        <p:spPr>
          <a:xfrm flipH="1" flipV="1">
            <a:off x="13190013" y="12899585"/>
            <a:ext cx="554265" cy="1"/>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41" name="Соединительная линия уступом 175">
            <a:extLst>
              <a:ext uri="{FF2B5EF4-FFF2-40B4-BE49-F238E27FC236}">
                <a16:creationId xmlns:a16="http://schemas.microsoft.com/office/drawing/2014/main" id="{BA5D00AA-272F-444A-840D-DFF99FA60D57}"/>
              </a:ext>
            </a:extLst>
          </p:cNvPr>
          <p:cNvCxnSpPr>
            <a:cxnSpLocks/>
            <a:stCxn id="126" idx="2"/>
            <a:endCxn id="332" idx="0"/>
          </p:cNvCxnSpPr>
          <p:nvPr/>
        </p:nvCxnSpPr>
        <p:spPr>
          <a:xfrm rot="5400000">
            <a:off x="14422931" y="9649456"/>
            <a:ext cx="419252" cy="500100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51" name="Соединительная линия уступом 175">
            <a:extLst>
              <a:ext uri="{FF2B5EF4-FFF2-40B4-BE49-F238E27FC236}">
                <a16:creationId xmlns:a16="http://schemas.microsoft.com/office/drawing/2014/main" id="{0B2526B9-2FD1-4C7F-9A1B-D4D2FE8B7C72}"/>
              </a:ext>
            </a:extLst>
          </p:cNvPr>
          <p:cNvCxnSpPr>
            <a:cxnSpLocks/>
            <a:stCxn id="332" idx="2"/>
            <a:endCxn id="188" idx="0"/>
          </p:cNvCxnSpPr>
          <p:nvPr/>
        </p:nvCxnSpPr>
        <p:spPr>
          <a:xfrm rot="16200000" flipH="1">
            <a:off x="12617077" y="12954562"/>
            <a:ext cx="326556" cy="1296602"/>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54" name="Соединительная линия уступом 175">
            <a:extLst>
              <a:ext uri="{FF2B5EF4-FFF2-40B4-BE49-F238E27FC236}">
                <a16:creationId xmlns:a16="http://schemas.microsoft.com/office/drawing/2014/main" id="{1363849F-E0C3-421F-9D88-68EA16D8AFC4}"/>
              </a:ext>
            </a:extLst>
          </p:cNvPr>
          <p:cNvCxnSpPr>
            <a:cxnSpLocks/>
            <a:stCxn id="295" idx="2"/>
            <a:endCxn id="188" idx="0"/>
          </p:cNvCxnSpPr>
          <p:nvPr/>
        </p:nvCxnSpPr>
        <p:spPr>
          <a:xfrm rot="5400000">
            <a:off x="13952170" y="12916073"/>
            <a:ext cx="326555" cy="1373581"/>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57" name="Соединительная линия уступом 175">
            <a:extLst>
              <a:ext uri="{FF2B5EF4-FFF2-40B4-BE49-F238E27FC236}">
                <a16:creationId xmlns:a16="http://schemas.microsoft.com/office/drawing/2014/main" id="{D01429FC-CE80-4996-A684-B17824DAB48E}"/>
              </a:ext>
            </a:extLst>
          </p:cNvPr>
          <p:cNvCxnSpPr>
            <a:cxnSpLocks/>
            <a:stCxn id="332" idx="2"/>
            <a:endCxn id="201" idx="0"/>
          </p:cNvCxnSpPr>
          <p:nvPr/>
        </p:nvCxnSpPr>
        <p:spPr>
          <a:xfrm rot="16200000" flipH="1">
            <a:off x="12586155" y="12985483"/>
            <a:ext cx="1763210" cy="2671413"/>
          </a:xfrm>
          <a:prstGeom prst="bentConnector3">
            <a:avLst>
              <a:gd name="adj1" fmla="val 975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61" name="Соединительная линия уступом 175">
            <a:extLst>
              <a:ext uri="{FF2B5EF4-FFF2-40B4-BE49-F238E27FC236}">
                <a16:creationId xmlns:a16="http://schemas.microsoft.com/office/drawing/2014/main" id="{0E18121D-DF93-40C7-B0CE-8D64DCA1F4B4}"/>
              </a:ext>
            </a:extLst>
          </p:cNvPr>
          <p:cNvCxnSpPr>
            <a:cxnSpLocks/>
            <a:stCxn id="295" idx="2"/>
            <a:endCxn id="201" idx="0"/>
          </p:cNvCxnSpPr>
          <p:nvPr/>
        </p:nvCxnSpPr>
        <p:spPr>
          <a:xfrm rot="16200000" flipH="1">
            <a:off x="13921248" y="14320575"/>
            <a:ext cx="1763209" cy="1230"/>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64" name="Соединительная линия уступом 175">
            <a:extLst>
              <a:ext uri="{FF2B5EF4-FFF2-40B4-BE49-F238E27FC236}">
                <a16:creationId xmlns:a16="http://schemas.microsoft.com/office/drawing/2014/main" id="{38C62C2E-4A61-4182-961F-4B62E9B7B877}"/>
              </a:ext>
            </a:extLst>
          </p:cNvPr>
          <p:cNvCxnSpPr>
            <a:cxnSpLocks/>
            <a:stCxn id="225" idx="2"/>
            <a:endCxn id="219" idx="0"/>
          </p:cNvCxnSpPr>
          <p:nvPr/>
        </p:nvCxnSpPr>
        <p:spPr>
          <a:xfrm rot="16200000" flipH="1">
            <a:off x="6953526" y="15267490"/>
            <a:ext cx="434016" cy="247980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67" name="Соединительная линия уступом 175">
            <a:extLst>
              <a:ext uri="{FF2B5EF4-FFF2-40B4-BE49-F238E27FC236}">
                <a16:creationId xmlns:a16="http://schemas.microsoft.com/office/drawing/2014/main" id="{18696A58-4F8F-4035-BF94-6BB86515181D}"/>
              </a:ext>
            </a:extLst>
          </p:cNvPr>
          <p:cNvCxnSpPr>
            <a:cxnSpLocks/>
            <a:stCxn id="231" idx="2"/>
            <a:endCxn id="219" idx="0"/>
          </p:cNvCxnSpPr>
          <p:nvPr/>
        </p:nvCxnSpPr>
        <p:spPr>
          <a:xfrm rot="5400000">
            <a:off x="8816528" y="15884297"/>
            <a:ext cx="434015" cy="124619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76" name="Прямоугольник 375">
            <a:extLst>
              <a:ext uri="{FF2B5EF4-FFF2-40B4-BE49-F238E27FC236}">
                <a16:creationId xmlns:a16="http://schemas.microsoft.com/office/drawing/2014/main" id="{3115E210-8BC8-4A2F-8460-925EB7F9EB57}"/>
              </a:ext>
            </a:extLst>
          </p:cNvPr>
          <p:cNvSpPr/>
          <p:nvPr/>
        </p:nvSpPr>
        <p:spPr>
          <a:xfrm>
            <a:off x="19789160" y="19668895"/>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Защита революционных принципов</a:t>
            </a:r>
          </a:p>
        </p:txBody>
      </p:sp>
      <p:sp>
        <p:nvSpPr>
          <p:cNvPr id="377" name="Прямоугольник 376">
            <a:extLst>
              <a:ext uri="{FF2B5EF4-FFF2-40B4-BE49-F238E27FC236}">
                <a16:creationId xmlns:a16="http://schemas.microsoft.com/office/drawing/2014/main" id="{E6D7CE8B-341A-4273-A00F-4C09E1226349}"/>
              </a:ext>
            </a:extLst>
          </p:cNvPr>
          <p:cNvSpPr/>
          <p:nvPr/>
        </p:nvSpPr>
        <p:spPr>
          <a:xfrm>
            <a:off x="16089647" y="7691343"/>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5400" dirty="0"/>
              <a:t>22</a:t>
            </a:r>
          </a:p>
        </p:txBody>
      </p:sp>
      <p:sp>
        <p:nvSpPr>
          <p:cNvPr id="380" name="Прямоугольник 379">
            <a:extLst>
              <a:ext uri="{FF2B5EF4-FFF2-40B4-BE49-F238E27FC236}">
                <a16:creationId xmlns:a16="http://schemas.microsoft.com/office/drawing/2014/main" id="{C3578026-37F7-4361-A528-E7E2C06E903A}"/>
              </a:ext>
            </a:extLst>
          </p:cNvPr>
          <p:cNvSpPr/>
          <p:nvPr/>
        </p:nvSpPr>
        <p:spPr>
          <a:xfrm>
            <a:off x="17302177" y="22698490"/>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Свергнуть королеву Люксембурга</a:t>
            </a:r>
          </a:p>
        </p:txBody>
      </p:sp>
      <p:cxnSp>
        <p:nvCxnSpPr>
          <p:cNvPr id="381" name="Прямая со стрелкой 380">
            <a:extLst>
              <a:ext uri="{FF2B5EF4-FFF2-40B4-BE49-F238E27FC236}">
                <a16:creationId xmlns:a16="http://schemas.microsoft.com/office/drawing/2014/main" id="{0AE2A160-168F-4801-95FE-29AF83F6F576}"/>
              </a:ext>
            </a:extLst>
          </p:cNvPr>
          <p:cNvCxnSpPr>
            <a:cxnSpLocks/>
            <a:stCxn id="305" idx="2"/>
            <a:endCxn id="380" idx="0"/>
          </p:cNvCxnSpPr>
          <p:nvPr/>
        </p:nvCxnSpPr>
        <p:spPr>
          <a:xfrm flipH="1">
            <a:off x="18360136" y="20739277"/>
            <a:ext cx="2655" cy="1959213"/>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84" name="Прямоугольник 383">
            <a:extLst>
              <a:ext uri="{FF2B5EF4-FFF2-40B4-BE49-F238E27FC236}">
                <a16:creationId xmlns:a16="http://schemas.microsoft.com/office/drawing/2014/main" id="{C2EC02FA-C4DD-4552-B706-2C4E31FE729A}"/>
              </a:ext>
            </a:extLst>
          </p:cNvPr>
          <p:cNvSpPr/>
          <p:nvPr/>
        </p:nvSpPr>
        <p:spPr>
          <a:xfrm>
            <a:off x="18563948" y="18149325"/>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Объединиться с Германской секцией</a:t>
            </a:r>
          </a:p>
        </p:txBody>
      </p:sp>
      <p:cxnSp>
        <p:nvCxnSpPr>
          <p:cNvPr id="385" name="Прямая со стрелкой 384">
            <a:extLst>
              <a:ext uri="{FF2B5EF4-FFF2-40B4-BE49-F238E27FC236}">
                <a16:creationId xmlns:a16="http://schemas.microsoft.com/office/drawing/2014/main" id="{71792DA2-EA28-476C-98DE-57A51A1CAB84}"/>
              </a:ext>
            </a:extLst>
          </p:cNvPr>
          <p:cNvCxnSpPr>
            <a:cxnSpLocks/>
            <a:stCxn id="149" idx="2"/>
            <a:endCxn id="384" idx="0"/>
          </p:cNvCxnSpPr>
          <p:nvPr/>
        </p:nvCxnSpPr>
        <p:spPr>
          <a:xfrm>
            <a:off x="19612866" y="17807023"/>
            <a:ext cx="9041" cy="34230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88" name="Соединительная линия уступом 175">
            <a:extLst>
              <a:ext uri="{FF2B5EF4-FFF2-40B4-BE49-F238E27FC236}">
                <a16:creationId xmlns:a16="http://schemas.microsoft.com/office/drawing/2014/main" id="{5D3AA5B2-9D9A-4BD6-BE2B-709C08EED07F}"/>
              </a:ext>
            </a:extLst>
          </p:cNvPr>
          <p:cNvCxnSpPr>
            <a:cxnSpLocks/>
            <a:stCxn id="149" idx="2"/>
            <a:endCxn id="376" idx="0"/>
          </p:cNvCxnSpPr>
          <p:nvPr/>
        </p:nvCxnSpPr>
        <p:spPr>
          <a:xfrm rot="16200000" flipH="1">
            <a:off x="19299056" y="18120832"/>
            <a:ext cx="1861872" cy="1234253"/>
          </a:xfrm>
          <a:prstGeom prst="bentConnector3">
            <a:avLst>
              <a:gd name="adj1" fmla="val 7485"/>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92" name="Соединительная линия уступом 175">
            <a:extLst>
              <a:ext uri="{FF2B5EF4-FFF2-40B4-BE49-F238E27FC236}">
                <a16:creationId xmlns:a16="http://schemas.microsoft.com/office/drawing/2014/main" id="{734FDF37-F3DE-4897-B5E5-2286F0528DD7}"/>
              </a:ext>
            </a:extLst>
          </p:cNvPr>
          <p:cNvCxnSpPr>
            <a:cxnSpLocks/>
            <a:stCxn id="204" idx="2"/>
            <a:endCxn id="376" idx="0"/>
          </p:cNvCxnSpPr>
          <p:nvPr/>
        </p:nvCxnSpPr>
        <p:spPr>
          <a:xfrm rot="5400000">
            <a:off x="20547389" y="18106754"/>
            <a:ext cx="1861872" cy="1262411"/>
          </a:xfrm>
          <a:prstGeom prst="bentConnector3">
            <a:avLst>
              <a:gd name="adj1" fmla="val 7485"/>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97" name="Соединительная линия уступом 175">
            <a:extLst>
              <a:ext uri="{FF2B5EF4-FFF2-40B4-BE49-F238E27FC236}">
                <a16:creationId xmlns:a16="http://schemas.microsoft.com/office/drawing/2014/main" id="{E5140E8F-D2E8-4B8D-9EC8-8EF6D884842A}"/>
              </a:ext>
            </a:extLst>
          </p:cNvPr>
          <p:cNvCxnSpPr>
            <a:cxnSpLocks/>
            <a:stCxn id="376" idx="2"/>
            <a:endCxn id="297" idx="0"/>
          </p:cNvCxnSpPr>
          <p:nvPr/>
        </p:nvCxnSpPr>
        <p:spPr>
          <a:xfrm rot="16200000" flipH="1">
            <a:off x="21254890" y="20341124"/>
            <a:ext cx="430017" cy="124555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18" name="Прямоугольник 417">
            <a:extLst>
              <a:ext uri="{FF2B5EF4-FFF2-40B4-BE49-F238E27FC236}">
                <a16:creationId xmlns:a16="http://schemas.microsoft.com/office/drawing/2014/main" id="{659A6771-E1B1-48E0-9C63-D5DE39B7E6E6}"/>
              </a:ext>
            </a:extLst>
          </p:cNvPr>
          <p:cNvSpPr/>
          <p:nvPr/>
        </p:nvSpPr>
        <p:spPr>
          <a:xfrm>
            <a:off x="21051571" y="18203303"/>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Объединить рабочих всего мира</a:t>
            </a:r>
          </a:p>
        </p:txBody>
      </p:sp>
      <p:cxnSp>
        <p:nvCxnSpPr>
          <p:cNvPr id="419" name="Прямая со стрелкой 418">
            <a:extLst>
              <a:ext uri="{FF2B5EF4-FFF2-40B4-BE49-F238E27FC236}">
                <a16:creationId xmlns:a16="http://schemas.microsoft.com/office/drawing/2014/main" id="{A983B692-8BE6-4383-B867-3A1F6FDB9A73}"/>
              </a:ext>
            </a:extLst>
          </p:cNvPr>
          <p:cNvCxnSpPr>
            <a:cxnSpLocks/>
            <a:stCxn id="204" idx="2"/>
            <a:endCxn id="418" idx="0"/>
          </p:cNvCxnSpPr>
          <p:nvPr/>
        </p:nvCxnSpPr>
        <p:spPr>
          <a:xfrm>
            <a:off x="22109530" y="17807023"/>
            <a:ext cx="0" cy="39628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24" name="Прямоугольник 423">
            <a:extLst>
              <a:ext uri="{FF2B5EF4-FFF2-40B4-BE49-F238E27FC236}">
                <a16:creationId xmlns:a16="http://schemas.microsoft.com/office/drawing/2014/main" id="{F2D8BDB2-013B-48BE-83D8-8C6DF63CEA4C}"/>
              </a:ext>
            </a:extLst>
          </p:cNvPr>
          <p:cNvSpPr/>
          <p:nvPr/>
        </p:nvSpPr>
        <p:spPr>
          <a:xfrm>
            <a:off x="15034534" y="2571683"/>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500" dirty="0" err="1"/>
              <a:t>Стэн</a:t>
            </a:r>
            <a:r>
              <a:rPr lang="ru-RU" sz="500" dirty="0"/>
              <a:t> </a:t>
            </a:r>
            <a:r>
              <a:rPr lang="ru-RU" sz="500" dirty="0" err="1"/>
              <a:t>Поппе</a:t>
            </a:r>
            <a:r>
              <a:rPr lang="ru-RU" sz="500" dirty="0"/>
              <a:t> (1899-1991) сыграл важную роль в </a:t>
            </a:r>
            <a:r>
              <a:rPr lang="ru-RU" sz="500" dirty="0" err="1"/>
              <a:t>osp</a:t>
            </a:r>
            <a:r>
              <a:rPr lang="ru-RU" sz="500" dirty="0"/>
              <a:t>. Работал секретарем в партийном руководстве. Во время слияния с РСП он стал членом политбюро РСП. В 1936 году он был назначен партийным секретарем и казначеем, а в декабре был делегатом вместе с Аб </a:t>
            </a:r>
            <a:r>
              <a:rPr lang="ru-RU" sz="500" dirty="0" err="1"/>
              <a:t>Менистом</a:t>
            </a:r>
            <a:r>
              <a:rPr lang="ru-RU" sz="500" dirty="0"/>
              <a:t> на конференции Центра Четвертого Интернационала. Член руководящих органов </a:t>
            </a:r>
            <a:r>
              <a:rPr lang="ru-RU" sz="500" dirty="0" err="1"/>
              <a:t>рсап</a:t>
            </a:r>
            <a:r>
              <a:rPr lang="ru-RU" sz="500" dirty="0"/>
              <a:t> с 1938 г., он был в 1940 г. одним из руководителей мл-л-фронта. На фронте, а позже и в коммунистическом спартаковском союзе он был известен под псевдонимом </a:t>
            </a:r>
            <a:r>
              <a:rPr lang="ru-RU" sz="500" dirty="0" err="1"/>
              <a:t>Тджерд</a:t>
            </a:r>
            <a:r>
              <a:rPr lang="ru-RU" sz="500" dirty="0"/>
              <a:t> </a:t>
            </a:r>
            <a:r>
              <a:rPr lang="ru-RU" sz="500" dirty="0" err="1"/>
              <a:t>Вудстра</a:t>
            </a:r>
            <a:r>
              <a:rPr lang="ru-RU" sz="500" dirty="0"/>
              <a:t>. Особенно его интересовали экономические исследования, а его политическая ориентация оставалась смесью ленинизма и «советизма».¬</a:t>
            </a:r>
          </a:p>
        </p:txBody>
      </p:sp>
      <p:sp>
        <p:nvSpPr>
          <p:cNvPr id="428" name="Прямоугольник 427">
            <a:extLst>
              <a:ext uri="{FF2B5EF4-FFF2-40B4-BE49-F238E27FC236}">
                <a16:creationId xmlns:a16="http://schemas.microsoft.com/office/drawing/2014/main" id="{6DDECEB3-7003-4CEF-83C4-70E78E2443FB}"/>
              </a:ext>
            </a:extLst>
          </p:cNvPr>
          <p:cNvSpPr/>
          <p:nvPr/>
        </p:nvSpPr>
        <p:spPr>
          <a:xfrm>
            <a:off x="7698057" y="7937071"/>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6000" dirty="0"/>
              <a:t>23</a:t>
            </a:r>
          </a:p>
        </p:txBody>
      </p:sp>
      <p:cxnSp>
        <p:nvCxnSpPr>
          <p:cNvPr id="280" name="Соединительная линия уступом 175">
            <a:extLst>
              <a:ext uri="{FF2B5EF4-FFF2-40B4-BE49-F238E27FC236}">
                <a16:creationId xmlns:a16="http://schemas.microsoft.com/office/drawing/2014/main" id="{0C7DED72-73B9-4414-820D-FD24F5796777}"/>
              </a:ext>
            </a:extLst>
          </p:cNvPr>
          <p:cNvCxnSpPr>
            <a:cxnSpLocks/>
            <a:stCxn id="171" idx="2"/>
            <a:endCxn id="119" idx="0"/>
          </p:cNvCxnSpPr>
          <p:nvPr/>
        </p:nvCxnSpPr>
        <p:spPr>
          <a:xfrm rot="5400000">
            <a:off x="38494126" y="18790441"/>
            <a:ext cx="435367" cy="1302302"/>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91" name="Прямоугольник 290">
            <a:extLst>
              <a:ext uri="{FF2B5EF4-FFF2-40B4-BE49-F238E27FC236}">
                <a16:creationId xmlns:a16="http://schemas.microsoft.com/office/drawing/2014/main" id="{18B91EFF-5674-4F4F-AF9C-7CF403BFA59D}"/>
              </a:ext>
            </a:extLst>
          </p:cNvPr>
          <p:cNvSpPr/>
          <p:nvPr/>
        </p:nvSpPr>
        <p:spPr>
          <a:xfrm>
            <a:off x="35810673" y="16739159"/>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Оборона от внешних угроз</a:t>
            </a:r>
          </a:p>
        </p:txBody>
      </p:sp>
      <p:cxnSp>
        <p:nvCxnSpPr>
          <p:cNvPr id="300" name="Соединительная линия уступом 175">
            <a:extLst>
              <a:ext uri="{FF2B5EF4-FFF2-40B4-BE49-F238E27FC236}">
                <a16:creationId xmlns:a16="http://schemas.microsoft.com/office/drawing/2014/main" id="{7B1D8291-4F22-44B6-B62B-8352BAF72F4C}"/>
              </a:ext>
            </a:extLst>
          </p:cNvPr>
          <p:cNvCxnSpPr>
            <a:cxnSpLocks/>
            <a:stCxn id="291" idx="2"/>
            <a:endCxn id="171" idx="0"/>
          </p:cNvCxnSpPr>
          <p:nvPr/>
        </p:nvCxnSpPr>
        <p:spPr>
          <a:xfrm rot="16200000" flipH="1">
            <a:off x="37953421" y="16734370"/>
            <a:ext cx="324750" cy="249432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01" name="Прямоугольник 300">
            <a:extLst>
              <a:ext uri="{FF2B5EF4-FFF2-40B4-BE49-F238E27FC236}">
                <a16:creationId xmlns:a16="http://schemas.microsoft.com/office/drawing/2014/main" id="{5DB6C462-9699-4D6F-98CA-6CD534D9A99E}"/>
              </a:ext>
            </a:extLst>
          </p:cNvPr>
          <p:cNvSpPr/>
          <p:nvPr/>
        </p:nvSpPr>
        <p:spPr>
          <a:xfrm>
            <a:off x="35810673" y="18160279"/>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Поиск союзников в мире</a:t>
            </a:r>
          </a:p>
        </p:txBody>
      </p:sp>
      <p:cxnSp>
        <p:nvCxnSpPr>
          <p:cNvPr id="302" name="Соединительная линия уступом 175">
            <a:extLst>
              <a:ext uri="{FF2B5EF4-FFF2-40B4-BE49-F238E27FC236}">
                <a16:creationId xmlns:a16="http://schemas.microsoft.com/office/drawing/2014/main" id="{F8B06A08-CF56-4B93-B797-F8E95E17295C}"/>
              </a:ext>
            </a:extLst>
          </p:cNvPr>
          <p:cNvCxnSpPr>
            <a:cxnSpLocks/>
            <a:stCxn id="291" idx="2"/>
            <a:endCxn id="301" idx="0"/>
          </p:cNvCxnSpPr>
          <p:nvPr/>
        </p:nvCxnSpPr>
        <p:spPr>
          <a:xfrm rot="5400000">
            <a:off x="36698072" y="17989719"/>
            <a:ext cx="341120" cy="1270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03" name="Прямоугольник 302">
            <a:extLst>
              <a:ext uri="{FF2B5EF4-FFF2-40B4-BE49-F238E27FC236}">
                <a16:creationId xmlns:a16="http://schemas.microsoft.com/office/drawing/2014/main" id="{82F38B76-2330-4716-AC4B-5B3A9715D59B}"/>
              </a:ext>
            </a:extLst>
          </p:cNvPr>
          <p:cNvSpPr/>
          <p:nvPr/>
        </p:nvSpPr>
        <p:spPr>
          <a:xfrm>
            <a:off x="33455734" y="18158781"/>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Анархизм без границ</a:t>
            </a:r>
          </a:p>
        </p:txBody>
      </p:sp>
      <p:sp>
        <p:nvSpPr>
          <p:cNvPr id="304" name="Прямоугольник 303">
            <a:extLst>
              <a:ext uri="{FF2B5EF4-FFF2-40B4-BE49-F238E27FC236}">
                <a16:creationId xmlns:a16="http://schemas.microsoft.com/office/drawing/2014/main" id="{AE0A9FFD-CE9E-472D-A37F-07BAFF91E61E}"/>
              </a:ext>
            </a:extLst>
          </p:cNvPr>
          <p:cNvSpPr/>
          <p:nvPr/>
        </p:nvSpPr>
        <p:spPr>
          <a:xfrm>
            <a:off x="32205617" y="19659276"/>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Ударить по слабостям капиталистов </a:t>
            </a:r>
            <a:r>
              <a:rPr lang="ru-RU" sz="500" dirty="0">
                <a:solidFill>
                  <a:schemeClr val="bg1"/>
                </a:solidFill>
              </a:rPr>
              <a:t>(Возможно, здесь еще могут быть выгодные условия для торговли с соседями, тип дешевая рабочая сила, но в замен вы получите прирост анархизма. Ну тип буржуи ради выгоды не будут чураться и анархистов по </a:t>
            </a:r>
            <a:r>
              <a:rPr lang="ru-RU" sz="500" dirty="0" err="1">
                <a:solidFill>
                  <a:schemeClr val="bg1"/>
                </a:solidFill>
              </a:rPr>
              <a:t>убеждениямну</a:t>
            </a:r>
            <a:r>
              <a:rPr lang="ru-RU" sz="500" dirty="0">
                <a:solidFill>
                  <a:schemeClr val="bg1"/>
                </a:solidFill>
              </a:rPr>
              <a:t> т.е. само "государство" </a:t>
            </a:r>
            <a:r>
              <a:rPr lang="ru-RU" sz="500" dirty="0" err="1">
                <a:solidFill>
                  <a:schemeClr val="bg1"/>
                </a:solidFill>
              </a:rPr>
              <a:t>врятли</a:t>
            </a:r>
            <a:r>
              <a:rPr lang="ru-RU" sz="500" dirty="0">
                <a:solidFill>
                  <a:schemeClr val="bg1"/>
                </a:solidFill>
              </a:rPr>
              <a:t> будет иметь с тобой дело, но отдельно взятые фирмы той же Бельгии или Франции — вполне. До тех пор, пока ты не доставляешь им хлопот)</a:t>
            </a:r>
            <a:endParaRPr lang="ru-RU" sz="1400" dirty="0">
              <a:solidFill>
                <a:schemeClr val="bg1"/>
              </a:solidFill>
            </a:endParaRPr>
          </a:p>
        </p:txBody>
      </p:sp>
      <p:sp>
        <p:nvSpPr>
          <p:cNvPr id="307" name="Прямоугольник 306">
            <a:extLst>
              <a:ext uri="{FF2B5EF4-FFF2-40B4-BE49-F238E27FC236}">
                <a16:creationId xmlns:a16="http://schemas.microsoft.com/office/drawing/2014/main" id="{15A6F6E3-E97B-4101-AFFE-662224727B20}"/>
              </a:ext>
            </a:extLst>
          </p:cNvPr>
          <p:cNvSpPr/>
          <p:nvPr/>
        </p:nvSpPr>
        <p:spPr>
          <a:xfrm>
            <a:off x="34649804" y="19659276"/>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Продвинуть анархистские идеи в Бенилюксе</a:t>
            </a:r>
          </a:p>
        </p:txBody>
      </p:sp>
      <p:cxnSp>
        <p:nvCxnSpPr>
          <p:cNvPr id="308" name="Соединительная линия уступом 175">
            <a:extLst>
              <a:ext uri="{FF2B5EF4-FFF2-40B4-BE49-F238E27FC236}">
                <a16:creationId xmlns:a16="http://schemas.microsoft.com/office/drawing/2014/main" id="{CD9470F2-AC01-4265-8622-220D634008FF}"/>
              </a:ext>
            </a:extLst>
          </p:cNvPr>
          <p:cNvCxnSpPr>
            <a:cxnSpLocks/>
            <a:stCxn id="291" idx="2"/>
            <a:endCxn id="303" idx="0"/>
          </p:cNvCxnSpPr>
          <p:nvPr/>
        </p:nvCxnSpPr>
        <p:spPr>
          <a:xfrm rot="5400000">
            <a:off x="35521352" y="16811501"/>
            <a:ext cx="339622" cy="235493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28" name="Прямая со стрелкой 327">
            <a:extLst>
              <a:ext uri="{FF2B5EF4-FFF2-40B4-BE49-F238E27FC236}">
                <a16:creationId xmlns:a16="http://schemas.microsoft.com/office/drawing/2014/main" id="{F104AE2F-12F9-41A6-A5FE-FBEEC47CEFFC}"/>
              </a:ext>
            </a:extLst>
          </p:cNvPr>
          <p:cNvCxnSpPr>
            <a:cxnSpLocks/>
            <a:stCxn id="181" idx="2"/>
            <a:endCxn id="159" idx="0"/>
          </p:cNvCxnSpPr>
          <p:nvPr/>
        </p:nvCxnSpPr>
        <p:spPr>
          <a:xfrm>
            <a:off x="41779415" y="13439582"/>
            <a:ext cx="0" cy="7747763"/>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33" name="Соединительная линия уступом 175">
            <a:extLst>
              <a:ext uri="{FF2B5EF4-FFF2-40B4-BE49-F238E27FC236}">
                <a16:creationId xmlns:a16="http://schemas.microsoft.com/office/drawing/2014/main" id="{D6E51BE6-374C-4854-81AB-936AD57D6429}"/>
              </a:ext>
            </a:extLst>
          </p:cNvPr>
          <p:cNvCxnSpPr>
            <a:cxnSpLocks/>
            <a:stCxn id="167" idx="2"/>
            <a:endCxn id="159" idx="0"/>
          </p:cNvCxnSpPr>
          <p:nvPr/>
        </p:nvCxnSpPr>
        <p:spPr>
          <a:xfrm rot="16200000" flipH="1">
            <a:off x="40992005" y="20399935"/>
            <a:ext cx="453302" cy="112151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36" name="Соединительная линия уступом 175">
            <a:extLst>
              <a:ext uri="{FF2B5EF4-FFF2-40B4-BE49-F238E27FC236}">
                <a16:creationId xmlns:a16="http://schemas.microsoft.com/office/drawing/2014/main" id="{D9C61166-73FC-43CF-B1C7-8782FE960CB6}"/>
              </a:ext>
            </a:extLst>
          </p:cNvPr>
          <p:cNvCxnSpPr>
            <a:cxnSpLocks/>
            <a:stCxn id="303" idx="2"/>
            <a:endCxn id="304" idx="0"/>
          </p:cNvCxnSpPr>
          <p:nvPr/>
        </p:nvCxnSpPr>
        <p:spPr>
          <a:xfrm rot="5400000">
            <a:off x="33678388" y="18823970"/>
            <a:ext cx="420495" cy="125011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39" name="Соединительная линия уступом 175">
            <a:extLst>
              <a:ext uri="{FF2B5EF4-FFF2-40B4-BE49-F238E27FC236}">
                <a16:creationId xmlns:a16="http://schemas.microsoft.com/office/drawing/2014/main" id="{7897D76A-EAF1-4B77-8A78-EFE7DB85E449}"/>
              </a:ext>
            </a:extLst>
          </p:cNvPr>
          <p:cNvCxnSpPr>
            <a:cxnSpLocks/>
            <a:stCxn id="303" idx="2"/>
            <a:endCxn id="307" idx="0"/>
          </p:cNvCxnSpPr>
          <p:nvPr/>
        </p:nvCxnSpPr>
        <p:spPr>
          <a:xfrm rot="16200000" flipH="1">
            <a:off x="34900481" y="18851993"/>
            <a:ext cx="420495" cy="119407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42" name="Прямоугольник 341">
            <a:extLst>
              <a:ext uri="{FF2B5EF4-FFF2-40B4-BE49-F238E27FC236}">
                <a16:creationId xmlns:a16="http://schemas.microsoft.com/office/drawing/2014/main" id="{35E3BE8F-75BC-4434-ACCD-88242B97E208}"/>
              </a:ext>
            </a:extLst>
          </p:cNvPr>
          <p:cNvSpPr/>
          <p:nvPr/>
        </p:nvSpPr>
        <p:spPr>
          <a:xfrm>
            <a:off x="33455734" y="21188666"/>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Восстановить связи с Индонезией</a:t>
            </a:r>
          </a:p>
        </p:txBody>
      </p:sp>
      <p:sp>
        <p:nvSpPr>
          <p:cNvPr id="343" name="Прямоугольник 342">
            <a:extLst>
              <a:ext uri="{FF2B5EF4-FFF2-40B4-BE49-F238E27FC236}">
                <a16:creationId xmlns:a16="http://schemas.microsoft.com/office/drawing/2014/main" id="{524062F7-6156-4F02-9DB4-BF7C61789DEB}"/>
              </a:ext>
            </a:extLst>
          </p:cNvPr>
          <p:cNvSpPr/>
          <p:nvPr/>
        </p:nvSpPr>
        <p:spPr>
          <a:xfrm>
            <a:off x="35821275" y="21174643"/>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Раскачать лодку во Франции</a:t>
            </a:r>
          </a:p>
        </p:txBody>
      </p:sp>
      <p:cxnSp>
        <p:nvCxnSpPr>
          <p:cNvPr id="344" name="Прямая со стрелкой 343">
            <a:extLst>
              <a:ext uri="{FF2B5EF4-FFF2-40B4-BE49-F238E27FC236}">
                <a16:creationId xmlns:a16="http://schemas.microsoft.com/office/drawing/2014/main" id="{B2913424-4E7B-456D-AC50-63DABAF9DEF7}"/>
              </a:ext>
            </a:extLst>
          </p:cNvPr>
          <p:cNvCxnSpPr>
            <a:cxnSpLocks/>
            <a:stCxn id="303" idx="2"/>
            <a:endCxn id="342" idx="0"/>
          </p:cNvCxnSpPr>
          <p:nvPr/>
        </p:nvCxnSpPr>
        <p:spPr>
          <a:xfrm>
            <a:off x="34513693" y="19238781"/>
            <a:ext cx="0" cy="1949885"/>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46" name="Соединительная линия уступом 175">
            <a:extLst>
              <a:ext uri="{FF2B5EF4-FFF2-40B4-BE49-F238E27FC236}">
                <a16:creationId xmlns:a16="http://schemas.microsoft.com/office/drawing/2014/main" id="{F398E2C4-E015-47E9-A742-8368565BA194}"/>
              </a:ext>
            </a:extLst>
          </p:cNvPr>
          <p:cNvCxnSpPr>
            <a:cxnSpLocks/>
            <a:stCxn id="307" idx="2"/>
            <a:endCxn id="343" idx="0"/>
          </p:cNvCxnSpPr>
          <p:nvPr/>
        </p:nvCxnSpPr>
        <p:spPr>
          <a:xfrm rot="16200000" flipH="1">
            <a:off x="36075815" y="20371223"/>
            <a:ext cx="435367" cy="117147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49" name="Прямоугольник 348">
            <a:extLst>
              <a:ext uri="{FF2B5EF4-FFF2-40B4-BE49-F238E27FC236}">
                <a16:creationId xmlns:a16="http://schemas.microsoft.com/office/drawing/2014/main" id="{509FD1FB-F316-4E7A-B0E5-A39741FEFBDF}"/>
              </a:ext>
            </a:extLst>
          </p:cNvPr>
          <p:cNvSpPr/>
          <p:nvPr/>
        </p:nvSpPr>
        <p:spPr>
          <a:xfrm>
            <a:off x="23531381" y="7759185"/>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6000" dirty="0"/>
              <a:t>20</a:t>
            </a:r>
          </a:p>
        </p:txBody>
      </p:sp>
      <p:sp>
        <p:nvSpPr>
          <p:cNvPr id="350" name="Прямоугольник 349">
            <a:extLst>
              <a:ext uri="{FF2B5EF4-FFF2-40B4-BE49-F238E27FC236}">
                <a16:creationId xmlns:a16="http://schemas.microsoft.com/office/drawing/2014/main" id="{551644A0-74A8-4944-8FC6-EC21B231A3EF}"/>
              </a:ext>
            </a:extLst>
          </p:cNvPr>
          <p:cNvSpPr/>
          <p:nvPr/>
        </p:nvSpPr>
        <p:spPr>
          <a:xfrm>
            <a:off x="32779749" y="6775058"/>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5400" dirty="0">
                <a:solidFill>
                  <a:schemeClr val="bg1"/>
                </a:solidFill>
              </a:rPr>
              <a:t>23</a:t>
            </a:r>
          </a:p>
        </p:txBody>
      </p:sp>
      <p:sp>
        <p:nvSpPr>
          <p:cNvPr id="352" name="Прямоугольник 351">
            <a:extLst>
              <a:ext uri="{FF2B5EF4-FFF2-40B4-BE49-F238E27FC236}">
                <a16:creationId xmlns:a16="http://schemas.microsoft.com/office/drawing/2014/main" id="{D1AFC30E-813A-45D9-9244-0415620ADB70}"/>
              </a:ext>
            </a:extLst>
          </p:cNvPr>
          <p:cNvSpPr/>
          <p:nvPr/>
        </p:nvSpPr>
        <p:spPr>
          <a:xfrm>
            <a:off x="20229992" y="6229350"/>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4400" dirty="0"/>
              <a:t>145</a:t>
            </a:r>
          </a:p>
        </p:txBody>
      </p:sp>
      <p:sp>
        <p:nvSpPr>
          <p:cNvPr id="309" name="Прямоугольник 308">
            <a:extLst>
              <a:ext uri="{FF2B5EF4-FFF2-40B4-BE49-F238E27FC236}">
                <a16:creationId xmlns:a16="http://schemas.microsoft.com/office/drawing/2014/main" id="{48182F7E-1D91-4D5F-95EF-DBD6F3B7FEB9}"/>
              </a:ext>
            </a:extLst>
          </p:cNvPr>
          <p:cNvSpPr/>
          <p:nvPr/>
        </p:nvSpPr>
        <p:spPr>
          <a:xfrm>
            <a:off x="23409070" y="1304485"/>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500" dirty="0"/>
              <a:t>В отличие от предыдущих лет, CPH выступала за национальное единство, защиту парламентской демократии и прекращение борьбы с религией. Чтобы получить национальный имидж и укрепить новую политическую линию, партия во главе с новым секретарем партии Полем де </a:t>
            </a:r>
            <a:r>
              <a:rPr lang="ru-RU" sz="500" dirty="0" err="1"/>
              <a:t>Гроотом</a:t>
            </a:r>
            <a:r>
              <a:rPr lang="ru-RU" sz="500" dirty="0"/>
              <a:t> изменила название партии на «Коммунистическую партию Нидерландов» (КПН) во время партийного съезда 1935 года. Чтобы оправдать это решение, Де </a:t>
            </a:r>
            <a:r>
              <a:rPr lang="ru-RU" sz="500" dirty="0" err="1"/>
              <a:t>Гроот</a:t>
            </a:r>
            <a:r>
              <a:rPr lang="ru-RU" sz="500" dirty="0"/>
              <a:t> заявил на этом съезде: «Мы не хотим, чтобы наша партия стала врагом и изолировала себя в рабочем движении». Новая политика нашей партии, направленная на единство, требует, чтобы мы знали только одного врага: фашизм и капитализм, но чтобы наша партия была другом и союзником всех рабочих этой страны»</a:t>
            </a:r>
          </a:p>
        </p:txBody>
      </p:sp>
      <p:sp>
        <p:nvSpPr>
          <p:cNvPr id="311" name="Прямоугольник 310">
            <a:extLst>
              <a:ext uri="{FF2B5EF4-FFF2-40B4-BE49-F238E27FC236}">
                <a16:creationId xmlns:a16="http://schemas.microsoft.com/office/drawing/2014/main" id="{DD648BA6-9D9C-49D0-AE02-00DD093F39DE}"/>
              </a:ext>
            </a:extLst>
          </p:cNvPr>
          <p:cNvSpPr/>
          <p:nvPr/>
        </p:nvSpPr>
        <p:spPr>
          <a:xfrm>
            <a:off x="18563948" y="25887102"/>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Прекратить борьбу с религией</a:t>
            </a:r>
          </a:p>
        </p:txBody>
      </p:sp>
      <p:sp>
        <p:nvSpPr>
          <p:cNvPr id="312" name="Прямоугольник 311">
            <a:extLst>
              <a:ext uri="{FF2B5EF4-FFF2-40B4-BE49-F238E27FC236}">
                <a16:creationId xmlns:a16="http://schemas.microsoft.com/office/drawing/2014/main" id="{AF586CA6-6B77-414F-9AE4-073EE0A788C5}"/>
              </a:ext>
            </a:extLst>
          </p:cNvPr>
          <p:cNvSpPr/>
          <p:nvPr/>
        </p:nvSpPr>
        <p:spPr>
          <a:xfrm>
            <a:off x="23500996" y="25884160"/>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Начать гонение религии</a:t>
            </a:r>
          </a:p>
        </p:txBody>
      </p:sp>
      <p:cxnSp>
        <p:nvCxnSpPr>
          <p:cNvPr id="313" name="Прямая соединительная линия 312">
            <a:extLst>
              <a:ext uri="{FF2B5EF4-FFF2-40B4-BE49-F238E27FC236}">
                <a16:creationId xmlns:a16="http://schemas.microsoft.com/office/drawing/2014/main" id="{77EB1050-93C0-45DC-8E04-9E36072408E4}"/>
              </a:ext>
            </a:extLst>
          </p:cNvPr>
          <p:cNvCxnSpPr>
            <a:cxnSpLocks/>
            <a:stCxn id="432" idx="1"/>
            <a:endCxn id="311" idx="3"/>
          </p:cNvCxnSpPr>
          <p:nvPr/>
        </p:nvCxnSpPr>
        <p:spPr>
          <a:xfrm flipH="1">
            <a:off x="20679866" y="26421218"/>
            <a:ext cx="350093" cy="5884"/>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315" name="Прямоугольник 314">
            <a:extLst>
              <a:ext uri="{FF2B5EF4-FFF2-40B4-BE49-F238E27FC236}">
                <a16:creationId xmlns:a16="http://schemas.microsoft.com/office/drawing/2014/main" id="{9DE34995-EA04-4529-B1B9-01781A906975}"/>
              </a:ext>
            </a:extLst>
          </p:cNvPr>
          <p:cNvSpPr/>
          <p:nvPr/>
        </p:nvSpPr>
        <p:spPr>
          <a:xfrm>
            <a:off x="18554907" y="27441837"/>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Использовать Индонезию для восстановления страны</a:t>
            </a:r>
          </a:p>
        </p:txBody>
      </p:sp>
      <p:sp>
        <p:nvSpPr>
          <p:cNvPr id="316" name="Прямоугольник 315">
            <a:extLst>
              <a:ext uri="{FF2B5EF4-FFF2-40B4-BE49-F238E27FC236}">
                <a16:creationId xmlns:a16="http://schemas.microsoft.com/office/drawing/2014/main" id="{80FD403A-D291-4156-B8B8-095ECE38954C}"/>
              </a:ext>
            </a:extLst>
          </p:cNvPr>
          <p:cNvSpPr/>
          <p:nvPr/>
        </p:nvSpPr>
        <p:spPr>
          <a:xfrm>
            <a:off x="21010023" y="27444778"/>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Установить лояльное правительство в Индонезии</a:t>
            </a:r>
          </a:p>
        </p:txBody>
      </p:sp>
      <p:sp>
        <p:nvSpPr>
          <p:cNvPr id="319" name="Прямоугольник 318">
            <a:extLst>
              <a:ext uri="{FF2B5EF4-FFF2-40B4-BE49-F238E27FC236}">
                <a16:creationId xmlns:a16="http://schemas.microsoft.com/office/drawing/2014/main" id="{80AAA552-3A15-4416-848A-DA6234BC6F07}"/>
              </a:ext>
            </a:extLst>
          </p:cNvPr>
          <p:cNvSpPr/>
          <p:nvPr/>
        </p:nvSpPr>
        <p:spPr>
          <a:xfrm>
            <a:off x="23491406" y="27444778"/>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Мирная деколонизация Индонезии</a:t>
            </a:r>
          </a:p>
        </p:txBody>
      </p:sp>
      <p:cxnSp>
        <p:nvCxnSpPr>
          <p:cNvPr id="321" name="Прямая соединительная линия 320">
            <a:extLst>
              <a:ext uri="{FF2B5EF4-FFF2-40B4-BE49-F238E27FC236}">
                <a16:creationId xmlns:a16="http://schemas.microsoft.com/office/drawing/2014/main" id="{B8883631-BEA2-45F1-A0C2-C842DDF554F3}"/>
              </a:ext>
            </a:extLst>
          </p:cNvPr>
          <p:cNvCxnSpPr>
            <a:cxnSpLocks/>
            <a:stCxn id="316" idx="1"/>
            <a:endCxn id="315" idx="3"/>
          </p:cNvCxnSpPr>
          <p:nvPr/>
        </p:nvCxnSpPr>
        <p:spPr>
          <a:xfrm flipH="1" flipV="1">
            <a:off x="20670825" y="27981837"/>
            <a:ext cx="339198" cy="2941"/>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22" name="Прямая соединительная линия 321">
            <a:extLst>
              <a:ext uri="{FF2B5EF4-FFF2-40B4-BE49-F238E27FC236}">
                <a16:creationId xmlns:a16="http://schemas.microsoft.com/office/drawing/2014/main" id="{DA70501A-CAC8-42F4-ACBF-39425A2D0926}"/>
              </a:ext>
            </a:extLst>
          </p:cNvPr>
          <p:cNvCxnSpPr>
            <a:cxnSpLocks/>
            <a:stCxn id="319" idx="1"/>
            <a:endCxn id="316" idx="3"/>
          </p:cNvCxnSpPr>
          <p:nvPr/>
        </p:nvCxnSpPr>
        <p:spPr>
          <a:xfrm flipH="1">
            <a:off x="23125941" y="27984778"/>
            <a:ext cx="365465"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23" name="Соединительная линия уступом 175">
            <a:extLst>
              <a:ext uri="{FF2B5EF4-FFF2-40B4-BE49-F238E27FC236}">
                <a16:creationId xmlns:a16="http://schemas.microsoft.com/office/drawing/2014/main" id="{1DB1400D-2E52-4EA8-B7BE-33D6A8FD2C2E}"/>
              </a:ext>
            </a:extLst>
          </p:cNvPr>
          <p:cNvCxnSpPr>
            <a:cxnSpLocks/>
            <a:stCxn id="311" idx="2"/>
            <a:endCxn id="315" idx="0"/>
          </p:cNvCxnSpPr>
          <p:nvPr/>
        </p:nvCxnSpPr>
        <p:spPr>
          <a:xfrm rot="5400000">
            <a:off x="19380020" y="27199949"/>
            <a:ext cx="474735" cy="9041"/>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24" name="Соединительная линия уступом 175">
            <a:extLst>
              <a:ext uri="{FF2B5EF4-FFF2-40B4-BE49-F238E27FC236}">
                <a16:creationId xmlns:a16="http://schemas.microsoft.com/office/drawing/2014/main" id="{28E84E31-35E5-47B7-8947-6B8B3A2EFB03}"/>
              </a:ext>
            </a:extLst>
          </p:cNvPr>
          <p:cNvCxnSpPr>
            <a:cxnSpLocks/>
            <a:stCxn id="311" idx="2"/>
            <a:endCxn id="316" idx="0"/>
          </p:cNvCxnSpPr>
          <p:nvPr/>
        </p:nvCxnSpPr>
        <p:spPr>
          <a:xfrm rot="16200000" flipH="1">
            <a:off x="20606106" y="25982902"/>
            <a:ext cx="477676" cy="2446075"/>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25" name="Соединительная линия уступом 175">
            <a:extLst>
              <a:ext uri="{FF2B5EF4-FFF2-40B4-BE49-F238E27FC236}">
                <a16:creationId xmlns:a16="http://schemas.microsoft.com/office/drawing/2014/main" id="{A4FD14E9-B0BA-4590-B042-3F95BEF29884}"/>
              </a:ext>
            </a:extLst>
          </p:cNvPr>
          <p:cNvCxnSpPr>
            <a:cxnSpLocks/>
            <a:stCxn id="311" idx="2"/>
            <a:endCxn id="319" idx="0"/>
          </p:cNvCxnSpPr>
          <p:nvPr/>
        </p:nvCxnSpPr>
        <p:spPr>
          <a:xfrm rot="16200000" flipH="1">
            <a:off x="21846798" y="24742211"/>
            <a:ext cx="477676" cy="4927458"/>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26" name="Соединительная линия уступом 175">
            <a:extLst>
              <a:ext uri="{FF2B5EF4-FFF2-40B4-BE49-F238E27FC236}">
                <a16:creationId xmlns:a16="http://schemas.microsoft.com/office/drawing/2014/main" id="{6AFDA878-9CCA-4400-A124-B9F812A36048}"/>
              </a:ext>
            </a:extLst>
          </p:cNvPr>
          <p:cNvCxnSpPr>
            <a:cxnSpLocks/>
            <a:stCxn id="312" idx="2"/>
            <a:endCxn id="319" idx="0"/>
          </p:cNvCxnSpPr>
          <p:nvPr/>
        </p:nvCxnSpPr>
        <p:spPr>
          <a:xfrm rot="5400000">
            <a:off x="24313851" y="27199674"/>
            <a:ext cx="480618" cy="9590"/>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27" name="Соединительная линия уступом 175">
            <a:extLst>
              <a:ext uri="{FF2B5EF4-FFF2-40B4-BE49-F238E27FC236}">
                <a16:creationId xmlns:a16="http://schemas.microsoft.com/office/drawing/2014/main" id="{E4E3FE88-EE54-4348-8A7D-49B181E93586}"/>
              </a:ext>
            </a:extLst>
          </p:cNvPr>
          <p:cNvCxnSpPr>
            <a:cxnSpLocks/>
            <a:stCxn id="312" idx="2"/>
            <a:endCxn id="316" idx="0"/>
          </p:cNvCxnSpPr>
          <p:nvPr/>
        </p:nvCxnSpPr>
        <p:spPr>
          <a:xfrm rot="5400000">
            <a:off x="23073160" y="25958983"/>
            <a:ext cx="480618" cy="2490973"/>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29" name="Соединительная линия уступом 175">
            <a:extLst>
              <a:ext uri="{FF2B5EF4-FFF2-40B4-BE49-F238E27FC236}">
                <a16:creationId xmlns:a16="http://schemas.microsoft.com/office/drawing/2014/main" id="{C90D8056-3635-4844-A49B-3D79D5A6F40A}"/>
              </a:ext>
            </a:extLst>
          </p:cNvPr>
          <p:cNvCxnSpPr>
            <a:cxnSpLocks/>
            <a:stCxn id="312" idx="2"/>
            <a:endCxn id="315" idx="0"/>
          </p:cNvCxnSpPr>
          <p:nvPr/>
        </p:nvCxnSpPr>
        <p:spPr>
          <a:xfrm rot="5400000">
            <a:off x="21847073" y="24729954"/>
            <a:ext cx="477677" cy="4946089"/>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330" name="Прямоугольник 329">
            <a:extLst>
              <a:ext uri="{FF2B5EF4-FFF2-40B4-BE49-F238E27FC236}">
                <a16:creationId xmlns:a16="http://schemas.microsoft.com/office/drawing/2014/main" id="{E33F7981-AC37-4613-A81C-1ECCE6CB9C42}"/>
              </a:ext>
            </a:extLst>
          </p:cNvPr>
          <p:cNvSpPr/>
          <p:nvPr/>
        </p:nvSpPr>
        <p:spPr>
          <a:xfrm>
            <a:off x="26059060" y="27422787"/>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Национализировать церковные богатства и земли</a:t>
            </a:r>
          </a:p>
        </p:txBody>
      </p:sp>
      <p:sp>
        <p:nvSpPr>
          <p:cNvPr id="340" name="Прямоугольник 339">
            <a:extLst>
              <a:ext uri="{FF2B5EF4-FFF2-40B4-BE49-F238E27FC236}">
                <a16:creationId xmlns:a16="http://schemas.microsoft.com/office/drawing/2014/main" id="{A0509AC1-5636-4CD0-ACAA-C2F71C714106}"/>
              </a:ext>
            </a:extLst>
          </p:cNvPr>
          <p:cNvSpPr/>
          <p:nvPr/>
        </p:nvSpPr>
        <p:spPr>
          <a:xfrm>
            <a:off x="16089647" y="27422787"/>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Синтез религии и социализма</a:t>
            </a:r>
          </a:p>
        </p:txBody>
      </p:sp>
      <p:cxnSp>
        <p:nvCxnSpPr>
          <p:cNvPr id="345" name="Соединительная линия уступом 175">
            <a:extLst>
              <a:ext uri="{FF2B5EF4-FFF2-40B4-BE49-F238E27FC236}">
                <a16:creationId xmlns:a16="http://schemas.microsoft.com/office/drawing/2014/main" id="{34E33FC0-77CF-46BE-A340-87BA3626493B}"/>
              </a:ext>
            </a:extLst>
          </p:cNvPr>
          <p:cNvCxnSpPr>
            <a:cxnSpLocks/>
            <a:stCxn id="311" idx="2"/>
            <a:endCxn id="340" idx="0"/>
          </p:cNvCxnSpPr>
          <p:nvPr/>
        </p:nvCxnSpPr>
        <p:spPr>
          <a:xfrm rot="5400000">
            <a:off x="18156915" y="25957794"/>
            <a:ext cx="455685" cy="247430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48" name="Прямоугольник 347">
            <a:extLst>
              <a:ext uri="{FF2B5EF4-FFF2-40B4-BE49-F238E27FC236}">
                <a16:creationId xmlns:a16="http://schemas.microsoft.com/office/drawing/2014/main" id="{B3026706-0825-419C-B501-250511C29542}"/>
              </a:ext>
            </a:extLst>
          </p:cNvPr>
          <p:cNvSpPr/>
          <p:nvPr/>
        </p:nvSpPr>
        <p:spPr>
          <a:xfrm>
            <a:off x="19789160" y="9170743"/>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Восстание «безработных»</a:t>
            </a:r>
          </a:p>
        </p:txBody>
      </p:sp>
      <p:cxnSp>
        <p:nvCxnSpPr>
          <p:cNvPr id="353" name="Соединительная линия уступом 175">
            <a:extLst>
              <a:ext uri="{FF2B5EF4-FFF2-40B4-BE49-F238E27FC236}">
                <a16:creationId xmlns:a16="http://schemas.microsoft.com/office/drawing/2014/main" id="{1B5E8F1C-5FC9-4398-8D41-111A407804DF}"/>
              </a:ext>
            </a:extLst>
          </p:cNvPr>
          <p:cNvCxnSpPr>
            <a:cxnSpLocks/>
            <a:stCxn id="348" idx="2"/>
            <a:endCxn id="215" idx="0"/>
          </p:cNvCxnSpPr>
          <p:nvPr/>
        </p:nvCxnSpPr>
        <p:spPr>
          <a:xfrm rot="5400000">
            <a:off x="14320445" y="4333659"/>
            <a:ext cx="609590" cy="1244375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55" name="Соединительная линия уступом 175">
            <a:extLst>
              <a:ext uri="{FF2B5EF4-FFF2-40B4-BE49-F238E27FC236}">
                <a16:creationId xmlns:a16="http://schemas.microsoft.com/office/drawing/2014/main" id="{A77DAF70-C979-4341-8F80-56F5B19E1C55}"/>
              </a:ext>
            </a:extLst>
          </p:cNvPr>
          <p:cNvCxnSpPr>
            <a:cxnSpLocks/>
            <a:stCxn id="348" idx="2"/>
            <a:endCxn id="70" idx="0"/>
          </p:cNvCxnSpPr>
          <p:nvPr/>
        </p:nvCxnSpPr>
        <p:spPr>
          <a:xfrm rot="16200000" flipH="1">
            <a:off x="22411890" y="8685972"/>
            <a:ext cx="609590" cy="3739132"/>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56" name="Соединительная линия уступом 175">
            <a:extLst>
              <a:ext uri="{FF2B5EF4-FFF2-40B4-BE49-F238E27FC236}">
                <a16:creationId xmlns:a16="http://schemas.microsoft.com/office/drawing/2014/main" id="{51A87234-F8CB-4DB2-857F-70A6300E7E69}"/>
              </a:ext>
            </a:extLst>
          </p:cNvPr>
          <p:cNvCxnSpPr>
            <a:cxnSpLocks/>
            <a:stCxn id="348" idx="2"/>
            <a:endCxn id="126" idx="0"/>
          </p:cNvCxnSpPr>
          <p:nvPr/>
        </p:nvCxnSpPr>
        <p:spPr>
          <a:xfrm rot="5400000">
            <a:off x="18685295" y="8698509"/>
            <a:ext cx="609590" cy="371405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58" name="Соединительная линия уступом 175">
            <a:extLst>
              <a:ext uri="{FF2B5EF4-FFF2-40B4-BE49-F238E27FC236}">
                <a16:creationId xmlns:a16="http://schemas.microsoft.com/office/drawing/2014/main" id="{2A0A9C4A-F146-4C0A-8317-15688DB00A96}"/>
              </a:ext>
            </a:extLst>
          </p:cNvPr>
          <p:cNvCxnSpPr>
            <a:cxnSpLocks/>
            <a:stCxn id="348" idx="2"/>
            <a:endCxn id="100" idx="0"/>
          </p:cNvCxnSpPr>
          <p:nvPr/>
        </p:nvCxnSpPr>
        <p:spPr>
          <a:xfrm rot="16200000" flipH="1">
            <a:off x="27945225" y="3152637"/>
            <a:ext cx="609590" cy="14805802"/>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59" name="Прямая соединительная линия 358">
            <a:extLst>
              <a:ext uri="{FF2B5EF4-FFF2-40B4-BE49-F238E27FC236}">
                <a16:creationId xmlns:a16="http://schemas.microsoft.com/office/drawing/2014/main" id="{A065A208-A295-4D3D-AAD2-3ED8CB24D339}"/>
              </a:ext>
            </a:extLst>
          </p:cNvPr>
          <p:cNvCxnSpPr>
            <a:cxnSpLocks/>
            <a:stCxn id="348" idx="1"/>
            <a:endCxn id="337" idx="3"/>
          </p:cNvCxnSpPr>
          <p:nvPr/>
        </p:nvCxnSpPr>
        <p:spPr>
          <a:xfrm flipH="1">
            <a:off x="2115918" y="9710743"/>
            <a:ext cx="17673242" cy="56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334" name="Прямоугольник 333">
            <a:extLst>
              <a:ext uri="{FF2B5EF4-FFF2-40B4-BE49-F238E27FC236}">
                <a16:creationId xmlns:a16="http://schemas.microsoft.com/office/drawing/2014/main" id="{7852F02B-CE3D-4605-9277-7825170ECCFA}"/>
              </a:ext>
            </a:extLst>
          </p:cNvPr>
          <p:cNvSpPr/>
          <p:nvPr/>
        </p:nvSpPr>
        <p:spPr>
          <a:xfrm>
            <a:off x="30941022" y="16724401"/>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Образовательная система </a:t>
            </a:r>
            <a:r>
              <a:rPr lang="ru-RU" sz="1400" dirty="0" err="1"/>
              <a:t>Сентона</a:t>
            </a:r>
            <a:r>
              <a:rPr lang="ru-RU" sz="1400" dirty="0"/>
              <a:t> </a:t>
            </a:r>
            <a:r>
              <a:rPr lang="ru-RU" sz="300" dirty="0"/>
              <a:t>(У Сетона также были откровенные образовательные идеи, о которых он всегда писал на протяжении всей своей политической деятельности. Сетон написал об этом в брошюре: «На, для вашей школы!» Он осуждал народную школу: она только приспосабливала бы рабочего к легким действиям, необходимым для промышленного труда. Сетон, с другой стороны, выступал за унитарную школу, которая должна воспитывать молодежь без различия пола, возраста, происхождения или способностей. «Мы требуем единства образования, которое включает в себя все существующие и надежные школьные учреждения». Такая школа включает в себя школу-попечительство, начальную школу, среднюю и высшую школу: это целое должно стать единым учебным заведением для всех. Каждый имеет право следовать за всей школой, в зависимости только от «естественной» границы, которая связана с одаренностью учеников.)</a:t>
            </a:r>
            <a:endParaRPr lang="ru-RU" sz="1400" dirty="0"/>
          </a:p>
        </p:txBody>
      </p:sp>
      <p:sp>
        <p:nvSpPr>
          <p:cNvPr id="337" name="Прямоугольник 336">
            <a:extLst>
              <a:ext uri="{FF2B5EF4-FFF2-40B4-BE49-F238E27FC236}">
                <a16:creationId xmlns:a16="http://schemas.microsoft.com/office/drawing/2014/main" id="{78BA4649-7A20-427C-B06D-6F35FB52C96B}"/>
              </a:ext>
            </a:extLst>
          </p:cNvPr>
          <p:cNvSpPr/>
          <p:nvPr/>
        </p:nvSpPr>
        <p:spPr>
          <a:xfrm>
            <a:off x="0" y="9171306"/>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Формирование нового правительства</a:t>
            </a:r>
          </a:p>
        </p:txBody>
      </p:sp>
      <p:sp>
        <p:nvSpPr>
          <p:cNvPr id="362" name="Прямоугольник 361">
            <a:extLst>
              <a:ext uri="{FF2B5EF4-FFF2-40B4-BE49-F238E27FC236}">
                <a16:creationId xmlns:a16="http://schemas.microsoft.com/office/drawing/2014/main" id="{48B6A494-ADEF-488D-99AA-1288D5E1468D}"/>
              </a:ext>
            </a:extLst>
          </p:cNvPr>
          <p:cNvSpPr/>
          <p:nvPr/>
        </p:nvSpPr>
        <p:spPr>
          <a:xfrm>
            <a:off x="21066674" y="13797787"/>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Медицинское страхование </a:t>
            </a:r>
            <a:r>
              <a:rPr lang="ru-RU" sz="600" dirty="0"/>
              <a:t>(КПН выступала за сильную роль государства в экономике. Они считали, что государство должно обеспечить дешевое жилье, бесплатное и нейтральное образование и медицинское страхование.)</a:t>
            </a:r>
            <a:endParaRPr lang="ru-RU" sz="1400" dirty="0"/>
          </a:p>
        </p:txBody>
      </p:sp>
      <p:sp>
        <p:nvSpPr>
          <p:cNvPr id="363" name="Прямоугольник 362">
            <a:extLst>
              <a:ext uri="{FF2B5EF4-FFF2-40B4-BE49-F238E27FC236}">
                <a16:creationId xmlns:a16="http://schemas.microsoft.com/office/drawing/2014/main" id="{96934284-13F6-4594-AE55-293CD253F5AA}"/>
              </a:ext>
            </a:extLst>
          </p:cNvPr>
          <p:cNvSpPr/>
          <p:nvPr/>
        </p:nvSpPr>
        <p:spPr>
          <a:xfrm>
            <a:off x="23522065" y="13801262"/>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Плановая экономика </a:t>
            </a:r>
            <a:r>
              <a:rPr lang="ru-RU" sz="600" dirty="0"/>
              <a:t>(о их мнению, важные отрасли промышленности должны быть национализированы в краткосрочной перспективе, а в долгосрочной перспективе должна быть запланирована вся экономика),.)</a:t>
            </a:r>
            <a:endParaRPr lang="ru-RU" sz="1400" dirty="0"/>
          </a:p>
        </p:txBody>
      </p:sp>
      <p:sp>
        <p:nvSpPr>
          <p:cNvPr id="365" name="Прямоугольник 364">
            <a:extLst>
              <a:ext uri="{FF2B5EF4-FFF2-40B4-BE49-F238E27FC236}">
                <a16:creationId xmlns:a16="http://schemas.microsoft.com/office/drawing/2014/main" id="{0C61FFA7-BE23-4619-98CC-6DBC4971EB8B}"/>
              </a:ext>
            </a:extLst>
          </p:cNvPr>
          <p:cNvSpPr/>
          <p:nvPr/>
        </p:nvSpPr>
        <p:spPr>
          <a:xfrm>
            <a:off x="21010023" y="28920372"/>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Институт политических и социальных исследований</a:t>
            </a:r>
          </a:p>
        </p:txBody>
      </p:sp>
      <p:sp>
        <p:nvSpPr>
          <p:cNvPr id="366" name="Прямоугольник 365">
            <a:extLst>
              <a:ext uri="{FF2B5EF4-FFF2-40B4-BE49-F238E27FC236}">
                <a16:creationId xmlns:a16="http://schemas.microsoft.com/office/drawing/2014/main" id="{A0F66333-3957-4649-BC56-A9BA9D2A373E}"/>
              </a:ext>
            </a:extLst>
          </p:cNvPr>
          <p:cNvSpPr/>
          <p:nvPr/>
        </p:nvSpPr>
        <p:spPr>
          <a:xfrm>
            <a:off x="21005519" y="12355061"/>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Всеобщая голландская молодёжная лига </a:t>
            </a:r>
            <a:r>
              <a:rPr lang="ru-RU" sz="600" dirty="0"/>
              <a:t>Молодёжной организацией партии была формально независимая Всеобщая голландская молодёжная лига.</a:t>
            </a:r>
            <a:endParaRPr lang="ru-RU" sz="1400" dirty="0"/>
          </a:p>
        </p:txBody>
      </p:sp>
      <p:cxnSp>
        <p:nvCxnSpPr>
          <p:cNvPr id="360" name="Соединительная линия уступом 175">
            <a:extLst>
              <a:ext uri="{FF2B5EF4-FFF2-40B4-BE49-F238E27FC236}">
                <a16:creationId xmlns:a16="http://schemas.microsoft.com/office/drawing/2014/main" id="{3FB5053C-8F65-43C7-B073-E42D95A5DDFD}"/>
              </a:ext>
            </a:extLst>
          </p:cNvPr>
          <p:cNvCxnSpPr>
            <a:cxnSpLocks/>
            <a:stCxn id="431" idx="2"/>
            <a:endCxn id="312" idx="0"/>
          </p:cNvCxnSpPr>
          <p:nvPr/>
        </p:nvCxnSpPr>
        <p:spPr>
          <a:xfrm rot="16200000" flipH="1">
            <a:off x="23727582" y="25052787"/>
            <a:ext cx="439512" cy="1223234"/>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68" name="Соединительная линия уступом 175">
            <a:extLst>
              <a:ext uri="{FF2B5EF4-FFF2-40B4-BE49-F238E27FC236}">
                <a16:creationId xmlns:a16="http://schemas.microsoft.com/office/drawing/2014/main" id="{83360A38-6747-4427-918E-A630073343C2}"/>
              </a:ext>
            </a:extLst>
          </p:cNvPr>
          <p:cNvCxnSpPr>
            <a:cxnSpLocks/>
            <a:stCxn id="187" idx="2"/>
            <a:endCxn id="311" idx="0"/>
          </p:cNvCxnSpPr>
          <p:nvPr/>
        </p:nvCxnSpPr>
        <p:spPr>
          <a:xfrm rot="5400000">
            <a:off x="20021208" y="25046619"/>
            <a:ext cx="441183" cy="1239783"/>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70" name="Соединительная линия уступом 175">
            <a:extLst>
              <a:ext uri="{FF2B5EF4-FFF2-40B4-BE49-F238E27FC236}">
                <a16:creationId xmlns:a16="http://schemas.microsoft.com/office/drawing/2014/main" id="{B7FC5062-9EBC-4E35-B854-9094F6418C3E}"/>
              </a:ext>
            </a:extLst>
          </p:cNvPr>
          <p:cNvCxnSpPr>
            <a:cxnSpLocks/>
            <a:stCxn id="70" idx="2"/>
            <a:endCxn id="137" idx="0"/>
          </p:cNvCxnSpPr>
          <p:nvPr/>
        </p:nvCxnSpPr>
        <p:spPr>
          <a:xfrm rot="5400000">
            <a:off x="21900724" y="9644664"/>
            <a:ext cx="389859" cy="4981197"/>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71" name="Прямая со стрелкой 370">
            <a:extLst>
              <a:ext uri="{FF2B5EF4-FFF2-40B4-BE49-F238E27FC236}">
                <a16:creationId xmlns:a16="http://schemas.microsoft.com/office/drawing/2014/main" id="{28BB7A61-670F-4C28-ADC0-E2AD3B233CE5}"/>
              </a:ext>
            </a:extLst>
          </p:cNvPr>
          <p:cNvCxnSpPr>
            <a:cxnSpLocks/>
            <a:stCxn id="137" idx="2"/>
            <a:endCxn id="190" idx="0"/>
          </p:cNvCxnSpPr>
          <p:nvPr/>
        </p:nvCxnSpPr>
        <p:spPr>
          <a:xfrm>
            <a:off x="19605054" y="13410192"/>
            <a:ext cx="11363" cy="386125"/>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72" name="Соединительная линия уступом 175">
            <a:extLst>
              <a:ext uri="{FF2B5EF4-FFF2-40B4-BE49-F238E27FC236}">
                <a16:creationId xmlns:a16="http://schemas.microsoft.com/office/drawing/2014/main" id="{6829D1F1-70EC-4D2B-A306-DC1254777D34}"/>
              </a:ext>
            </a:extLst>
          </p:cNvPr>
          <p:cNvCxnSpPr>
            <a:cxnSpLocks/>
            <a:stCxn id="70" idx="2"/>
            <a:endCxn id="366" idx="0"/>
          </p:cNvCxnSpPr>
          <p:nvPr/>
        </p:nvCxnSpPr>
        <p:spPr>
          <a:xfrm rot="5400000">
            <a:off x="23117501" y="10886311"/>
            <a:ext cx="414728" cy="252277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73" name="Соединительная линия уступом 175">
            <a:extLst>
              <a:ext uri="{FF2B5EF4-FFF2-40B4-BE49-F238E27FC236}">
                <a16:creationId xmlns:a16="http://schemas.microsoft.com/office/drawing/2014/main" id="{889943BA-17AF-485D-857E-AA0DC3DBD930}"/>
              </a:ext>
            </a:extLst>
          </p:cNvPr>
          <p:cNvCxnSpPr>
            <a:cxnSpLocks/>
            <a:stCxn id="137" idx="2"/>
            <a:endCxn id="363" idx="0"/>
          </p:cNvCxnSpPr>
          <p:nvPr/>
        </p:nvCxnSpPr>
        <p:spPr>
          <a:xfrm rot="16200000" flipH="1">
            <a:off x="21897004" y="11118242"/>
            <a:ext cx="391070" cy="497497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74" name="Соединительная линия уступом 175">
            <a:extLst>
              <a:ext uri="{FF2B5EF4-FFF2-40B4-BE49-F238E27FC236}">
                <a16:creationId xmlns:a16="http://schemas.microsoft.com/office/drawing/2014/main" id="{8F7485F3-2B69-4FAA-B3BF-6F814097751E}"/>
              </a:ext>
            </a:extLst>
          </p:cNvPr>
          <p:cNvCxnSpPr>
            <a:cxnSpLocks/>
            <a:stCxn id="186" idx="2"/>
            <a:endCxn id="362" idx="0"/>
          </p:cNvCxnSpPr>
          <p:nvPr/>
        </p:nvCxnSpPr>
        <p:spPr>
          <a:xfrm rot="5400000">
            <a:off x="23178764" y="12387211"/>
            <a:ext cx="356446" cy="246470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75" name="Соединительная линия уступом 175">
            <a:extLst>
              <a:ext uri="{FF2B5EF4-FFF2-40B4-BE49-F238E27FC236}">
                <a16:creationId xmlns:a16="http://schemas.microsoft.com/office/drawing/2014/main" id="{1E882DE1-5DF5-4064-BDB8-39B1907157CB}"/>
              </a:ext>
            </a:extLst>
          </p:cNvPr>
          <p:cNvCxnSpPr>
            <a:cxnSpLocks/>
            <a:stCxn id="184" idx="2"/>
            <a:endCxn id="334" idx="0"/>
          </p:cNvCxnSpPr>
          <p:nvPr/>
        </p:nvCxnSpPr>
        <p:spPr>
          <a:xfrm rot="16200000" flipH="1">
            <a:off x="29853923" y="14579342"/>
            <a:ext cx="1845843" cy="2444273"/>
          </a:xfrm>
          <a:prstGeom prst="bentConnector3">
            <a:avLst>
              <a:gd name="adj1" fmla="val 975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79" name="Соединительная линия уступом 175">
            <a:extLst>
              <a:ext uri="{FF2B5EF4-FFF2-40B4-BE49-F238E27FC236}">
                <a16:creationId xmlns:a16="http://schemas.microsoft.com/office/drawing/2014/main" id="{42FE99FC-8E7F-48FB-87E8-19645BFAA35A}"/>
              </a:ext>
            </a:extLst>
          </p:cNvPr>
          <p:cNvCxnSpPr>
            <a:cxnSpLocks/>
            <a:stCxn id="47" idx="2"/>
            <a:endCxn id="115" idx="0"/>
          </p:cNvCxnSpPr>
          <p:nvPr/>
        </p:nvCxnSpPr>
        <p:spPr>
          <a:xfrm rot="16200000" flipH="1">
            <a:off x="32468962" y="13051864"/>
            <a:ext cx="348026" cy="114087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82" name="Соединительная линия уступом 175">
            <a:extLst>
              <a:ext uri="{FF2B5EF4-FFF2-40B4-BE49-F238E27FC236}">
                <a16:creationId xmlns:a16="http://schemas.microsoft.com/office/drawing/2014/main" id="{63B4415C-BB22-4437-8FDC-9560F1B4DD02}"/>
              </a:ext>
            </a:extLst>
          </p:cNvPr>
          <p:cNvCxnSpPr>
            <a:cxnSpLocks/>
            <a:stCxn id="132" idx="2"/>
            <a:endCxn id="101" idx="0"/>
          </p:cNvCxnSpPr>
          <p:nvPr/>
        </p:nvCxnSpPr>
        <p:spPr>
          <a:xfrm rot="16200000" flipH="1">
            <a:off x="38551454" y="14408174"/>
            <a:ext cx="349188" cy="127382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83" name="Прямая со стрелкой 382">
            <a:extLst>
              <a:ext uri="{FF2B5EF4-FFF2-40B4-BE49-F238E27FC236}">
                <a16:creationId xmlns:a16="http://schemas.microsoft.com/office/drawing/2014/main" id="{3D6BE37E-948E-4842-AA7E-282497879F02}"/>
              </a:ext>
            </a:extLst>
          </p:cNvPr>
          <p:cNvCxnSpPr>
            <a:cxnSpLocks/>
            <a:stCxn id="141" idx="2"/>
            <a:endCxn id="101" idx="0"/>
          </p:cNvCxnSpPr>
          <p:nvPr/>
        </p:nvCxnSpPr>
        <p:spPr>
          <a:xfrm>
            <a:off x="39362250" y="13448166"/>
            <a:ext cx="710" cy="177151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86" name="Соединительная линия уступом 175">
            <a:extLst>
              <a:ext uri="{FF2B5EF4-FFF2-40B4-BE49-F238E27FC236}">
                <a16:creationId xmlns:a16="http://schemas.microsoft.com/office/drawing/2014/main" id="{0E637B86-3694-47C8-A424-2BD1AB3A07D6}"/>
              </a:ext>
            </a:extLst>
          </p:cNvPr>
          <p:cNvCxnSpPr>
            <a:cxnSpLocks/>
            <a:stCxn id="330" idx="2"/>
            <a:endCxn id="365" idx="0"/>
          </p:cNvCxnSpPr>
          <p:nvPr/>
        </p:nvCxnSpPr>
        <p:spPr>
          <a:xfrm rot="5400000">
            <a:off x="24383709" y="26187061"/>
            <a:ext cx="417585" cy="5049037"/>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87" name="Соединительная линия уступом 175">
            <a:extLst>
              <a:ext uri="{FF2B5EF4-FFF2-40B4-BE49-F238E27FC236}">
                <a16:creationId xmlns:a16="http://schemas.microsoft.com/office/drawing/2014/main" id="{DD4FA738-6222-476D-8E23-D75C8B9727E3}"/>
              </a:ext>
            </a:extLst>
          </p:cNvPr>
          <p:cNvCxnSpPr>
            <a:cxnSpLocks/>
            <a:stCxn id="340" idx="2"/>
            <a:endCxn id="365" idx="0"/>
          </p:cNvCxnSpPr>
          <p:nvPr/>
        </p:nvCxnSpPr>
        <p:spPr>
          <a:xfrm rot="16200000" flipH="1">
            <a:off x="19399002" y="26251391"/>
            <a:ext cx="417585" cy="4920376"/>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389" name="Прямоугольник 388">
            <a:extLst>
              <a:ext uri="{FF2B5EF4-FFF2-40B4-BE49-F238E27FC236}">
                <a16:creationId xmlns:a16="http://schemas.microsoft.com/office/drawing/2014/main" id="{14D5795B-E928-424F-BBF5-9F6DF5A6D53E}"/>
              </a:ext>
            </a:extLst>
          </p:cNvPr>
          <p:cNvSpPr/>
          <p:nvPr/>
        </p:nvSpPr>
        <p:spPr>
          <a:xfrm>
            <a:off x="16384495" y="6083604"/>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900" dirty="0"/>
              <a:t>В рамках этого параграфа заслуживают упоминания два направления деятельности НСВ. Во-первых, это деятельность во время выборов. В эти периоды НСВ обычно проводила </a:t>
            </a:r>
            <a:r>
              <a:rPr lang="ru-RU" sz="900" dirty="0" err="1"/>
              <a:t>антивыборные</a:t>
            </a:r>
            <a:r>
              <a:rPr lang="ru-RU" sz="900" dirty="0"/>
              <a:t> кампании.</a:t>
            </a:r>
            <a:endParaRPr lang="ru-RU" sz="300" dirty="0"/>
          </a:p>
        </p:txBody>
      </p:sp>
      <p:sp>
        <p:nvSpPr>
          <p:cNvPr id="369" name="Прямоугольник 368">
            <a:extLst>
              <a:ext uri="{FF2B5EF4-FFF2-40B4-BE49-F238E27FC236}">
                <a16:creationId xmlns:a16="http://schemas.microsoft.com/office/drawing/2014/main" id="{E86C5F17-7265-4E19-B915-C7F4545A35A1}"/>
              </a:ext>
            </a:extLst>
          </p:cNvPr>
          <p:cNvSpPr/>
          <p:nvPr/>
        </p:nvSpPr>
        <p:spPr>
          <a:xfrm>
            <a:off x="40680922" y="22790939"/>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Правительство социал-демократической рабочей партии (</a:t>
            </a:r>
            <a:r>
              <a:rPr lang="en-US" sz="1400" dirty="0"/>
              <a:t>Johan Willem </a:t>
            </a:r>
            <a:r>
              <a:rPr lang="en-US" sz="1400" dirty="0" err="1"/>
              <a:t>Albarda</a:t>
            </a:r>
            <a:r>
              <a:rPr lang="ru-RU" sz="1400" dirty="0"/>
              <a:t>)</a:t>
            </a:r>
          </a:p>
        </p:txBody>
      </p:sp>
      <p:cxnSp>
        <p:nvCxnSpPr>
          <p:cNvPr id="378" name="Прямая соединительная линия 377">
            <a:extLst>
              <a:ext uri="{FF2B5EF4-FFF2-40B4-BE49-F238E27FC236}">
                <a16:creationId xmlns:a16="http://schemas.microsoft.com/office/drawing/2014/main" id="{8466F45B-9126-45EB-8FE8-FE23FCABF06E}"/>
              </a:ext>
            </a:extLst>
          </p:cNvPr>
          <p:cNvCxnSpPr>
            <a:cxnSpLocks/>
          </p:cNvCxnSpPr>
          <p:nvPr/>
        </p:nvCxnSpPr>
        <p:spPr>
          <a:xfrm>
            <a:off x="42837374" y="23330939"/>
            <a:ext cx="8369026"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391" name="Прямоугольник 390">
            <a:extLst>
              <a:ext uri="{FF2B5EF4-FFF2-40B4-BE49-F238E27FC236}">
                <a16:creationId xmlns:a16="http://schemas.microsoft.com/office/drawing/2014/main" id="{B5D6DF9B-21B2-4CEA-936A-625EDCD2C861}"/>
              </a:ext>
            </a:extLst>
          </p:cNvPr>
          <p:cNvSpPr/>
          <p:nvPr/>
        </p:nvSpPr>
        <p:spPr>
          <a:xfrm>
            <a:off x="34462533" y="27341918"/>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Национализация жизненно важных отраслей</a:t>
            </a:r>
          </a:p>
        </p:txBody>
      </p:sp>
      <p:sp>
        <p:nvSpPr>
          <p:cNvPr id="393" name="Прямоугольник 392">
            <a:extLst>
              <a:ext uri="{FF2B5EF4-FFF2-40B4-BE49-F238E27FC236}">
                <a16:creationId xmlns:a16="http://schemas.microsoft.com/office/drawing/2014/main" id="{44C06B54-3281-4073-8A86-0CF5478BB2ED}"/>
              </a:ext>
            </a:extLst>
          </p:cNvPr>
          <p:cNvSpPr/>
          <p:nvPr/>
        </p:nvSpPr>
        <p:spPr>
          <a:xfrm>
            <a:off x="35696182" y="24283552"/>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Создание общеэкономического совета </a:t>
            </a:r>
            <a:r>
              <a:rPr lang="ru-RU" sz="300" dirty="0"/>
              <a:t>(Для достижения второго План труда предусматривал создание Общеэкономического совета, в котором предприятия, рабочие и правительство могли бы координировать экономику посредством рационализации, индустриализации и инвестиций. [1] Таким образом, План Труда был отказом от </a:t>
            </a:r>
            <a:r>
              <a:rPr lang="ru-RU" sz="300" dirty="0" err="1"/>
              <a:t>марксистскойортодоксия</a:t>
            </a:r>
            <a:r>
              <a:rPr lang="ru-RU" sz="300" dirty="0"/>
              <a:t> пассивной оппозиции во время завершающегося кризиса капитализма, предоставляющая SDAP образец для поиска ответственности правительства. [6])</a:t>
            </a:r>
            <a:endParaRPr lang="ru-RU" sz="1400" dirty="0"/>
          </a:p>
        </p:txBody>
      </p:sp>
      <p:sp>
        <p:nvSpPr>
          <p:cNvPr id="394" name="Прямоугольник 393">
            <a:extLst>
              <a:ext uri="{FF2B5EF4-FFF2-40B4-BE49-F238E27FC236}">
                <a16:creationId xmlns:a16="http://schemas.microsoft.com/office/drawing/2014/main" id="{AF1ADB56-BB1F-41D5-9E42-8E85D39F32AF}"/>
              </a:ext>
            </a:extLst>
          </p:cNvPr>
          <p:cNvSpPr/>
          <p:nvPr/>
        </p:nvSpPr>
        <p:spPr>
          <a:xfrm>
            <a:off x="33323114" y="25844332"/>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Передать регулирующую роль в экономике правительству</a:t>
            </a:r>
          </a:p>
        </p:txBody>
      </p:sp>
      <p:sp>
        <p:nvSpPr>
          <p:cNvPr id="395" name="Прямоугольник 394">
            <a:extLst>
              <a:ext uri="{FF2B5EF4-FFF2-40B4-BE49-F238E27FC236}">
                <a16:creationId xmlns:a16="http://schemas.microsoft.com/office/drawing/2014/main" id="{A67554A5-F069-4423-8800-7F865A71AAC9}"/>
              </a:ext>
            </a:extLst>
          </p:cNvPr>
          <p:cNvSpPr/>
          <p:nvPr/>
        </p:nvSpPr>
        <p:spPr>
          <a:xfrm>
            <a:off x="35700537" y="25844332"/>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Создание </a:t>
            </a:r>
            <a:r>
              <a:rPr lang="ru-RU" sz="1400" dirty="0" err="1"/>
              <a:t>корпоративистской</a:t>
            </a:r>
            <a:r>
              <a:rPr lang="ru-RU" sz="1400" dirty="0"/>
              <a:t> модели</a:t>
            </a:r>
          </a:p>
        </p:txBody>
      </p:sp>
      <p:sp>
        <p:nvSpPr>
          <p:cNvPr id="396" name="Прямоугольник 395">
            <a:extLst>
              <a:ext uri="{FF2B5EF4-FFF2-40B4-BE49-F238E27FC236}">
                <a16:creationId xmlns:a16="http://schemas.microsoft.com/office/drawing/2014/main" id="{42E20D41-9358-43C8-AC34-7415A6263541}"/>
              </a:ext>
            </a:extLst>
          </p:cNvPr>
          <p:cNvSpPr/>
          <p:nvPr/>
        </p:nvSpPr>
        <p:spPr>
          <a:xfrm>
            <a:off x="38118587" y="25844332"/>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Положиться на саморегулирующуюся рыночную экономику</a:t>
            </a:r>
          </a:p>
        </p:txBody>
      </p:sp>
      <p:cxnSp>
        <p:nvCxnSpPr>
          <p:cNvPr id="398" name="Прямая соединительная линия 397">
            <a:extLst>
              <a:ext uri="{FF2B5EF4-FFF2-40B4-BE49-F238E27FC236}">
                <a16:creationId xmlns:a16="http://schemas.microsoft.com/office/drawing/2014/main" id="{900756FE-5E3B-49DF-8D51-779F2D97B6C3}"/>
              </a:ext>
            </a:extLst>
          </p:cNvPr>
          <p:cNvCxnSpPr>
            <a:cxnSpLocks/>
            <a:stCxn id="395" idx="1"/>
            <a:endCxn id="394" idx="3"/>
          </p:cNvCxnSpPr>
          <p:nvPr/>
        </p:nvCxnSpPr>
        <p:spPr>
          <a:xfrm flipH="1">
            <a:off x="35439032" y="26384332"/>
            <a:ext cx="261505"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99" name="Прямая соединительная линия 398">
            <a:extLst>
              <a:ext uri="{FF2B5EF4-FFF2-40B4-BE49-F238E27FC236}">
                <a16:creationId xmlns:a16="http://schemas.microsoft.com/office/drawing/2014/main" id="{6D9FA165-2070-4044-8B37-B5B6F72467E2}"/>
              </a:ext>
            </a:extLst>
          </p:cNvPr>
          <p:cNvCxnSpPr>
            <a:cxnSpLocks/>
            <a:stCxn id="396" idx="1"/>
            <a:endCxn id="395" idx="3"/>
          </p:cNvCxnSpPr>
          <p:nvPr/>
        </p:nvCxnSpPr>
        <p:spPr>
          <a:xfrm flipH="1">
            <a:off x="37816455" y="26384332"/>
            <a:ext cx="302132"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00" name="Соединительная линия уступом 175">
            <a:extLst>
              <a:ext uri="{FF2B5EF4-FFF2-40B4-BE49-F238E27FC236}">
                <a16:creationId xmlns:a16="http://schemas.microsoft.com/office/drawing/2014/main" id="{1DDA4EBB-7DBF-416F-B0B4-41BCF1846544}"/>
              </a:ext>
            </a:extLst>
          </p:cNvPr>
          <p:cNvCxnSpPr>
            <a:cxnSpLocks/>
            <a:stCxn id="369" idx="2"/>
            <a:endCxn id="393" idx="0"/>
          </p:cNvCxnSpPr>
          <p:nvPr/>
        </p:nvCxnSpPr>
        <p:spPr>
          <a:xfrm rot="5400000">
            <a:off x="39040205" y="21584875"/>
            <a:ext cx="412613" cy="498474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01" name="Соединительная линия уступом 175">
            <a:extLst>
              <a:ext uri="{FF2B5EF4-FFF2-40B4-BE49-F238E27FC236}">
                <a16:creationId xmlns:a16="http://schemas.microsoft.com/office/drawing/2014/main" id="{837C0581-8229-4EC6-A4C4-EE16B95588A5}"/>
              </a:ext>
            </a:extLst>
          </p:cNvPr>
          <p:cNvCxnSpPr>
            <a:cxnSpLocks/>
            <a:stCxn id="393" idx="2"/>
            <a:endCxn id="394" idx="0"/>
          </p:cNvCxnSpPr>
          <p:nvPr/>
        </p:nvCxnSpPr>
        <p:spPr>
          <a:xfrm rot="5400000">
            <a:off x="35327217" y="24417408"/>
            <a:ext cx="480780" cy="237306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02" name="Соединительная линия уступом 175">
            <a:extLst>
              <a:ext uri="{FF2B5EF4-FFF2-40B4-BE49-F238E27FC236}">
                <a16:creationId xmlns:a16="http://schemas.microsoft.com/office/drawing/2014/main" id="{C75827AD-FFBE-4DC1-B296-11872514F88B}"/>
              </a:ext>
            </a:extLst>
          </p:cNvPr>
          <p:cNvCxnSpPr>
            <a:cxnSpLocks/>
            <a:stCxn id="393" idx="2"/>
            <a:endCxn id="396" idx="0"/>
          </p:cNvCxnSpPr>
          <p:nvPr/>
        </p:nvCxnSpPr>
        <p:spPr>
          <a:xfrm rot="16200000" flipH="1">
            <a:off x="37724953" y="24392739"/>
            <a:ext cx="480780" cy="242240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03" name="Прямая со стрелкой 402">
            <a:extLst>
              <a:ext uri="{FF2B5EF4-FFF2-40B4-BE49-F238E27FC236}">
                <a16:creationId xmlns:a16="http://schemas.microsoft.com/office/drawing/2014/main" id="{9042E04C-DFF6-4D6D-A193-3A00D4141CD4}"/>
              </a:ext>
            </a:extLst>
          </p:cNvPr>
          <p:cNvCxnSpPr>
            <a:cxnSpLocks/>
            <a:stCxn id="393" idx="2"/>
            <a:endCxn id="395" idx="0"/>
          </p:cNvCxnSpPr>
          <p:nvPr/>
        </p:nvCxnSpPr>
        <p:spPr>
          <a:xfrm>
            <a:off x="36754141" y="25363552"/>
            <a:ext cx="4355" cy="48078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04" name="Прямоугольник 403">
            <a:extLst>
              <a:ext uri="{FF2B5EF4-FFF2-40B4-BE49-F238E27FC236}">
                <a16:creationId xmlns:a16="http://schemas.microsoft.com/office/drawing/2014/main" id="{484CC994-9DDB-46CD-8A18-988005353D81}"/>
              </a:ext>
            </a:extLst>
          </p:cNvPr>
          <p:cNvSpPr/>
          <p:nvPr/>
        </p:nvSpPr>
        <p:spPr>
          <a:xfrm>
            <a:off x="35709223" y="28839503"/>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Плотное сотрудничество с профсоюзами</a:t>
            </a:r>
          </a:p>
        </p:txBody>
      </p:sp>
      <p:cxnSp>
        <p:nvCxnSpPr>
          <p:cNvPr id="405" name="Прямая со стрелкой 404">
            <a:extLst>
              <a:ext uri="{FF2B5EF4-FFF2-40B4-BE49-F238E27FC236}">
                <a16:creationId xmlns:a16="http://schemas.microsoft.com/office/drawing/2014/main" id="{4199483D-C6CF-4A07-9A27-B9990579FEB4}"/>
              </a:ext>
            </a:extLst>
          </p:cNvPr>
          <p:cNvCxnSpPr>
            <a:cxnSpLocks/>
            <a:stCxn id="395" idx="2"/>
            <a:endCxn id="404" idx="0"/>
          </p:cNvCxnSpPr>
          <p:nvPr/>
        </p:nvCxnSpPr>
        <p:spPr>
          <a:xfrm>
            <a:off x="36758496" y="26924332"/>
            <a:ext cx="8686" cy="191517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06" name="Соединительная линия уступом 175">
            <a:extLst>
              <a:ext uri="{FF2B5EF4-FFF2-40B4-BE49-F238E27FC236}">
                <a16:creationId xmlns:a16="http://schemas.microsoft.com/office/drawing/2014/main" id="{CD2C4F75-4C6D-41AE-8EDE-00C04CD7D72B}"/>
              </a:ext>
            </a:extLst>
          </p:cNvPr>
          <p:cNvCxnSpPr>
            <a:cxnSpLocks/>
            <a:stCxn id="396" idx="2"/>
            <a:endCxn id="391" idx="0"/>
          </p:cNvCxnSpPr>
          <p:nvPr/>
        </p:nvCxnSpPr>
        <p:spPr>
          <a:xfrm rot="5400000">
            <a:off x="37139726" y="25305098"/>
            <a:ext cx="417586" cy="3656054"/>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07" name="Соединительная линия уступом 175">
            <a:extLst>
              <a:ext uri="{FF2B5EF4-FFF2-40B4-BE49-F238E27FC236}">
                <a16:creationId xmlns:a16="http://schemas.microsoft.com/office/drawing/2014/main" id="{4FB2E672-A687-448E-9EEB-98732CDE113F}"/>
              </a:ext>
            </a:extLst>
          </p:cNvPr>
          <p:cNvCxnSpPr>
            <a:cxnSpLocks/>
            <a:stCxn id="395" idx="2"/>
            <a:endCxn id="391" idx="0"/>
          </p:cNvCxnSpPr>
          <p:nvPr/>
        </p:nvCxnSpPr>
        <p:spPr>
          <a:xfrm rot="5400000">
            <a:off x="35930701" y="26514123"/>
            <a:ext cx="417586" cy="1238004"/>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408" name="Прямоугольник 407">
            <a:extLst>
              <a:ext uri="{FF2B5EF4-FFF2-40B4-BE49-F238E27FC236}">
                <a16:creationId xmlns:a16="http://schemas.microsoft.com/office/drawing/2014/main" id="{2E65A80B-0469-46CC-B0AC-4AE52AD1B04C}"/>
              </a:ext>
            </a:extLst>
          </p:cNvPr>
          <p:cNvSpPr/>
          <p:nvPr/>
        </p:nvSpPr>
        <p:spPr>
          <a:xfrm>
            <a:off x="36938540" y="27341917"/>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Обеспечить инвестиции в промышленность</a:t>
            </a:r>
          </a:p>
        </p:txBody>
      </p:sp>
      <p:cxnSp>
        <p:nvCxnSpPr>
          <p:cNvPr id="409" name="Соединительная линия уступом 175">
            <a:extLst>
              <a:ext uri="{FF2B5EF4-FFF2-40B4-BE49-F238E27FC236}">
                <a16:creationId xmlns:a16="http://schemas.microsoft.com/office/drawing/2014/main" id="{C9D1960B-38D5-414C-AAFE-51C414237620}"/>
              </a:ext>
            </a:extLst>
          </p:cNvPr>
          <p:cNvCxnSpPr>
            <a:cxnSpLocks/>
            <a:stCxn id="394" idx="2"/>
            <a:endCxn id="391" idx="0"/>
          </p:cNvCxnSpPr>
          <p:nvPr/>
        </p:nvCxnSpPr>
        <p:spPr>
          <a:xfrm rot="16200000" flipH="1">
            <a:off x="34741989" y="26563415"/>
            <a:ext cx="417586" cy="1139419"/>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410" name="Прямоугольник 409">
            <a:extLst>
              <a:ext uri="{FF2B5EF4-FFF2-40B4-BE49-F238E27FC236}">
                <a16:creationId xmlns:a16="http://schemas.microsoft.com/office/drawing/2014/main" id="{73CD13B2-1C37-43AD-A48B-6C11EBD0C47F}"/>
              </a:ext>
            </a:extLst>
          </p:cNvPr>
          <p:cNvSpPr/>
          <p:nvPr/>
        </p:nvSpPr>
        <p:spPr>
          <a:xfrm>
            <a:off x="38118587" y="28839503"/>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Плотное сотрудничество с организациями</a:t>
            </a:r>
          </a:p>
        </p:txBody>
      </p:sp>
      <p:cxnSp>
        <p:nvCxnSpPr>
          <p:cNvPr id="411" name="Прямая со стрелкой 410">
            <a:extLst>
              <a:ext uri="{FF2B5EF4-FFF2-40B4-BE49-F238E27FC236}">
                <a16:creationId xmlns:a16="http://schemas.microsoft.com/office/drawing/2014/main" id="{18866F54-58D0-49CA-AF7E-4C8756C05A81}"/>
              </a:ext>
            </a:extLst>
          </p:cNvPr>
          <p:cNvCxnSpPr>
            <a:cxnSpLocks/>
            <a:stCxn id="396" idx="2"/>
            <a:endCxn id="410" idx="0"/>
          </p:cNvCxnSpPr>
          <p:nvPr/>
        </p:nvCxnSpPr>
        <p:spPr>
          <a:xfrm>
            <a:off x="39176546" y="26924332"/>
            <a:ext cx="0" cy="191517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12" name="Прямоугольник 411">
            <a:extLst>
              <a:ext uri="{FF2B5EF4-FFF2-40B4-BE49-F238E27FC236}">
                <a16:creationId xmlns:a16="http://schemas.microsoft.com/office/drawing/2014/main" id="{ADBFD3AA-DF9E-41A5-9992-6F85DE7481DC}"/>
              </a:ext>
            </a:extLst>
          </p:cNvPr>
          <p:cNvSpPr/>
          <p:nvPr/>
        </p:nvSpPr>
        <p:spPr>
          <a:xfrm>
            <a:off x="33327452" y="28839503"/>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Плотное сотрудничество с организациями</a:t>
            </a:r>
          </a:p>
        </p:txBody>
      </p:sp>
      <p:cxnSp>
        <p:nvCxnSpPr>
          <p:cNvPr id="413" name="Прямая со стрелкой 412">
            <a:extLst>
              <a:ext uri="{FF2B5EF4-FFF2-40B4-BE49-F238E27FC236}">
                <a16:creationId xmlns:a16="http://schemas.microsoft.com/office/drawing/2014/main" id="{4CE2EE3E-D9CC-4744-BD50-F34DD985FA28}"/>
              </a:ext>
            </a:extLst>
          </p:cNvPr>
          <p:cNvCxnSpPr>
            <a:cxnSpLocks/>
            <a:stCxn id="394" idx="2"/>
            <a:endCxn id="412" idx="0"/>
          </p:cNvCxnSpPr>
          <p:nvPr/>
        </p:nvCxnSpPr>
        <p:spPr>
          <a:xfrm>
            <a:off x="34381073" y="26924332"/>
            <a:ext cx="4338" cy="191517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14" name="Прямоугольник 413">
            <a:extLst>
              <a:ext uri="{FF2B5EF4-FFF2-40B4-BE49-F238E27FC236}">
                <a16:creationId xmlns:a16="http://schemas.microsoft.com/office/drawing/2014/main" id="{5B2DAA12-7223-4C02-A3FD-55D4FBA67895}"/>
              </a:ext>
            </a:extLst>
          </p:cNvPr>
          <p:cNvSpPr/>
          <p:nvPr/>
        </p:nvSpPr>
        <p:spPr>
          <a:xfrm>
            <a:off x="34458920" y="30337088"/>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Обеспечить устойчивый экономический рост</a:t>
            </a:r>
          </a:p>
        </p:txBody>
      </p:sp>
      <p:sp>
        <p:nvSpPr>
          <p:cNvPr id="415" name="Прямоугольник 414">
            <a:extLst>
              <a:ext uri="{FF2B5EF4-FFF2-40B4-BE49-F238E27FC236}">
                <a16:creationId xmlns:a16="http://schemas.microsoft.com/office/drawing/2014/main" id="{935011A5-F01B-44A4-BD24-001B35DCB2DC}"/>
              </a:ext>
            </a:extLst>
          </p:cNvPr>
          <p:cNvSpPr/>
          <p:nvPr/>
        </p:nvSpPr>
        <p:spPr>
          <a:xfrm>
            <a:off x="36907384" y="30337088"/>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Справедливое распределение доходов</a:t>
            </a:r>
          </a:p>
        </p:txBody>
      </p:sp>
      <p:cxnSp>
        <p:nvCxnSpPr>
          <p:cNvPr id="416" name="Соединительная линия уступом 175">
            <a:extLst>
              <a:ext uri="{FF2B5EF4-FFF2-40B4-BE49-F238E27FC236}">
                <a16:creationId xmlns:a16="http://schemas.microsoft.com/office/drawing/2014/main" id="{4E24EEA1-11CC-41B5-A7CD-C9AC5EAEE5BD}"/>
              </a:ext>
            </a:extLst>
          </p:cNvPr>
          <p:cNvCxnSpPr>
            <a:cxnSpLocks/>
            <a:stCxn id="410" idx="2"/>
            <a:endCxn id="414" idx="0"/>
          </p:cNvCxnSpPr>
          <p:nvPr/>
        </p:nvCxnSpPr>
        <p:spPr>
          <a:xfrm rot="5400000">
            <a:off x="37137921" y="28298462"/>
            <a:ext cx="417585" cy="3659667"/>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17" name="Соединительная линия уступом 175">
            <a:extLst>
              <a:ext uri="{FF2B5EF4-FFF2-40B4-BE49-F238E27FC236}">
                <a16:creationId xmlns:a16="http://schemas.microsoft.com/office/drawing/2014/main" id="{F9C030BA-09B1-4F38-ADEA-58333678A556}"/>
              </a:ext>
            </a:extLst>
          </p:cNvPr>
          <p:cNvCxnSpPr>
            <a:cxnSpLocks/>
            <a:stCxn id="404" idx="2"/>
            <a:endCxn id="414" idx="0"/>
          </p:cNvCxnSpPr>
          <p:nvPr/>
        </p:nvCxnSpPr>
        <p:spPr>
          <a:xfrm rot="5400000">
            <a:off x="35933239" y="29503144"/>
            <a:ext cx="417585" cy="1250303"/>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20" name="Соединительная линия уступом 175">
            <a:extLst>
              <a:ext uri="{FF2B5EF4-FFF2-40B4-BE49-F238E27FC236}">
                <a16:creationId xmlns:a16="http://schemas.microsoft.com/office/drawing/2014/main" id="{59A83AA4-4DB3-4BAF-B8B6-6BD38C52F1F7}"/>
              </a:ext>
            </a:extLst>
          </p:cNvPr>
          <p:cNvCxnSpPr>
            <a:cxnSpLocks/>
            <a:stCxn id="412" idx="2"/>
            <a:endCxn id="414" idx="0"/>
          </p:cNvCxnSpPr>
          <p:nvPr/>
        </p:nvCxnSpPr>
        <p:spPr>
          <a:xfrm rot="16200000" flipH="1">
            <a:off x="34742353" y="29562561"/>
            <a:ext cx="417585" cy="1131468"/>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21" name="Соединительная линия уступом 175">
            <a:extLst>
              <a:ext uri="{FF2B5EF4-FFF2-40B4-BE49-F238E27FC236}">
                <a16:creationId xmlns:a16="http://schemas.microsoft.com/office/drawing/2014/main" id="{AD3F1D18-EDD0-4229-801A-8FBE28C4D7D7}"/>
              </a:ext>
            </a:extLst>
          </p:cNvPr>
          <p:cNvCxnSpPr>
            <a:cxnSpLocks/>
            <a:stCxn id="412" idx="2"/>
            <a:endCxn id="415" idx="0"/>
          </p:cNvCxnSpPr>
          <p:nvPr/>
        </p:nvCxnSpPr>
        <p:spPr>
          <a:xfrm rot="16200000" flipH="1">
            <a:off x="35966585" y="28338329"/>
            <a:ext cx="417585" cy="3579932"/>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22" name="Соединительная линия уступом 175">
            <a:extLst>
              <a:ext uri="{FF2B5EF4-FFF2-40B4-BE49-F238E27FC236}">
                <a16:creationId xmlns:a16="http://schemas.microsoft.com/office/drawing/2014/main" id="{F673E2A7-3D59-4EE7-B3CB-539FA1163F79}"/>
              </a:ext>
            </a:extLst>
          </p:cNvPr>
          <p:cNvCxnSpPr>
            <a:cxnSpLocks/>
            <a:stCxn id="404" idx="2"/>
            <a:endCxn id="415" idx="0"/>
          </p:cNvCxnSpPr>
          <p:nvPr/>
        </p:nvCxnSpPr>
        <p:spPr>
          <a:xfrm rot="16200000" flipH="1">
            <a:off x="37157470" y="29529214"/>
            <a:ext cx="417585" cy="1198161"/>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23" name="Соединительная линия уступом 175">
            <a:extLst>
              <a:ext uri="{FF2B5EF4-FFF2-40B4-BE49-F238E27FC236}">
                <a16:creationId xmlns:a16="http://schemas.microsoft.com/office/drawing/2014/main" id="{0119C34F-73B5-4432-9175-D924BF33B890}"/>
              </a:ext>
            </a:extLst>
          </p:cNvPr>
          <p:cNvCxnSpPr>
            <a:cxnSpLocks/>
            <a:stCxn id="410" idx="2"/>
            <a:endCxn id="415" idx="0"/>
          </p:cNvCxnSpPr>
          <p:nvPr/>
        </p:nvCxnSpPr>
        <p:spPr>
          <a:xfrm rot="5400000">
            <a:off x="38362153" y="29522694"/>
            <a:ext cx="417585" cy="1211203"/>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25" name="Соединительная линия уступом 175">
            <a:extLst>
              <a:ext uri="{FF2B5EF4-FFF2-40B4-BE49-F238E27FC236}">
                <a16:creationId xmlns:a16="http://schemas.microsoft.com/office/drawing/2014/main" id="{B5EC89C8-8F10-4B38-AE6B-08A0B5E4959E}"/>
              </a:ext>
            </a:extLst>
          </p:cNvPr>
          <p:cNvCxnSpPr>
            <a:cxnSpLocks/>
            <a:stCxn id="396" idx="2"/>
            <a:endCxn id="408" idx="0"/>
          </p:cNvCxnSpPr>
          <p:nvPr/>
        </p:nvCxnSpPr>
        <p:spPr>
          <a:xfrm rot="5400000">
            <a:off x="38377731" y="26543101"/>
            <a:ext cx="417585" cy="1180047"/>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26" name="Соединительная линия уступом 175">
            <a:extLst>
              <a:ext uri="{FF2B5EF4-FFF2-40B4-BE49-F238E27FC236}">
                <a16:creationId xmlns:a16="http://schemas.microsoft.com/office/drawing/2014/main" id="{16E873C8-A588-454E-AA03-B55FE1EEB56B}"/>
              </a:ext>
            </a:extLst>
          </p:cNvPr>
          <p:cNvCxnSpPr>
            <a:cxnSpLocks/>
            <a:stCxn id="395" idx="2"/>
            <a:endCxn id="408" idx="0"/>
          </p:cNvCxnSpPr>
          <p:nvPr/>
        </p:nvCxnSpPr>
        <p:spPr>
          <a:xfrm rot="16200000" flipH="1">
            <a:off x="37168705" y="26514122"/>
            <a:ext cx="417585" cy="1238003"/>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27" name="Соединительная линия уступом 175">
            <a:extLst>
              <a:ext uri="{FF2B5EF4-FFF2-40B4-BE49-F238E27FC236}">
                <a16:creationId xmlns:a16="http://schemas.microsoft.com/office/drawing/2014/main" id="{8D4DD233-EC4C-42F1-84D0-805ECD8A7824}"/>
              </a:ext>
            </a:extLst>
          </p:cNvPr>
          <p:cNvCxnSpPr>
            <a:cxnSpLocks/>
            <a:stCxn id="394" idx="2"/>
            <a:endCxn id="408" idx="0"/>
          </p:cNvCxnSpPr>
          <p:nvPr/>
        </p:nvCxnSpPr>
        <p:spPr>
          <a:xfrm rot="16200000" flipH="1">
            <a:off x="35979994" y="25325411"/>
            <a:ext cx="417585" cy="3615426"/>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429" name="Прямоугольник 428">
            <a:extLst>
              <a:ext uri="{FF2B5EF4-FFF2-40B4-BE49-F238E27FC236}">
                <a16:creationId xmlns:a16="http://schemas.microsoft.com/office/drawing/2014/main" id="{F3E18413-49E4-4756-AD0A-7DCFEAAFD7C5}"/>
              </a:ext>
            </a:extLst>
          </p:cNvPr>
          <p:cNvSpPr/>
          <p:nvPr/>
        </p:nvSpPr>
        <p:spPr>
          <a:xfrm>
            <a:off x="40680922" y="24283551"/>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Прорыв </a:t>
            </a:r>
            <a:r>
              <a:rPr lang="ru-RU" sz="500" dirty="0"/>
              <a:t>(</a:t>
            </a:r>
            <a:r>
              <a:rPr lang="ru-RU" sz="500" dirty="0" err="1"/>
              <a:t>Doorbraak</a:t>
            </a:r>
            <a:r>
              <a:rPr lang="ru-RU" sz="500" dirty="0"/>
              <a:t> («Прорыв») был краткосрочным политическим движением в Нидерландах после Второй мировой войны , с заявленной целью обновления политики Нидерландов путем объединения прогрессивных либералов , христианских демократов и социал-демократов в единую прогрессивную политическую партию. При этом движение стремилось «прорваться» через </a:t>
            </a:r>
            <a:r>
              <a:rPr lang="ru-RU" sz="500" dirty="0" err="1"/>
              <a:t>столбничество</a:t>
            </a:r>
            <a:r>
              <a:rPr lang="ru-RU" sz="500" dirty="0"/>
              <a:t> в голландской политике. Это привело к созданию современной Лейбористской партии)</a:t>
            </a:r>
            <a:endParaRPr lang="ru-RU" sz="1400" dirty="0"/>
          </a:p>
        </p:txBody>
      </p:sp>
      <p:sp>
        <p:nvSpPr>
          <p:cNvPr id="430" name="Прямоугольник 429">
            <a:extLst>
              <a:ext uri="{FF2B5EF4-FFF2-40B4-BE49-F238E27FC236}">
                <a16:creationId xmlns:a16="http://schemas.microsoft.com/office/drawing/2014/main" id="{B8821B44-3C16-49F5-AF6E-A459DAB3173E}"/>
              </a:ext>
            </a:extLst>
          </p:cNvPr>
          <p:cNvSpPr/>
          <p:nvPr/>
        </p:nvSpPr>
        <p:spPr>
          <a:xfrm>
            <a:off x="40680922" y="25844331"/>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Всеобщее избирательное право</a:t>
            </a:r>
          </a:p>
        </p:txBody>
      </p:sp>
      <p:sp>
        <p:nvSpPr>
          <p:cNvPr id="432" name="Прямоугольник 431">
            <a:extLst>
              <a:ext uri="{FF2B5EF4-FFF2-40B4-BE49-F238E27FC236}">
                <a16:creationId xmlns:a16="http://schemas.microsoft.com/office/drawing/2014/main" id="{E60F426E-51AC-497D-8A53-07C95D79DFEC}"/>
              </a:ext>
            </a:extLst>
          </p:cNvPr>
          <p:cNvSpPr/>
          <p:nvPr/>
        </p:nvSpPr>
        <p:spPr>
          <a:xfrm>
            <a:off x="21029959" y="25881218"/>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Ослабить контроль церкви над обществом</a:t>
            </a:r>
          </a:p>
        </p:txBody>
      </p:sp>
      <p:cxnSp>
        <p:nvCxnSpPr>
          <p:cNvPr id="433" name="Прямая соединительная линия 432">
            <a:extLst>
              <a:ext uri="{FF2B5EF4-FFF2-40B4-BE49-F238E27FC236}">
                <a16:creationId xmlns:a16="http://schemas.microsoft.com/office/drawing/2014/main" id="{822DED5E-4461-491C-AFC2-0D2D27ECFC92}"/>
              </a:ext>
            </a:extLst>
          </p:cNvPr>
          <p:cNvCxnSpPr>
            <a:cxnSpLocks/>
            <a:stCxn id="312" idx="1"/>
            <a:endCxn id="432" idx="3"/>
          </p:cNvCxnSpPr>
          <p:nvPr/>
        </p:nvCxnSpPr>
        <p:spPr>
          <a:xfrm flipH="1" flipV="1">
            <a:off x="23145877" y="26421218"/>
            <a:ext cx="355119" cy="294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434" name="Прямоугольник 433">
            <a:extLst>
              <a:ext uri="{FF2B5EF4-FFF2-40B4-BE49-F238E27FC236}">
                <a16:creationId xmlns:a16="http://schemas.microsoft.com/office/drawing/2014/main" id="{2EB1B2CD-4E62-474D-88CB-896850643FB6}"/>
              </a:ext>
            </a:extLst>
          </p:cNvPr>
          <p:cNvSpPr/>
          <p:nvPr/>
        </p:nvSpPr>
        <p:spPr>
          <a:xfrm>
            <a:off x="38118587" y="24283552"/>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Народная армия </a:t>
            </a:r>
            <a:r>
              <a:rPr lang="ru-RU" sz="800" dirty="0"/>
              <a:t>(партия хотела разоружить голландскую армию . Партия выступала против милитаризма и национализма . После подъема немецкой нацистской партии SDAP начала агитировать за создание народной армии.)</a:t>
            </a:r>
            <a:endParaRPr lang="ru-RU" sz="1400" dirty="0"/>
          </a:p>
        </p:txBody>
      </p:sp>
      <p:sp>
        <p:nvSpPr>
          <p:cNvPr id="435" name="Прямоугольник 434">
            <a:extLst>
              <a:ext uri="{FF2B5EF4-FFF2-40B4-BE49-F238E27FC236}">
                <a16:creationId xmlns:a16="http://schemas.microsoft.com/office/drawing/2014/main" id="{4345DEF6-70FC-4C98-AB46-32C4B1454488}"/>
              </a:ext>
            </a:extLst>
          </p:cNvPr>
          <p:cNvSpPr/>
          <p:nvPr/>
        </p:nvSpPr>
        <p:spPr>
          <a:xfrm>
            <a:off x="45615731" y="24281503"/>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Спасти Испанскую республику</a:t>
            </a:r>
          </a:p>
        </p:txBody>
      </p:sp>
      <p:sp>
        <p:nvSpPr>
          <p:cNvPr id="436" name="Прямоугольник 435">
            <a:extLst>
              <a:ext uri="{FF2B5EF4-FFF2-40B4-BE49-F238E27FC236}">
                <a16:creationId xmlns:a16="http://schemas.microsoft.com/office/drawing/2014/main" id="{34150BB0-8305-4A2C-93E2-D26EB15407C1}"/>
              </a:ext>
            </a:extLst>
          </p:cNvPr>
          <p:cNvSpPr/>
          <p:nvPr/>
        </p:nvSpPr>
        <p:spPr>
          <a:xfrm>
            <a:off x="43148644" y="27341914"/>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Лейбористский и Социалистический Интернационал </a:t>
            </a:r>
            <a:r>
              <a:rPr lang="ru-RU" sz="200" dirty="0"/>
              <a:t>(Лейбористский и Социалистический Интернационал ( LSI ; нем . </a:t>
            </a:r>
            <a:r>
              <a:rPr lang="ru-RU" sz="200" dirty="0" err="1"/>
              <a:t>Sozialistische</a:t>
            </a:r>
            <a:r>
              <a:rPr lang="ru-RU" sz="200" dirty="0"/>
              <a:t> </a:t>
            </a:r>
            <a:r>
              <a:rPr lang="ru-RU" sz="200" dirty="0" err="1"/>
              <a:t>Arbeiter-Internationale</a:t>
            </a:r>
            <a:r>
              <a:rPr lang="ru-RU" sz="200" dirty="0"/>
              <a:t> , SAI ) был международной организацией социалистических и рабочих партий, действовавшей между 1923 и 1940 годами. Группа была создана путем слияния конкурирующего Венского Интернационала и бывшего Второго Интернационала . , основанный в Лондоне, и был предшественником современного Социалистического Интернационала .Лейбористский и Социалистический Интернационал.</a:t>
            </a:r>
            <a:br>
              <a:rPr lang="ru-RU" sz="200" dirty="0"/>
            </a:br>
            <a:r>
              <a:rPr lang="ru-RU" sz="200" dirty="0"/>
              <a:t>У LSI была история соперничества с Коммунистическим Интернационалом (Коминтерном), с которым она конкурировала за лидерство в международном социалистическом и рабочем движении. Однако, в отличие от Коминтерна, LSI не осуществлял прямого контроля над действиями своих секций, будучи созданным как федерация автономных национальных партий)</a:t>
            </a:r>
            <a:endParaRPr lang="ru-RU" sz="1400" dirty="0"/>
          </a:p>
        </p:txBody>
      </p:sp>
      <p:sp>
        <p:nvSpPr>
          <p:cNvPr id="437" name="Прямоугольник 436">
            <a:extLst>
              <a:ext uri="{FF2B5EF4-FFF2-40B4-BE49-F238E27FC236}">
                <a16:creationId xmlns:a16="http://schemas.microsoft.com/office/drawing/2014/main" id="{C51074D0-D2A5-44B1-A0A7-977D3E858F5B}"/>
              </a:ext>
            </a:extLst>
          </p:cNvPr>
          <p:cNvSpPr/>
          <p:nvPr/>
        </p:nvSpPr>
        <p:spPr>
          <a:xfrm>
            <a:off x="40680922" y="27341914"/>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Выбрать нейтралитет</a:t>
            </a:r>
          </a:p>
        </p:txBody>
      </p:sp>
      <p:sp>
        <p:nvSpPr>
          <p:cNvPr id="439" name="Прямоугольник 438">
            <a:extLst>
              <a:ext uri="{FF2B5EF4-FFF2-40B4-BE49-F238E27FC236}">
                <a16:creationId xmlns:a16="http://schemas.microsoft.com/office/drawing/2014/main" id="{D7E17053-54C0-491D-8025-C4956CCDE2B2}"/>
              </a:ext>
            </a:extLst>
          </p:cNvPr>
          <p:cNvSpPr/>
          <p:nvPr/>
        </p:nvSpPr>
        <p:spPr>
          <a:xfrm>
            <a:off x="43148326" y="31820451"/>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Упреждающий удар по нацизму</a:t>
            </a:r>
          </a:p>
        </p:txBody>
      </p:sp>
      <p:sp>
        <p:nvSpPr>
          <p:cNvPr id="440" name="Прямоугольник 439">
            <a:extLst>
              <a:ext uri="{FF2B5EF4-FFF2-40B4-BE49-F238E27FC236}">
                <a16:creationId xmlns:a16="http://schemas.microsoft.com/office/drawing/2014/main" id="{0D5254C6-4FF2-4B00-865C-ADAE3847F4FD}"/>
              </a:ext>
            </a:extLst>
          </p:cNvPr>
          <p:cNvSpPr/>
          <p:nvPr/>
        </p:nvSpPr>
        <p:spPr>
          <a:xfrm>
            <a:off x="43148644" y="24281503"/>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Запретить алкоголь (партия считала алкоголизм одним из злейших врагов рабочего класса.)</a:t>
            </a:r>
          </a:p>
        </p:txBody>
      </p:sp>
      <p:cxnSp>
        <p:nvCxnSpPr>
          <p:cNvPr id="443" name="Прямая соединительная линия 442">
            <a:extLst>
              <a:ext uri="{FF2B5EF4-FFF2-40B4-BE49-F238E27FC236}">
                <a16:creationId xmlns:a16="http://schemas.microsoft.com/office/drawing/2014/main" id="{EC46EE79-AC81-4BAA-8AD1-0F53539027F6}"/>
              </a:ext>
            </a:extLst>
          </p:cNvPr>
          <p:cNvCxnSpPr>
            <a:cxnSpLocks/>
            <a:stCxn id="437" idx="3"/>
            <a:endCxn id="436" idx="1"/>
          </p:cNvCxnSpPr>
          <p:nvPr/>
        </p:nvCxnSpPr>
        <p:spPr>
          <a:xfrm>
            <a:off x="42796840" y="27881914"/>
            <a:ext cx="351804"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47" name="Соединительная линия уступом 175">
            <a:extLst>
              <a:ext uri="{FF2B5EF4-FFF2-40B4-BE49-F238E27FC236}">
                <a16:creationId xmlns:a16="http://schemas.microsoft.com/office/drawing/2014/main" id="{A106BAF7-16AD-4C25-B749-DA38D1F1F223}"/>
              </a:ext>
            </a:extLst>
          </p:cNvPr>
          <p:cNvCxnSpPr>
            <a:cxnSpLocks/>
            <a:stCxn id="430" idx="2"/>
            <a:endCxn id="436" idx="0"/>
          </p:cNvCxnSpPr>
          <p:nvPr/>
        </p:nvCxnSpPr>
        <p:spPr>
          <a:xfrm rot="16200000" flipH="1">
            <a:off x="42763951" y="25899261"/>
            <a:ext cx="417583" cy="2467722"/>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51" name="Прямая со стрелкой 450">
            <a:extLst>
              <a:ext uri="{FF2B5EF4-FFF2-40B4-BE49-F238E27FC236}">
                <a16:creationId xmlns:a16="http://schemas.microsoft.com/office/drawing/2014/main" id="{A857A4A8-1F25-4BD4-A2F1-F5803781B154}"/>
              </a:ext>
            </a:extLst>
          </p:cNvPr>
          <p:cNvCxnSpPr>
            <a:cxnSpLocks/>
            <a:stCxn id="430" idx="2"/>
            <a:endCxn id="437" idx="0"/>
          </p:cNvCxnSpPr>
          <p:nvPr/>
        </p:nvCxnSpPr>
        <p:spPr>
          <a:xfrm>
            <a:off x="41738881" y="26924331"/>
            <a:ext cx="0" cy="417583"/>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54" name="Прямая со стрелкой 453">
            <a:extLst>
              <a:ext uri="{FF2B5EF4-FFF2-40B4-BE49-F238E27FC236}">
                <a16:creationId xmlns:a16="http://schemas.microsoft.com/office/drawing/2014/main" id="{6AC7D04B-7CD6-4D9B-BF85-E6B81B8E2DF1}"/>
              </a:ext>
            </a:extLst>
          </p:cNvPr>
          <p:cNvCxnSpPr>
            <a:cxnSpLocks/>
            <a:stCxn id="369" idx="2"/>
            <a:endCxn id="429" idx="0"/>
          </p:cNvCxnSpPr>
          <p:nvPr/>
        </p:nvCxnSpPr>
        <p:spPr>
          <a:xfrm>
            <a:off x="41738881" y="23870939"/>
            <a:ext cx="0" cy="41261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57" name="Соединительная линия уступом 175">
            <a:extLst>
              <a:ext uri="{FF2B5EF4-FFF2-40B4-BE49-F238E27FC236}">
                <a16:creationId xmlns:a16="http://schemas.microsoft.com/office/drawing/2014/main" id="{01714FE1-B08C-41B0-883D-866BDA22F6D7}"/>
              </a:ext>
            </a:extLst>
          </p:cNvPr>
          <p:cNvCxnSpPr>
            <a:cxnSpLocks/>
            <a:stCxn id="369" idx="2"/>
            <a:endCxn id="434" idx="0"/>
          </p:cNvCxnSpPr>
          <p:nvPr/>
        </p:nvCxnSpPr>
        <p:spPr>
          <a:xfrm rot="5400000">
            <a:off x="40251408" y="22796078"/>
            <a:ext cx="412613" cy="256233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60" name="Соединительная линия уступом 175">
            <a:extLst>
              <a:ext uri="{FF2B5EF4-FFF2-40B4-BE49-F238E27FC236}">
                <a16:creationId xmlns:a16="http://schemas.microsoft.com/office/drawing/2014/main" id="{F9060CFE-6AE8-4595-A6E5-910BC59B8AD3}"/>
              </a:ext>
            </a:extLst>
          </p:cNvPr>
          <p:cNvCxnSpPr>
            <a:cxnSpLocks/>
            <a:stCxn id="369" idx="2"/>
            <a:endCxn id="440" idx="0"/>
          </p:cNvCxnSpPr>
          <p:nvPr/>
        </p:nvCxnSpPr>
        <p:spPr>
          <a:xfrm rot="16200000" flipH="1">
            <a:off x="42767460" y="22842360"/>
            <a:ext cx="410564" cy="2467722"/>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63" name="Соединительная линия уступом 175">
            <a:extLst>
              <a:ext uri="{FF2B5EF4-FFF2-40B4-BE49-F238E27FC236}">
                <a16:creationId xmlns:a16="http://schemas.microsoft.com/office/drawing/2014/main" id="{C6B94B3F-E5F3-463E-89AC-A3E2F4762A69}"/>
              </a:ext>
            </a:extLst>
          </p:cNvPr>
          <p:cNvCxnSpPr>
            <a:cxnSpLocks/>
            <a:stCxn id="369" idx="2"/>
            <a:endCxn id="435" idx="0"/>
          </p:cNvCxnSpPr>
          <p:nvPr/>
        </p:nvCxnSpPr>
        <p:spPr>
          <a:xfrm rot="16200000" flipH="1">
            <a:off x="44001003" y="21608816"/>
            <a:ext cx="410564" cy="493480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66" name="Прямая со стрелкой 465">
            <a:extLst>
              <a:ext uri="{FF2B5EF4-FFF2-40B4-BE49-F238E27FC236}">
                <a16:creationId xmlns:a16="http://schemas.microsoft.com/office/drawing/2014/main" id="{1D279105-1240-46CC-B22F-CF62B0569E2D}"/>
              </a:ext>
            </a:extLst>
          </p:cNvPr>
          <p:cNvCxnSpPr>
            <a:cxnSpLocks/>
            <a:stCxn id="429" idx="2"/>
            <a:endCxn id="430" idx="0"/>
          </p:cNvCxnSpPr>
          <p:nvPr/>
        </p:nvCxnSpPr>
        <p:spPr>
          <a:xfrm>
            <a:off x="41738881" y="25363551"/>
            <a:ext cx="0" cy="48078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69" name="Прямоугольник 468">
            <a:extLst>
              <a:ext uri="{FF2B5EF4-FFF2-40B4-BE49-F238E27FC236}">
                <a16:creationId xmlns:a16="http://schemas.microsoft.com/office/drawing/2014/main" id="{A0C21635-991F-4AA2-B3B5-D78C97E045E3}"/>
              </a:ext>
            </a:extLst>
          </p:cNvPr>
          <p:cNvSpPr/>
          <p:nvPr/>
        </p:nvSpPr>
        <p:spPr>
          <a:xfrm>
            <a:off x="38089136" y="22479077"/>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6000" dirty="0"/>
              <a:t>25</a:t>
            </a:r>
          </a:p>
        </p:txBody>
      </p:sp>
      <p:sp>
        <p:nvSpPr>
          <p:cNvPr id="470" name="Прямоугольник 469">
            <a:extLst>
              <a:ext uri="{FF2B5EF4-FFF2-40B4-BE49-F238E27FC236}">
                <a16:creationId xmlns:a16="http://schemas.microsoft.com/office/drawing/2014/main" id="{18A5E3D0-5296-4421-A78E-F53BB618FC15}"/>
              </a:ext>
            </a:extLst>
          </p:cNvPr>
          <p:cNvSpPr/>
          <p:nvPr/>
        </p:nvSpPr>
        <p:spPr>
          <a:xfrm>
            <a:off x="44996300" y="21993371"/>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14 мая 1940 года </a:t>
            </a:r>
            <a:r>
              <a:rPr lang="ru-RU" sz="1400" dirty="0" err="1"/>
              <a:t>Альбарда</a:t>
            </a:r>
            <a:r>
              <a:rPr lang="ru-RU" sz="1400" dirty="0"/>
              <a:t> объявил, что уходит с поста лидера в пользу лидера парламента в Палате представителей </a:t>
            </a:r>
            <a:r>
              <a:rPr lang="ru-RU" sz="1400" dirty="0" err="1"/>
              <a:t>Виллема</a:t>
            </a:r>
            <a:r>
              <a:rPr lang="ru-RU" sz="1400" dirty="0"/>
              <a:t> Дриса (</a:t>
            </a:r>
            <a:r>
              <a:rPr lang="ru-RU" sz="1400" dirty="0" err="1"/>
              <a:t>трейт</a:t>
            </a:r>
            <a:r>
              <a:rPr lang="ru-RU" sz="1400" dirty="0"/>
              <a:t> «умелый управленец»)</a:t>
            </a:r>
          </a:p>
        </p:txBody>
      </p:sp>
      <p:sp>
        <p:nvSpPr>
          <p:cNvPr id="471" name="Прямоугольник 470">
            <a:extLst>
              <a:ext uri="{FF2B5EF4-FFF2-40B4-BE49-F238E27FC236}">
                <a16:creationId xmlns:a16="http://schemas.microsoft.com/office/drawing/2014/main" id="{55192DA9-6577-4FBB-9E87-A6863A9B0B89}"/>
              </a:ext>
            </a:extLst>
          </p:cNvPr>
          <p:cNvSpPr/>
          <p:nvPr/>
        </p:nvSpPr>
        <p:spPr>
          <a:xfrm>
            <a:off x="44382187" y="25844328"/>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Инвестиции в здравоохранение</a:t>
            </a:r>
          </a:p>
        </p:txBody>
      </p:sp>
      <p:cxnSp>
        <p:nvCxnSpPr>
          <p:cNvPr id="472" name="Соединительная линия уступом 175">
            <a:extLst>
              <a:ext uri="{FF2B5EF4-FFF2-40B4-BE49-F238E27FC236}">
                <a16:creationId xmlns:a16="http://schemas.microsoft.com/office/drawing/2014/main" id="{3EFB5F95-15D5-4AB1-A98F-BFC7858ACE86}"/>
              </a:ext>
            </a:extLst>
          </p:cNvPr>
          <p:cNvCxnSpPr>
            <a:cxnSpLocks/>
            <a:stCxn id="440" idx="2"/>
            <a:endCxn id="471" idx="0"/>
          </p:cNvCxnSpPr>
          <p:nvPr/>
        </p:nvCxnSpPr>
        <p:spPr>
          <a:xfrm rot="16200000" flipH="1">
            <a:off x="44581962" y="24986143"/>
            <a:ext cx="482825" cy="123354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77" name="Прямоугольник 476">
            <a:extLst>
              <a:ext uri="{FF2B5EF4-FFF2-40B4-BE49-F238E27FC236}">
                <a16:creationId xmlns:a16="http://schemas.microsoft.com/office/drawing/2014/main" id="{64EBD9B7-7491-427C-9D2C-E0B07AA44DE3}"/>
              </a:ext>
            </a:extLst>
          </p:cNvPr>
          <p:cNvSpPr/>
          <p:nvPr/>
        </p:nvSpPr>
        <p:spPr>
          <a:xfrm>
            <a:off x="45610413" y="27348604"/>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Вложения в общественную безопасность</a:t>
            </a:r>
          </a:p>
        </p:txBody>
      </p:sp>
      <p:cxnSp>
        <p:nvCxnSpPr>
          <p:cNvPr id="478" name="Соединительная линия уступом 175">
            <a:extLst>
              <a:ext uri="{FF2B5EF4-FFF2-40B4-BE49-F238E27FC236}">
                <a16:creationId xmlns:a16="http://schemas.microsoft.com/office/drawing/2014/main" id="{166C3203-8507-4330-8A18-FD0D613FC852}"/>
              </a:ext>
            </a:extLst>
          </p:cNvPr>
          <p:cNvCxnSpPr>
            <a:cxnSpLocks/>
            <a:stCxn id="471" idx="2"/>
            <a:endCxn id="477" idx="0"/>
          </p:cNvCxnSpPr>
          <p:nvPr/>
        </p:nvCxnSpPr>
        <p:spPr>
          <a:xfrm rot="16200000" flipH="1">
            <a:off x="45842121" y="26522353"/>
            <a:ext cx="424276" cy="122822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83" name="Прямоугольник 482">
            <a:extLst>
              <a:ext uri="{FF2B5EF4-FFF2-40B4-BE49-F238E27FC236}">
                <a16:creationId xmlns:a16="http://schemas.microsoft.com/office/drawing/2014/main" id="{2F81E91C-D85F-4115-9BA7-049B5DB8AE10}"/>
              </a:ext>
            </a:extLst>
          </p:cNvPr>
          <p:cNvSpPr/>
          <p:nvPr/>
        </p:nvSpPr>
        <p:spPr>
          <a:xfrm>
            <a:off x="39478558" y="30335874"/>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Молодые социалисты </a:t>
            </a:r>
            <a:r>
              <a:rPr lang="ru-RU" sz="600" dirty="0"/>
              <a:t>(Молодые социалисты в </a:t>
            </a:r>
            <a:r>
              <a:rPr lang="ru-RU" sz="600" dirty="0" err="1"/>
              <a:t>PvdA</a:t>
            </a:r>
            <a:r>
              <a:rPr lang="ru-RU" sz="600" dirty="0"/>
              <a:t> ( голландский : </a:t>
            </a:r>
            <a:r>
              <a:rPr lang="ru-RU" sz="600" dirty="0" err="1"/>
              <a:t>Jonge</a:t>
            </a:r>
            <a:r>
              <a:rPr lang="ru-RU" sz="600" dirty="0"/>
              <a:t> </a:t>
            </a:r>
            <a:r>
              <a:rPr lang="ru-RU" sz="600" dirty="0" err="1"/>
              <a:t>Socialisten</a:t>
            </a:r>
            <a:r>
              <a:rPr lang="ru-RU" sz="600" dirty="0"/>
              <a:t> </a:t>
            </a:r>
            <a:r>
              <a:rPr lang="ru-RU" sz="600" dirty="0" err="1"/>
              <a:t>in</a:t>
            </a:r>
            <a:r>
              <a:rPr lang="ru-RU" sz="600" dirty="0"/>
              <a:t> </a:t>
            </a:r>
            <a:r>
              <a:rPr lang="ru-RU" sz="600" dirty="0" err="1"/>
              <a:t>de</a:t>
            </a:r>
            <a:r>
              <a:rPr lang="ru-RU" sz="600" dirty="0"/>
              <a:t> </a:t>
            </a:r>
            <a:r>
              <a:rPr lang="ru-RU" sz="600" dirty="0" err="1"/>
              <a:t>PvdA</a:t>
            </a:r>
            <a:r>
              <a:rPr lang="ru-RU" sz="600" dirty="0"/>
              <a:t> , JS ) — голландская социал-демократическая молодежная организация. JS — политически независимая организация, но она связана с Лейбористской партией (</a:t>
            </a:r>
            <a:r>
              <a:rPr lang="ru-RU" sz="600" dirty="0" err="1"/>
              <a:t>PvdA</a:t>
            </a:r>
            <a:r>
              <a:rPr lang="ru-RU" sz="600" dirty="0"/>
              <a:t>) . Участникам должно быть от 12 до 28 лет. Члены не обязаны быть членами Лейбористской партии.)</a:t>
            </a:r>
            <a:endParaRPr lang="ru-RU" sz="1400" dirty="0"/>
          </a:p>
        </p:txBody>
      </p:sp>
      <p:cxnSp>
        <p:nvCxnSpPr>
          <p:cNvPr id="484" name="Соединительная линия уступом 175">
            <a:extLst>
              <a:ext uri="{FF2B5EF4-FFF2-40B4-BE49-F238E27FC236}">
                <a16:creationId xmlns:a16="http://schemas.microsoft.com/office/drawing/2014/main" id="{03E14101-98DA-4D50-B8CC-EEE41D7E204A}"/>
              </a:ext>
            </a:extLst>
          </p:cNvPr>
          <p:cNvCxnSpPr>
            <a:cxnSpLocks/>
            <a:stCxn id="369" idx="2"/>
            <a:endCxn id="483" idx="0"/>
          </p:cNvCxnSpPr>
          <p:nvPr/>
        </p:nvCxnSpPr>
        <p:spPr>
          <a:xfrm rot="5400000">
            <a:off x="37905232" y="26502224"/>
            <a:ext cx="6464935" cy="1202364"/>
          </a:xfrm>
          <a:prstGeom prst="bentConnector3">
            <a:avLst>
              <a:gd name="adj1" fmla="val 3288"/>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87" name="Прямоугольник 486">
            <a:extLst>
              <a:ext uri="{FF2B5EF4-FFF2-40B4-BE49-F238E27FC236}">
                <a16:creationId xmlns:a16="http://schemas.microsoft.com/office/drawing/2014/main" id="{7F06A351-42B8-46B7-8546-A8854F4B3E84}"/>
              </a:ext>
            </a:extLst>
          </p:cNvPr>
          <p:cNvSpPr/>
          <p:nvPr/>
        </p:nvSpPr>
        <p:spPr>
          <a:xfrm>
            <a:off x="45610413" y="31820451"/>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Укрепить отношения со странами демократического блока</a:t>
            </a:r>
          </a:p>
        </p:txBody>
      </p:sp>
      <p:sp>
        <p:nvSpPr>
          <p:cNvPr id="488" name="Прямоугольник 487">
            <a:extLst>
              <a:ext uri="{FF2B5EF4-FFF2-40B4-BE49-F238E27FC236}">
                <a16:creationId xmlns:a16="http://schemas.microsoft.com/office/drawing/2014/main" id="{0C7B52E4-9877-4B97-A57D-E4F55FBBED64}"/>
              </a:ext>
            </a:extLst>
          </p:cNvPr>
          <p:cNvSpPr/>
          <p:nvPr/>
        </p:nvSpPr>
        <p:spPr>
          <a:xfrm>
            <a:off x="43148326" y="28839503"/>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Пригласить партии интернационала (пути </a:t>
            </a:r>
            <a:r>
              <a:rPr lang="ru-RU" sz="1400" dirty="0" err="1"/>
              <a:t>соц-демов</a:t>
            </a:r>
            <a:r>
              <a:rPr lang="ru-RU" sz="1400" dirty="0"/>
              <a:t>)</a:t>
            </a:r>
          </a:p>
        </p:txBody>
      </p:sp>
      <p:cxnSp>
        <p:nvCxnSpPr>
          <p:cNvPr id="489" name="Прямая со стрелкой 488">
            <a:extLst>
              <a:ext uri="{FF2B5EF4-FFF2-40B4-BE49-F238E27FC236}">
                <a16:creationId xmlns:a16="http://schemas.microsoft.com/office/drawing/2014/main" id="{31C7DAC6-5602-4552-A406-EFBCABC4040D}"/>
              </a:ext>
            </a:extLst>
          </p:cNvPr>
          <p:cNvCxnSpPr>
            <a:cxnSpLocks/>
            <a:stCxn id="436" idx="2"/>
            <a:endCxn id="488" idx="0"/>
          </p:cNvCxnSpPr>
          <p:nvPr/>
        </p:nvCxnSpPr>
        <p:spPr>
          <a:xfrm flipH="1">
            <a:off x="44206285" y="28421914"/>
            <a:ext cx="318" cy="417589"/>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96" name="Прямоугольник 495">
            <a:extLst>
              <a:ext uri="{FF2B5EF4-FFF2-40B4-BE49-F238E27FC236}">
                <a16:creationId xmlns:a16="http://schemas.microsoft.com/office/drawing/2014/main" id="{01B36607-B25C-4740-95A0-0C5DFF7FD982}"/>
              </a:ext>
            </a:extLst>
          </p:cNvPr>
          <p:cNvSpPr/>
          <p:nvPr/>
        </p:nvSpPr>
        <p:spPr>
          <a:xfrm>
            <a:off x="43148326" y="33303008"/>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Единый интернациональный профсоюз</a:t>
            </a:r>
          </a:p>
        </p:txBody>
      </p:sp>
      <p:sp>
        <p:nvSpPr>
          <p:cNvPr id="500" name="Прямоугольник 499">
            <a:extLst>
              <a:ext uri="{FF2B5EF4-FFF2-40B4-BE49-F238E27FC236}">
                <a16:creationId xmlns:a16="http://schemas.microsoft.com/office/drawing/2014/main" id="{FC75B930-026F-4A5E-BF65-4E9AD1594330}"/>
              </a:ext>
            </a:extLst>
          </p:cNvPr>
          <p:cNvSpPr/>
          <p:nvPr/>
        </p:nvSpPr>
        <p:spPr>
          <a:xfrm>
            <a:off x="45610413" y="33303008"/>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Открытая торговля и инвестиции</a:t>
            </a:r>
          </a:p>
        </p:txBody>
      </p:sp>
      <p:sp>
        <p:nvSpPr>
          <p:cNvPr id="510" name="Прямоугольник 509">
            <a:extLst>
              <a:ext uri="{FF2B5EF4-FFF2-40B4-BE49-F238E27FC236}">
                <a16:creationId xmlns:a16="http://schemas.microsoft.com/office/drawing/2014/main" id="{24061DB5-C489-431C-9189-4DC5206E6C53}"/>
              </a:ext>
            </a:extLst>
          </p:cNvPr>
          <p:cNvSpPr/>
          <p:nvPr/>
        </p:nvSpPr>
        <p:spPr>
          <a:xfrm>
            <a:off x="41914783" y="30335875"/>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Сформировать единый фронт с Коминтерном</a:t>
            </a:r>
          </a:p>
        </p:txBody>
      </p:sp>
      <p:sp>
        <p:nvSpPr>
          <p:cNvPr id="512" name="Прямоугольник 511">
            <a:extLst>
              <a:ext uri="{FF2B5EF4-FFF2-40B4-BE49-F238E27FC236}">
                <a16:creationId xmlns:a16="http://schemas.microsoft.com/office/drawing/2014/main" id="{D8AF6B63-D360-47BE-BD85-5F688602A282}"/>
              </a:ext>
            </a:extLst>
          </p:cNvPr>
          <p:cNvSpPr/>
          <p:nvPr/>
        </p:nvSpPr>
        <p:spPr>
          <a:xfrm>
            <a:off x="44382187" y="30337091"/>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Отказаться от союза с радикалами</a:t>
            </a:r>
          </a:p>
        </p:txBody>
      </p:sp>
      <p:cxnSp>
        <p:nvCxnSpPr>
          <p:cNvPr id="513" name="Прямая соединительная линия 512">
            <a:extLst>
              <a:ext uri="{FF2B5EF4-FFF2-40B4-BE49-F238E27FC236}">
                <a16:creationId xmlns:a16="http://schemas.microsoft.com/office/drawing/2014/main" id="{0D4B854A-8CC7-44FA-8C16-2B875D78D2EF}"/>
              </a:ext>
            </a:extLst>
          </p:cNvPr>
          <p:cNvCxnSpPr>
            <a:cxnSpLocks/>
            <a:stCxn id="510" idx="3"/>
            <a:endCxn id="512" idx="1"/>
          </p:cNvCxnSpPr>
          <p:nvPr/>
        </p:nvCxnSpPr>
        <p:spPr>
          <a:xfrm>
            <a:off x="44030701" y="30875875"/>
            <a:ext cx="351486" cy="1216"/>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18" name="Соединительная линия уступом 175">
            <a:extLst>
              <a:ext uri="{FF2B5EF4-FFF2-40B4-BE49-F238E27FC236}">
                <a16:creationId xmlns:a16="http://schemas.microsoft.com/office/drawing/2014/main" id="{F44F525B-E618-45E0-B9EF-5F906451BBA4}"/>
              </a:ext>
            </a:extLst>
          </p:cNvPr>
          <p:cNvCxnSpPr>
            <a:cxnSpLocks/>
            <a:stCxn id="512" idx="2"/>
            <a:endCxn id="439" idx="0"/>
          </p:cNvCxnSpPr>
          <p:nvPr/>
        </p:nvCxnSpPr>
        <p:spPr>
          <a:xfrm rot="5400000">
            <a:off x="44621536" y="31001841"/>
            <a:ext cx="403360" cy="1233861"/>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521" name="Соединительная линия уступом 175">
            <a:extLst>
              <a:ext uri="{FF2B5EF4-FFF2-40B4-BE49-F238E27FC236}">
                <a16:creationId xmlns:a16="http://schemas.microsoft.com/office/drawing/2014/main" id="{DF6149B9-3766-4D30-A857-751804664437}"/>
              </a:ext>
            </a:extLst>
          </p:cNvPr>
          <p:cNvCxnSpPr>
            <a:cxnSpLocks/>
            <a:stCxn id="510" idx="2"/>
            <a:endCxn id="439" idx="0"/>
          </p:cNvCxnSpPr>
          <p:nvPr/>
        </p:nvCxnSpPr>
        <p:spPr>
          <a:xfrm rot="16200000" flipH="1">
            <a:off x="43387225" y="31001391"/>
            <a:ext cx="404576" cy="1233543"/>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524" name="Соединительная линия уступом 175">
            <a:extLst>
              <a:ext uri="{FF2B5EF4-FFF2-40B4-BE49-F238E27FC236}">
                <a16:creationId xmlns:a16="http://schemas.microsoft.com/office/drawing/2014/main" id="{6F2B59C2-96C3-45F0-8E47-7AB0B9B6789C}"/>
              </a:ext>
            </a:extLst>
          </p:cNvPr>
          <p:cNvCxnSpPr>
            <a:cxnSpLocks/>
            <a:stCxn id="488" idx="2"/>
            <a:endCxn id="512" idx="0"/>
          </p:cNvCxnSpPr>
          <p:nvPr/>
        </p:nvCxnSpPr>
        <p:spPr>
          <a:xfrm rot="16200000" flipH="1">
            <a:off x="44614421" y="29511366"/>
            <a:ext cx="417588" cy="123386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27" name="Соединительная линия уступом 175">
            <a:extLst>
              <a:ext uri="{FF2B5EF4-FFF2-40B4-BE49-F238E27FC236}">
                <a16:creationId xmlns:a16="http://schemas.microsoft.com/office/drawing/2014/main" id="{C626ADAF-7A95-4EBB-84F0-C3C484D06528}"/>
              </a:ext>
            </a:extLst>
          </p:cNvPr>
          <p:cNvCxnSpPr>
            <a:cxnSpLocks/>
            <a:stCxn id="488" idx="2"/>
            <a:endCxn id="510" idx="0"/>
          </p:cNvCxnSpPr>
          <p:nvPr/>
        </p:nvCxnSpPr>
        <p:spPr>
          <a:xfrm rot="5400000">
            <a:off x="43381328" y="29510918"/>
            <a:ext cx="416372" cy="123354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530" name="Прямоугольник 529">
            <a:extLst>
              <a:ext uri="{FF2B5EF4-FFF2-40B4-BE49-F238E27FC236}">
                <a16:creationId xmlns:a16="http://schemas.microsoft.com/office/drawing/2014/main" id="{C1C76B9F-F2EA-4D46-8F96-0B00437CAF39}"/>
              </a:ext>
            </a:extLst>
          </p:cNvPr>
          <p:cNvSpPr/>
          <p:nvPr/>
        </p:nvSpPr>
        <p:spPr>
          <a:xfrm>
            <a:off x="40685284" y="31820451"/>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Объединиться с Коминтерном</a:t>
            </a:r>
          </a:p>
        </p:txBody>
      </p:sp>
      <p:cxnSp>
        <p:nvCxnSpPr>
          <p:cNvPr id="531" name="Соединительная линия уступом 175">
            <a:extLst>
              <a:ext uri="{FF2B5EF4-FFF2-40B4-BE49-F238E27FC236}">
                <a16:creationId xmlns:a16="http://schemas.microsoft.com/office/drawing/2014/main" id="{743AC6D8-46BC-4E92-90BA-B6DD67805533}"/>
              </a:ext>
            </a:extLst>
          </p:cNvPr>
          <p:cNvCxnSpPr>
            <a:cxnSpLocks/>
            <a:stCxn id="510" idx="2"/>
            <a:endCxn id="530" idx="0"/>
          </p:cNvCxnSpPr>
          <p:nvPr/>
        </p:nvCxnSpPr>
        <p:spPr>
          <a:xfrm rot="5400000">
            <a:off x="42155705" y="31003414"/>
            <a:ext cx="404576" cy="122949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34" name="Соединительная линия уступом 175">
            <a:extLst>
              <a:ext uri="{FF2B5EF4-FFF2-40B4-BE49-F238E27FC236}">
                <a16:creationId xmlns:a16="http://schemas.microsoft.com/office/drawing/2014/main" id="{DC741C57-5EF0-4A81-A3FD-762DAF83E6FC}"/>
              </a:ext>
            </a:extLst>
          </p:cNvPr>
          <p:cNvCxnSpPr>
            <a:cxnSpLocks/>
            <a:stCxn id="512" idx="2"/>
            <a:endCxn id="487" idx="0"/>
          </p:cNvCxnSpPr>
          <p:nvPr/>
        </p:nvCxnSpPr>
        <p:spPr>
          <a:xfrm rot="16200000" flipH="1">
            <a:off x="45852579" y="31004658"/>
            <a:ext cx="403360" cy="122822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37" name="Соединительная линия уступом 175">
            <a:extLst>
              <a:ext uri="{FF2B5EF4-FFF2-40B4-BE49-F238E27FC236}">
                <a16:creationId xmlns:a16="http://schemas.microsoft.com/office/drawing/2014/main" id="{929DDA0B-3D12-4005-8196-90E9FD25A0C1}"/>
              </a:ext>
            </a:extLst>
          </p:cNvPr>
          <p:cNvCxnSpPr>
            <a:cxnSpLocks/>
            <a:stCxn id="530" idx="2"/>
            <a:endCxn id="496" idx="0"/>
          </p:cNvCxnSpPr>
          <p:nvPr/>
        </p:nvCxnSpPr>
        <p:spPr>
          <a:xfrm rot="16200000" flipH="1">
            <a:off x="42773486" y="31870208"/>
            <a:ext cx="402557" cy="2463042"/>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540" name="Соединительная линия уступом 175">
            <a:extLst>
              <a:ext uri="{FF2B5EF4-FFF2-40B4-BE49-F238E27FC236}">
                <a16:creationId xmlns:a16="http://schemas.microsoft.com/office/drawing/2014/main" id="{60751D89-A337-4A33-8C72-457CAAEC52E1}"/>
              </a:ext>
            </a:extLst>
          </p:cNvPr>
          <p:cNvCxnSpPr>
            <a:cxnSpLocks/>
            <a:stCxn id="487" idx="2"/>
            <a:endCxn id="496" idx="0"/>
          </p:cNvCxnSpPr>
          <p:nvPr/>
        </p:nvCxnSpPr>
        <p:spPr>
          <a:xfrm rot="5400000">
            <a:off x="45236051" y="31870686"/>
            <a:ext cx="402557" cy="2462087"/>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543" name="Прямоугольник 542">
            <a:extLst>
              <a:ext uri="{FF2B5EF4-FFF2-40B4-BE49-F238E27FC236}">
                <a16:creationId xmlns:a16="http://schemas.microsoft.com/office/drawing/2014/main" id="{63F9AAEB-96F0-4AE2-B6DC-1B13D241A1B7}"/>
              </a:ext>
            </a:extLst>
          </p:cNvPr>
          <p:cNvSpPr/>
          <p:nvPr/>
        </p:nvSpPr>
        <p:spPr>
          <a:xfrm>
            <a:off x="40680922" y="33329836"/>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Помощь СССР с индустриализацией</a:t>
            </a:r>
          </a:p>
        </p:txBody>
      </p:sp>
      <p:sp>
        <p:nvSpPr>
          <p:cNvPr id="544" name="Прямоугольник 543">
            <a:extLst>
              <a:ext uri="{FF2B5EF4-FFF2-40B4-BE49-F238E27FC236}">
                <a16:creationId xmlns:a16="http://schemas.microsoft.com/office/drawing/2014/main" id="{7BB47993-0E46-480C-BC24-34A83B498E24}"/>
              </a:ext>
            </a:extLst>
          </p:cNvPr>
          <p:cNvSpPr/>
          <p:nvPr/>
        </p:nvSpPr>
        <p:spPr>
          <a:xfrm>
            <a:off x="35700537" y="31820450"/>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Государство всеобщего благосостояния</a:t>
            </a:r>
          </a:p>
        </p:txBody>
      </p:sp>
      <p:cxnSp>
        <p:nvCxnSpPr>
          <p:cNvPr id="545" name="Соединительная линия уступом 175">
            <a:extLst>
              <a:ext uri="{FF2B5EF4-FFF2-40B4-BE49-F238E27FC236}">
                <a16:creationId xmlns:a16="http://schemas.microsoft.com/office/drawing/2014/main" id="{94524370-5811-4092-81BF-DCF781763F22}"/>
              </a:ext>
            </a:extLst>
          </p:cNvPr>
          <p:cNvCxnSpPr>
            <a:cxnSpLocks/>
            <a:stCxn id="415" idx="2"/>
            <a:endCxn id="544" idx="0"/>
          </p:cNvCxnSpPr>
          <p:nvPr/>
        </p:nvCxnSpPr>
        <p:spPr>
          <a:xfrm rot="5400000">
            <a:off x="37160239" y="31015346"/>
            <a:ext cx="403362" cy="120684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48" name="Соединительная линия уступом 175">
            <a:extLst>
              <a:ext uri="{FF2B5EF4-FFF2-40B4-BE49-F238E27FC236}">
                <a16:creationId xmlns:a16="http://schemas.microsoft.com/office/drawing/2014/main" id="{E5FF09CF-D871-428E-B268-998929192BE7}"/>
              </a:ext>
            </a:extLst>
          </p:cNvPr>
          <p:cNvCxnSpPr>
            <a:cxnSpLocks/>
            <a:stCxn id="414" idx="2"/>
            <a:endCxn id="544" idx="0"/>
          </p:cNvCxnSpPr>
          <p:nvPr/>
        </p:nvCxnSpPr>
        <p:spPr>
          <a:xfrm rot="16200000" flipH="1">
            <a:off x="35936006" y="30997960"/>
            <a:ext cx="403362" cy="124161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52" name="Прямая со стрелкой 551">
            <a:extLst>
              <a:ext uri="{FF2B5EF4-FFF2-40B4-BE49-F238E27FC236}">
                <a16:creationId xmlns:a16="http://schemas.microsoft.com/office/drawing/2014/main" id="{8EC67531-4F3C-4E25-907D-C8909E2B1333}"/>
              </a:ext>
            </a:extLst>
          </p:cNvPr>
          <p:cNvCxnSpPr>
            <a:cxnSpLocks/>
            <a:stCxn id="487" idx="2"/>
            <a:endCxn id="500" idx="0"/>
          </p:cNvCxnSpPr>
          <p:nvPr/>
        </p:nvCxnSpPr>
        <p:spPr>
          <a:xfrm>
            <a:off x="46668372" y="32900451"/>
            <a:ext cx="0" cy="402557"/>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55" name="Прямая со стрелкой 554">
            <a:extLst>
              <a:ext uri="{FF2B5EF4-FFF2-40B4-BE49-F238E27FC236}">
                <a16:creationId xmlns:a16="http://schemas.microsoft.com/office/drawing/2014/main" id="{F1CB00CD-616B-4179-8C8B-BD18EAAB31E8}"/>
              </a:ext>
            </a:extLst>
          </p:cNvPr>
          <p:cNvCxnSpPr>
            <a:cxnSpLocks/>
            <a:stCxn id="530" idx="2"/>
            <a:endCxn id="543" idx="0"/>
          </p:cNvCxnSpPr>
          <p:nvPr/>
        </p:nvCxnSpPr>
        <p:spPr>
          <a:xfrm flipH="1">
            <a:off x="41738881" y="32900451"/>
            <a:ext cx="4362" cy="429385"/>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558" name="Прямоугольник 557">
            <a:extLst>
              <a:ext uri="{FF2B5EF4-FFF2-40B4-BE49-F238E27FC236}">
                <a16:creationId xmlns:a16="http://schemas.microsoft.com/office/drawing/2014/main" id="{63649C78-A0E5-4B6E-B5E3-2219E6BBAC40}"/>
              </a:ext>
            </a:extLst>
          </p:cNvPr>
          <p:cNvSpPr/>
          <p:nvPr/>
        </p:nvSpPr>
        <p:spPr>
          <a:xfrm>
            <a:off x="41915321" y="34827425"/>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Расширить военное сотрудничество с СССР</a:t>
            </a:r>
          </a:p>
        </p:txBody>
      </p:sp>
      <p:cxnSp>
        <p:nvCxnSpPr>
          <p:cNvPr id="559" name="Соединительная линия уступом 175">
            <a:extLst>
              <a:ext uri="{FF2B5EF4-FFF2-40B4-BE49-F238E27FC236}">
                <a16:creationId xmlns:a16="http://schemas.microsoft.com/office/drawing/2014/main" id="{DC1F00DD-B53C-4BA2-9DAC-A6AA130CEAEF}"/>
              </a:ext>
            </a:extLst>
          </p:cNvPr>
          <p:cNvCxnSpPr>
            <a:cxnSpLocks/>
            <a:stCxn id="530" idx="2"/>
            <a:endCxn id="558" idx="0"/>
          </p:cNvCxnSpPr>
          <p:nvPr/>
        </p:nvCxnSpPr>
        <p:spPr>
          <a:xfrm rot="16200000" flipH="1">
            <a:off x="41394774" y="33248919"/>
            <a:ext cx="1926974" cy="1230037"/>
          </a:xfrm>
          <a:prstGeom prst="bentConnector3">
            <a:avLst>
              <a:gd name="adj1" fmla="val 1004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562" name="Прямоугольник 561">
            <a:extLst>
              <a:ext uri="{FF2B5EF4-FFF2-40B4-BE49-F238E27FC236}">
                <a16:creationId xmlns:a16="http://schemas.microsoft.com/office/drawing/2014/main" id="{9F1F6D49-CF22-428D-B931-1BC4F30137BE}"/>
              </a:ext>
            </a:extLst>
          </p:cNvPr>
          <p:cNvSpPr/>
          <p:nvPr/>
        </p:nvSpPr>
        <p:spPr>
          <a:xfrm>
            <a:off x="44379370" y="34785565"/>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Создать научный блок интернационала</a:t>
            </a:r>
          </a:p>
        </p:txBody>
      </p:sp>
      <p:cxnSp>
        <p:nvCxnSpPr>
          <p:cNvPr id="563" name="Соединительная линия уступом 175">
            <a:extLst>
              <a:ext uri="{FF2B5EF4-FFF2-40B4-BE49-F238E27FC236}">
                <a16:creationId xmlns:a16="http://schemas.microsoft.com/office/drawing/2014/main" id="{44BAF38A-4E6C-49EE-A57C-06F76FB7006D}"/>
              </a:ext>
            </a:extLst>
          </p:cNvPr>
          <p:cNvCxnSpPr>
            <a:cxnSpLocks/>
            <a:stCxn id="487" idx="2"/>
            <a:endCxn id="562" idx="0"/>
          </p:cNvCxnSpPr>
          <p:nvPr/>
        </p:nvCxnSpPr>
        <p:spPr>
          <a:xfrm rot="5400000">
            <a:off x="45110294" y="33227487"/>
            <a:ext cx="1885114" cy="1231043"/>
          </a:xfrm>
          <a:prstGeom prst="bentConnector3">
            <a:avLst>
              <a:gd name="adj1" fmla="val 9152"/>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31" name="Прямоугольник 430">
            <a:extLst>
              <a:ext uri="{FF2B5EF4-FFF2-40B4-BE49-F238E27FC236}">
                <a16:creationId xmlns:a16="http://schemas.microsoft.com/office/drawing/2014/main" id="{2AA414A8-738D-4EB9-8330-422F5A615286}"/>
              </a:ext>
            </a:extLst>
          </p:cNvPr>
          <p:cNvSpPr/>
          <p:nvPr/>
        </p:nvSpPr>
        <p:spPr>
          <a:xfrm>
            <a:off x="22277762" y="24364648"/>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Восстановление после революции</a:t>
            </a:r>
          </a:p>
        </p:txBody>
      </p:sp>
      <p:cxnSp>
        <p:nvCxnSpPr>
          <p:cNvPr id="438" name="Соединительная линия уступом 175">
            <a:extLst>
              <a:ext uri="{FF2B5EF4-FFF2-40B4-BE49-F238E27FC236}">
                <a16:creationId xmlns:a16="http://schemas.microsoft.com/office/drawing/2014/main" id="{66EF080E-9E66-44CF-9B02-09A56CF66C30}"/>
              </a:ext>
            </a:extLst>
          </p:cNvPr>
          <p:cNvCxnSpPr>
            <a:cxnSpLocks/>
            <a:stCxn id="431" idx="2"/>
            <a:endCxn id="311" idx="0"/>
          </p:cNvCxnSpPr>
          <p:nvPr/>
        </p:nvCxnSpPr>
        <p:spPr>
          <a:xfrm rot="5400000">
            <a:off x="21257587" y="23808968"/>
            <a:ext cx="442454" cy="3713814"/>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44" name="Соединительная линия уступом 175">
            <a:extLst>
              <a:ext uri="{FF2B5EF4-FFF2-40B4-BE49-F238E27FC236}">
                <a16:creationId xmlns:a16="http://schemas.microsoft.com/office/drawing/2014/main" id="{166151B5-4ED6-430A-AABA-D7D1D275E20E}"/>
              </a:ext>
            </a:extLst>
          </p:cNvPr>
          <p:cNvCxnSpPr>
            <a:cxnSpLocks/>
            <a:stCxn id="187" idx="2"/>
            <a:endCxn id="312" idx="0"/>
          </p:cNvCxnSpPr>
          <p:nvPr/>
        </p:nvCxnSpPr>
        <p:spPr>
          <a:xfrm rot="16200000" flipH="1">
            <a:off x="22491202" y="23816406"/>
            <a:ext cx="438241" cy="3697265"/>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45" name="Соединительная линия уступом 175">
            <a:extLst>
              <a:ext uri="{FF2B5EF4-FFF2-40B4-BE49-F238E27FC236}">
                <a16:creationId xmlns:a16="http://schemas.microsoft.com/office/drawing/2014/main" id="{D1507FA4-3D1E-455B-83B5-9FF5E8543934}"/>
              </a:ext>
            </a:extLst>
          </p:cNvPr>
          <p:cNvCxnSpPr>
            <a:cxnSpLocks/>
            <a:stCxn id="187" idx="2"/>
            <a:endCxn id="432" idx="0"/>
          </p:cNvCxnSpPr>
          <p:nvPr/>
        </p:nvCxnSpPr>
        <p:spPr>
          <a:xfrm rot="16200000" flipH="1">
            <a:off x="21257155" y="25050454"/>
            <a:ext cx="435299" cy="1226228"/>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46" name="Соединительная линия уступом 175">
            <a:extLst>
              <a:ext uri="{FF2B5EF4-FFF2-40B4-BE49-F238E27FC236}">
                <a16:creationId xmlns:a16="http://schemas.microsoft.com/office/drawing/2014/main" id="{87925B6E-8556-4818-8C19-001EF20E1735}"/>
              </a:ext>
            </a:extLst>
          </p:cNvPr>
          <p:cNvCxnSpPr>
            <a:cxnSpLocks/>
            <a:stCxn id="431" idx="2"/>
            <a:endCxn id="432" idx="0"/>
          </p:cNvCxnSpPr>
          <p:nvPr/>
        </p:nvCxnSpPr>
        <p:spPr>
          <a:xfrm rot="5400000">
            <a:off x="22493535" y="25039032"/>
            <a:ext cx="436570" cy="1247803"/>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48" name="Соединительная линия уступом 175">
            <a:extLst>
              <a:ext uri="{FF2B5EF4-FFF2-40B4-BE49-F238E27FC236}">
                <a16:creationId xmlns:a16="http://schemas.microsoft.com/office/drawing/2014/main" id="{56951DCE-609B-4F92-ABDF-FB0286172D2F}"/>
              </a:ext>
            </a:extLst>
          </p:cNvPr>
          <p:cNvCxnSpPr>
            <a:cxnSpLocks/>
            <a:stCxn id="315" idx="2"/>
            <a:endCxn id="365" idx="0"/>
          </p:cNvCxnSpPr>
          <p:nvPr/>
        </p:nvCxnSpPr>
        <p:spPr>
          <a:xfrm rot="16200000" flipH="1">
            <a:off x="20641157" y="27493546"/>
            <a:ext cx="398535" cy="2455116"/>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49" name="Соединительная линия уступом 175">
            <a:extLst>
              <a:ext uri="{FF2B5EF4-FFF2-40B4-BE49-F238E27FC236}">
                <a16:creationId xmlns:a16="http://schemas.microsoft.com/office/drawing/2014/main" id="{99EE0586-CF7A-4C56-BF45-A69DDE065F6D}"/>
              </a:ext>
            </a:extLst>
          </p:cNvPr>
          <p:cNvCxnSpPr>
            <a:cxnSpLocks/>
            <a:stCxn id="319" idx="2"/>
            <a:endCxn id="365" idx="0"/>
          </p:cNvCxnSpPr>
          <p:nvPr/>
        </p:nvCxnSpPr>
        <p:spPr>
          <a:xfrm rot="5400000">
            <a:off x="23110877" y="27481884"/>
            <a:ext cx="395594" cy="2481383"/>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50" name="Соединительная линия уступом 175">
            <a:extLst>
              <a:ext uri="{FF2B5EF4-FFF2-40B4-BE49-F238E27FC236}">
                <a16:creationId xmlns:a16="http://schemas.microsoft.com/office/drawing/2014/main" id="{96B24CA2-99F1-442D-9F9F-2CA7BE69612E}"/>
              </a:ext>
            </a:extLst>
          </p:cNvPr>
          <p:cNvCxnSpPr>
            <a:cxnSpLocks/>
            <a:stCxn id="316" idx="2"/>
            <a:endCxn id="365" idx="0"/>
          </p:cNvCxnSpPr>
          <p:nvPr/>
        </p:nvCxnSpPr>
        <p:spPr>
          <a:xfrm rot="5400000">
            <a:off x="21870185" y="28722575"/>
            <a:ext cx="395594" cy="12700"/>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52" name="Соединительная линия уступом 175">
            <a:extLst>
              <a:ext uri="{FF2B5EF4-FFF2-40B4-BE49-F238E27FC236}">
                <a16:creationId xmlns:a16="http://schemas.microsoft.com/office/drawing/2014/main" id="{B278CAE8-EE23-4B14-9985-1B8C7A6F8ABE}"/>
              </a:ext>
            </a:extLst>
          </p:cNvPr>
          <p:cNvCxnSpPr>
            <a:cxnSpLocks/>
            <a:stCxn id="432" idx="2"/>
            <a:endCxn id="315" idx="0"/>
          </p:cNvCxnSpPr>
          <p:nvPr/>
        </p:nvCxnSpPr>
        <p:spPr>
          <a:xfrm rot="5400000">
            <a:off x="20610083" y="25964001"/>
            <a:ext cx="480619" cy="2475052"/>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53" name="Соединительная линия уступом 175">
            <a:extLst>
              <a:ext uri="{FF2B5EF4-FFF2-40B4-BE49-F238E27FC236}">
                <a16:creationId xmlns:a16="http://schemas.microsoft.com/office/drawing/2014/main" id="{47002344-CD66-4F04-92F9-D8C5A963FEDF}"/>
              </a:ext>
            </a:extLst>
          </p:cNvPr>
          <p:cNvCxnSpPr>
            <a:cxnSpLocks/>
            <a:stCxn id="432" idx="2"/>
            <a:endCxn id="319" idx="0"/>
          </p:cNvCxnSpPr>
          <p:nvPr/>
        </p:nvCxnSpPr>
        <p:spPr>
          <a:xfrm rot="16200000" flipH="1">
            <a:off x="23076861" y="25972274"/>
            <a:ext cx="483560" cy="2461447"/>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55" name="Соединительная линия уступом 175">
            <a:extLst>
              <a:ext uri="{FF2B5EF4-FFF2-40B4-BE49-F238E27FC236}">
                <a16:creationId xmlns:a16="http://schemas.microsoft.com/office/drawing/2014/main" id="{62E307F4-6812-4934-AED9-7F007764F28B}"/>
              </a:ext>
            </a:extLst>
          </p:cNvPr>
          <p:cNvCxnSpPr>
            <a:cxnSpLocks/>
            <a:stCxn id="312" idx="2"/>
            <a:endCxn id="330" idx="0"/>
          </p:cNvCxnSpPr>
          <p:nvPr/>
        </p:nvCxnSpPr>
        <p:spPr>
          <a:xfrm rot="16200000" flipH="1">
            <a:off x="25608674" y="25914441"/>
            <a:ext cx="458627" cy="255806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13188735"/>
      </p:ext>
    </p:extLst>
  </p:cSld>
  <p:clrMapOvr>
    <a:masterClrMapping/>
  </p:clrMapOvr>
</p:sld>
</file>

<file path=ppt/theme/theme1.xml><?xml version="1.0" encoding="utf-8"?>
<a:theme xmlns:a="http://schemas.openxmlformats.org/drawingml/2006/main" name="Тема Office">
  <a:themeElements>
    <a:clrScheme name="Тема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Тема 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Тема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26217</TotalTime>
  <Words>8862</Words>
  <Application>Microsoft Office PowerPoint</Application>
  <PresentationFormat>Произвольный</PresentationFormat>
  <Paragraphs>201</Paragraphs>
  <Slides>1</Slides>
  <Notes>1</Notes>
  <HiddenSlides>0</HiddenSlides>
  <MMClips>0</MMClips>
  <ScaleCrop>false</ScaleCrop>
  <HeadingPairs>
    <vt:vector size="6" baseType="variant">
      <vt:variant>
        <vt:lpstr>Использованные шрифты</vt:lpstr>
      </vt:variant>
      <vt:variant>
        <vt:i4>5</vt:i4>
      </vt:variant>
      <vt:variant>
        <vt:lpstr>Тема</vt:lpstr>
      </vt:variant>
      <vt:variant>
        <vt:i4>1</vt:i4>
      </vt:variant>
      <vt:variant>
        <vt:lpstr>Заголовки слайдов</vt:lpstr>
      </vt:variant>
      <vt:variant>
        <vt:i4>1</vt:i4>
      </vt:variant>
    </vt:vector>
  </HeadingPairs>
  <TitlesOfParts>
    <vt:vector size="7" baseType="lpstr">
      <vt:lpstr>Arial Unicode MS</vt:lpstr>
      <vt:lpstr>Arial</vt:lpstr>
      <vt:lpstr>Calibri</vt:lpstr>
      <vt:lpstr>Calibri Light</vt:lpstr>
      <vt:lpstr>Times New Roman</vt:lpstr>
      <vt:lpstr>Тема Office</vt:lpstr>
      <vt:lpstr>Презентация PowerPoint</vt:lpstr>
    </vt:vector>
  </TitlesOfParts>
  <Company>SPecialiST RePack</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Kirill</dc:creator>
  <cp:lastModifiedBy>User</cp:lastModifiedBy>
  <cp:revision>1593</cp:revision>
  <dcterms:created xsi:type="dcterms:W3CDTF">2018-10-23T08:09:21Z</dcterms:created>
  <dcterms:modified xsi:type="dcterms:W3CDTF">2022-04-28T11:49:36Z</dcterms:modified>
</cp:coreProperties>
</file>