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00" d="100"/>
          <a:sy n="100" d="100"/>
        </p:scale>
        <p:origin x="-3006" y="-754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05.04.2022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05.04.2022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05.04.2022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Овал 453"/>
          <p:cNvSpPr/>
          <p:nvPr/>
        </p:nvSpPr>
        <p:spPr>
          <a:xfrm>
            <a:off x="3359708" y="1026878"/>
            <a:ext cx="2806675" cy="3558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СОБЫТИЕ</a:t>
            </a:r>
          </a:p>
        </p:txBody>
      </p:sp>
      <p:sp>
        <p:nvSpPr>
          <p:cNvPr id="126" name="Прямоугольник 125"/>
          <p:cNvSpPr/>
          <p:nvPr/>
        </p:nvSpPr>
        <p:spPr>
          <a:xfrm>
            <a:off x="16075101" y="1086033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 </a:t>
            </a:r>
            <a:r>
              <a:rPr lang="ru-RU" sz="300" dirty="0"/>
              <a:t>(Революционная социалистическая партия ( голландский : </a:t>
            </a:r>
            <a:r>
              <a:rPr lang="ru-RU" sz="300" dirty="0" err="1"/>
              <a:t>Revolutionair</a:t>
            </a:r>
            <a:r>
              <a:rPr lang="ru-RU" sz="300" dirty="0"/>
              <a:t> </a:t>
            </a:r>
            <a:r>
              <a:rPr lang="ru-RU" sz="300" dirty="0" err="1"/>
              <a:t>Socialistische</a:t>
            </a:r>
            <a:r>
              <a:rPr lang="ru-RU" sz="300" dirty="0"/>
              <a:t> </a:t>
            </a:r>
            <a:r>
              <a:rPr lang="ru-RU" sz="300" dirty="0" err="1"/>
              <a:t>Partij</a:t>
            </a:r>
            <a:r>
              <a:rPr lang="ru-RU" sz="300" dirty="0"/>
              <a:t> или RSP ) была голландской социалистической политической партией , которую по-разному характеризовали как троцкистскую и синдикалистскую . [1] : 151 В 1935 году она объединилась с Независимой социалистической партией (OSP) и образовала Революционную социалистическую рабочую партию ( голландский : </a:t>
            </a:r>
            <a:r>
              <a:rPr lang="ru-RU" sz="300" dirty="0" err="1"/>
              <a:t>Revolutionair</a:t>
            </a:r>
            <a:r>
              <a:rPr lang="ru-RU" sz="300" dirty="0"/>
              <a:t> </a:t>
            </a:r>
            <a:r>
              <a:rPr lang="ru-RU" sz="300" dirty="0" err="1"/>
              <a:t>Socialistische</a:t>
            </a:r>
            <a:r>
              <a:rPr lang="ru-RU" sz="300" dirty="0"/>
              <a:t> </a:t>
            </a:r>
            <a:r>
              <a:rPr lang="ru-RU" sz="300" dirty="0" err="1"/>
              <a:t>Arbeiderspartij</a:t>
            </a:r>
            <a:r>
              <a:rPr lang="ru-RU" sz="300" dirty="0"/>
              <a:t> , RSAP), но большинство бывших членов OSP покинули объединенную партию в том же году. [1] : 159–160 </a:t>
            </a:r>
            <a:r>
              <a:rPr lang="ru-RU" sz="300" dirty="0" err="1"/>
              <a:t>Хенк</a:t>
            </a:r>
            <a:r>
              <a:rPr lang="ru-RU" sz="300" dirty="0"/>
              <a:t> </a:t>
            </a:r>
            <a:r>
              <a:rPr lang="ru-RU" sz="300" dirty="0" err="1"/>
              <a:t>Сневлит</a:t>
            </a:r>
            <a:r>
              <a:rPr lang="ru-RU" sz="300" dirty="0"/>
              <a:t> был бесспорным лидером RSP/RSAP на протяжении всего его существования, [1] : 151–152 , а также его единственным представителем .)</a:t>
            </a:r>
            <a:endParaRPr lang="ru-RU" sz="1400" dirty="0"/>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595290" y="123595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 </a:t>
            </a:r>
            <a:r>
              <a:rPr lang="ru-RU" sz="1000" dirty="0"/>
              <a:t>(Государственное вмешательство в борьбу с безработицей и государственные субсидии безработным;)</a:t>
            </a:r>
            <a:endParaRPr lang="ru-RU" sz="1400" dirty="0"/>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Маркс-Ленин-Люксембургский фронт </a:t>
            </a:r>
            <a:r>
              <a:rPr lang="ru-RU" sz="200" dirty="0"/>
              <a:t>(В 1938 году уже тайно было решено, что в случае вторжения немцев РСАП распадется и уйдет в подполье. Партия была преобразована в организацию сопротивления Маркс-Ленин-Люксембургский фронт . Авраамом </a:t>
            </a:r>
            <a:r>
              <a:rPr lang="ru-RU" sz="200" dirty="0" err="1"/>
              <a:t>Менистом</a:t>
            </a:r>
            <a:r>
              <a:rPr lang="ru-RU" sz="200" dirty="0"/>
              <a:t> через несколько месяцев после немецкого вторжения в Нидерланды 10 мая 1940 года. Оно просуществовало до апреля 1942 года, когда все руководство было арестовано немцы, казнившие их 12 апреля того же года. Маркс-Ленин-Люксембург-Фронт, или MLL-Фронт, был тайным преемником политической партии </a:t>
            </a:r>
            <a:r>
              <a:rPr lang="ru-RU" sz="200" dirty="0" err="1"/>
              <a:t>Сневлита</a:t>
            </a:r>
            <a:r>
              <a:rPr lang="ru-RU" sz="200" dirty="0"/>
              <a:t>, Революционно-социалистической военной партии (РСАП), которая была распущена сразу после немецкого вторжения, когда </a:t>
            </a:r>
            <a:r>
              <a:rPr lang="ru-RU" sz="200" dirty="0" err="1"/>
              <a:t>Сневлиту</a:t>
            </a:r>
            <a:r>
              <a:rPr lang="ru-RU" sz="200" dirty="0"/>
              <a:t> пришлось скрываться, чтобы избежать </a:t>
            </a:r>
            <a:r>
              <a:rPr lang="ru-RU" sz="200" dirty="0" err="1"/>
              <a:t>ареста.MLL-Front</a:t>
            </a:r>
            <a:r>
              <a:rPr lang="ru-RU" sz="200" dirty="0"/>
              <a:t> был в значительной степени активен как пропагандистская группа и имел свой собственный журнал </a:t>
            </a:r>
            <a:r>
              <a:rPr lang="ru-RU" sz="200" dirty="0" err="1"/>
              <a:t>Spartacus</a:t>
            </a:r>
            <a:r>
              <a:rPr lang="ru-RU" sz="200" dirty="0"/>
              <a:t> , тираж которого составлял 5000 экземпляров и выходил раз в две недели. Он был особенно активен против антиеврейских мер, предпринятых нацистами , и участвовал в февральской забастовке 1941 г. против этих </a:t>
            </a:r>
            <a:r>
              <a:rPr lang="ru-RU" sz="200" dirty="0" err="1"/>
              <a:t>мер.С</a:t>
            </a:r>
            <a:r>
              <a:rPr lang="ru-RU" sz="200" dirty="0"/>
              <a:t> арестом и казнью его руководства в апреле 1942 года MLL-фронт раскололся на два по политическим разногласиям, на </a:t>
            </a:r>
            <a:r>
              <a:rPr lang="ru-RU" sz="200" dirty="0" err="1"/>
              <a:t>Comité</a:t>
            </a:r>
            <a:r>
              <a:rPr lang="ru-RU" sz="200" dirty="0"/>
              <a:t> </a:t>
            </a:r>
            <a:r>
              <a:rPr lang="ru-RU" sz="200" dirty="0" err="1"/>
              <a:t>van</a:t>
            </a:r>
            <a:r>
              <a:rPr lang="ru-RU" sz="200" dirty="0"/>
              <a:t> </a:t>
            </a:r>
            <a:r>
              <a:rPr lang="ru-RU" sz="200" dirty="0" err="1"/>
              <a:t>Revolutionaire</a:t>
            </a:r>
            <a:r>
              <a:rPr lang="ru-RU" sz="200" dirty="0"/>
              <a:t> </a:t>
            </a:r>
            <a:r>
              <a:rPr lang="ru-RU" sz="200" dirty="0" err="1"/>
              <a:t>Marxisten</a:t>
            </a:r>
            <a:r>
              <a:rPr lang="ru-RU" sz="200" dirty="0"/>
              <a:t> ( Комитет революционных марксистов ) и </a:t>
            </a:r>
            <a:r>
              <a:rPr lang="ru-RU" sz="200" dirty="0" err="1"/>
              <a:t>Communienbond</a:t>
            </a:r>
            <a:r>
              <a:rPr lang="ru-RU" sz="200" dirty="0"/>
              <a:t> </a:t>
            </a:r>
            <a:r>
              <a:rPr lang="ru-RU" sz="200" dirty="0" err="1"/>
              <a:t>Spartacus</a:t>
            </a:r>
            <a:r>
              <a:rPr lang="ru-RU" sz="200" dirty="0"/>
              <a:t> ( Коммунистическая лига Спартака ). Они были гораздо менее влиятельны, чем MLL-</a:t>
            </a:r>
            <a:r>
              <a:rPr lang="ru-RU" sz="200" dirty="0" err="1"/>
              <a:t>Front.Фронт</a:t>
            </a:r>
            <a:r>
              <a:rPr lang="ru-RU" sz="200" dirty="0"/>
              <a:t> MLL был одной из первых, если не первой крупной группой сопротивления, созданной в Нидерландах во время Второй мировой войны . На пике своего развития в нем могло быть около 500 членов. Его двухнедельное издание « Спартак » тиражом 5000 экземпляров было одной из самых влиятельных подпольных газет первой части войны; общий тираж подпольной прессы в это время оценивается примерно в 55 000 экземпляров.)</a:t>
            </a:r>
            <a:endParaRPr lang="ru-RU" sz="1400" dirty="0"/>
          </a:p>
        </p:txBody>
      </p:sp>
      <p:cxnSp>
        <p:nvCxnSpPr>
          <p:cNvPr id="210" name="Соединительная линия уступом 175">
            <a:extLst>
              <a:ext uri="{FF2B5EF4-FFF2-40B4-BE49-F238E27FC236}">
                <a16:creationId xmlns:a16="http://schemas.microsoft.com/office/drawing/2014/main" id="{4392744C-DFD9-4B55-99AA-618573D88360}"/>
              </a:ext>
            </a:extLst>
          </p:cNvPr>
          <p:cNvCxnSpPr>
            <a:cxnSpLocks/>
          </p:cNvCxnSpPr>
          <p:nvPr/>
        </p:nvCxnSpPr>
        <p:spPr>
          <a:xfrm rot="5400000" flipH="1" flipV="1">
            <a:off x="14179375" y="-472713"/>
            <a:ext cx="6348" cy="1791000"/>
          </a:xfrm>
          <a:prstGeom prst="bentConnector4">
            <a:avLst>
              <a:gd name="adj1" fmla="val -3601134"/>
              <a:gd name="adj2" fmla="val 79535"/>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 </a:t>
            </a:r>
            <a:r>
              <a:rPr lang="ru-RU" sz="700" dirty="0"/>
              <a:t>(Голландско-немецкие левые откололись от Владимира Ленина .до правления Сталина и поддерживает твердо советскую коммунистическую и </a:t>
            </a:r>
            <a:r>
              <a:rPr lang="ru-RU" sz="700" dirty="0" err="1"/>
              <a:t>либертарианскую</a:t>
            </a:r>
            <a:r>
              <a:rPr lang="ru-RU" sz="700" dirty="0"/>
              <a:t> марксистскую точку зрения, в отличие от итальянских левых, которые подчеркивали необходимость международной революционной партии.)</a:t>
            </a:r>
            <a:endParaRPr lang="ru-RU" sz="1400" dirty="0"/>
          </a:p>
        </p:txBody>
      </p:sp>
      <p:sp>
        <p:nvSpPr>
          <p:cNvPr id="131" name="Прямоугольник 130">
            <a:extLst>
              <a:ext uri="{FF2B5EF4-FFF2-40B4-BE49-F238E27FC236}">
                <a16:creationId xmlns:a16="http://schemas.microsoft.com/office/drawing/2014/main" id="{F58FDCDF-41C4-4AB2-B4DF-922F7CDBAA5D}"/>
              </a:ext>
            </a:extLst>
          </p:cNvPr>
          <p:cNvSpPr/>
          <p:nvPr/>
        </p:nvSpPr>
        <p:spPr>
          <a:xfrm>
            <a:off x="6518121" y="12480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Поэтому в 1935 г. было принято решение о слиянии партии </a:t>
            </a:r>
            <a:r>
              <a:rPr lang="ru-RU" sz="300" dirty="0" err="1"/>
              <a:t>Сневлита</a:t>
            </a:r>
            <a:r>
              <a:rPr lang="ru-RU" sz="300" dirty="0"/>
              <a:t> с РСП, из которой возникла Революционная социалистическая рабочая партия (РСАП). Шмидт стал председателем этой партии и был избран в провинциальный совет Северной Голландии и в городской совет Амстердама. Когда он был исключен из РСАП вместе с адвокатом </a:t>
            </a:r>
            <a:r>
              <a:rPr lang="ru-RU" sz="300" dirty="0" err="1"/>
              <a:t>Штиеном</a:t>
            </a:r>
            <a:r>
              <a:rPr lang="ru-RU" sz="300" dirty="0"/>
              <a:t> де </a:t>
            </a:r>
            <a:r>
              <a:rPr lang="ru-RU" sz="300" dirty="0" err="1"/>
              <a:t>Зеувом</a:t>
            </a:r>
            <a:r>
              <a:rPr lang="ru-RU" sz="300" dirty="0"/>
              <a:t> в сентябре 1936 года из-за его критики Сталина и сталинского режима в Советском Союзе, [3]он вышел из провинциального совета и городского совета. Он снова стал членом SDAP и был избран в городской совет Амстердама в 1939 году от этой партии. Он оставался членом совета, пока он не был распущен немецкими оккупантами в 1941 году.</a:t>
            </a:r>
            <a:br>
              <a:rPr lang="ru-RU" sz="300" dirty="0"/>
            </a:br>
            <a:r>
              <a:rPr lang="ru-RU" sz="300" dirty="0"/>
              <a:t>В 1936 году Шмидт был исключен за то, что публично раскритиковал Московские процессы как показательные . [1] : 159 </a:t>
            </a:r>
            <a:r>
              <a:rPr lang="ru-RU" sz="300" dirty="0" err="1"/>
              <a:t>Сневлит</a:t>
            </a:r>
            <a:r>
              <a:rPr lang="ru-RU" sz="300" dirty="0"/>
              <a:t> занял место председателя. Симпатия Шмидта к демократии и его страх перед тоталитарной диктатурой были непосредственной причиной этого раскола. На выборах 1937 </a:t>
            </a:r>
            <a:r>
              <a:rPr lang="ru-RU" sz="300" dirty="0" err="1"/>
              <a:t>г.партия</a:t>
            </a:r>
            <a:r>
              <a:rPr lang="ru-RU" sz="300" dirty="0"/>
              <a:t> не смогла получить ни одного места. После этих выборов партия получила больше противодействия со стороны правительства Нидерландов: государственным служащим было запрещено быть членом NAS или RSAP, а видные члены RSAP преследовались за оскорбление «дружественных глав государств», таких как Гитлер . Коммунистическая КПН, набравшая силу после нескольких чисток, также активно выступала против «троцкистской контрреволюционной секты». [1] : 160 отрядов сильной руки КПН атаковали нескольких видных членов РСАП. В конце концов Троцкий и </a:t>
            </a:r>
            <a:r>
              <a:rPr lang="ru-RU" sz="300" dirty="0" err="1"/>
              <a:t>Сневлит</a:t>
            </a:r>
            <a:r>
              <a:rPr lang="ru-RU" sz="300" dirty="0"/>
              <a:t> вступили в идеологический конфликт, отрезав РСАП от международных контактов.</a:t>
            </a:r>
          </a:p>
        </p:txBody>
      </p:sp>
      <p:sp>
        <p:nvSpPr>
          <p:cNvPr id="134" name="Прямоугольник 133">
            <a:extLst>
              <a:ext uri="{FF2B5EF4-FFF2-40B4-BE49-F238E27FC236}">
                <a16:creationId xmlns:a16="http://schemas.microsoft.com/office/drawing/2014/main" id="{A6501717-9895-440F-BF34-D3AA54D6E376}"/>
              </a:ext>
            </a:extLst>
          </p:cNvPr>
          <p:cNvSpPr/>
          <p:nvPr/>
        </p:nvSpPr>
        <p:spPr>
          <a:xfrm>
            <a:off x="8985777" y="12480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конце концов Троцкий и </a:t>
            </a:r>
            <a:r>
              <a:rPr lang="ru-RU" sz="1400" dirty="0" err="1"/>
              <a:t>Сневлит</a:t>
            </a:r>
            <a:r>
              <a:rPr lang="ru-RU" sz="1400" dirty="0"/>
              <a:t> вступили в идеологический конфликт, отрезав РСАП от международных контактов.</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63949" y="12368881"/>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Отмена закона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 </a:t>
            </a:r>
            <a:r>
              <a:rPr lang="ru-RU" sz="600" dirty="0"/>
              <a:t>(Главной целью партии была пролетарская мировая революция , которая заменит капиталистическую систему системой рабочих советов . В конце концов это привело бы к коммунистическому обществу, где эксплуатация и класс будет ликвидирован.)</a:t>
            </a:r>
            <a:endParaRPr lang="ru-RU" sz="1400" dirty="0"/>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4825015" y="137936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 </a:t>
            </a:r>
            <a:r>
              <a:rPr lang="ru-RU" sz="1000" dirty="0"/>
              <a:t>(Установление условий труда для рабочих: 6-часовой рабочий день, особая защита работниц и молодежи, запрет на работу в ночное время и обязательный отпуск;)</a:t>
            </a:r>
            <a:endParaRPr lang="ru-RU" sz="1400" dirty="0"/>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2348755" y="1379367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3595290" y="15210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Пенсии по старости с 55 лет</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4 интернационал</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683528" y="10910055"/>
            <a:ext cx="419254"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201" idx="2"/>
            <a:endCxn id="144" idx="0"/>
          </p:cNvCxnSpPr>
          <p:nvPr/>
        </p:nvCxnSpPr>
        <p:spPr>
          <a:xfrm rot="16200000" flipH="1">
            <a:off x="15091066" y="13001769"/>
            <a:ext cx="354090" cy="12297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201" idx="2"/>
            <a:endCxn id="146" idx="0"/>
          </p:cNvCxnSpPr>
          <p:nvPr/>
        </p:nvCxnSpPr>
        <p:spPr>
          <a:xfrm rot="5400000">
            <a:off x="13852937" y="12993365"/>
            <a:ext cx="354090" cy="12465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144" idx="2"/>
            <a:endCxn id="147" idx="0"/>
          </p:cNvCxnSpPr>
          <p:nvPr/>
        </p:nvCxnSpPr>
        <p:spPr>
          <a:xfrm rot="5400000">
            <a:off x="15099755" y="14427172"/>
            <a:ext cx="336714" cy="12297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146" idx="2"/>
            <a:endCxn id="147" idx="0"/>
          </p:cNvCxnSpPr>
          <p:nvPr/>
        </p:nvCxnSpPr>
        <p:spPr>
          <a:xfrm rot="16200000" flipH="1">
            <a:off x="13861624" y="14418766"/>
            <a:ext cx="336714" cy="12465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3" name="Прямая со стрелкой 182">
            <a:extLst>
              <a:ext uri="{FF2B5EF4-FFF2-40B4-BE49-F238E27FC236}">
                <a16:creationId xmlns:a16="http://schemas.microsoft.com/office/drawing/2014/main" id="{51282F8C-73A2-4F54-9AE5-A2363CD446C3}"/>
              </a:ext>
            </a:extLst>
          </p:cNvPr>
          <p:cNvCxnSpPr>
            <a:cxnSpLocks/>
            <a:stCxn id="187" idx="2"/>
            <a:endCxn id="191" idx="0"/>
          </p:cNvCxnSpPr>
          <p:nvPr/>
        </p:nvCxnSpPr>
        <p:spPr>
          <a:xfrm flipH="1">
            <a:off x="22082665" y="13448876"/>
            <a:ext cx="5490" cy="34743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1101277" y="1237696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Ленинская молодая гвардия </a:t>
            </a:r>
            <a:r>
              <a:rPr lang="ru-RU" sz="600" dirty="0"/>
              <a:t>(( голландский: </a:t>
            </a:r>
            <a:r>
              <a:rPr lang="ru-RU" sz="600" dirty="0" err="1"/>
              <a:t>ленинистический</a:t>
            </a:r>
            <a:r>
              <a:rPr lang="ru-RU" sz="600" dirty="0"/>
              <a:t> </a:t>
            </a:r>
            <a:r>
              <a:rPr lang="ru-RU" sz="600" dirty="0" err="1"/>
              <a:t>Jeugd</a:t>
            </a:r>
            <a:r>
              <a:rPr lang="ru-RU" sz="600" dirty="0"/>
              <a:t> </a:t>
            </a:r>
            <a:r>
              <a:rPr lang="ru-RU" sz="600" dirty="0" err="1"/>
              <a:t>Garde</a:t>
            </a:r>
            <a:r>
              <a:rPr lang="ru-RU" sz="600" dirty="0"/>
              <a:t>; LJG) была независимой молодежной организацией, связанной с РСАП. LJG опубликовала </a:t>
            </a:r>
            <a:r>
              <a:rPr lang="ru-RU" sz="600" dirty="0" err="1"/>
              <a:t>Arbeidersjeugd</a:t>
            </a:r>
            <a:r>
              <a:rPr lang="ru-RU" sz="600" dirty="0"/>
              <a:t> 1937–1940. Сал </a:t>
            </a:r>
            <a:r>
              <a:rPr lang="ru-RU" sz="600" dirty="0" err="1"/>
              <a:t>Сантен</a:t>
            </a:r>
            <a:r>
              <a:rPr lang="ru-RU" sz="600" dirty="0"/>
              <a:t> стал секретарем LJG в 1936 году.)</a:t>
            </a:r>
            <a:endParaRPr lang="ru-RU" sz="1400" dirty="0"/>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Международного бюро революционного социалистического единства </a:t>
            </a:r>
            <a:r>
              <a:rPr lang="ru-RU" sz="400" dirty="0"/>
              <a:t>(Однако в 1938 году </a:t>
            </a:r>
            <a:r>
              <a:rPr lang="ru-RU" sz="400" dirty="0" err="1"/>
              <a:t>Сневлит</a:t>
            </a:r>
            <a:r>
              <a:rPr lang="ru-RU" sz="400" dirty="0"/>
              <a:t> и РСП в конечном итоге отказались присоединиться к этой новой международной организации, тем самым порвав с троцкистским движением. [3] Вместо этого РСП стала частью Международного бюро революционного социалистического единства вместе с Независимой рабочей партией (Великобритания) и Рабочей партией марксистского объединения ( ПОУМ ) Испании.)</a:t>
            </a:r>
            <a:endParaRPr lang="ru-RU" sz="1400" dirty="0"/>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0936256"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16343406" y="221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18482920" y="2631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Последствия «</a:t>
            </a:r>
            <a:r>
              <a:rPr lang="ru-RU" sz="1400" dirty="0" err="1"/>
              <a:t>Зеван</a:t>
            </a:r>
            <a:r>
              <a:rPr lang="ru-RU" sz="1400" dirty="0"/>
              <a:t> </a:t>
            </a:r>
            <a:r>
              <a:rPr lang="ru-RU" sz="1400" dirty="0" err="1"/>
              <a:t>Провинсиан</a:t>
            </a:r>
            <a:r>
              <a:rPr lang="ru-RU" sz="1400" dirty="0"/>
              <a:t>» (ваниль)</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5" name="Прямоугольник 74">
            <a:extLst>
              <a:ext uri="{FF2B5EF4-FFF2-40B4-BE49-F238E27FC236}">
                <a16:creationId xmlns:a16="http://schemas.microsoft.com/office/drawing/2014/main" id="{CD288A3F-0B5C-40EF-A73C-D00523418548}"/>
              </a:ext>
            </a:extLst>
          </p:cNvPr>
          <p:cNvSpPr/>
          <p:nvPr/>
        </p:nvSpPr>
        <p:spPr>
          <a:xfrm>
            <a:off x="23528292"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Красный – это новый оранжевый (ваниль)</a:t>
            </a:r>
          </a:p>
        </p:txBody>
      </p: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52710"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2403" y="18736953"/>
            <a:ext cx="185653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52770" y="20323955"/>
            <a:ext cx="436635"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75" idx="2"/>
            <a:endCxn id="172" idx="0"/>
          </p:cNvCxnSpPr>
          <p:nvPr/>
        </p:nvCxnSpPr>
        <p:spPr>
          <a:xfrm>
            <a:off x="24586251" y="14878558"/>
            <a:ext cx="0" cy="3342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4" name="Соединительная линия уступом 175">
            <a:extLst>
              <a:ext uri="{FF2B5EF4-FFF2-40B4-BE49-F238E27FC236}">
                <a16:creationId xmlns:a16="http://schemas.microsoft.com/office/drawing/2014/main" id="{C94FFDB8-49C1-4D0C-8FB5-C22769AFBC43}"/>
              </a:ext>
            </a:extLst>
          </p:cNvPr>
          <p:cNvCxnSpPr>
            <a:cxnSpLocks/>
            <a:stCxn id="126" idx="2"/>
            <a:endCxn id="187" idx="0"/>
          </p:cNvCxnSpPr>
          <p:nvPr/>
        </p:nvCxnSpPr>
        <p:spPr>
          <a:xfrm rot="16200000" flipH="1">
            <a:off x="19396336" y="9677056"/>
            <a:ext cx="428543" cy="49550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75">
            <a:extLst>
              <a:ext uri="{FF2B5EF4-FFF2-40B4-BE49-F238E27FC236}">
                <a16:creationId xmlns:a16="http://schemas.microsoft.com/office/drawing/2014/main" id="{A5F57189-2A0A-4F3C-841E-77B4637A3176}"/>
              </a:ext>
            </a:extLst>
          </p:cNvPr>
          <p:cNvCxnSpPr>
            <a:cxnSpLocks/>
            <a:stCxn id="70" idx="2"/>
            <a:endCxn id="187" idx="0"/>
          </p:cNvCxnSpPr>
          <p:nvPr/>
        </p:nvCxnSpPr>
        <p:spPr>
          <a:xfrm rot="5400000">
            <a:off x="23122932" y="10905556"/>
            <a:ext cx="428543" cy="249809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 </a:t>
            </a:r>
            <a:r>
              <a:rPr lang="ru-RU" sz="900" dirty="0"/>
              <a:t>(выступало за свержение государства авангардной партией, которая привела бы страну к социализму.)</a:t>
            </a:r>
            <a:endParaRPr lang="ru-RU" sz="1400" dirty="0"/>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 </a:t>
            </a:r>
            <a:r>
              <a:rPr lang="ru-RU" sz="1000" dirty="0"/>
              <a:t>(По их мнению, важные отрасли промышленности должны быть национализированы в краткосрочной перспективе)</a:t>
            </a:r>
            <a:endParaRPr lang="ru-RU" sz="1400" dirty="0"/>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 </a:t>
            </a:r>
            <a:r>
              <a:rPr lang="ru-RU" sz="1000" dirty="0"/>
              <a:t>(в долгосрочной перспективе должна быть запланирована вся экономика)</a:t>
            </a:r>
            <a:endParaRPr lang="ru-RU" sz="1400" dirty="0"/>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 (те, кто не имеет работы, должны получать льготы.)</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21030196" y="12368876"/>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 и Сената</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 </a:t>
            </a:r>
            <a:r>
              <a:rPr lang="ru-RU" sz="600" dirty="0"/>
              <a:t>(Третий путь партии между авторитарным сталинизмом и социал-демократией позже отразится в </a:t>
            </a:r>
            <a:r>
              <a:rPr lang="ru-RU" sz="600" dirty="0" err="1"/>
              <a:t>левосоциалистической</a:t>
            </a:r>
            <a:r>
              <a:rPr lang="ru-RU" sz="600" dirty="0"/>
              <a:t> Пацифистской социалистической партии , которая также была основана бывшими членами коммунистической КПН и социал-демократической ПВДА .)</a:t>
            </a:r>
            <a:endParaRPr lang="ru-RU" sz="1400" dirty="0"/>
          </a:p>
        </p:txBody>
      </p:sp>
      <p:cxnSp>
        <p:nvCxnSpPr>
          <p:cNvPr id="208" name="Соединительная линия уступом 175">
            <a:extLst>
              <a:ext uri="{FF2B5EF4-FFF2-40B4-BE49-F238E27FC236}">
                <a16:creationId xmlns:a16="http://schemas.microsoft.com/office/drawing/2014/main" id="{859EA9B0-3FC9-4F98-9CB9-85925607F9EA}"/>
              </a:ext>
            </a:extLst>
          </p:cNvPr>
          <p:cNvCxnSpPr>
            <a:cxnSpLocks/>
            <a:stCxn id="187" idx="2"/>
            <a:endCxn id="190" idx="0"/>
          </p:cNvCxnSpPr>
          <p:nvPr/>
        </p:nvCxnSpPr>
        <p:spPr>
          <a:xfrm rot="5400000">
            <a:off x="20678566" y="12386727"/>
            <a:ext cx="347441" cy="247173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Соединительная линия уступом 175">
            <a:extLst>
              <a:ext uri="{FF2B5EF4-FFF2-40B4-BE49-F238E27FC236}">
                <a16:creationId xmlns:a16="http://schemas.microsoft.com/office/drawing/2014/main" id="{BE6B1415-3E4A-4C0F-A9F0-CB859D9DB45B}"/>
              </a:ext>
            </a:extLst>
          </p:cNvPr>
          <p:cNvCxnSpPr>
            <a:cxnSpLocks/>
            <a:stCxn id="187" idx="2"/>
            <a:endCxn id="75" idx="0"/>
          </p:cNvCxnSpPr>
          <p:nvPr/>
        </p:nvCxnSpPr>
        <p:spPr>
          <a:xfrm rot="16200000" flipH="1">
            <a:off x="23162362" y="12374669"/>
            <a:ext cx="349682" cy="24980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63210" y="10910183"/>
            <a:ext cx="428548" cy="248884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4" name="Соединительная линия уступом 175">
            <a:extLst>
              <a:ext uri="{FF2B5EF4-FFF2-40B4-BE49-F238E27FC236}">
                <a16:creationId xmlns:a16="http://schemas.microsoft.com/office/drawing/2014/main" id="{5025056A-E21A-4CD1-83E8-9C6C53C9DE9F}"/>
              </a:ext>
            </a:extLst>
          </p:cNvPr>
          <p:cNvCxnSpPr>
            <a:cxnSpLocks/>
            <a:stCxn id="70" idx="2"/>
            <a:endCxn id="137" idx="0"/>
          </p:cNvCxnSpPr>
          <p:nvPr/>
        </p:nvCxnSpPr>
        <p:spPr>
          <a:xfrm rot="5400000">
            <a:off x="21889806" y="9672436"/>
            <a:ext cx="428548" cy="49643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33757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5811978"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77315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175">
            <a:extLst>
              <a:ext uri="{FF2B5EF4-FFF2-40B4-BE49-F238E27FC236}">
                <a16:creationId xmlns:a16="http://schemas.microsoft.com/office/drawing/2014/main" id="{2D29E791-5C7A-4FB0-98E1-4A1E011A415A}"/>
              </a:ext>
            </a:extLst>
          </p:cNvPr>
          <p:cNvCxnSpPr>
            <a:cxnSpLocks/>
            <a:stCxn id="100" idx="2"/>
            <a:endCxn id="187" idx="0"/>
          </p:cNvCxnSpPr>
          <p:nvPr/>
        </p:nvCxnSpPr>
        <p:spPr>
          <a:xfrm rot="5400000">
            <a:off x="28046667" y="5981821"/>
            <a:ext cx="428543" cy="123455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33757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09362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33757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33757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4" name="Прямоугольник 113">
            <a:extLst>
              <a:ext uri="{FF2B5EF4-FFF2-40B4-BE49-F238E27FC236}">
                <a16:creationId xmlns:a16="http://schemas.microsoft.com/office/drawing/2014/main" id="{3AB9C53C-EEA4-4A31-9645-644F12CB0F66}"/>
              </a:ext>
            </a:extLst>
          </p:cNvPr>
          <p:cNvSpPr/>
          <p:nvPr/>
        </p:nvSpPr>
        <p:spPr>
          <a:xfrm>
            <a:off x="46176565"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28-29 ноября 1936 г. состоялся специальный съезд, на котором обсуждалась идея совета. Здесь был принят документ о Советах, содержание которого во многом соответствовало отчету Совета от 1932 года. В дальнейшем в соответствии с этим был принят ряд практических решений:¬¬- 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 обострение и расширение борьбы, чтобы увеличить шанс социальной революции.</a:t>
            </a: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09362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58119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sp>
        <p:nvSpPr>
          <p:cNvPr id="133" name="Прямоугольник 132">
            <a:extLst>
              <a:ext uri="{FF2B5EF4-FFF2-40B4-BE49-F238E27FC236}">
                <a16:creationId xmlns:a16="http://schemas.microsoft.com/office/drawing/2014/main" id="{188F2F02-A522-4318-BA14-9C3D61F1BDD1}"/>
              </a:ext>
            </a:extLst>
          </p:cNvPr>
          <p:cNvSpPr/>
          <p:nvPr/>
        </p:nvSpPr>
        <p:spPr>
          <a:xfrm>
            <a:off x="49090482" y="13065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раньше, в 1936 г., а именно на январском съезде, НСВ решило ужесточить свою </a:t>
            </a:r>
            <a:r>
              <a:rPr lang="ru-RU" sz="300" dirty="0" err="1">
                <a:solidFill>
                  <a:schemeClr val="bg1"/>
                </a:solidFill>
              </a:rPr>
              <a:t>антипарламентскую</a:t>
            </a:r>
            <a:r>
              <a:rPr lang="ru-RU" sz="300" dirty="0">
                <a:solidFill>
                  <a:schemeClr val="bg1"/>
                </a:solidFill>
              </a:rPr>
              <a:t> позицию. Оговорка «независимо от» теперь также официально исключена. Это было заменено следующим положением:¬- Члены парламентских политических партий не могут оставаться членами НСВ;B Члены НСВ, ведущие пропаганду в нарушение </a:t>
            </a:r>
            <a:r>
              <a:rPr lang="ru-RU" sz="300" dirty="0" err="1">
                <a:solidFill>
                  <a:schemeClr val="bg1"/>
                </a:solidFill>
              </a:rPr>
              <a:t>принциповЛен</a:t>
            </a:r>
            <a:r>
              <a:rPr lang="ru-RU" sz="300" dirty="0">
                <a:solidFill>
                  <a:schemeClr val="bg1"/>
                </a:solidFill>
              </a:rPr>
              <a:t> НСВ, должен быть </a:t>
            </a:r>
            <a:r>
              <a:rPr lang="ru-RU" sz="300" dirty="0" err="1">
                <a:solidFill>
                  <a:schemeClr val="bg1"/>
                </a:solidFill>
              </a:rPr>
              <a:t>исключен».На</a:t>
            </a:r>
            <a:r>
              <a:rPr lang="ru-RU" sz="300" dirty="0">
                <a:solidFill>
                  <a:schemeClr val="bg1"/>
                </a:solidFill>
              </a:rPr>
              <a:t> той же конференции еще раз выяснилось, что люди не склонны отказываться от анархо-синдикализма. Предложение SAS-</a:t>
            </a:r>
            <a:r>
              <a:rPr lang="ru-RU" sz="300" dirty="0" err="1">
                <a:solidFill>
                  <a:schemeClr val="bg1"/>
                </a:solidFill>
              </a:rPr>
              <a:t>Wormerveer</a:t>
            </a:r>
            <a:r>
              <a:rPr lang="ru-RU" sz="300" dirty="0">
                <a:solidFill>
                  <a:schemeClr val="bg1"/>
                </a:solidFill>
              </a:rPr>
              <a:t>-</a:t>
            </a:r>
            <a:r>
              <a:rPr lang="ru-RU" sz="300" dirty="0" err="1">
                <a:solidFill>
                  <a:schemeClr val="bg1"/>
                </a:solidFill>
              </a:rPr>
              <a:t>Krommenie</a:t>
            </a:r>
            <a:r>
              <a:rPr lang="ru-RU" sz="300" dirty="0">
                <a:solidFill>
                  <a:schemeClr val="bg1"/>
                </a:solidFill>
              </a:rPr>
              <a:t> сосредоточить пропаганду в первую очередь на заявлении принципов NSV ради лучшего сотрудничества с анархистами было отклонено. Альберт де </a:t>
            </a:r>
            <a:r>
              <a:rPr lang="ru-RU" sz="300" dirty="0" err="1">
                <a:solidFill>
                  <a:schemeClr val="bg1"/>
                </a:solidFill>
              </a:rPr>
              <a:t>Йонг</a:t>
            </a:r>
            <a:r>
              <a:rPr lang="ru-RU" sz="300" dirty="0">
                <a:solidFill>
                  <a:schemeClr val="bg1"/>
                </a:solidFill>
              </a:rPr>
              <a:t>, противник этого предложения, утверждал, что никогда нельзя создать сильное боевое рабочее движение с помощью пропаганды только одного принципа. 6)В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300" dirty="0" err="1">
                <a:solidFill>
                  <a:schemeClr val="bg1"/>
                </a:solidFill>
              </a:rPr>
              <a:t>антивыборные</a:t>
            </a:r>
            <a:r>
              <a:rPr lang="ru-RU" sz="300" dirty="0">
                <a:solidFill>
                  <a:schemeClr val="bg1"/>
                </a:solidFill>
              </a:rPr>
              <a:t> кампании.</a:t>
            </a:r>
          </a:p>
        </p:txBody>
      </p:sp>
      <p:sp>
        <p:nvSpPr>
          <p:cNvPr id="136" name="Прямоугольник 135">
            <a:extLst>
              <a:ext uri="{FF2B5EF4-FFF2-40B4-BE49-F238E27FC236}">
                <a16:creationId xmlns:a16="http://schemas.microsoft.com/office/drawing/2014/main" id="{C6387565-D0F6-4C07-BB98-33EE69C60E92}"/>
              </a:ext>
            </a:extLst>
          </p:cNvPr>
          <p:cNvSpPr/>
          <p:nvPr/>
        </p:nvSpPr>
        <p:spPr>
          <a:xfrm>
            <a:off x="49090482" y="264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Только в середине тридцатых годов произошла сколько-нибудь значительная внутренняя ссора. Причиной стала смена руководства в Фонде международной солидарности (FIS), организации, в которой NSV участвовала вместе с IAMV и Ассоциацией анархо-социалистов (BAS). В конце 1935 года конгресс FIS избрал председателем </a:t>
            </a:r>
            <a:r>
              <a:rPr lang="ru-RU" sz="300" dirty="0" err="1">
                <a:solidFill>
                  <a:schemeClr val="bg1"/>
                </a:solidFill>
              </a:rPr>
              <a:t>Хенка</a:t>
            </a:r>
            <a:r>
              <a:rPr lang="ru-RU" sz="300" dirty="0">
                <a:solidFill>
                  <a:schemeClr val="bg1"/>
                </a:solidFill>
              </a:rPr>
              <a:t> </a:t>
            </a:r>
            <a:r>
              <a:rPr lang="ru-RU" sz="300" dirty="0" err="1">
                <a:solidFill>
                  <a:schemeClr val="bg1"/>
                </a:solidFill>
              </a:rPr>
              <a:t>Эйкебума</a:t>
            </a:r>
            <a:r>
              <a:rPr lang="ru-RU" sz="300" dirty="0">
                <a:solidFill>
                  <a:schemeClr val="bg1"/>
                </a:solidFill>
              </a:rPr>
              <a:t>. Конгресс NSV в январе 1936 года возражал против выбора </a:t>
            </a:r>
            <a:r>
              <a:rPr lang="ru-RU" sz="300" dirty="0" err="1">
                <a:solidFill>
                  <a:schemeClr val="bg1"/>
                </a:solidFill>
              </a:rPr>
              <a:t>Эйкебума</a:t>
            </a:r>
            <a:r>
              <a:rPr lang="ru-RU" sz="300" dirty="0">
                <a:solidFill>
                  <a:schemeClr val="bg1"/>
                </a:solidFill>
              </a:rPr>
              <a:t> из-за его менее надежных финансовых показателей в предыдущие годы. </a:t>
            </a:r>
            <a:r>
              <a:rPr lang="ru-RU" sz="300" dirty="0" err="1">
                <a:solidFill>
                  <a:schemeClr val="bg1"/>
                </a:solidFill>
              </a:rPr>
              <a:t>Эйкебум</a:t>
            </a:r>
            <a:r>
              <a:rPr lang="ru-RU" sz="300" dirty="0">
                <a:solidFill>
                  <a:schemeClr val="bg1"/>
                </a:solidFill>
              </a:rPr>
              <a:t> отреагировал на это решение конференции яростной кампанией против NSV в Де </a:t>
            </a:r>
            <a:r>
              <a:rPr lang="ru-RU" sz="300" dirty="0" err="1">
                <a:solidFill>
                  <a:schemeClr val="bg1"/>
                </a:solidFill>
              </a:rPr>
              <a:t>Арбайдере</a:t>
            </a:r>
            <a:r>
              <a:rPr lang="ru-RU" sz="300" dirty="0">
                <a:solidFill>
                  <a:schemeClr val="bg1"/>
                </a:solidFill>
              </a:rPr>
              <a:t>. В этом его поддержал член NSV Де </a:t>
            </a:r>
            <a:r>
              <a:rPr lang="ru-RU" sz="300" dirty="0" err="1">
                <a:solidFill>
                  <a:schemeClr val="bg1"/>
                </a:solidFill>
              </a:rPr>
              <a:t>Брюин</a:t>
            </a:r>
            <a:r>
              <a:rPr lang="ru-RU" sz="300" dirty="0">
                <a:solidFill>
                  <a:schemeClr val="bg1"/>
                </a:solidFill>
              </a:rPr>
              <a:t>, раскритиковавший решение съезда NSV в том же журнале. Из этой статьи явствует, что де </a:t>
            </a:r>
            <a:r>
              <a:rPr lang="ru-RU" sz="300" dirty="0" err="1">
                <a:solidFill>
                  <a:schemeClr val="bg1"/>
                </a:solidFill>
              </a:rPr>
              <a:t>Брюин</a:t>
            </a:r>
            <a:r>
              <a:rPr lang="ru-RU" sz="300" dirty="0">
                <a:solidFill>
                  <a:schemeClr val="bg1"/>
                </a:solidFill>
              </a:rPr>
              <a:t> располагал конфиденциальной информацией о ходе событий на этой конференции, хотя сам на ней не присутствовал. Дальнейшее расследование показало, что Де </a:t>
            </a:r>
            <a:r>
              <a:rPr lang="ru-RU" sz="300" dirty="0" err="1">
                <a:solidFill>
                  <a:schemeClr val="bg1"/>
                </a:solidFill>
              </a:rPr>
              <a:t>Брюин</a:t>
            </a:r>
            <a:r>
              <a:rPr lang="ru-RU" sz="300" dirty="0">
                <a:solidFill>
                  <a:schemeClr val="bg1"/>
                </a:solidFill>
              </a:rPr>
              <a:t> получил эту информацию от члена NSV </a:t>
            </a:r>
            <a:r>
              <a:rPr lang="ru-RU" sz="300" dirty="0" err="1">
                <a:solidFill>
                  <a:schemeClr val="bg1"/>
                </a:solidFill>
              </a:rPr>
              <a:t>Deutekom</a:t>
            </a:r>
            <a:r>
              <a:rPr lang="ru-RU" sz="300" dirty="0">
                <a:solidFill>
                  <a:schemeClr val="bg1"/>
                </a:solidFill>
              </a:rPr>
              <a:t>. Теперь NSV решила исключить этих двух членов, после чего они присоединились к NAS. Проблемы вокруг правления FIS были решены на общем собрании FIS, созванном NSV 10 апреля 1936 года. </a:t>
            </a:r>
            <a:r>
              <a:rPr lang="ru-RU" sz="300" dirty="0" err="1">
                <a:solidFill>
                  <a:schemeClr val="bg1"/>
                </a:solidFill>
              </a:rPr>
              <a:t>Эйкебум</a:t>
            </a:r>
            <a:r>
              <a:rPr lang="ru-RU" sz="300" dirty="0">
                <a:solidFill>
                  <a:schemeClr val="bg1"/>
                </a:solidFill>
              </a:rPr>
              <a:t> был исключен из правления FIS, и было принято решение вернуть правление FIS на прежнее место жительства, в </a:t>
            </a:r>
            <a:r>
              <a:rPr lang="ru-RU" sz="300" dirty="0" err="1">
                <a:solidFill>
                  <a:schemeClr val="bg1"/>
                </a:solidFill>
              </a:rPr>
              <a:t>Гронинген</a:t>
            </a:r>
            <a:r>
              <a:rPr lang="ru-RU" sz="300" dirty="0">
                <a:solidFill>
                  <a:schemeClr val="bg1"/>
                </a:solidFill>
              </a:rPr>
              <a:t>. принять.</a:t>
            </a:r>
          </a:p>
        </p:txBody>
      </p:sp>
      <p:sp>
        <p:nvSpPr>
          <p:cNvPr id="140" name="Прямоугольник 139">
            <a:extLst>
              <a:ext uri="{FF2B5EF4-FFF2-40B4-BE49-F238E27FC236}">
                <a16:creationId xmlns:a16="http://schemas.microsoft.com/office/drawing/2014/main" id="{3483C48C-1710-41B3-BD19-E0886F436CC4}"/>
              </a:ext>
            </a:extLst>
          </p:cNvPr>
          <p:cNvSpPr/>
          <p:nvPr/>
        </p:nvSpPr>
        <p:spPr>
          <a:xfrm>
            <a:off x="46176565"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Едва эти проблемы вокруг FIS были решены, как в молодежном движении вспыхнул конфликт. Предметом разногласий был вопрос о том, должны ли советы Школ юного пролетариата (OJP) назначаться родителями или советами SAS. Конгресс в ноябре 1936 г. должен был принять решение по этому поводу. Перед этой конференцией центральный и северный отделы OJP в Амстердаме заявили, что решение конференции не будет соблюдаться. Также выяснилось, что эти ведомства до сих пор поддерживают отношения с </a:t>
            </a:r>
            <a:r>
              <a:rPr lang="ru-RU" sz="300" dirty="0" err="1">
                <a:solidFill>
                  <a:schemeClr val="bg1"/>
                </a:solidFill>
              </a:rPr>
              <a:t>De</a:t>
            </a:r>
            <a:r>
              <a:rPr lang="ru-RU" sz="300" dirty="0">
                <a:solidFill>
                  <a:schemeClr val="bg1"/>
                </a:solidFill>
              </a:rPr>
              <a:t> </a:t>
            </a:r>
            <a:r>
              <a:rPr lang="ru-RU" sz="300" dirty="0" err="1">
                <a:solidFill>
                  <a:schemeClr val="bg1"/>
                </a:solidFill>
              </a:rPr>
              <a:t>Bruin</a:t>
            </a:r>
            <a:r>
              <a:rPr lang="ru-RU" sz="300" dirty="0">
                <a:solidFill>
                  <a:schemeClr val="bg1"/>
                </a:solidFill>
              </a:rPr>
              <a:t> и </a:t>
            </a:r>
            <a:r>
              <a:rPr lang="ru-RU" sz="300" dirty="0" err="1">
                <a:solidFill>
                  <a:schemeClr val="bg1"/>
                </a:solidFill>
              </a:rPr>
              <a:t>Deutekom</a:t>
            </a:r>
            <a:r>
              <a:rPr lang="ru-RU" sz="300" dirty="0">
                <a:solidFill>
                  <a:schemeClr val="bg1"/>
                </a:solidFill>
              </a:rPr>
              <a:t>, которые они отказались прекращать. Ноябрьский съезд постановил принципиально исключить этих противников, если они будут упорствовать на своей позиции. Последнее оказалось действительно так, так что соответствующие ведомства решили фактически исключить: десять членов металлического Амстердама, три из металлургического Роттердама и еще несколько из амстердамской строительной отрасли. 10)¬¬¬</a:t>
            </a: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5850108" y="1236134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48" name="Прямоугольник 147">
            <a:extLst>
              <a:ext uri="{FF2B5EF4-FFF2-40B4-BE49-F238E27FC236}">
                <a16:creationId xmlns:a16="http://schemas.microsoft.com/office/drawing/2014/main" id="{BE852B2E-CE51-4DA1-892E-D2065BCEDFBE}"/>
              </a:ext>
            </a:extLst>
          </p:cNvPr>
          <p:cNvSpPr/>
          <p:nvPr/>
        </p:nvSpPr>
        <p:spPr>
          <a:xfrm>
            <a:off x="49090482" y="398171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Конгресс в октябре 1938 года принял резолюцию, которая сильно повлияет на состав будущих правлений НСВ:¬Октябрьский съезд НСВ, полагая, что в интересах организации и пропаганды в целом отвечает замена уходящих в отставку администраторов новыми, считает необходимым реализовать предусмотренную статьей 9 Устава возможность немедленного переизбрания уходящие в отставку директора будут использоваться только в том случае, если это было невозможно, для надлежащего заполнения вакансии директора другим способом». были созданы три новых комитета, а именно комитеты, которые должны были последовательно заниматься управленческой подготовкой, социальными консультациями (включая закон о болезни и несчастных случаях, трудовое и гражданское право, программу помощи, социальное страхование и налоги) и изучение социального законодательства. Ни один из этих трех последних комитетов никогда не функционировал оптимально. Особенно это касалось последнего комитета из-за постоянной вакансии.</a:t>
            </a: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4625265" y="1966393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21" name="Прямоугольник 120">
            <a:extLst>
              <a:ext uri="{FF2B5EF4-FFF2-40B4-BE49-F238E27FC236}">
                <a16:creationId xmlns:a16="http://schemas.microsoft.com/office/drawing/2014/main" id="{3FC5758D-35D9-4373-85F1-566117947433}"/>
              </a:ext>
            </a:extLst>
          </p:cNvPr>
          <p:cNvSpPr/>
          <p:nvPr/>
        </p:nvSpPr>
        <p:spPr>
          <a:xfrm>
            <a:off x="21110971" y="302735"/>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Механика с безработицей</a:t>
            </a:r>
          </a:p>
          <a:p>
            <a:pPr algn="ctr"/>
            <a:r>
              <a:rPr lang="ru-RU" sz="300" dirty="0"/>
              <a:t>Безработица была одной из областей, где кризис был наиболее заметен для рабочего класса. Правительство искало решение этой проблемы в обеспечении занятости. NSV резко раскритиковал это. В связи с этим говорили даже о «принудительном труде», потому что рабочим навязывались и заработная плата, и род труда; подготовка и способности соответствующих лиц не играли никакой роли. Еще один момент критики создания рабочих мест заключался в том, что они все чаще включали обычные работы, такие как строительство дорог, канализационных систем и рытье каналов. Само по себе это не вызывало бы столь возражений, если бы не тот факт, что рабочие здесь должны были довольствоваться более низкой заработной платой, чем это было принято в данной отрасли. NSV возразил, что они хотели продуктивной работы, например, строительство домов для рабочих и пошив одежды для рабочих с полной оплатой труда. По данным NSV, девальвация гульдена в 1936 году благоприятствовала владельцам земли и средств производства и ставила в невыгодное положение тех, кто жил на нормальную заработную плату или пособия по социальной помощи. В то же время девальвация повлияла на рост цен, а в октябре 1936 года выплаты помощи были снова сокращены. На этом основании НСВ пришел к отрицательному мнению о девальвации.</a:t>
            </a:r>
            <a:endParaRPr lang="ru-RU" sz="1400" dirty="0"/>
          </a:p>
        </p:txBody>
      </p:sp>
      <p:sp>
        <p:nvSpPr>
          <p:cNvPr id="124" name="Прямоугольник 123">
            <a:extLst>
              <a:ext uri="{FF2B5EF4-FFF2-40B4-BE49-F238E27FC236}">
                <a16:creationId xmlns:a16="http://schemas.microsoft.com/office/drawing/2014/main" id="{F0FA1455-27A7-4E2D-80C9-A49CCE9ED6CB}"/>
              </a:ext>
            </a:extLst>
          </p:cNvPr>
          <p:cNvSpPr/>
          <p:nvPr/>
        </p:nvSpPr>
        <p:spPr>
          <a:xfrm>
            <a:off x="49090482" y="53195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Забастовка строителей в Амстердаме в октябре 1939 года была последней забастовкой, в которой активно участвовало NSV. Мобилизация привела к резкому удорожанию жизни. Это послужило причиной того, что строители потребовали увеличения пособия. Когда их требования не были выполнены, они объявили забастовку. Контрактные профсоюзы NVV, RKWV и CNV не участвовали; Ведь в Коллективном договоре было положение о том, что во время действующего Коллективного договора нельзя проводить забастовки. NSV, как и NAS, не подписало этот CLA. У НСВ был ряд принципиальных возражений против коллективных трудовых договоров. Она видела в этом договор между двумя экономически неуравновешенными сторонами, который мог иметь только один результат: невыгоду самой слабой стороне, рабочим. Она также рассматривала коллективные трудовые договоры как фактор, сдерживающий прямые действия. Наконец, в конце 1930-х годов все более широкое распространение получили положения о запрете забастовок; для НСВ это было совершенно неприемлемо. Забастовку строителей в Амстердаме возглавил забастовочный комитет, что было обычной тактикой забастовок в те годы. Если профсоюз поддерживал забастовку слишком открыто, государство угрожало прекратить субсидирование фонда безработных соответствующей организации. Однако НАН и НСВ приняли активное участие в движении поддержки забастовщиков. Например, NSV собрала в общей сложности 393,24 NLG. Кроме того, член NSV </a:t>
            </a:r>
            <a:r>
              <a:rPr lang="ru-RU" sz="300" dirty="0" err="1">
                <a:solidFill>
                  <a:schemeClr val="bg1"/>
                </a:solidFill>
              </a:rPr>
              <a:t>Боеллаар</a:t>
            </a:r>
            <a:r>
              <a:rPr lang="ru-RU" sz="300" dirty="0">
                <a:solidFill>
                  <a:schemeClr val="bg1"/>
                </a:solidFill>
              </a:rPr>
              <a:t> возглавлял забастовочный комитет. Однако министр-социал-демократ Ван </a:t>
            </a:r>
            <a:r>
              <a:rPr lang="ru-RU" sz="300" dirty="0" err="1">
                <a:solidFill>
                  <a:schemeClr val="bg1"/>
                </a:solidFill>
              </a:rPr>
              <a:t>ден</a:t>
            </a:r>
            <a:r>
              <a:rPr lang="ru-RU" sz="300" dirty="0">
                <a:solidFill>
                  <a:schemeClr val="bg1"/>
                </a:solidFill>
              </a:rPr>
              <a:t> </a:t>
            </a:r>
            <a:r>
              <a:rPr lang="ru-RU" sz="300" dirty="0" err="1">
                <a:solidFill>
                  <a:schemeClr val="bg1"/>
                </a:solidFill>
              </a:rPr>
              <a:t>Темпель</a:t>
            </a:r>
            <a:r>
              <a:rPr lang="ru-RU" sz="300" dirty="0">
                <a:solidFill>
                  <a:schemeClr val="bg1"/>
                </a:solidFill>
              </a:rPr>
              <a:t> добился прекращения забастовки. Он вынудил забастовщиков возобновить работу, пригрозив лишить поддержки строителей NSV и NAS в Амстердаме и его окрестностях. Люди из сектора занятости также были привлечены к работе в строительной отрасли Амстердама. Этот форс-мажор оказался слишком сильным для забастовщиков; забастовка была снята безрезультатно. Синдикалист говорил о фашистских явлениях в отношении действий правительства</a:t>
            </a:r>
          </a:p>
        </p:txBody>
      </p:sp>
      <p:sp>
        <p:nvSpPr>
          <p:cNvPr id="125" name="Прямоугольник 124">
            <a:extLst>
              <a:ext uri="{FF2B5EF4-FFF2-40B4-BE49-F238E27FC236}">
                <a16:creationId xmlns:a16="http://schemas.microsoft.com/office/drawing/2014/main" id="{1142282C-23CC-4957-A3F1-012BEB0AE1DF}"/>
              </a:ext>
            </a:extLst>
          </p:cNvPr>
          <p:cNvSpPr/>
          <p:nvPr/>
        </p:nvSpPr>
        <p:spPr>
          <a:xfrm>
            <a:off x="46176565" y="531928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Еще одним показателем деятельности НСВ во время забастовок является уровень выплат поддержки. Нам попадались лишь некоторые данные по этому поводу, которые тоже не всегда были ясны. У нас есть только обзор общей суммы помощи, выплаченной NSV за 1936-38 годы:¬с 1 января 1936 г. по 31 декабря 1936 г. 633,45 с 1 января 1937 г. по 31 декабря 1937 г. 1178,59 с 1 января 1938 г. по 31 августа 1938 г. 152,96NSV прокомментировал эти суммы, что эти суммы не были такими высокими, как в предыдущие годы. NSV увидело в этом результат снижения желания забастовок среди голландских рабочих; явление, которое также повлияло на их собственную деятельность. Среди этих забастовочных пособий выделяется помощь в размере 220 гульденов, которая была предоставлена неорганизованной части бастующих рыбаков в </a:t>
            </a:r>
            <a:r>
              <a:rPr lang="ru-RU" sz="300" dirty="0" err="1">
                <a:solidFill>
                  <a:schemeClr val="bg1"/>
                </a:solidFill>
              </a:rPr>
              <a:t>Эймёйдене</a:t>
            </a:r>
            <a:r>
              <a:rPr lang="ru-RU" sz="300" dirty="0">
                <a:solidFill>
                  <a:schemeClr val="bg1"/>
                </a:solidFill>
              </a:rPr>
              <a:t> в 1938 году.</a:t>
            </a:r>
          </a:p>
        </p:txBody>
      </p:sp>
      <p:sp>
        <p:nvSpPr>
          <p:cNvPr id="152" name="Прямоугольник 151">
            <a:extLst>
              <a:ext uri="{FF2B5EF4-FFF2-40B4-BE49-F238E27FC236}">
                <a16:creationId xmlns:a16="http://schemas.microsoft.com/office/drawing/2014/main" id="{0C75A97F-271A-4B6C-A58F-10B5AEEE5143}"/>
              </a:ext>
            </a:extLst>
          </p:cNvPr>
          <p:cNvSpPr/>
          <p:nvPr/>
        </p:nvSpPr>
        <p:spPr>
          <a:xfrm>
            <a:off x="46176565"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Несколько раз NSV поддерживала забастовку в предоставлении работы. Это поразительно, потому что три основные федерации профсоюзов дистанцировались от любых форм борьбы рабочих в службах занятости. В апреле 1936 года в центре занятости в </a:t>
            </a:r>
            <a:r>
              <a:rPr lang="ru-RU" sz="300" dirty="0" err="1">
                <a:solidFill>
                  <a:schemeClr val="bg1"/>
                </a:solidFill>
              </a:rPr>
              <a:t>Вирингермеере</a:t>
            </a:r>
            <a:r>
              <a:rPr lang="ru-RU" sz="300" dirty="0">
                <a:solidFill>
                  <a:schemeClr val="bg1"/>
                </a:solidFill>
              </a:rPr>
              <a:t> вспыхнула забастовка. Причиной этого было введение вахтовой системы, т. е. системы, при которой безработные принимались на работу попеременно. На практике это означало сокращение доходов. Забастовка сопровождалась жестокостью полиции. Забастовщиков поддерживали с разных сторон. Например, местные пекари давали дешевый хлеб. NSV с f 117,90 и NAS были единственными организациями, поддержавшими эту забастовку финансово. Через несколько недель забастовка была прекращена безрезультатно.</a:t>
            </a:r>
          </a:p>
        </p:txBody>
      </p:sp>
      <p:sp>
        <p:nvSpPr>
          <p:cNvPr id="155" name="Прямоугольник 154">
            <a:extLst>
              <a:ext uri="{FF2B5EF4-FFF2-40B4-BE49-F238E27FC236}">
                <a16:creationId xmlns:a16="http://schemas.microsoft.com/office/drawing/2014/main" id="{8CE366A8-AF07-4C1A-8AE1-F8FAD5C4CAC8}"/>
              </a:ext>
            </a:extLst>
          </p:cNvPr>
          <p:cNvSpPr/>
          <p:nvPr/>
        </p:nvSpPr>
        <p:spPr>
          <a:xfrm>
            <a:off x="49090482" y="665685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В середине 1937 г. в </a:t>
            </a:r>
            <a:r>
              <a:rPr lang="ru-RU" sz="300" dirty="0" err="1">
                <a:solidFill>
                  <a:schemeClr val="bg1"/>
                </a:solidFill>
              </a:rPr>
              <a:t>Девентере</a:t>
            </a:r>
            <a:r>
              <a:rPr lang="ru-RU" sz="300" dirty="0">
                <a:solidFill>
                  <a:schemeClr val="bg1"/>
                </a:solidFill>
              </a:rPr>
              <a:t> несколько рабочих, занятых на предприятии по трудоустройству на канале Твенте-Рейн, объявили забастовку. Это было связано с плохими условиями труда. С забастовщиками жестоко расправились сверху. Первоначально они все еще получали 70% от обычной суммы помощи, но сборы и тому подобное для забастовщиков были запрещены. Муниципальный совет неоднократно пытался отправить других безработных в канал Твенте-Рейн. Когда большинство этих безработных отказались, министр </a:t>
            </a:r>
            <a:r>
              <a:rPr lang="ru-RU" sz="300" dirty="0" err="1">
                <a:solidFill>
                  <a:schemeClr val="bg1"/>
                </a:solidFill>
              </a:rPr>
              <a:t>Ромме</a:t>
            </a:r>
            <a:r>
              <a:rPr lang="ru-RU" sz="300" dirty="0">
                <a:solidFill>
                  <a:schemeClr val="bg1"/>
                </a:solidFill>
              </a:rPr>
              <a:t> издал из Гааги декрет о прекращении всякой поддержки забастовщиков. Кроме того, B&amp;W </a:t>
            </a:r>
            <a:r>
              <a:rPr lang="ru-RU" sz="300" dirty="0" err="1">
                <a:solidFill>
                  <a:schemeClr val="bg1"/>
                </a:solidFill>
              </a:rPr>
              <a:t>van</a:t>
            </a:r>
            <a:r>
              <a:rPr lang="ru-RU" sz="300" dirty="0">
                <a:solidFill>
                  <a:schemeClr val="bg1"/>
                </a:solidFill>
              </a:rPr>
              <a:t> </a:t>
            </a:r>
            <a:r>
              <a:rPr lang="ru-RU" sz="300" dirty="0" err="1">
                <a:solidFill>
                  <a:schemeClr val="bg1"/>
                </a:solidFill>
              </a:rPr>
              <a:t>Deventer</a:t>
            </a:r>
            <a:r>
              <a:rPr lang="ru-RU" sz="300" dirty="0">
                <a:solidFill>
                  <a:schemeClr val="bg1"/>
                </a:solidFill>
              </a:rPr>
              <a:t> больше не разрешалось вести переговоры с забастовочным комитетом. Среди населения развернулась большая кампания поддержки; каждую неделю собиралось около 700 гульденов. Также теперь НАС и НСВ (ф 425, —) единственные организации, реально оказывавшие поддержку. НСВ также распространил брошюру тиражом 4000 экземпляров. Забастовку бойкотировали современные и конфессиональные союзы. «Рабочая пресса» отказалась даже от рекламы, призывающей поддержать забастовку. Наконец, в результате забастовки была несколько повышена заработная плата, а радикальные меры приняты не были.</a:t>
            </a: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21837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«Красное </a:t>
            </a:r>
            <a:r>
              <a:rPr lang="ru-RU" sz="1600" dirty="0" err="1">
                <a:solidFill>
                  <a:schemeClr val="tx1"/>
                </a:solidFill>
              </a:rPr>
              <a:t>Шпанье</a:t>
            </a:r>
            <a:r>
              <a:rPr lang="ru-RU" sz="1600" dirty="0">
                <a:solidFill>
                  <a:schemeClr val="tx1"/>
                </a:solidFill>
              </a:rPr>
              <a:t>» </a:t>
            </a:r>
            <a:r>
              <a:rPr lang="ru-RU" sz="1100" dirty="0">
                <a:solidFill>
                  <a:schemeClr val="tx1"/>
                </a:solidFill>
              </a:rPr>
              <a:t>(</a:t>
            </a:r>
            <a:r>
              <a:rPr lang="ru-RU" sz="300" dirty="0">
                <a:solidFill>
                  <a:schemeClr val="tx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tx1"/>
                </a:solidFill>
              </a:rPr>
              <a:t>Шпанье</a:t>
            </a:r>
            <a:r>
              <a:rPr lang="ru-RU" sz="300" dirty="0">
                <a:solidFill>
                  <a:schemeClr val="tx1"/>
                </a:solidFill>
              </a:rPr>
              <a:t>» и перешло к новому комитету «Помощь </a:t>
            </a:r>
            <a:r>
              <a:rPr lang="ru-RU" sz="300" dirty="0" err="1">
                <a:solidFill>
                  <a:schemeClr val="tx1"/>
                </a:solidFill>
              </a:rPr>
              <a:t>Шпанье</a:t>
            </a:r>
            <a:r>
              <a:rPr lang="ru-RU" sz="300" dirty="0">
                <a:solidFill>
                  <a:schemeClr val="tx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tx1"/>
                </a:solidFill>
              </a:rPr>
              <a:t>Federación</a:t>
            </a:r>
            <a:r>
              <a:rPr lang="ru-RU" sz="300" dirty="0">
                <a:solidFill>
                  <a:schemeClr val="tx1"/>
                </a:solidFill>
              </a:rPr>
              <a:t> </a:t>
            </a:r>
            <a:r>
              <a:rPr lang="ru-RU" sz="300" dirty="0" err="1">
                <a:solidFill>
                  <a:schemeClr val="tx1"/>
                </a:solidFill>
              </a:rPr>
              <a:t>Anarquista</a:t>
            </a:r>
            <a:r>
              <a:rPr lang="ru-RU" sz="300" dirty="0">
                <a:solidFill>
                  <a:schemeClr val="tx1"/>
                </a:solidFill>
              </a:rPr>
              <a:t> </a:t>
            </a:r>
            <a:r>
              <a:rPr lang="ru-RU" sz="300" dirty="0" err="1">
                <a:solidFill>
                  <a:schemeClr val="tx1"/>
                </a:solidFill>
              </a:rPr>
              <a:t>Ibérica</a:t>
            </a:r>
            <a:r>
              <a:rPr lang="ru-RU" sz="300" dirty="0">
                <a:solidFill>
                  <a:schemeClr val="tx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600" dirty="0">
              <a:solidFill>
                <a:schemeClr val="tx1"/>
              </a:solidFill>
            </a:endParaRP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76565" y="799441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4625265" y="1672609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35850108" y="1814391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3375763" y="181485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37035400" y="16724403"/>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sp>
        <p:nvSpPr>
          <p:cNvPr id="191" name="Прямоугольник 190">
            <a:extLst>
              <a:ext uri="{FF2B5EF4-FFF2-40B4-BE49-F238E27FC236}">
                <a16:creationId xmlns:a16="http://schemas.microsoft.com/office/drawing/2014/main" id="{CEB19DF5-6201-4639-910F-72B4779F8C50}"/>
              </a:ext>
            </a:extLst>
          </p:cNvPr>
          <p:cNvSpPr/>
          <p:nvPr/>
        </p:nvSpPr>
        <p:spPr>
          <a:xfrm>
            <a:off x="21024706" y="13796310"/>
            <a:ext cx="2115918" cy="1080000"/>
          </a:xfrm>
          <a:prstGeom prst="rect">
            <a:avLst/>
          </a:prstGeom>
          <a:gradFill>
            <a:gsLst>
              <a:gs pos="50000">
                <a:srgbClr val="FF0000"/>
              </a:gs>
              <a:gs pos="0">
                <a:schemeClr val="accent4"/>
              </a:gs>
              <a:gs pos="100000">
                <a:schemeClr val="tx1"/>
              </a:gs>
            </a:gsLst>
            <a:lin ang="5400000" scaled="1"/>
          </a:gra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Деколонизация Голландской Индии (ваниль)</a:t>
            </a: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30398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2" name="Прямая со стрелкой 191">
            <a:extLst>
              <a:ext uri="{FF2B5EF4-FFF2-40B4-BE49-F238E27FC236}">
                <a16:creationId xmlns:a16="http://schemas.microsoft.com/office/drawing/2014/main" id="{C5B54234-D2BA-47FE-80DC-BB53D83FCEF6}"/>
              </a:ext>
            </a:extLst>
          </p:cNvPr>
          <p:cNvCxnSpPr>
            <a:cxnSpLocks/>
            <a:stCxn id="47" idx="2"/>
            <a:endCxn id="115" idx="0"/>
          </p:cNvCxnSpPr>
          <p:nvPr/>
        </p:nvCxnSpPr>
        <p:spPr>
          <a:xfrm>
            <a:off x="31994215" y="13448166"/>
            <a:ext cx="0" cy="3481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30480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44337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54806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Прямая со стрелкой 195">
            <a:extLst>
              <a:ext uri="{FF2B5EF4-FFF2-40B4-BE49-F238E27FC236}">
                <a16:creationId xmlns:a16="http://schemas.microsoft.com/office/drawing/2014/main" id="{5EFCC639-ED22-470D-8416-0BA6820714C0}"/>
              </a:ext>
            </a:extLst>
          </p:cNvPr>
          <p:cNvCxnSpPr>
            <a:cxnSpLocks/>
            <a:stCxn id="132" idx="2"/>
            <a:endCxn id="101" idx="0"/>
          </p:cNvCxnSpPr>
          <p:nvPr/>
        </p:nvCxnSpPr>
        <p:spPr>
          <a:xfrm>
            <a:off x="36869937"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44337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44337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000052" y="10934496"/>
            <a:ext cx="427833" cy="24395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5460390" y="10913664"/>
            <a:ext cx="421008" cy="24743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14443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171" idx="0"/>
          </p:cNvCxnSpPr>
          <p:nvPr/>
        </p:nvCxnSpPr>
        <p:spPr>
          <a:xfrm rot="16200000" flipH="1">
            <a:off x="32665591" y="13708462"/>
            <a:ext cx="4785763" cy="1249503"/>
          </a:xfrm>
          <a:prstGeom prst="bentConnector3">
            <a:avLst>
              <a:gd name="adj1" fmla="val 445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3871505" y="12502549"/>
            <a:ext cx="4784070" cy="3659638"/>
          </a:xfrm>
          <a:prstGeom prst="bentConnector3">
            <a:avLst>
              <a:gd name="adj1" fmla="val 443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75">
            <a:extLst>
              <a:ext uri="{FF2B5EF4-FFF2-40B4-BE49-F238E27FC236}">
                <a16:creationId xmlns:a16="http://schemas.microsoft.com/office/drawing/2014/main" id="{DF2A2191-45FA-48F6-B831-47BE8D196E3E}"/>
              </a:ext>
            </a:extLst>
          </p:cNvPr>
          <p:cNvCxnSpPr>
            <a:cxnSpLocks/>
            <a:stCxn id="181" idx="2"/>
            <a:endCxn id="159" idx="0"/>
          </p:cNvCxnSpPr>
          <p:nvPr/>
        </p:nvCxnSpPr>
        <p:spPr>
          <a:xfrm rot="5400000">
            <a:off x="37330960" y="17381510"/>
            <a:ext cx="339507" cy="11852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7" name="Соединительная линия уступом 175">
            <a:extLst>
              <a:ext uri="{FF2B5EF4-FFF2-40B4-BE49-F238E27FC236}">
                <a16:creationId xmlns:a16="http://schemas.microsoft.com/office/drawing/2014/main" id="{35726147-DC60-4D70-B02E-C01B21A69715}"/>
              </a:ext>
            </a:extLst>
          </p:cNvPr>
          <p:cNvCxnSpPr>
            <a:cxnSpLocks/>
            <a:stCxn id="171" idx="2"/>
            <a:endCxn id="159" idx="0"/>
          </p:cNvCxnSpPr>
          <p:nvPr/>
        </p:nvCxnSpPr>
        <p:spPr>
          <a:xfrm rot="16200000" flipH="1">
            <a:off x="36126738" y="17362581"/>
            <a:ext cx="337814" cy="12248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5400000">
            <a:off x="34887231" y="17352587"/>
            <a:ext cx="342485" cy="12495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2" name="Прямая со стрелкой 211">
            <a:extLst>
              <a:ext uri="{FF2B5EF4-FFF2-40B4-BE49-F238E27FC236}">
                <a16:creationId xmlns:a16="http://schemas.microsoft.com/office/drawing/2014/main" id="{AD8247C2-DD53-4340-9C44-268E3487703F}"/>
              </a:ext>
            </a:extLst>
          </p:cNvPr>
          <p:cNvCxnSpPr>
            <a:cxnSpLocks/>
            <a:stCxn id="171" idx="2"/>
            <a:endCxn id="119" idx="0"/>
          </p:cNvCxnSpPr>
          <p:nvPr/>
        </p:nvCxnSpPr>
        <p:spPr>
          <a:xfrm>
            <a:off x="35683224" y="17806096"/>
            <a:ext cx="0" cy="18578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3" name="Соединительная линия уступом 175">
            <a:extLst>
              <a:ext uri="{FF2B5EF4-FFF2-40B4-BE49-F238E27FC236}">
                <a16:creationId xmlns:a16="http://schemas.microsoft.com/office/drawing/2014/main" id="{5A900795-40CE-49A8-88FD-4F629DF6587B}"/>
              </a:ext>
            </a:extLst>
          </p:cNvPr>
          <p:cNvCxnSpPr>
            <a:cxnSpLocks/>
            <a:stCxn id="126" idx="2"/>
            <a:endCxn id="188" idx="0"/>
          </p:cNvCxnSpPr>
          <p:nvPr/>
        </p:nvCxnSpPr>
        <p:spPr>
          <a:xfrm rot="5400000">
            <a:off x="14427833" y="9671736"/>
            <a:ext cx="436630" cy="49738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a:t>
            </a:r>
            <a:r>
              <a:rPr lang="en-US" sz="1400" dirty="0"/>
              <a:t>POUM</a:t>
            </a:r>
            <a:r>
              <a:rPr lang="ru-RU" sz="1400" dirty="0"/>
              <a:t> (союз с Испанией)</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3595289" y="1814391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Британскими лейбористами (союз с ВБ)</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724709" y="16735562"/>
            <a:ext cx="336887"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7404218"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нацизма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20053012" y="1967157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 </a:t>
            </a:r>
            <a:r>
              <a:rPr lang="ru-RU" sz="700" dirty="0"/>
              <a:t>(В 1930-х </a:t>
            </a:r>
            <a:r>
              <a:rPr lang="ru-RU" sz="700" dirty="0" err="1"/>
              <a:t>Сневлит</a:t>
            </a:r>
            <a:r>
              <a:rPr lang="ru-RU" sz="700" dirty="0"/>
              <a:t> выступал решительным противником нацизма и сталинизма, который также считал разновидностью фашизма.)</a:t>
            </a:r>
            <a:endParaRPr lang="ru-RU" sz="1400" dirty="0"/>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Группа интернациональных коммунистов </a:t>
            </a:r>
            <a:r>
              <a:rPr lang="ru-RU" sz="1000" dirty="0"/>
              <a:t>(</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Groep</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van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Internationale</a:t>
            </a:r>
            <a:r>
              <a:rPr lang="en-US"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 </a:t>
            </a:r>
            <a:r>
              <a:rPr lang="en-US" sz="1100" u="none" strike="noStrike" dirty="0" err="1">
                <a:solidFill>
                  <a:srgbClr val="000000"/>
                </a:solidFill>
                <a:effectLst/>
                <a:latin typeface="Times New Roman" panose="02020603050405020304" pitchFamily="18" charset="0"/>
                <a:ea typeface="Arial Unicode MS"/>
                <a:cs typeface="Times New Roman" panose="02020603050405020304" pitchFamily="18" charset="0"/>
              </a:rPr>
              <a:t>Communisten</a:t>
            </a:r>
            <a:r>
              <a:rPr lang="ru-RU" sz="1100" u="none" strike="noStrike" dirty="0">
                <a:solidFill>
                  <a:srgbClr val="000000"/>
                </a:solidFill>
                <a:effectLst/>
                <a:latin typeface="Times New Roman" panose="02020603050405020304" pitchFamily="18" charset="0"/>
                <a:ea typeface="Arial Unicode MS"/>
                <a:cs typeface="Times New Roman" panose="02020603050405020304" pitchFamily="18" charset="0"/>
              </a:rPr>
              <a:t>)</a:t>
            </a:r>
            <a:endParaRPr lang="ru-RU" sz="1400" dirty="0"/>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9848387" y="1663668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603181"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 </a:t>
            </a:r>
            <a:r>
              <a:rPr lang="ru-RU" sz="500" dirty="0"/>
              <a:t>(Однако гик, отказавшийся считать себя централизованной организацией, не признавал местных секций. Он видел, как ядра, созданные в разных городах, сами по себе являются группами. Наконец, гик объявил себя федерацией различных групп. Симптоматично, что название, появившееся в ее публикациях после 1928 г., было «Группы интернациональных коммунистов».)</a:t>
            </a:r>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0743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29" name="Прямоугольник 228">
            <a:extLst>
              <a:ext uri="{FF2B5EF4-FFF2-40B4-BE49-F238E27FC236}">
                <a16:creationId xmlns:a16="http://schemas.microsoft.com/office/drawing/2014/main" id="{A5171FC1-3957-48C7-8A18-AE335D0D3217}"/>
              </a:ext>
            </a:extLst>
          </p:cNvPr>
          <p:cNvSpPr/>
          <p:nvPr/>
        </p:nvSpPr>
        <p:spPr>
          <a:xfrm>
            <a:off x="294782" y="611685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Только с 1928 года GIC издавала собственную прессу: </a:t>
            </a:r>
            <a:r>
              <a:rPr lang="ru-RU" sz="500" dirty="0" err="1"/>
              <a:t>Persmateriaal</a:t>
            </a:r>
            <a:r>
              <a:rPr lang="ru-RU" sz="500" dirty="0"/>
              <a:t> </a:t>
            </a:r>
            <a:r>
              <a:rPr lang="ru-RU" sz="500" dirty="0" err="1"/>
              <a:t>van</a:t>
            </a:r>
            <a:r>
              <a:rPr lang="ru-RU" sz="500" dirty="0"/>
              <a:t> </a:t>
            </a:r>
            <a:r>
              <a:rPr lang="ru-RU" sz="500" dirty="0" err="1"/>
              <a:t>de</a:t>
            </a:r>
            <a:r>
              <a:rPr lang="ru-RU" sz="500" dirty="0"/>
              <a:t> </a:t>
            </a:r>
            <a:r>
              <a:rPr lang="ru-RU" sz="500" dirty="0" err="1"/>
              <a:t>Groepen</a:t>
            </a:r>
            <a:r>
              <a:rPr lang="ru-RU" sz="500" dirty="0"/>
              <a:t> </a:t>
            </a:r>
            <a:r>
              <a:rPr lang="ru-RU" sz="500" dirty="0" err="1"/>
              <a:t>van</a:t>
            </a:r>
            <a:r>
              <a:rPr lang="ru-RU" sz="500" dirty="0"/>
              <a:t> </a:t>
            </a:r>
            <a:r>
              <a:rPr lang="ru-RU" sz="500" dirty="0" err="1"/>
              <a:t>Internationale</a:t>
            </a:r>
            <a:r>
              <a:rPr lang="ru-RU" sz="500" dirty="0"/>
              <a:t> </a:t>
            </a:r>
            <a:r>
              <a:rPr lang="ru-RU" sz="500" dirty="0" err="1"/>
              <a:t>Communtien</a:t>
            </a:r>
            <a:r>
              <a:rPr lang="ru-RU" sz="500" dirty="0"/>
              <a:t> («пресс-материалы GIC») на голландском и немецком языках. Вдобавок к этому теоретическому обзору были многочисленные брошюры, призванные быть более пропагандистскими, более современными и более доступными для рабочих8. Позже, с ростом безработицы, гик выпустил агитационный листок, распространяемый среди безработных в Амстердаме: </a:t>
            </a:r>
            <a:r>
              <a:rPr lang="ru-RU" sz="500" dirty="0" err="1"/>
              <a:t>Proletenstemmen</a:t>
            </a:r>
            <a:r>
              <a:rPr lang="ru-RU" sz="500" dirty="0"/>
              <a:t> («Пролетарские голоса») с 1936 года до войны. Тон был очень воинственным, а содержание очень живым.</a:t>
            </a:r>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11095397" y="1520743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2" name="Прямоугольник 231">
            <a:extLst>
              <a:ext uri="{FF2B5EF4-FFF2-40B4-BE49-F238E27FC236}">
                <a16:creationId xmlns:a16="http://schemas.microsoft.com/office/drawing/2014/main" id="{4AD5628D-E2E6-4DD1-A70E-D466EA6AE56C}"/>
              </a:ext>
            </a:extLst>
          </p:cNvPr>
          <p:cNvSpPr/>
          <p:nvPr/>
        </p:nvSpPr>
        <p:spPr>
          <a:xfrm>
            <a:off x="294782" y="486277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Но с великим экономическим кризисом и вплоть до войны именно безработные оказались в центре социальной сцены (почти двадцать процентов активного населения Нидерландов были безработными в 1936 году)14. в июле 1934 г., с восстанием в амстердамском районе Йордан (см. главу седьмую). Однако, как и во многих странах, фабричный пролетариат в это время оставался пассивным, запуганным угрозой увольнений.</a:t>
            </a:r>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11110961" y="1815031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8603181" y="1815031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37" name="Прямоугольник 236">
            <a:extLst>
              <a:ext uri="{FF2B5EF4-FFF2-40B4-BE49-F238E27FC236}">
                <a16:creationId xmlns:a16="http://schemas.microsoft.com/office/drawing/2014/main" id="{6F8111E7-1B25-4AA9-8608-4460F1F39721}"/>
              </a:ext>
            </a:extLst>
          </p:cNvPr>
          <p:cNvSpPr/>
          <p:nvPr/>
        </p:nvSpPr>
        <p:spPr>
          <a:xfrm>
            <a:off x="2702702" y="486277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Группа интернациональных коммунистов не имела ни устава, ни обязательных взносов, а ее «внутренние» собрания были открыты для всех остальных товарищей из других групп. В результате никогда не было известно точное количество участников в группе. Никогда не было голосования; это было сочтено ненужным, потому что нужно было избегать какой-либо партийной политики. Вы обсуждали проблему, и когда возникало важное расхождение во мнениях, отмечались различные точки зрения, и все. Решение большинства не имело значения. Решать будет рабочий класс22.Этот способ функционирования, который соответствовал образу дискуссионного кружка, был небезопасен. Он обрек гик на то, чтобы уходить в чисто теоретические проблемы, а когда ставились политические проблемы, вроде испанского вопроса (см. главу восьмую), было очень трудно увидеть принципиальную демаркацию между большинством и меньшинством группы. В то же время разногласия по поводу интервенции, отражавшие противостояние активистских и более теоретических тенденций, не могли быть преодолены голосованием или другими средствами и часто приводили к довольно неясным расколам.¬</a:t>
            </a:r>
          </a:p>
        </p:txBody>
      </p:sp>
      <p:sp>
        <p:nvSpPr>
          <p:cNvPr id="238" name="Прямоугольник 237">
            <a:extLst>
              <a:ext uri="{FF2B5EF4-FFF2-40B4-BE49-F238E27FC236}">
                <a16:creationId xmlns:a16="http://schemas.microsoft.com/office/drawing/2014/main" id="{57D01D21-9C92-4D5D-912D-78EABFD4B423}"/>
              </a:ext>
            </a:extLst>
          </p:cNvPr>
          <p:cNvSpPr/>
          <p:nvPr/>
        </p:nvSpPr>
        <p:spPr>
          <a:xfrm>
            <a:off x="2702702" y="611685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Сначала ядро группы полностью составляли школьные учителя: </a:t>
            </a:r>
            <a:r>
              <a:rPr lang="ru-RU" sz="400" dirty="0" err="1"/>
              <a:t>Хенк</a:t>
            </a:r>
            <a:r>
              <a:rPr lang="ru-RU" sz="400" dirty="0"/>
              <a:t> Канне Мейер, Тео </a:t>
            </a:r>
            <a:r>
              <a:rPr lang="ru-RU" sz="400" dirty="0" err="1"/>
              <a:t>Маассен</a:t>
            </a:r>
            <a:r>
              <a:rPr lang="ru-RU" sz="400" dirty="0"/>
              <a:t> (1891–1974) и Пит </a:t>
            </a:r>
            <a:r>
              <a:rPr lang="ru-RU" sz="400" dirty="0" err="1"/>
              <a:t>Коэрман</a:t>
            </a:r>
            <a:r>
              <a:rPr lang="ru-RU" sz="400" dirty="0"/>
              <a:t> (1890–1962), бывший друг </a:t>
            </a:r>
            <a:r>
              <a:rPr lang="ru-RU" sz="400" dirty="0" err="1"/>
              <a:t>Гортера</a:t>
            </a:r>
            <a:r>
              <a:rPr lang="ru-RU" sz="400" dirty="0"/>
              <a:t> в </a:t>
            </a:r>
            <a:r>
              <a:rPr lang="ru-RU" sz="400" dirty="0" err="1"/>
              <a:t>Бюссуме</a:t>
            </a:r>
            <a:r>
              <a:rPr lang="ru-RU" sz="400" dirty="0"/>
              <a:t>. Позже появились и другие элементы: либо студенты, либо рабочие. Вклад этих последних, большинство из которых были молодыми и без особых политических традиций, был доказательством того, что источники революционной активности не иссякли. Приверженность рабочих, которая привнесла в организацию некоторую «пролетарскую кровь», также доказывала, что организация была далеко не просто кружком интеллектуалов, проявлявших академический интерес к </a:t>
            </a:r>
            <a:r>
              <a:rPr lang="ru-RU" sz="400" dirty="0" err="1"/>
              <a:t>марксизму.Однако</a:t>
            </a:r>
            <a:r>
              <a:rPr lang="ru-RU" sz="400" dirty="0"/>
              <a:t>, как и всякая малая группа, гик был очень сильно отмечен своими наиболее видными личностями, что придавало определенный колорит жизни </a:t>
            </a:r>
            <a:r>
              <a:rPr lang="ru-RU" sz="400" dirty="0" err="1"/>
              <a:t>группы.Душой</a:t>
            </a:r>
            <a:r>
              <a:rPr lang="ru-RU" sz="400" dirty="0"/>
              <a:t> группы на самом деле был </a:t>
            </a:r>
            <a:r>
              <a:rPr lang="ru-RU" sz="400" dirty="0" err="1"/>
              <a:t>Хенк</a:t>
            </a:r>
            <a:r>
              <a:rPr lang="ru-RU" sz="400" dirty="0"/>
              <a:t> Канне Мейер24. Он был бывшим инженером, который стал учителем, чтобы получить свободное время, необходимое для политической деятельности, а не для любой педагогической деятельности. Он был жив В то время как </a:t>
            </a:r>
            <a:r>
              <a:rPr lang="ru-RU" sz="400" dirty="0" err="1"/>
              <a:t>Бордига</a:t>
            </a:r>
            <a:r>
              <a:rPr lang="ru-RU" sz="400" dirty="0"/>
              <a:t> отказался от политической деятельности в период с 1929 по 1944 год, </a:t>
            </a:r>
            <a:r>
              <a:rPr lang="ru-RU" sz="400" dirty="0" err="1"/>
              <a:t>Дамен</a:t>
            </a:r>
            <a:r>
              <a:rPr lang="ru-RU" sz="400" dirty="0"/>
              <a:t> продолжал свою деятельность в качестве боевика; именно он, а не </a:t>
            </a:r>
            <a:r>
              <a:rPr lang="ru-RU" sz="400" dirty="0" err="1"/>
              <a:t>Бордига</a:t>
            </a:r>
            <a:r>
              <a:rPr lang="ru-RU" sz="400" dirty="0"/>
              <a:t>, был настоящим основателем Интернационалистской коммунистической партии (ПКНТ), образованной в 1943 году на севере Италии.</a:t>
            </a:r>
          </a:p>
        </p:txBody>
      </p:sp>
      <p:sp>
        <p:nvSpPr>
          <p:cNvPr id="240" name="Прямоугольник 239">
            <a:extLst>
              <a:ext uri="{FF2B5EF4-FFF2-40B4-BE49-F238E27FC236}">
                <a16:creationId xmlns:a16="http://schemas.microsoft.com/office/drawing/2014/main" id="{5D946F78-13AF-4E5D-821E-15E9D1C480EA}"/>
              </a:ext>
            </a:extLst>
          </p:cNvPr>
          <p:cNvSpPr/>
          <p:nvPr/>
        </p:nvSpPr>
        <p:spPr>
          <a:xfrm>
            <a:off x="294782" y="740700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err="1"/>
              <a:t>Хенк</a:t>
            </a:r>
            <a:r>
              <a:rPr lang="ru-RU" sz="300" dirty="0"/>
              <a:t> Канне Мейер (1890–1962) был членом НАС — в 1917 году он руководил </a:t>
            </a:r>
            <a:r>
              <a:rPr lang="ru-RU" sz="300" dirty="0" err="1"/>
              <a:t>De</a:t>
            </a:r>
            <a:r>
              <a:rPr lang="ru-RU" sz="300" dirty="0"/>
              <a:t> </a:t>
            </a:r>
            <a:r>
              <a:rPr lang="ru-RU" sz="300" dirty="0" err="1"/>
              <a:t>jeugdige</a:t>
            </a:r>
            <a:r>
              <a:rPr lang="ru-RU" sz="300" dirty="0"/>
              <a:t>, приводя доказательства огромных теоретических и политических способностей, существующих в пролетарском движении, живое доказательство того, что политическое сознание среди рабочих не было поднято. извне «буржуазной интеллигенцией», как утверждал Ленин в «Что делать?». С умом скорее теоретическим, чем практическим, одаренным ясностью и простотой, чрезвычайно прямолинейным, Канне Мейер обладал некоторыми типичными характеристиками самоучки. Энциклопедический дух привел его к изучению биологии и психологии. Такое отношение, окрашенное педагогикой, было особенно сильным в определенные периоды рабочего движения, особенно среди самоучек. Хотя такие черты могут не вызывать больших проблем в узком кругу дискуссий, то же самое не верно для политической организации. Канне Мейер, а также ряд членов организации имели сильную склонность рассматривать организацию как «учебную группу», задачей которой было просвещение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«образованием» подходивших к ней элементов рабочего класса. имел сильную склонность рассматривать организацию как «учебную группу», функция которой заключалась в обучении ее членов и рабочего класса. Эта склонность, типичная для советско-коммунистических групп, могла бы быстро заключить жизнь в тюрьму чистого академизма. Это уравновешивалось наличием других элементов, которые были более активны и хотели вмешаться в живую классовую борьбу. Но организация в целом вовсе не считала себя простым кругом академических исследований марксизма, довольствовавшихся «просвещением» подходивших к ней элементов рабочего класса.</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2702702" y="740258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Другой элемент, очень представительный для политической жизни гика, Ян </a:t>
            </a:r>
            <a:r>
              <a:rPr lang="ru-RU" sz="200" dirty="0" err="1"/>
              <a:t>Аппель</a:t>
            </a:r>
            <a:r>
              <a:rPr lang="ru-RU" sz="200" dirty="0"/>
              <a:t>, проявлял большую активность в качестве активиста в группе. Как и Пауль </a:t>
            </a:r>
            <a:r>
              <a:rPr lang="ru-RU" sz="200" dirty="0" err="1"/>
              <a:t>Маттик</a:t>
            </a:r>
            <a:r>
              <a:rPr lang="ru-RU" sz="200" dirty="0"/>
              <a:t>, </a:t>
            </a:r>
            <a:r>
              <a:rPr lang="ru-RU" sz="200" dirty="0" err="1"/>
              <a:t>Аппель</a:t>
            </a:r>
            <a:r>
              <a:rPr lang="ru-RU" sz="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200" dirty="0" err="1"/>
              <a:t>Аппель</a:t>
            </a:r>
            <a:r>
              <a:rPr lang="ru-RU" sz="200" dirty="0"/>
              <a:t> (1890–1985; псевдонимы: Макс </a:t>
            </a:r>
            <a:r>
              <a:rPr lang="ru-RU" sz="200" dirty="0" err="1"/>
              <a:t>Хемпель</a:t>
            </a:r>
            <a:r>
              <a:rPr lang="ru-RU" sz="200" dirty="0"/>
              <a:t>, Ян </a:t>
            </a:r>
            <a:r>
              <a:rPr lang="ru-RU" sz="200" dirty="0" err="1"/>
              <a:t>Арндт</a:t>
            </a:r>
            <a:r>
              <a:rPr lang="ru-RU" sz="200" dirty="0"/>
              <a:t>, Ян </a:t>
            </a:r>
            <a:r>
              <a:rPr lang="ru-RU" sz="200" dirty="0" err="1"/>
              <a:t>Вос</a:t>
            </a:r>
            <a:r>
              <a:rPr lang="ru-RU" sz="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200" dirty="0" err="1"/>
              <a:t>Linksradikal</a:t>
            </a:r>
            <a:r>
              <a:rPr lang="ru-RU" sz="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200" dirty="0" err="1"/>
              <a:t>Betriebsorganisationen</a:t>
            </a:r>
            <a:r>
              <a:rPr lang="ru-RU" sz="200" dirty="0"/>
              <a:t>), что привело к основанию </a:t>
            </a:r>
            <a:r>
              <a:rPr lang="ru-RU" sz="200" dirty="0" err="1"/>
              <a:t>Allgemeine</a:t>
            </a:r>
            <a:r>
              <a:rPr lang="ru-RU" sz="200" dirty="0"/>
              <a:t> </a:t>
            </a:r>
            <a:r>
              <a:rPr lang="ru-RU" sz="200" dirty="0" err="1"/>
              <a:t>Arbeiter</a:t>
            </a:r>
            <a:r>
              <a:rPr lang="ru-RU" sz="200" dirty="0"/>
              <a:t> </a:t>
            </a:r>
            <a:r>
              <a:rPr lang="ru-RU" sz="200" dirty="0" err="1"/>
              <a:t>Union</a:t>
            </a:r>
            <a:r>
              <a:rPr lang="ru-RU" sz="200" dirty="0"/>
              <a:t> </a:t>
            </a:r>
            <a:r>
              <a:rPr lang="ru-RU" sz="200" dirty="0" err="1"/>
              <a:t>Deutschlands</a:t>
            </a:r>
            <a:r>
              <a:rPr lang="ru-RU" sz="200" dirty="0"/>
              <a:t>, или </a:t>
            </a:r>
            <a:r>
              <a:rPr lang="ru-RU" sz="200" dirty="0" err="1"/>
              <a:t>aaud</a:t>
            </a:r>
            <a:r>
              <a:rPr lang="ru-RU" sz="200" dirty="0"/>
              <a:t>, и был одним из главных пропагандистов </a:t>
            </a:r>
            <a:r>
              <a:rPr lang="ru-RU" sz="200" dirty="0" err="1"/>
              <a:t>aau</a:t>
            </a:r>
            <a:r>
              <a:rPr lang="ru-RU" sz="200" dirty="0"/>
              <a:t>.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в Он был председателем </a:t>
            </a:r>
            <a:r>
              <a:rPr lang="ru-RU" sz="200" dirty="0" err="1"/>
              <a:t>Revolutionare</a:t>
            </a:r>
            <a:r>
              <a:rPr lang="ru-RU" sz="200" dirty="0"/>
              <a:t> </a:t>
            </a:r>
            <a:r>
              <a:rPr lang="ru-RU" sz="200" dirty="0" err="1"/>
              <a:t>Obleute</a:t>
            </a:r>
            <a:r>
              <a:rPr lang="ru-RU" sz="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200" dirty="0" err="1"/>
              <a:t>Гейдельбергского</a:t>
            </a:r>
            <a:r>
              <a:rPr lang="ru-RU" sz="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200" dirty="0" err="1"/>
              <a:t>юнионистов</a:t>
            </a:r>
            <a:r>
              <a:rPr lang="ru-RU" sz="200" dirty="0"/>
              <a:t> </a:t>
            </a:r>
            <a:r>
              <a:rPr lang="ru-RU" sz="200" dirty="0" err="1"/>
              <a:t>вКуксхафена</a:t>
            </a:r>
            <a:r>
              <a:rPr lang="ru-RU" sz="200" dirty="0"/>
              <a:t> и Германа </a:t>
            </a:r>
            <a:r>
              <a:rPr lang="ru-RU" sz="200" dirty="0" err="1"/>
              <a:t>Кнуфкена</a:t>
            </a:r>
            <a:r>
              <a:rPr lang="ru-RU" sz="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200" dirty="0" err="1"/>
              <a:t>Кнуфкеном</a:t>
            </a:r>
            <a:r>
              <a:rPr lang="ru-RU" sz="200" dirty="0"/>
              <a:t> его вскоре принял сам Ленин. По его </a:t>
            </a:r>
            <a:r>
              <a:rPr lang="ru-RU" sz="200" dirty="0" err="1"/>
              <a:t>словам:«Ленин</a:t>
            </a:r>
            <a:r>
              <a:rPr lang="ru-RU" sz="200" dirty="0"/>
              <a:t>, конечно, выступал против нашей и </a:t>
            </a:r>
            <a:r>
              <a:rPr lang="ru-RU" sz="200" dirty="0" err="1"/>
              <a:t>капд</a:t>
            </a:r>
            <a:r>
              <a:rPr lang="ru-RU" sz="200" dirty="0"/>
              <a:t>-точки зрения. В ходе второго приема, немного позже, он дал нам свой ответ. Это он сделал, читая до пределов этой среды. Как и Пол </a:t>
            </a:r>
            <a:r>
              <a:rPr lang="ru-RU" sz="200" dirty="0" err="1"/>
              <a:t>Маттик</a:t>
            </a:r>
            <a:r>
              <a:rPr lang="ru-RU" sz="200" dirty="0"/>
              <a:t>, Ян </a:t>
            </a:r>
            <a:r>
              <a:rPr lang="ru-RU" sz="200" dirty="0" err="1"/>
              <a:t>Аппель</a:t>
            </a:r>
            <a:r>
              <a:rPr lang="ru-RU" sz="200" dirty="0"/>
              <a:t> был членом </a:t>
            </a:r>
            <a:r>
              <a:rPr lang="ru-RU" sz="200" dirty="0" err="1"/>
              <a:t>капд</a:t>
            </a:r>
            <a:r>
              <a:rPr lang="ru-RU" sz="200" dirty="0"/>
              <a:t>. Он был одним из ее основателей, представляя партию на </a:t>
            </a:r>
          </a:p>
        </p:txBody>
      </p:sp>
      <p:sp>
        <p:nvSpPr>
          <p:cNvPr id="243" name="Прямоугольник 242">
            <a:extLst>
              <a:ext uri="{FF2B5EF4-FFF2-40B4-BE49-F238E27FC236}">
                <a16:creationId xmlns:a16="http://schemas.microsoft.com/office/drawing/2014/main" id="{3D1417A7-AB3A-4C34-936C-1A98A8A0A63A}"/>
              </a:ext>
            </a:extLst>
          </p:cNvPr>
          <p:cNvSpPr/>
          <p:nvPr/>
        </p:nvSpPr>
        <p:spPr>
          <a:xfrm>
            <a:off x="294782" y="869716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00" dirty="0"/>
              <a:t>После конференции в декабре 1936 г. гик присоединился к очень свободной федерации национальных групп в качестве своего теоретического главы. Он отказался от публикации своих материалов для прессы на немецком языке (</a:t>
            </a:r>
            <a:r>
              <a:rPr lang="ru-RU" sz="500" dirty="0" err="1"/>
              <a:t>pik</a:t>
            </a:r>
            <a:r>
              <a:rPr lang="ru-RU" sz="500" dirty="0"/>
              <a:t>) в пользу юнионистского обзора </a:t>
            </a:r>
            <a:r>
              <a:rPr lang="ru-RU" sz="500" dirty="0" err="1"/>
              <a:t>ino</a:t>
            </a:r>
            <a:r>
              <a:rPr lang="ru-RU" sz="500" dirty="0"/>
              <a:t> (</a:t>
            </a:r>
            <a:r>
              <a:rPr lang="ru-RU" sz="500" dirty="0" err="1"/>
              <a:t>Internacia</a:t>
            </a:r>
            <a:r>
              <a:rPr lang="ru-RU" sz="500" dirty="0"/>
              <a:t> </a:t>
            </a:r>
            <a:r>
              <a:rPr lang="ru-RU" sz="500" dirty="0" err="1"/>
              <a:t>Novaj-Officejo</a:t>
            </a:r>
            <a:r>
              <a:rPr lang="ru-RU" sz="500" dirty="0"/>
              <a:t>) </a:t>
            </a:r>
            <a:r>
              <a:rPr lang="ru-RU" sz="500" dirty="0" err="1"/>
              <a:t>Presse-Korrespondenz</a:t>
            </a:r>
            <a:r>
              <a:rPr lang="ru-RU" sz="500" dirty="0"/>
              <a:t>. Последний редактировался международным информационным бюро </a:t>
            </a:r>
            <a:r>
              <a:rPr lang="ru-RU" sz="500" dirty="0" err="1"/>
              <a:t>кау</a:t>
            </a:r>
            <a:r>
              <a:rPr lang="ru-RU" sz="500" dirty="0"/>
              <a:t> во Франкфурте, задачей которого было информировать и перегруппировывать советско-коммунистические группы по всему </a:t>
            </a:r>
            <a:r>
              <a:rPr lang="ru-RU" sz="500" dirty="0" err="1"/>
              <a:t>миру.¬Этим</a:t>
            </a:r>
            <a:r>
              <a:rPr lang="ru-RU" sz="500" dirty="0"/>
              <a:t> группам была свойственна отколовшаяся от кап д, отвергнувшая концепцию партии первого, чтобы присоединиться к немецкому </a:t>
            </a:r>
            <a:r>
              <a:rPr lang="ru-RU" sz="500" dirty="0" err="1"/>
              <a:t>кау</a:t>
            </a:r>
            <a:r>
              <a:rPr lang="ru-RU" sz="500" dirty="0"/>
              <a:t> и голландскому гику:</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7376257" y="1967157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9848387"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1234790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102481" y="12998244"/>
            <a:ext cx="358972" cy="12416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22624" y="11521069"/>
            <a:ext cx="419253" cy="12577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10066931" y="17310898"/>
            <a:ext cx="433624" cy="124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8827050" y="18837479"/>
            <a:ext cx="441257" cy="122692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10066931" y="18824522"/>
            <a:ext cx="433624" cy="1245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2570577" y="18828655"/>
            <a:ext cx="433624" cy="1236939"/>
          </a:xfrm>
          <a:prstGeom prst="bentConnector3">
            <a:avLst>
              <a:gd name="adj1" fmla="val 2803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11320821" y="17302214"/>
            <a:ext cx="433624"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6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87432"/>
            <a:ext cx="0" cy="4369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 </a:t>
            </a:r>
            <a:r>
              <a:rPr lang="ru-RU" sz="200" dirty="0"/>
              <a:t>(</a:t>
            </a:r>
            <a:r>
              <a:rPr lang="ru-RU" sz="400" dirty="0">
                <a:solidFill>
                  <a:srgbClr val="000000"/>
                </a:solidFill>
                <a:latin typeface="Times New Roman" panose="02020603050405020304" pitchFamily="18" charset="0"/>
                <a:ea typeface="Arial Unicode MS"/>
                <a:cs typeface="Times New Roman" panose="02020603050405020304" pitchFamily="18" charset="0"/>
              </a:rPr>
              <a:t>«</a:t>
            </a:r>
            <a:r>
              <a:rPr lang="ru-RU" sz="400" dirty="0" err="1">
                <a:solidFill>
                  <a:srgbClr val="000000"/>
                </a:solidFill>
                <a:latin typeface="Times New Roman" panose="02020603050405020304" pitchFamily="18" charset="0"/>
                <a:ea typeface="Arial Unicode MS"/>
                <a:cs typeface="Times New Roman" panose="02020603050405020304" pitchFamily="18" charset="0"/>
              </a:rPr>
              <a:t>Советничество</a:t>
            </a:r>
            <a:r>
              <a:rPr lang="ru-RU" sz="400" dirty="0">
                <a:solidFill>
                  <a:srgbClr val="000000"/>
                </a:solidFill>
                <a:latin typeface="Times New Roman" panose="02020603050405020304" pitchFamily="18" charset="0"/>
                <a:ea typeface="Arial Unicode MS"/>
                <a:cs typeface="Times New Roman" panose="02020603050405020304" pitchFamily="18" charset="0"/>
              </a:rPr>
              <a:t>» не есть просто защита рабочих советов как органов диктатуры пролетариата после разрушения старого буржуазного государства. Он выражает рабочее видение, которое рассматривает существование революционных политических партий в рабочих советах как негативный фактор. Эта негативная концепция революционной партии исходит из того, что рабочие советы являются единственной горнилом революционного сознания в рабочем классе. В соответствии с «антиавторитарной» концепцией </a:t>
            </a:r>
            <a:r>
              <a:rPr lang="ru-RU" sz="400" dirty="0" err="1">
                <a:solidFill>
                  <a:srgbClr val="000000"/>
                </a:solidFill>
                <a:latin typeface="Times New Roman" panose="02020603050405020304" pitchFamily="18" charset="0"/>
                <a:ea typeface="Arial Unicode MS"/>
                <a:cs typeface="Times New Roman" panose="02020603050405020304" pitchFamily="18" charset="0"/>
              </a:rPr>
              <a:t>Рюле</a:t>
            </a:r>
            <a:r>
              <a:rPr lang="ru-RU" sz="400" dirty="0">
                <a:solidFill>
                  <a:srgbClr val="000000"/>
                </a:solidFill>
                <a:latin typeface="Times New Roman" panose="02020603050405020304" pitchFamily="18" charset="0"/>
                <a:ea typeface="Arial Unicode MS"/>
                <a:cs typeface="Times New Roman" panose="02020603050405020304" pitchFamily="18" charset="0"/>
              </a:rPr>
              <a:t> всякая партия, даже революционная, буржуазна по своей сути и стремится к захвату власти группой интеллигентов вместо революционного пролетариата)</a:t>
            </a:r>
            <a:endParaRPr lang="ru-RU" sz="1400" dirty="0"/>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16200000" flipH="1">
            <a:off x="10023325" y="13077401"/>
            <a:ext cx="1767846" cy="2492216"/>
          </a:xfrm>
          <a:prstGeom prst="bentConnector3">
            <a:avLst>
              <a:gd name="adj1" fmla="val 959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8603181" y="2119282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11101277" y="2119282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9928931" y="18962522"/>
            <a:ext cx="1962514" cy="2498096"/>
          </a:xfrm>
          <a:prstGeom prst="bentConnector3">
            <a:avLst>
              <a:gd name="adj1" fmla="val 1068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a:off x="9661140" y="19230313"/>
            <a:ext cx="0" cy="1962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7302342" y="1676446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16200000" flipH="1">
            <a:off x="6906947" y="15311114"/>
            <a:ext cx="477037" cy="24296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3" name="Прямоугольник 272">
            <a:extLst>
              <a:ext uri="{FF2B5EF4-FFF2-40B4-BE49-F238E27FC236}">
                <a16:creationId xmlns:a16="http://schemas.microsoft.com/office/drawing/2014/main" id="{5DBD3CC3-56B7-43B0-B75E-CCB520915EEB}"/>
              </a:ext>
            </a:extLst>
          </p:cNvPr>
          <p:cNvSpPr/>
          <p:nvPr/>
        </p:nvSpPr>
        <p:spPr>
          <a:xfrm>
            <a:off x="2702702" y="869716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err="1"/>
              <a:t>Паннекук</a:t>
            </a:r>
            <a:r>
              <a:rPr lang="ru-RU" sz="600" dirty="0"/>
              <a:t> подчеркнул всемирное значение русской революции:</a:t>
            </a:r>
            <a:br>
              <a:rPr lang="ru-RU" sz="100" dirty="0"/>
            </a:br>
            <a:r>
              <a:rPr lang="ru-RU" sz="600" dirty="0"/>
              <a:t>Подобно ослепительному метеору, русская революция осветила Землю. Но рабочим нужна была другая революция. Наполнив их такой надеждой и энергией, ослепительный свет русской революции ослепил рабочих, так что они уже не видели, по какому пути им идти</a:t>
            </a:r>
            <a:endParaRPr lang="ru-RU" sz="100" dirty="0"/>
          </a:p>
        </p:txBody>
      </p: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22721</TotalTime>
  <Words>8434</Words>
  <Application>Microsoft Office PowerPoint</Application>
  <PresentationFormat>Произвольный</PresentationFormat>
  <Paragraphs>129</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 Unicode MS</vt: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1504</cp:revision>
  <dcterms:created xsi:type="dcterms:W3CDTF">2018-10-23T08:09:21Z</dcterms:created>
  <dcterms:modified xsi:type="dcterms:W3CDTF">2022-04-05T11:22:14Z</dcterms:modified>
</cp:coreProperties>
</file>