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 varScale="1">
        <p:scale>
          <a:sx n="22" d="100"/>
          <a:sy n="22" d="100"/>
        </p:scale>
        <p:origin x="1668" y="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16087459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8261244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1192556" y="215821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</a:t>
            </a:r>
            <a:endParaRPr lang="ru-RU" sz="800" dirty="0"/>
          </a:p>
        </p:txBody>
      </p: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554280" y="200624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7266350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 </a:t>
            </a:r>
            <a:r>
              <a:rPr lang="ru-RU" sz="400" dirty="0"/>
              <a:t>(Молодежная лига Африканского национального конгресса ( АНКИЛ ) является молодежным крылом Африканского национального конгресса (АНК). Как указано в ее уставе, Молодежная лига АНК возглавляется Национальным исполнительным комитетом (НИК) и Национальным рабочим комитетом (НРК).)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23363277" y="507374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879026" y="511025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67F4286-6233-429D-8ADF-4E6DFFA36893}"/>
              </a:ext>
            </a:extLst>
          </p:cNvPr>
          <p:cNvSpPr/>
          <p:nvPr/>
        </p:nvSpPr>
        <p:spPr>
          <a:xfrm>
            <a:off x="14264781" y="208461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Albert Luthuli</a:t>
            </a:r>
            <a:r>
              <a:rPr lang="ru-RU" sz="1400" dirty="0"/>
              <a:t> – министр образования у чёрных</a:t>
            </a:r>
            <a:endParaRPr lang="ru-RU" sz="5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3971541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 </a:t>
            </a:r>
            <a:r>
              <a:rPr lang="ru-RU" sz="600" dirty="0"/>
              <a:t>(Хартия свободы была заявлением об основных принципах Альянса Южноафриканского конгресса , в который входили Африканский национальный конгресс (АНК) и его союзники: Южноафриканский индийский конгресс , Южноафриканский конгресс демократов и Конгресс цветных людей . Он характеризуется вступительным требованием: «Управлять должен народ!»)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16629295" y="207856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16656602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(Земля должна быть предоставлена ​​всем безземельным)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1286480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r>
              <a:rPr lang="ru-RU" sz="700" dirty="0"/>
              <a:t>(Прожиточный минимум и сокращенный рабочий день оплачиваемый ежегодный отпуск и отпуск по болезни для всех работников, а также полностью оплачиваемый отпуск по беременности и родам для всех работающих матерей;)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3971541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r>
              <a:rPr lang="ru-RU" sz="600" dirty="0"/>
              <a:t>(«Бесплатное и обязательное образование, независимо от цвета кожи, расы или национальности», были синтезированы в окончательный документ лидерами АНК, включая </a:t>
            </a:r>
            <a:r>
              <a:rPr lang="ru-RU" sz="600" dirty="0" err="1"/>
              <a:t>З.К.Лайонел</a:t>
            </a:r>
            <a:r>
              <a:rPr lang="ru-RU" sz="600" dirty="0"/>
              <a:t> «Расти» </a:t>
            </a:r>
            <a:r>
              <a:rPr lang="ru-RU" sz="600" dirty="0" err="1"/>
              <a:t>Бернстайн</a:t>
            </a:r>
            <a:r>
              <a:rPr lang="ru-RU" sz="600" dirty="0"/>
              <a:t> , Этель </a:t>
            </a:r>
            <a:r>
              <a:rPr lang="ru-RU" sz="600" dirty="0" err="1"/>
              <a:t>Друс</a:t>
            </a:r>
            <a:r>
              <a:rPr lang="ru-RU" sz="600" dirty="0"/>
              <a:t>, [3] Рут </a:t>
            </a:r>
            <a:r>
              <a:rPr lang="ru-RU" sz="600" dirty="0" err="1"/>
              <a:t>Ферст</a:t>
            </a:r>
            <a:r>
              <a:rPr lang="ru-RU" sz="600" dirty="0"/>
              <a:t> и Алан </a:t>
            </a:r>
            <a:r>
              <a:rPr lang="ru-RU" sz="600" dirty="0" err="1"/>
              <a:t>Липман</a:t>
            </a:r>
            <a:r>
              <a:rPr lang="ru-RU" sz="600" dirty="0"/>
              <a:t> (чья жена, Беата </a:t>
            </a:r>
            <a:r>
              <a:rPr lang="ru-RU" sz="600" dirty="0" err="1"/>
              <a:t>Липман</a:t>
            </a:r>
            <a:r>
              <a:rPr lang="ru-RU" sz="600" dirty="0"/>
              <a:t>, написала оригинал Устава от руки).)</a:t>
            </a:r>
            <a:endParaRPr lang="ru-RU" sz="5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346940CC-96FF-464D-B618-1F3BB49380B1}"/>
              </a:ext>
            </a:extLst>
          </p:cNvPr>
          <p:cNvSpPr/>
          <p:nvPr/>
        </p:nvSpPr>
        <p:spPr>
          <a:xfrm>
            <a:off x="13971542" y="29397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Хартия была официально принята в воскресенье, 26 июня 1955 года, на собрании около 3000 человек, известном как Народный конгресс в </a:t>
            </a:r>
            <a:r>
              <a:rPr lang="ru-RU" sz="600" dirty="0" err="1"/>
              <a:t>Клиптауне</a:t>
            </a:r>
            <a:r>
              <a:rPr lang="ru-RU" sz="600" dirty="0"/>
              <a:t> , </a:t>
            </a:r>
            <a:r>
              <a:rPr lang="ru-RU" sz="600" dirty="0" err="1"/>
              <a:t>Соуэто</a:t>
            </a:r>
            <a:r>
              <a:rPr lang="ru-RU" sz="600" dirty="0"/>
              <a:t> . [4] [5] [6] Митинг был разогнан полицией на второй день, хотя к тому времени Устав был прочитан полностью. Толпа одобряла каждую секцию криками «Африка!» и " </a:t>
            </a:r>
            <a:r>
              <a:rPr lang="ru-RU" sz="600" dirty="0" err="1"/>
              <a:t>Майибуйе</a:t>
            </a:r>
            <a:r>
              <a:rPr lang="ru-RU" sz="600" dirty="0"/>
              <a:t> !" [7] [8] Нельсон </a:t>
            </a:r>
            <a:r>
              <a:rPr lang="ru-RU" sz="600" dirty="0" err="1"/>
              <a:t>Мандела</a:t>
            </a:r>
            <a:r>
              <a:rPr lang="ru-RU" sz="600" dirty="0"/>
              <a:t> сбежал от полиции, замаскировавшись под молочника , поскольку в то время его движения и взаимодействия были ограничены запретительными приказами. [9]</a:t>
            </a:r>
            <a:endParaRPr lang="ru-RU" sz="1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12864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 </a:t>
            </a:r>
            <a:r>
              <a:rPr lang="ru-RU" sz="900" dirty="0"/>
              <a:t>(Хартия также призывает к демократии и правам человека , земельной реформе , трудовым правам и национализации..)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19341663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r>
              <a:rPr lang="ru-RU" sz="1400" dirty="0"/>
              <a:t> </a:t>
            </a:r>
            <a:r>
              <a:rPr lang="ru-RU" sz="400" dirty="0"/>
              <a:t>(южноафриканское национально -освободительное панафриканское движение, которое в настоящее время является политической партией. Он был основан группой африканистов во главе с Робертом </a:t>
            </a:r>
            <a:r>
              <a:rPr lang="ru-RU" sz="400" dirty="0" err="1"/>
              <a:t>Собукве</a:t>
            </a:r>
            <a:r>
              <a:rPr lang="ru-RU" sz="400" dirty="0"/>
              <a:t> , которая отделилась от Африканского национального конгресса (АНК) в 1959 году, поскольку ПАК возражал против утверждения АНК, что «земля принадлежит всем, кто живет на ней, как белым, так и черным» и также отверг многорасовое мировоззрение, вместо этого выступая за Южную Африку, основанную на африканском национализме.)</a:t>
            </a:r>
            <a:endParaRPr lang="ru-RU" sz="8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8A428133-2A5D-422A-A326-0FCC5FCAE2EF}"/>
              </a:ext>
            </a:extLst>
          </p:cNvPr>
          <p:cNvSpPr/>
          <p:nvPr/>
        </p:nvSpPr>
        <p:spPr>
          <a:xfrm>
            <a:off x="13971542" y="16784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Мы, народ Южной Африки, заявляем, чтобы знала вся наша страна и весь мир: Южная Африка принадлежит всем, кто в ней живет, черным и белым, и что ни одно правительство не может справедливо претендовать на власть, если оно не основано на воле все люди; что наш народ был лишен своего неотъемлемого права на землю, свободу и мир из-за формы правления, основанной на несправедливости и неравенстве; что наша страна никогда не будет процветающей и свободной, пока все наши люди не будут жить в братстве, пользуясь равными правами и возможностями; что только демократическое государство, основанное на волеизъявлении всех людей, может гарантировать всем их неотъемлемое право без различия цвета кожи, расы, пола или убеждений; И поэтому мы, народ Южной Африки, черные и белые вместе - равные, соотечественники и братья - принимаем эту Хартию свободы. И мы обязуемся вместе стремиться,</a:t>
            </a:r>
            <a:endParaRPr lang="ru-RU" sz="1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3971541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r>
              <a:rPr lang="ru-RU" sz="900" dirty="0"/>
              <a:t>(Каждый мужчина и женщина должны иметь право голосовать и баллотироваться в качестве кандидата во все органы, принимающие законы; Все люди имеют равное право)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16656602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 </a:t>
            </a:r>
            <a:r>
              <a:rPr lang="ru-RU" sz="1000" dirty="0"/>
              <a:t>(Государство должно помочь крестьянам орудиями, семенами, тракторами и плотинами, чтобы спасти землю и помочь землепашцам;)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53128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 </a:t>
            </a:r>
            <a:r>
              <a:rPr lang="ru-RU" sz="500" dirty="0"/>
              <a:t>(Высшее образование и техническое обучение должны быть открыты для всех посредством государственных пособий и стипендий, присуждаемых на основе </a:t>
            </a:r>
            <a:r>
              <a:rPr lang="ru-RU" sz="500" dirty="0" err="1"/>
              <a:t>заслуг;Неграмотность</a:t>
            </a:r>
            <a:r>
              <a:rPr lang="ru-RU" sz="500" dirty="0"/>
              <a:t> взрослых должна быть ликвидирована посредством государственного плана массового </a:t>
            </a:r>
            <a:r>
              <a:rPr lang="ru-RU" sz="500" dirty="0" err="1"/>
              <a:t>образования;Учителя</a:t>
            </a:r>
            <a:r>
              <a:rPr lang="ru-RU" sz="500" dirty="0"/>
              <a:t> имеют все права других </a:t>
            </a:r>
            <a:r>
              <a:rPr lang="ru-RU" sz="500" dirty="0" err="1"/>
              <a:t>граждан;Цветовая</a:t>
            </a:r>
            <a:r>
              <a:rPr lang="ru-RU" sz="500" dirty="0"/>
              <a:t> полоса в культурной жизни, в спорте и в образовании отменяется.)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18001280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 </a:t>
            </a:r>
            <a:r>
              <a:rPr lang="ru-RU" sz="400" dirty="0"/>
              <a:t>(Трущобы должны быть снесены и построены новые пригороды, где везде есть транспорт, дороги, освещение, игровые площадки, ясли и социальные </a:t>
            </a:r>
            <a:r>
              <a:rPr lang="ru-RU" sz="400" dirty="0" err="1"/>
              <a:t>центры;Престарелые</a:t>
            </a:r>
            <a:r>
              <a:rPr lang="ru-RU" sz="400" dirty="0"/>
              <a:t>, сироты, инвалиды и больные находятся на попечении </a:t>
            </a:r>
            <a:r>
              <a:rPr lang="ru-RU" sz="400" dirty="0" err="1"/>
              <a:t>государства;Отдых</a:t>
            </a:r>
            <a:r>
              <a:rPr lang="ru-RU" sz="400" dirty="0"/>
              <a:t>, досуг и развлечения должны быть правом </a:t>
            </a:r>
            <a:r>
              <a:rPr lang="ru-RU" sz="400" dirty="0" err="1"/>
              <a:t>всех;Ограждения</a:t>
            </a:r>
            <a:r>
              <a:rPr lang="ru-RU" sz="400" dirty="0"/>
              <a:t> и гетто должны быть упразднены, а законы, разделяющие семьи, должны быть отменены.)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4579805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 </a:t>
            </a:r>
            <a:r>
              <a:rPr lang="ru-RU" sz="500" dirty="0"/>
              <a:t>(Народы протекторатов — </a:t>
            </a:r>
            <a:r>
              <a:rPr lang="ru-RU" sz="500" dirty="0" err="1"/>
              <a:t>Басутоленда</a:t>
            </a:r>
            <a:r>
              <a:rPr lang="ru-RU" sz="500" dirty="0"/>
              <a:t>, Бечуаналенда и Свазиленда — будут свободны в выборе своего будущего; Право всех народов Африки на независимость и самоуправление должно быть признано и должно быть основой тесного сотрудничества.)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19341663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r>
              <a:rPr lang="ru-RU" sz="700" dirty="0"/>
              <a:t>(минус белое население ПКК в то время считал Южную Африку африканским государством по праву «неотъемлемым правом коренных африканских народов» и отказывался поддерживать равные права угнетенных и угнетателей, эксплуататоров и эксплуатируемых, обездоленных и безземельных африканцев «обиженных».)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2026724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r>
              <a:rPr lang="ru-RU" sz="1400" dirty="0"/>
              <a:t> </a:t>
            </a:r>
            <a:r>
              <a:rPr lang="ru-RU" sz="800" dirty="0"/>
              <a:t>(была военным крылом Панафриканского конгресса , африканского националистического движения в Южной Африке . На языке коса слово «</a:t>
            </a:r>
            <a:r>
              <a:rPr lang="ru-RU" sz="800" dirty="0" err="1"/>
              <a:t>поко</a:t>
            </a:r>
            <a:r>
              <a:rPr lang="ru-RU" sz="800" dirty="0"/>
              <a:t>» означает «чистый». 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1934314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 </a:t>
            </a:r>
            <a:r>
              <a:rPr lang="ru-RU" sz="500" dirty="0"/>
              <a:t>(ПКК следовал идее о том, что правительство Южной Африки должно быть сформировано африканским народом, обязанным своей верностью только Африке, как заявил </a:t>
            </a:r>
            <a:r>
              <a:rPr lang="ru-RU" sz="500" dirty="0" err="1"/>
              <a:t>Собукве</a:t>
            </a:r>
            <a:r>
              <a:rPr lang="ru-RU" sz="500" dirty="0"/>
              <a:t> в инаугурационной речи </a:t>
            </a:r>
            <a:r>
              <a:rPr lang="ru-RU" sz="500" dirty="0" err="1"/>
              <a:t>ПКК:«Политически</a:t>
            </a:r>
            <a:r>
              <a:rPr lang="ru-RU" sz="500" dirty="0"/>
              <a:t> мы стремимся к тому, чтобы африканцы управляли африканцами, для африканцев, чтобы каждый, кто обязан своей единственной лояльностью Африке и готов принять демократическое правление африканского большинства, считался африканцем»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19348013" y="28827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3516385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2159751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4858915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4843005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16200814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19537130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18192896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5511855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16856089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18885876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1571567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0229037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0218632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7533460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2030132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2904655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068974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 </a:t>
            </a:r>
            <a:r>
              <a:rPr lang="ru-RU" sz="1050" dirty="0"/>
              <a:t>(Это </a:t>
            </a:r>
            <a:r>
              <a:rPr lang="ru-RU" sz="1050" dirty="0" err="1"/>
              <a:t>панафриканизм</a:t>
            </a:r>
            <a:r>
              <a:rPr lang="ru-RU" sz="1050" dirty="0"/>
              <a:t> с тремя принципами африканского национализма , социализма и континентального единства)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0881364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2224856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262345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 </a:t>
            </a:r>
            <a:r>
              <a:rPr lang="ru-RU" sz="300" dirty="0"/>
              <a:t>(Мы, народ Южной Африки, заявляем, чтобы знала вся наша страна и весь мир: Южная Африка принадлежит всем, кто в ней живет, черным и белым, и что ни одно правительство не может справедливо претендовать на власть, если оно не основано на воле все люди; что наш народ был лишен своего неотъемлемого права на землю, свободу и мир из-за формы правления, основанной на несправедливости и неравенстве; что наша страна никогда не будет процветающей и свободной, пока все наши люди не будут жить в братстве, пользуясь равными правами и возможностями; что только демократическое государство, основанное на волеизъявлении всех людей, может гарантировать всем их неотъемлемое право без различия цвета кожи, расы, пола или убеждений; И поэтому мы, народ Южной Африки, черные и белые вместе - равные, соотечественники и братья - принимаем эту Хартию свободы. И мы обязуемся вместе стремиться,)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2822841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4167178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4579805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3241530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4579805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1892738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5931457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5357448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5930027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7220111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4572867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6688785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4769077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6114344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4790450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3449104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6077101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6161430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7485052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9944264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9944264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8618524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7270040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8818885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7481773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8847128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7439081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26061437" y="50930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4713269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1465222" y="7054209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2739684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0078525" y="65269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4717116" y="79576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058EE3DC-17CD-4AA3-93E0-8E5381277B21}"/>
              </a:ext>
            </a:extLst>
          </p:cNvPr>
          <p:cNvSpPr/>
          <p:nvPr/>
        </p:nvSpPr>
        <p:spPr>
          <a:xfrm>
            <a:off x="27396845" y="7964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Комитет освобождения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26829187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3376732" y="942376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4911841" y="8560525"/>
            <a:ext cx="386085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26274727" y="5669540"/>
            <a:ext cx="341171" cy="1348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27616515" y="5675920"/>
            <a:ext cx="341171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28951004" y="4341431"/>
            <a:ext cx="353872" cy="4017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184" idx="0"/>
          </p:cNvCxnSpPr>
          <p:nvPr/>
        </p:nvCxnSpPr>
        <p:spPr>
          <a:xfrm rot="16200000" flipH="1">
            <a:off x="25591419" y="7774018"/>
            <a:ext cx="363465" cy="3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hape 248">
            <a:extLst>
              <a:ext uri="{FF2B5EF4-FFF2-40B4-BE49-F238E27FC236}">
                <a16:creationId xmlns:a16="http://schemas.microsoft.com/office/drawing/2014/main" id="{DA836722-2D64-4CE2-9C1C-B09749062132}"/>
              </a:ext>
            </a:extLst>
          </p:cNvPr>
          <p:cNvCxnSpPr>
            <a:cxnSpLocks/>
            <a:stCxn id="182" idx="2"/>
            <a:endCxn id="185" idx="0"/>
          </p:cNvCxnSpPr>
          <p:nvPr/>
        </p:nvCxnSpPr>
        <p:spPr>
          <a:xfrm rot="5400000">
            <a:off x="28269897" y="7779117"/>
            <a:ext cx="369815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185" idx="1"/>
          </p:cNvCxnSpPr>
          <p:nvPr/>
        </p:nvCxnSpPr>
        <p:spPr>
          <a:xfrm>
            <a:off x="26833034" y="8497675"/>
            <a:ext cx="563811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3376732" y="107997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6061437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26061437" y="107997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26055057" y="1222729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3380833" y="1222729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28729281" y="1222729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5400000">
            <a:off x="24286715" y="10651736"/>
            <a:ext cx="29595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hape 248">
            <a:extLst>
              <a:ext uri="{FF2B5EF4-FFF2-40B4-BE49-F238E27FC236}">
                <a16:creationId xmlns:a16="http://schemas.microsoft.com/office/drawing/2014/main" id="{DD409085-674C-4C6C-90B0-2DD8083AD116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5400000">
            <a:off x="26974595" y="10654912"/>
            <a:ext cx="289602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13" idx="2"/>
            <a:endCxn id="215" idx="0"/>
          </p:cNvCxnSpPr>
          <p:nvPr/>
        </p:nvCxnSpPr>
        <p:spPr>
          <a:xfrm rot="5400000">
            <a:off x="25605301" y="10713204"/>
            <a:ext cx="347586" cy="2680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hape 248">
            <a:extLst>
              <a:ext uri="{FF2B5EF4-FFF2-40B4-BE49-F238E27FC236}">
                <a16:creationId xmlns:a16="http://schemas.microsoft.com/office/drawing/2014/main" id="{23A71983-224E-4825-9194-BE84CB86FFEA}"/>
              </a:ext>
            </a:extLst>
          </p:cNvPr>
          <p:cNvCxnSpPr>
            <a:cxnSpLocks/>
            <a:stCxn id="213" idx="2"/>
            <a:endCxn id="216" idx="0"/>
          </p:cNvCxnSpPr>
          <p:nvPr/>
        </p:nvCxnSpPr>
        <p:spPr>
          <a:xfrm rot="16200000" flipH="1">
            <a:off x="28279525" y="10719584"/>
            <a:ext cx="347586" cy="2667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26942413" y="12050316"/>
            <a:ext cx="347586" cy="63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>
            <a:extLst>
              <a:ext uri="{FF2B5EF4-FFF2-40B4-BE49-F238E27FC236}">
                <a16:creationId xmlns:a16="http://schemas.microsoft.com/office/drawing/2014/main" id="{D180F20F-B0C3-4502-896C-8CAFDD0F5956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16200000" flipH="1">
            <a:off x="30954741" y="7788654"/>
            <a:ext cx="365250" cy="17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0080289" y="797216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185" idx="2"/>
            <a:endCxn id="212" idx="0"/>
          </p:cNvCxnSpPr>
          <p:nvPr/>
        </p:nvCxnSpPr>
        <p:spPr>
          <a:xfrm rot="5400000">
            <a:off x="27594057" y="8569364"/>
            <a:ext cx="386086" cy="13354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12" idx="0"/>
          </p:cNvCxnSpPr>
          <p:nvPr/>
        </p:nvCxnSpPr>
        <p:spPr>
          <a:xfrm rot="16200000" flipH="1">
            <a:off x="26251017" y="8561732"/>
            <a:ext cx="392436" cy="13443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3232783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 </a:t>
            </a:r>
            <a:r>
              <a:rPr lang="ru-RU" sz="600" dirty="0"/>
              <a:t>(Он планировал агитировать за изменения посредством «мирной пропаганды», избрания в законодательные органы сторонников Конгресса, посредством протестов и запросов и, наконец, посредством «пассивных действий или продолжающегося </a:t>
            </a:r>
            <a:r>
              <a:rPr lang="ru-RU" sz="600" dirty="0" err="1"/>
              <a:t>движения».Община</a:t>
            </a:r>
            <a:r>
              <a:rPr lang="ru-RU" sz="600" dirty="0"/>
              <a:t> южноафриканских индейцев .)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54280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женщинам вступать в конгресс</a:t>
            </a:r>
            <a:r>
              <a:rPr lang="ru-RU" sz="600" dirty="0"/>
              <a:t>(Другой пример децентрализации: официально членство было открыто только для чернокожих мужчин (женщинам разрешалось вступать только с 1943 г.), но на местном уровне практика, похоже, была иной.)</a:t>
            </a:r>
            <a:endParaRPr lang="ru-RU" sz="5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5923318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 </a:t>
            </a:r>
            <a:r>
              <a:rPr lang="ru-RU" sz="800" dirty="0"/>
              <a:t>(Однако на фоне всплеска профсоюзной активности в 1940-х годах АНК пережил возрождение и умеренную радикализацию при генерал-президенте Альфреде </a:t>
            </a:r>
            <a:r>
              <a:rPr lang="ru-RU" sz="800" dirty="0" err="1"/>
              <a:t>Битини</a:t>
            </a:r>
            <a:r>
              <a:rPr lang="ru-RU" sz="800" dirty="0"/>
              <a:t> </a:t>
            </a:r>
            <a:r>
              <a:rPr lang="ru-RU" sz="800" dirty="0" err="1"/>
              <a:t>Ксуме</a:t>
            </a:r>
            <a:r>
              <a:rPr lang="ru-RU" sz="800" dirty="0"/>
              <a:t>)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8599496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 </a:t>
            </a:r>
            <a:r>
              <a:rPr lang="ru-RU" sz="600" dirty="0"/>
              <a:t>(Он был избран президентом Африканского национального конгресса с 1924 по 1927 год, он был противником коммунизма и, следовательно, выступал против Дж. Т. </a:t>
            </a:r>
            <a:r>
              <a:rPr lang="ru-RU" sz="600" dirty="0" err="1"/>
              <a:t>Гумеде</a:t>
            </a:r>
            <a:r>
              <a:rPr lang="ru-RU" sz="600" dirty="0"/>
              <a:t> .)</a:t>
            </a:r>
            <a:endParaRPr lang="ru-RU" sz="5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5923318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3239970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1896229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 </a:t>
            </a:r>
            <a:r>
              <a:rPr lang="ru-RU" sz="700" dirty="0"/>
              <a:t>(В 1940-х годах он сосредоточился на религиозных организациях, в том числе на Межконфессиональной африканской федерации министров, основанной в 1945 году)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28762486" y="94385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 </a:t>
            </a:r>
            <a:r>
              <a:rPr lang="ru-RU" sz="500" dirty="0"/>
              <a:t>(Группа основала Движение за неевропейское единство (NEUM), в котором Табата будет играть центральную роль в течение многих лет, в то время как Гулам Гул представлял группу в аналогичной, но возглавляемой Коммунистической партией Южной Африки Лиге национального освобождения .)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5348701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7452433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3429826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3446041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7475858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4779346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6124614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6117372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4772409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3239970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3379168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1286480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8773059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1768315" y="88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24713269" y="20970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21768315" y="21431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24721135" y="7600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5416495" y="79816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39349304" y="50930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 (текущее, но изменить название)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0699603" y="1080606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39349304" y="65142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Войти в 4 интернационал (текущее,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0699603" y="79721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 (текущее +5% </a:t>
            </a:r>
            <a:r>
              <a:rPr lang="ru-RU" sz="1400" dirty="0" err="1"/>
              <a:t>воен</a:t>
            </a:r>
            <a:r>
              <a:rPr lang="ru-RU" sz="1400" dirty="0"/>
              <a:t> нас)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2035577" y="65142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 (текущее но изменено название)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39355654" y="1222942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2029493" y="1222729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8038186" y="1080934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3372832" y="79683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49A76E6D-9FAF-4DA1-B715-4486D87253B7}"/>
              </a:ext>
            </a:extLst>
          </p:cNvPr>
          <p:cNvSpPr/>
          <p:nvPr/>
        </p:nvSpPr>
        <p:spPr>
          <a:xfrm>
            <a:off x="46046061" y="797601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Иран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451077" y="942376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4717961" y="943011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0236678" y="6343624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1579814" y="5000487"/>
            <a:ext cx="341170" cy="26862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3575114" y="7112630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>
            <a:extLst>
              <a:ext uri="{FF2B5EF4-FFF2-40B4-BE49-F238E27FC236}">
                <a16:creationId xmlns:a16="http://schemas.microsoft.com/office/drawing/2014/main" id="{CC6BA3EE-0BDC-45C6-9079-829BACD1AD2B}"/>
              </a:ext>
            </a:extLst>
          </p:cNvPr>
          <p:cNvCxnSpPr>
            <a:cxnSpLocks/>
            <a:stCxn id="200" idx="2"/>
            <a:endCxn id="210" idx="0"/>
          </p:cNvCxnSpPr>
          <p:nvPr/>
        </p:nvCxnSpPr>
        <p:spPr>
          <a:xfrm rot="16200000" flipH="1">
            <a:off x="44907875" y="5779870"/>
            <a:ext cx="381806" cy="40104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4886511" y="5801234"/>
            <a:ext cx="1829551" cy="5415500"/>
          </a:xfrm>
          <a:prstGeom prst="bentConnector3">
            <a:avLst>
              <a:gd name="adj1" fmla="val 10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3516777" y="7170968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2236573" y="7115198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0893436" y="7108035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2748392" y="79721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28762486" y="1080606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5418259" y="6520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36730623" y="94270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4105793" y="944281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38038186" y="79699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2748392" y="651420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2029493" y="93969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39349303" y="93969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817636" y="795578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303779" y="4383965"/>
            <a:ext cx="361572" cy="67820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36936223" y="3043167"/>
            <a:ext cx="341169" cy="66009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8267981" y="4381277"/>
            <a:ext cx="347520" cy="39310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4955484" y="6451427"/>
            <a:ext cx="371602" cy="2669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37601492" y="6475284"/>
            <a:ext cx="369379" cy="26199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5400000">
            <a:off x="36284773" y="7790240"/>
            <a:ext cx="381126" cy="17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4289726" y="8568785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5628540" y="8596897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38253803" y="8584718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0910011" y="8549412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2250106" y="8559617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0917863" y="9966363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2257958" y="9976568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39585512" y="9987598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39534207" y="11350018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0872190" y="10012036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3372832" y="107986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2258187" y="8626038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32018</TotalTime>
  <Words>3753</Words>
  <Application>Microsoft Office PowerPoint</Application>
  <PresentationFormat>Произвольный</PresentationFormat>
  <Paragraphs>124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1833</cp:revision>
  <dcterms:created xsi:type="dcterms:W3CDTF">2018-10-23T08:09:21Z</dcterms:created>
  <dcterms:modified xsi:type="dcterms:W3CDTF">2023-02-27T08:42:59Z</dcterms:modified>
</cp:coreProperties>
</file>