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60" d="100"/>
          <a:sy n="160" d="100"/>
        </p:scale>
        <p:origin x="-5394" y="-867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19.10.2021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19.10.2021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327</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Передача прав собственности 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194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98312" y="8571548"/>
            <a:ext cx="232289"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Передать власть «Национальной фаланге»</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«Поколение </a:t>
            </a:r>
            <a:r>
              <a:rPr lang="ru-RU" sz="700" dirty="0" err="1" smtClean="0"/>
              <a:t>Чако</a:t>
            </a:r>
            <a:r>
              <a:rPr lang="ru-RU" sz="700" dirty="0" smtClean="0"/>
              <a:t>» в Боливии</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Кубу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Поставить фалангу во главе Кубы</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Оказать поддержку аргентинским филиалам фаланги</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Аргентиной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20405373" y="32366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21532505" y="32456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20975360" y="40115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12344735" y="-5287189"/>
            <a:ext cx="114124" cy="169334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12903804" y="-5846258"/>
            <a:ext cx="123119" cy="180606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16200000" flipH="1">
            <a:off x="18380254" y="748330"/>
            <a:ext cx="70184" cy="490638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16200000" flipH="1">
            <a:off x="18939323" y="189261"/>
            <a:ext cx="79179" cy="60335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21036049" y="3609098"/>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21604114" y="3620017"/>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20405374" y="4792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21532505" y="47978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21033052" y="4387057"/>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21593981" y="4396113"/>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22653129" y="3240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22652993" y="40095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13466525" y="-6408979"/>
            <a:ext cx="118301" cy="1918123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16200000" flipH="1">
            <a:off x="19502044" y="-373460"/>
            <a:ext cx="74361" cy="715413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23116156" y="3780789"/>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8799763" y="-4784675"/>
            <a:ext cx="90061" cy="159525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9358831" y="-4216611"/>
            <a:ext cx="99056" cy="1482538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9921552" y="-3658708"/>
            <a:ext cx="94238" cy="137047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Набрать мавров в Африканскую армию (+</a:t>
            </a:r>
            <a:r>
              <a:rPr lang="ru-RU" sz="700" dirty="0" err="1" smtClean="0"/>
              <a:t>дивки</a:t>
            </a:r>
            <a:r>
              <a:rPr lang="ru-RU" sz="700" dirty="0" smtClean="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r>
              <a:rPr lang="ru-RU" sz="100" dirty="0" smtClean="0"/>
              <a:t>.)</a:t>
            </a:r>
            <a:endParaRPr lang="ru-RU" sz="100" dirty="0"/>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Нефтяной кредит в США </a:t>
            </a:r>
            <a:r>
              <a:rPr lang="ru-RU" sz="100" dirty="0" smtClean="0"/>
              <a:t>(Так </a:t>
            </a:r>
            <a:r>
              <a:rPr lang="ru-RU" sz="100" dirty="0"/>
              <a:t>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Зимняя помощь (есть </a:t>
            </a:r>
            <a:r>
              <a:rPr lang="ru-RU" sz="700" dirty="0"/>
              <a:t>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a:t>
            </a:r>
            <a:r>
              <a:rPr lang="ru-RU" sz="100" dirty="0" smtClean="0"/>
              <a:t>родителями</a:t>
            </a:r>
            <a:r>
              <a:rPr lang="ru-RU" sz="100" dirty="0"/>
              <a:t>)</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Германо-Испанское экономическое соглашение </a:t>
            </a:r>
            <a:r>
              <a:rPr lang="ru-RU" sz="100" dirty="0" smtClean="0"/>
              <a:t>Как </a:t>
            </a:r>
            <a:r>
              <a:rPr lang="ru-RU" sz="100" dirty="0"/>
              <a:t>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Ко времени окончания сражения националисты наконец создали постоянный кабинет министров. Франко стал президентом совета, а </a:t>
            </a:r>
            <a:r>
              <a:rPr lang="ru-RU" sz="100" dirty="0" err="1"/>
              <a:t>Хордана</a:t>
            </a:r>
            <a:r>
              <a:rPr lang="ru-RU" sz="100" dirty="0"/>
              <a:t> занял пост вице-президента и министра иностранных дел. Давила, продолжая командовать Армией Севера, стал министром обороны. Генерал </a:t>
            </a:r>
            <a:r>
              <a:rPr lang="ru-RU" sz="100" dirty="0" err="1"/>
              <a:t>Мартинес</a:t>
            </a:r>
            <a:r>
              <a:rPr lang="ru-RU" sz="100" dirty="0"/>
              <a:t> </a:t>
            </a:r>
            <a:r>
              <a:rPr lang="ru-RU" sz="100" dirty="0" err="1"/>
              <a:t>Анидо</a:t>
            </a:r>
            <a:r>
              <a:rPr lang="ru-RU" sz="100" dirty="0"/>
              <a:t>, который после 1917 года был капитан-генералом Барселоны, тиранически управляя ею, а потом входил в кабинет </a:t>
            </a:r>
            <a:r>
              <a:rPr lang="ru-RU" sz="100" dirty="0" err="1"/>
              <a:t>Примо</a:t>
            </a:r>
            <a:r>
              <a:rPr lang="ru-RU" sz="100" dirty="0"/>
              <a:t> де Риверы, получил пост министра общественного порядка. Остальные члены кабинета не имели отношения к военным. </a:t>
            </a:r>
            <a:r>
              <a:rPr lang="ru-RU" sz="100" dirty="0" err="1"/>
              <a:t>Андресу</a:t>
            </a:r>
            <a:r>
              <a:rPr lang="ru-RU" sz="100" dirty="0"/>
              <a:t> </a:t>
            </a:r>
            <a:r>
              <a:rPr lang="ru-RU" sz="100" dirty="0" err="1"/>
              <a:t>Амадо</a:t>
            </a:r>
            <a:r>
              <a:rPr lang="ru-RU" sz="100" dirty="0"/>
              <a:t>, близкому другу </a:t>
            </a:r>
            <a:r>
              <a:rPr lang="ru-RU" sz="100" dirty="0" err="1"/>
              <a:t>Кальво</a:t>
            </a:r>
            <a:r>
              <a:rPr lang="ru-RU" sz="100" dirty="0"/>
              <a:t> </a:t>
            </a:r>
            <a:r>
              <a:rPr lang="ru-RU" sz="100" dirty="0" err="1"/>
              <a:t>Сотело</a:t>
            </a:r>
            <a:r>
              <a:rPr lang="ru-RU" sz="100" dirty="0"/>
              <a:t>, достался пост министра финансов. Морской инженер Хуан Антонио </a:t>
            </a:r>
            <a:r>
              <a:rPr lang="ru-RU" sz="100" dirty="0" err="1"/>
              <a:t>Суансес</a:t>
            </a:r>
            <a:r>
              <a:rPr lang="ru-RU" sz="100" dirty="0"/>
              <a:t>, давний приятель Франко, стал министром торговли и промышленности, </a:t>
            </a:r>
            <a:r>
              <a:rPr lang="ru-RU" sz="100" dirty="0" err="1"/>
              <a:t>карлист</a:t>
            </a:r>
            <a:r>
              <a:rPr lang="ru-RU" sz="100" dirty="0"/>
              <a:t> граф де </a:t>
            </a:r>
            <a:r>
              <a:rPr lang="ru-RU" sz="100" dirty="0" err="1"/>
              <a:t>Родесно</a:t>
            </a:r>
            <a:r>
              <a:rPr lang="ru-RU" sz="100" dirty="0"/>
              <a:t> – министром юстиции, а </a:t>
            </a:r>
            <a:r>
              <a:rPr lang="ru-RU" sz="100" dirty="0" err="1"/>
              <a:t>Сайнс</a:t>
            </a:r>
            <a:r>
              <a:rPr lang="ru-RU" sz="1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100" dirty="0" err="1"/>
              <a:t>Серрано</a:t>
            </a:r>
            <a:r>
              <a:rPr lang="ru-RU" sz="100" dirty="0"/>
              <a:t> </a:t>
            </a:r>
            <a:r>
              <a:rPr lang="ru-RU" sz="100" dirty="0" err="1"/>
              <a:t>Суньер</a:t>
            </a:r>
            <a:r>
              <a:rPr lang="ru-RU" sz="1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100" dirty="0" err="1"/>
              <a:t>Фернандес</a:t>
            </a:r>
            <a:r>
              <a:rPr lang="ru-RU" sz="100" dirty="0"/>
              <a:t> </a:t>
            </a:r>
            <a:r>
              <a:rPr lang="ru-RU" sz="100" dirty="0" err="1"/>
              <a:t>Куэста</a:t>
            </a:r>
            <a:r>
              <a:rPr lang="ru-RU" sz="1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100" dirty="0" err="1"/>
              <a:t>Буэно</a:t>
            </a:r>
            <a:r>
              <a:rPr lang="ru-RU" sz="100" dirty="0"/>
              <a:t>, типичному представителю новой фаланги. Последним членом кабинета стал Альфонсо Пенья-и-</a:t>
            </a:r>
            <a:r>
              <a:rPr lang="ru-RU" sz="100" dirty="0" err="1"/>
              <a:t>Боэф</a:t>
            </a:r>
            <a:r>
              <a:rPr lang="ru-RU" sz="100" dirty="0"/>
              <a:t>, который до этого не играл роли в политике.</a:t>
            </a:r>
            <a:endParaRPr lang="ru-RU" sz="100" dirty="0" smtClean="0"/>
          </a:p>
        </p:txBody>
      </p:sp>
      <p:sp>
        <p:nvSpPr>
          <p:cNvPr id="846" name="Прямоугольник 845"/>
          <p:cNvSpPr/>
          <p:nvPr/>
        </p:nvSpPr>
        <p:spPr>
          <a:xfrm>
            <a:off x="7798387" y="411285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b="1" i="1" dirty="0" smtClean="0">
                <a:solidFill>
                  <a:srgbClr val="00B0F0"/>
                </a:solidFill>
              </a:rPr>
              <a:t>ЭТА ВЕТКА ПОЯВЛЯЕТСЯ ПО СЮЖЕТУ НА МЕСТЕ ВЕТКИ РИВЕРЫ!</a:t>
            </a:r>
            <a:r>
              <a:rPr lang="ru-RU" sz="600" b="1" i="1" dirty="0" smtClean="0">
                <a:solidFill>
                  <a:srgbClr val="00B0F0"/>
                </a:solidFill>
              </a:rPr>
              <a:t/>
            </a:r>
            <a:br>
              <a:rPr lang="ru-RU" sz="600" b="1" i="1" dirty="0" smtClean="0">
                <a:solidFill>
                  <a:srgbClr val="00B0F0"/>
                </a:solidFill>
              </a:rPr>
            </a:br>
            <a:r>
              <a:rPr lang="ru-RU" sz="700" dirty="0" smtClean="0">
                <a:solidFill>
                  <a:schemeClr val="tx1"/>
                </a:solidFill>
              </a:rPr>
              <a:t>Власть </a:t>
            </a:r>
            <a:r>
              <a:rPr lang="ru-RU" sz="700" dirty="0" smtClean="0"/>
              <a:t>Триумвирата</a:t>
            </a:r>
          </a:p>
        </p:txBody>
      </p:sp>
      <p:sp>
        <p:nvSpPr>
          <p:cNvPr id="858" name="Прямоугольник 857"/>
          <p:cNvSpPr/>
          <p:nvPr/>
        </p:nvSpPr>
        <p:spPr>
          <a:xfrm>
            <a:off x="7798386" y="563797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860" name="Прямоугольник 859"/>
          <p:cNvSpPr/>
          <p:nvPr/>
        </p:nvSpPr>
        <p:spPr>
          <a:xfrm>
            <a:off x="7798386" y="48772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Отправить врачей в Германию</a:t>
            </a:r>
            <a:endParaRPr lang="ru-RU" sz="100" dirty="0"/>
          </a:p>
        </p:txBody>
      </p:sp>
      <p:sp>
        <p:nvSpPr>
          <p:cNvPr id="864" name="Прямоугольник 863"/>
          <p:cNvSpPr/>
          <p:nvPr/>
        </p:nvSpPr>
        <p:spPr>
          <a:xfrm>
            <a:off x="8986999"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«Молодёжного фронта»</a:t>
            </a:r>
          </a:p>
        </p:txBody>
      </p:sp>
      <p:cxnSp>
        <p:nvCxnSpPr>
          <p:cNvPr id="866" name="Соединительная линия уступом 865"/>
          <p:cNvCxnSpPr>
            <a:stCxn id="846" idx="2"/>
            <a:endCxn id="864" idx="0"/>
          </p:cNvCxnSpPr>
          <p:nvPr/>
        </p:nvCxnSpPr>
        <p:spPr>
          <a:xfrm rot="16200000" flipH="1">
            <a:off x="8744054" y="4170347"/>
            <a:ext cx="223604" cy="11886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7" name="Прямая со стрелкой 866"/>
          <p:cNvCxnSpPr>
            <a:stCxn id="846" idx="2"/>
            <a:endCxn id="860" idx="0"/>
          </p:cNvCxnSpPr>
          <p:nvPr/>
        </p:nvCxnSpPr>
        <p:spPr>
          <a:xfrm flipH="1">
            <a:off x="8261549" y="4652851"/>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0" name="Прямая со стрелкой 869"/>
          <p:cNvCxnSpPr>
            <a:stCxn id="860" idx="2"/>
            <a:endCxn id="858" idx="0"/>
          </p:cNvCxnSpPr>
          <p:nvPr/>
        </p:nvCxnSpPr>
        <p:spPr>
          <a:xfrm>
            <a:off x="8261549" y="5417281"/>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4" name="Прямоугольник 873"/>
          <p:cNvSpPr/>
          <p:nvPr/>
        </p:nvSpPr>
        <p:spPr>
          <a:xfrm>
            <a:off x="6687855"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Поддержание </a:t>
            </a:r>
            <a:r>
              <a:rPr lang="ru-RU" sz="700" dirty="0"/>
              <a:t>культа </a:t>
            </a:r>
            <a:r>
              <a:rPr lang="ru-RU" sz="700" dirty="0" smtClean="0"/>
              <a:t>Эль-</a:t>
            </a:r>
            <a:r>
              <a:rPr lang="ru-RU" sz="700" dirty="0" err="1" smtClean="0"/>
              <a:t>Аусенте</a:t>
            </a:r>
            <a:r>
              <a:rPr lang="ru-RU" sz="700" dirty="0" smtClean="0"/>
              <a:t> </a:t>
            </a:r>
          </a:p>
        </p:txBody>
      </p:sp>
      <p:cxnSp>
        <p:nvCxnSpPr>
          <p:cNvPr id="876" name="Соединительная линия уступом 875"/>
          <p:cNvCxnSpPr>
            <a:stCxn id="846" idx="2"/>
            <a:endCxn id="874" idx="0"/>
          </p:cNvCxnSpPr>
          <p:nvPr/>
        </p:nvCxnSpPr>
        <p:spPr>
          <a:xfrm rot="5400000">
            <a:off x="7594482" y="4209387"/>
            <a:ext cx="223604" cy="11105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7" name="Прямоугольник 876"/>
          <p:cNvSpPr/>
          <p:nvPr/>
        </p:nvSpPr>
        <p:spPr>
          <a:xfrm>
            <a:off x="6684441" y="564221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здравоохранения </a:t>
            </a:r>
            <a:r>
              <a:rPr lang="ru-RU" sz="700" dirty="0" smtClean="0"/>
              <a:t>в отсталых регионах</a:t>
            </a:r>
            <a:endParaRPr lang="ru-RU" sz="100" dirty="0"/>
          </a:p>
        </p:txBody>
      </p:sp>
      <p:cxnSp>
        <p:nvCxnSpPr>
          <p:cNvPr id="879" name="Соединительная линия уступом 878"/>
          <p:cNvCxnSpPr>
            <a:stCxn id="860" idx="2"/>
            <a:endCxn id="877" idx="0"/>
          </p:cNvCxnSpPr>
          <p:nvPr/>
        </p:nvCxnSpPr>
        <p:spPr>
          <a:xfrm rot="5400000">
            <a:off x="7592109" y="4972777"/>
            <a:ext cx="224937"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5" name="Прямоугольник 844"/>
          <p:cNvSpPr/>
          <p:nvPr/>
        </p:nvSpPr>
        <p:spPr>
          <a:xfrm>
            <a:off x="12181343" y="872715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личную транспортную кампанию</a:t>
            </a:r>
            <a:endParaRPr lang="ru-RU" sz="700" dirty="0"/>
          </a:p>
        </p:txBody>
      </p:sp>
      <p:cxnSp>
        <p:nvCxnSpPr>
          <p:cNvPr id="847" name="Соединительная линия уступом 846"/>
          <p:cNvCxnSpPr>
            <a:stCxn id="404" idx="2"/>
            <a:endCxn id="845" idx="0"/>
          </p:cNvCxnSpPr>
          <p:nvPr/>
        </p:nvCxnSpPr>
        <p:spPr>
          <a:xfrm rot="16200000" flipH="1">
            <a:off x="11993435" y="8076085"/>
            <a:ext cx="206687" cy="1095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38017</TotalTime>
  <Words>4270</Words>
  <Application>Microsoft Office PowerPoint</Application>
  <PresentationFormat>Произвольный</PresentationFormat>
  <Paragraphs>340</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2110</cp:revision>
  <dcterms:created xsi:type="dcterms:W3CDTF">2018-10-23T08:09:21Z</dcterms:created>
  <dcterms:modified xsi:type="dcterms:W3CDTF">2021-10-19T17:53:24Z</dcterms:modified>
</cp:coreProperties>
</file>