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-11520" y="-210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5 ноября1936)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Претендовать на роль империи </a:t>
            </a:r>
            <a:r>
              <a:rPr lang="ru-RU" sz="600" dirty="0"/>
              <a:t>(Во-вторых, что более существенно, Сиам при правительстве </a:t>
            </a:r>
            <a:r>
              <a:rPr lang="ru-RU" sz="600" dirty="0" err="1"/>
              <a:t>Пибуна</a:t>
            </a:r>
            <a:r>
              <a:rPr lang="ru-RU" sz="600" dirty="0"/>
              <a:t> сам стал претендовать на роль империи. 24 июня 1939 г. политически нейтральное название государства — Сиам было изменено на </a:t>
            </a:r>
            <a:r>
              <a:rPr lang="ru-RU" sz="600" dirty="0" err="1"/>
              <a:t>Мыанг</a:t>
            </a:r>
            <a:r>
              <a:rPr lang="ru-RU" sz="600" dirty="0"/>
              <a:t> Тай (Государство Таи), в европейских документах — Таиланд.)</a:t>
            </a:r>
            <a:endParaRPr lang="ru-RU" sz="60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2651684" y="2292295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тайской крови </a:t>
            </a:r>
            <a:r>
              <a:rPr lang="ru-RU" sz="600" dirty="0"/>
              <a:t>(Уже в 1939 г. в Таиланде была создана специальная организация «Партия тайской крови», которая крикливо агитировала за возвращение Лаоса и Западной Камбоджи под власть тайской монархии. Япония всячески подогревала претензии Таиланда, стремясь прочнее привязать его к странам «оси»..)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8232144" y="58243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0656898" y="88986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5835723" y="58213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943473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4723761" y="73861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4722047" y="103045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5900269" y="8896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7064832" y="103125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8243054" y="89019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16200000" flipH="1">
            <a:off x="28540295" y="5074524"/>
            <a:ext cx="321395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5400000">
            <a:off x="27343597" y="5053024"/>
            <a:ext cx="318371" cy="1218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16200000" flipH="1">
            <a:off x="27260342" y="6534648"/>
            <a:ext cx="484878" cy="12181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5400000">
            <a:off x="28460065" y="6556149"/>
            <a:ext cx="481854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16200000" flipH="1">
            <a:off x="26154786" y="8093119"/>
            <a:ext cx="430376" cy="11765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5400000">
            <a:off x="27319868" y="8104548"/>
            <a:ext cx="430374" cy="1153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6205122" y="9551445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7372536" y="9562252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4937673" y="229166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миссии доброй воли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35482800" y="117595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1521765" y="24307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3814675" y="2432195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Тайланда (1940) </a:t>
            </a:r>
            <a:r>
              <a:rPr lang="ru-RU" sz="1100" dirty="0"/>
              <a:t>(требуется «Национализация неугодных национальных кампаний» )</a:t>
            </a:r>
            <a:endParaRPr lang="ru-RU" sz="14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5400000">
            <a:off x="44128206" y="22178529"/>
            <a:ext cx="325867" cy="11629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16200000" flipH="1">
            <a:off x="45274352" y="22195373"/>
            <a:ext cx="319563" cy="1122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2651684" y="2573999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8614133" y="2433598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1542063" y="27143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16200000" flipH="1">
            <a:off x="44141109" y="26388524"/>
            <a:ext cx="318031" cy="1180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cxnSpLocks/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33069036" y="1175708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 </a:t>
            </a:r>
            <a:r>
              <a:rPr lang="ru-RU" sz="200" dirty="0"/>
              <a:t>(В этом году в Таиланде возникает подпольное антияпонское движение «Свободное Таи». Во главе его встает Приди, который еще в январе 1942 г., будучи регентом королевства, предусмотрительно отказался подписать акт об объявлении войны Англии и США. Представителем «Свободного Таи» в США и посредником между Приди и американской разведкой становится бывший таиландский посол в Вашингтоне Сени </a:t>
            </a:r>
            <a:r>
              <a:rPr lang="ru-RU" sz="200" dirty="0" err="1"/>
              <a:t>Прамот</a:t>
            </a:r>
            <a:r>
              <a:rPr lang="ru-RU" sz="200" dirty="0"/>
              <a:t>, не признавший, как и Приди, объявления войны и отказавшийся вернуться на </a:t>
            </a:r>
            <a:r>
              <a:rPr lang="ru-RU" sz="200" dirty="0" err="1"/>
              <a:t>родину.Американское</a:t>
            </a:r>
            <a:r>
              <a:rPr lang="ru-RU" sz="200" dirty="0"/>
              <a:t> правительство со своей стороны оказывало движению Приди и Сени всяческую поддержку, официально заявляя, что оно не считает Таиланд воюющей против союзников страной, а рассматривает его как страну оккупированную, которая должна быть освобождена. Тайские студенты, обучавшиеся в США, проходили специальную подготовку в американских разведывательных школах и забрасывались в Таиланд. Вслед за ними в Таиланд стали прибывать и профессиональные американские разведчики, целью которых было поставить под свой контроль руководство движением «Свободное Таи». Воспользовавшись тем, что антияпонские отряды, начавшие возникать на северо-восточных окраинах страны, были очень плохо вооружены, американцы постарались усилить свое влияние щедрой заброской оружия с самолетов. Американское оружие получили около 10 тыс. бойцов антияпонских отрядов, общая численность которых составляла около 50 тыс. человек.)</a:t>
            </a:r>
            <a:endParaRPr lang="ru-RU" sz="1400" dirty="0"/>
          </a:p>
        </p:txBody>
      </p: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cxnSpLocks/>
            <a:stCxn id="140" idx="2"/>
            <a:endCxn id="407" idx="0"/>
          </p:cNvCxnSpPr>
          <p:nvPr/>
        </p:nvCxnSpPr>
        <p:spPr>
          <a:xfrm rot="5400000">
            <a:off x="28537215" y="14379698"/>
            <a:ext cx="352450" cy="138437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5400000">
            <a:off x="29678960" y="8088240"/>
            <a:ext cx="435791" cy="1191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 </a:t>
            </a:r>
            <a:r>
              <a:rPr lang="ru-RU" sz="600" dirty="0"/>
              <a:t>(В результате английским нефтяным компаниям пришлось уйти с сиамского рынка. Государство же с помощью Японии построило в 1939—1940 гг. собственный нефтеперегонный завод.)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191990E1-E4A6-462D-9C27-36AB9004146E}"/>
              </a:ext>
            </a:extLst>
          </p:cNvPr>
          <p:cNvSpPr/>
          <p:nvPr/>
        </p:nvSpPr>
        <p:spPr>
          <a:xfrm>
            <a:off x="13977722" y="176976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Он собирался развернуть Народную партию в массовую, стоящую над государственным аппаратом</a:t>
            </a:r>
          </a:p>
        </p:txBody>
      </p:sp>
      <p:sp>
        <p:nvSpPr>
          <p:cNvPr id="747" name="Прямоугольник 746">
            <a:extLst>
              <a:ext uri="{FF2B5EF4-FFF2-40B4-BE49-F238E27FC236}">
                <a16:creationId xmlns:a16="http://schemas.microsoft.com/office/drawing/2014/main" id="{94EA40D5-5754-42BC-9DDC-72575B698252}"/>
              </a:ext>
            </a:extLst>
          </p:cNvPr>
          <p:cNvSpPr/>
          <p:nvPr/>
        </p:nvSpPr>
        <p:spPr>
          <a:xfrm>
            <a:off x="33074530" y="43467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Прибытие Японской экономической миссии </a:t>
            </a:r>
            <a:r>
              <a:rPr lang="ru-RU" sz="500" dirty="0"/>
              <a:t>(Торговля с Японией стала занимать все больший удельный вес во внешней торговле Сиама. Если в 1925 г. японские товары составляли только 3,4% сиамского импорта, то в 1935 г. — 25,6, а в 1936 г. — 28%. В марте 1936 г. в Сиам прибыла японская экономическая миссия. В том же месяце Сиам стал устанавливать таможенные тарифы, не считаясь с прежними договорами, а 5 ноября 1936 г. все неравноправные договоры с западными державами были денонсированы.)</a:t>
            </a:r>
            <a:endParaRPr lang="ru-RU" sz="1400" dirty="0"/>
          </a:p>
        </p:txBody>
      </p:sp>
      <p:sp>
        <p:nvSpPr>
          <p:cNvPr id="748" name="Прямоугольник 747">
            <a:extLst>
              <a:ext uri="{FF2B5EF4-FFF2-40B4-BE49-F238E27FC236}">
                <a16:creationId xmlns:a16="http://schemas.microsoft.com/office/drawing/2014/main" id="{3A38126A-AD2E-442E-85AD-27D42FA85350}"/>
              </a:ext>
            </a:extLst>
          </p:cNvPr>
          <p:cNvSpPr/>
          <p:nvPr/>
        </p:nvSpPr>
        <p:spPr>
          <a:xfrm>
            <a:off x="31833510" y="58144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Офицерская стажировка в Японии </a:t>
            </a:r>
            <a:r>
              <a:rPr lang="ru-RU" sz="700" dirty="0"/>
              <a:t>(В 1935 г. Приди нанес официальный визит в Японию, где вел переговоры о привлечении японских капиталов в сиамскую промышленность. В том же году в Японию начали направлять для стажировки сиамских офицеров.) </a:t>
            </a:r>
            <a:endParaRPr lang="ru-RU" sz="14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DBD88A5F-F69A-412D-AB76-A856B6A597AC}"/>
              </a:ext>
            </a:extLst>
          </p:cNvPr>
          <p:cNvSpPr/>
          <p:nvPr/>
        </p:nvSpPr>
        <p:spPr>
          <a:xfrm>
            <a:off x="34304815" y="58136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японских инвестиций (</a:t>
            </a:r>
            <a:r>
              <a:rPr lang="ru-RU" sz="800" dirty="0"/>
              <a:t>(В 1935 г. Приди нанес официальный визит в Японию, где вел переговоры о привлечении японских капиталов в сиамскую промышленность. В том же году в Японию начали направлять для стажировки сиамских офицеров.) </a:t>
            </a:r>
            <a:r>
              <a:rPr lang="ru-RU" sz="1400" dirty="0"/>
              <a:t>)</a:t>
            </a:r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5C732F8A-C7A7-4651-B9C3-0C464A2C2AEB}"/>
              </a:ext>
            </a:extLst>
          </p:cNvPr>
          <p:cNvSpPr/>
          <p:nvPr/>
        </p:nvSpPr>
        <p:spPr>
          <a:xfrm>
            <a:off x="33072108" y="73861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торговый договор с Японией (март 1938) </a:t>
            </a:r>
            <a:r>
              <a:rPr lang="ru-RU" sz="400" dirty="0"/>
              <a:t>(С Японией же в марте 1938 г. был заключен особый договор о торговле, предоставлявший японцам в Сиаме привилегии, которыми не пользовались другие иностранцы. Японцы получили право покупать и арендовать здания, предприятия, склады, создавать благотворительные учреждения. Уже в 1937 г. в Сиаме проживало около тысячи японцев, главным образом представителей разных фирм)</a:t>
            </a:r>
            <a:endParaRPr lang="ru-RU" sz="1400" dirty="0"/>
          </a:p>
        </p:txBody>
      </p:sp>
      <p:sp>
        <p:nvSpPr>
          <p:cNvPr id="751" name="Прямоугольник 750">
            <a:extLst>
              <a:ext uri="{FF2B5EF4-FFF2-40B4-BE49-F238E27FC236}">
                <a16:creationId xmlns:a16="http://schemas.microsoft.com/office/drawing/2014/main" id="{09611410-13BF-40C7-89DF-A1BCE9F8BC26}"/>
              </a:ext>
            </a:extLst>
          </p:cNvPr>
          <p:cNvSpPr/>
          <p:nvPr/>
        </p:nvSpPr>
        <p:spPr>
          <a:xfrm>
            <a:off x="33069036" y="88789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 (июнь 1940)</a:t>
            </a:r>
          </a:p>
        </p:txBody>
      </p:sp>
      <p:sp>
        <p:nvSpPr>
          <p:cNvPr id="752" name="Прямоугольник 751">
            <a:extLst>
              <a:ext uri="{FF2B5EF4-FFF2-40B4-BE49-F238E27FC236}">
                <a16:creationId xmlns:a16="http://schemas.microsoft.com/office/drawing/2014/main" id="{C3AFD517-8ED3-4195-BA5D-3A111C71A0C1}"/>
              </a:ext>
            </a:extLst>
          </p:cNvPr>
          <p:cNvSpPr/>
          <p:nvPr/>
        </p:nvSpPr>
        <p:spPr>
          <a:xfrm>
            <a:off x="34304815" y="1030155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753" name="Прямоугольник 752">
            <a:extLst>
              <a:ext uri="{FF2B5EF4-FFF2-40B4-BE49-F238E27FC236}">
                <a16:creationId xmlns:a16="http://schemas.microsoft.com/office/drawing/2014/main" id="{1785EF1B-B367-48F3-AA40-EA8FD857BE08}"/>
              </a:ext>
            </a:extLst>
          </p:cNvPr>
          <p:cNvSpPr/>
          <p:nvPr/>
        </p:nvSpPr>
        <p:spPr>
          <a:xfrm>
            <a:off x="31808846" y="1029871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cxnSp>
        <p:nvCxnSpPr>
          <p:cNvPr id="754" name="Прямая соединительная линия 753">
            <a:extLst>
              <a:ext uri="{FF2B5EF4-FFF2-40B4-BE49-F238E27FC236}">
                <a16:creationId xmlns:a16="http://schemas.microsoft.com/office/drawing/2014/main" id="{FF8E0B12-CEA6-460E-8E6B-C71E1CD80D2D}"/>
              </a:ext>
            </a:extLst>
          </p:cNvPr>
          <p:cNvCxnSpPr>
            <a:cxnSpLocks/>
            <a:stCxn id="752" idx="1"/>
            <a:endCxn id="753" idx="3"/>
          </p:cNvCxnSpPr>
          <p:nvPr/>
        </p:nvCxnSpPr>
        <p:spPr>
          <a:xfrm flipH="1" flipV="1">
            <a:off x="33924764" y="10838713"/>
            <a:ext cx="380051" cy="28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5" name="Shape 248">
            <a:extLst>
              <a:ext uri="{FF2B5EF4-FFF2-40B4-BE49-F238E27FC236}">
                <a16:creationId xmlns:a16="http://schemas.microsoft.com/office/drawing/2014/main" id="{276A418A-7C9E-426B-878E-373ACF63DD7A}"/>
              </a:ext>
            </a:extLst>
          </p:cNvPr>
          <p:cNvCxnSpPr>
            <a:cxnSpLocks/>
            <a:stCxn id="747" idx="2"/>
            <a:endCxn id="748" idx="0"/>
          </p:cNvCxnSpPr>
          <p:nvPr/>
        </p:nvCxnSpPr>
        <p:spPr>
          <a:xfrm rot="5400000">
            <a:off x="33318125" y="5000053"/>
            <a:ext cx="387708" cy="12410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hape 248">
            <a:extLst>
              <a:ext uri="{FF2B5EF4-FFF2-40B4-BE49-F238E27FC236}">
                <a16:creationId xmlns:a16="http://schemas.microsoft.com/office/drawing/2014/main" id="{FB3DF68A-2423-4B0B-9D02-193937BBCF3C}"/>
              </a:ext>
            </a:extLst>
          </p:cNvPr>
          <p:cNvCxnSpPr>
            <a:cxnSpLocks/>
            <a:stCxn id="747" idx="2"/>
            <a:endCxn id="749" idx="0"/>
          </p:cNvCxnSpPr>
          <p:nvPr/>
        </p:nvCxnSpPr>
        <p:spPr>
          <a:xfrm rot="16200000" flipH="1">
            <a:off x="34554180" y="5005017"/>
            <a:ext cx="386903" cy="12302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hape 248">
            <a:extLst>
              <a:ext uri="{FF2B5EF4-FFF2-40B4-BE49-F238E27FC236}">
                <a16:creationId xmlns:a16="http://schemas.microsoft.com/office/drawing/2014/main" id="{54AD4BDA-81F0-4B34-B0C0-FE9DFC2DAAAF}"/>
              </a:ext>
            </a:extLst>
          </p:cNvPr>
          <p:cNvCxnSpPr>
            <a:cxnSpLocks/>
            <a:stCxn id="748" idx="2"/>
            <a:endCxn id="750" idx="0"/>
          </p:cNvCxnSpPr>
          <p:nvPr/>
        </p:nvCxnSpPr>
        <p:spPr>
          <a:xfrm rot="16200000" flipH="1">
            <a:off x="33264884" y="6521002"/>
            <a:ext cx="491768" cy="12385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hape 248">
            <a:extLst>
              <a:ext uri="{FF2B5EF4-FFF2-40B4-BE49-F238E27FC236}">
                <a16:creationId xmlns:a16="http://schemas.microsoft.com/office/drawing/2014/main" id="{EED0B3BC-A5D9-4F4C-8D9F-16E7E766156C}"/>
              </a:ext>
            </a:extLst>
          </p:cNvPr>
          <p:cNvCxnSpPr>
            <a:cxnSpLocks/>
            <a:stCxn id="749" idx="2"/>
            <a:endCxn id="750" idx="0"/>
          </p:cNvCxnSpPr>
          <p:nvPr/>
        </p:nvCxnSpPr>
        <p:spPr>
          <a:xfrm rot="5400000">
            <a:off x="34500135" y="6523545"/>
            <a:ext cx="492573" cy="1232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Прямая со стрелкой 758">
            <a:extLst>
              <a:ext uri="{FF2B5EF4-FFF2-40B4-BE49-F238E27FC236}">
                <a16:creationId xmlns:a16="http://schemas.microsoft.com/office/drawing/2014/main" id="{F8E13292-3475-4505-98D3-875BEFE08904}"/>
              </a:ext>
            </a:extLst>
          </p:cNvPr>
          <p:cNvCxnSpPr>
            <a:cxnSpLocks/>
            <a:stCxn id="750" idx="2"/>
            <a:endCxn id="751" idx="0"/>
          </p:cNvCxnSpPr>
          <p:nvPr/>
        </p:nvCxnSpPr>
        <p:spPr>
          <a:xfrm flipH="1">
            <a:off x="34126995" y="8466185"/>
            <a:ext cx="3072" cy="412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hape 248">
            <a:extLst>
              <a:ext uri="{FF2B5EF4-FFF2-40B4-BE49-F238E27FC236}">
                <a16:creationId xmlns:a16="http://schemas.microsoft.com/office/drawing/2014/main" id="{84BDE1B7-A144-45ED-9CCA-66714EB8F249}"/>
              </a:ext>
            </a:extLst>
          </p:cNvPr>
          <p:cNvCxnSpPr>
            <a:cxnSpLocks/>
            <a:stCxn id="751" idx="2"/>
            <a:endCxn id="753" idx="0"/>
          </p:cNvCxnSpPr>
          <p:nvPr/>
        </p:nvCxnSpPr>
        <p:spPr>
          <a:xfrm rot="5400000">
            <a:off x="33327031" y="9498748"/>
            <a:ext cx="339739" cy="12601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hape 248">
            <a:extLst>
              <a:ext uri="{FF2B5EF4-FFF2-40B4-BE49-F238E27FC236}">
                <a16:creationId xmlns:a16="http://schemas.microsoft.com/office/drawing/2014/main" id="{9BD66B5D-2C82-4ADB-A2A0-1E68D25CD45C}"/>
              </a:ext>
            </a:extLst>
          </p:cNvPr>
          <p:cNvCxnSpPr>
            <a:cxnSpLocks/>
            <a:stCxn id="751" idx="2"/>
            <a:endCxn id="752" idx="0"/>
          </p:cNvCxnSpPr>
          <p:nvPr/>
        </p:nvCxnSpPr>
        <p:spPr>
          <a:xfrm rot="16200000" flipH="1">
            <a:off x="34573594" y="9512374"/>
            <a:ext cx="342581" cy="12357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hape 248">
            <a:extLst>
              <a:ext uri="{FF2B5EF4-FFF2-40B4-BE49-F238E27FC236}">
                <a16:creationId xmlns:a16="http://schemas.microsoft.com/office/drawing/2014/main" id="{EB45BCDB-F60D-4CB5-8AFD-F3539231B624}"/>
              </a:ext>
            </a:extLst>
          </p:cNvPr>
          <p:cNvCxnSpPr>
            <a:cxnSpLocks/>
            <a:stCxn id="253" idx="2"/>
            <a:endCxn id="259" idx="0"/>
          </p:cNvCxnSpPr>
          <p:nvPr/>
        </p:nvCxnSpPr>
        <p:spPr>
          <a:xfrm rot="5400000">
            <a:off x="26095263" y="6587766"/>
            <a:ext cx="484876" cy="1111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hape 248">
            <a:extLst>
              <a:ext uri="{FF2B5EF4-FFF2-40B4-BE49-F238E27FC236}">
                <a16:creationId xmlns:a16="http://schemas.microsoft.com/office/drawing/2014/main" id="{60F54405-F423-4C0F-A77A-14CAE232EC7E}"/>
              </a:ext>
            </a:extLst>
          </p:cNvPr>
          <p:cNvCxnSpPr>
            <a:cxnSpLocks/>
            <a:stCxn id="249" idx="2"/>
            <a:endCxn id="255" idx="0"/>
          </p:cNvCxnSpPr>
          <p:nvPr/>
        </p:nvCxnSpPr>
        <p:spPr>
          <a:xfrm rot="16200000" flipH="1">
            <a:off x="29650473" y="6543963"/>
            <a:ext cx="481854" cy="120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hape 248">
            <a:extLst>
              <a:ext uri="{FF2B5EF4-FFF2-40B4-BE49-F238E27FC236}">
                <a16:creationId xmlns:a16="http://schemas.microsoft.com/office/drawing/2014/main" id="{F97C9FD3-6464-4595-AF58-E2B3CB7FDC26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rot="16200000" flipH="1">
            <a:off x="29505334" y="6689102"/>
            <a:ext cx="1994293" cy="2424754"/>
          </a:xfrm>
          <a:prstGeom prst="bentConnector3">
            <a:avLst>
              <a:gd name="adj1" fmla="val 1236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hape 248">
            <a:extLst>
              <a:ext uri="{FF2B5EF4-FFF2-40B4-BE49-F238E27FC236}">
                <a16:creationId xmlns:a16="http://schemas.microsoft.com/office/drawing/2014/main" id="{C4730C97-870A-4FDD-9595-619A13808291}"/>
              </a:ext>
            </a:extLst>
          </p:cNvPr>
          <p:cNvCxnSpPr>
            <a:cxnSpLocks/>
            <a:stCxn id="748" idx="2"/>
            <a:endCxn id="250" idx="0"/>
          </p:cNvCxnSpPr>
          <p:nvPr/>
        </p:nvCxnSpPr>
        <p:spPr>
          <a:xfrm rot="5400000">
            <a:off x="31301059" y="7308215"/>
            <a:ext cx="2004209" cy="1176612"/>
          </a:xfrm>
          <a:prstGeom prst="bentConnector3">
            <a:avLst>
              <a:gd name="adj1" fmla="val 118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hape 248">
            <a:extLst>
              <a:ext uri="{FF2B5EF4-FFF2-40B4-BE49-F238E27FC236}">
                <a16:creationId xmlns:a16="http://schemas.microsoft.com/office/drawing/2014/main" id="{178F926C-0AA2-4833-8DA9-72105E641147}"/>
              </a:ext>
            </a:extLst>
          </p:cNvPr>
          <p:cNvCxnSpPr>
            <a:cxnSpLocks/>
            <a:stCxn id="245" idx="2"/>
            <a:endCxn id="431" idx="0"/>
          </p:cNvCxnSpPr>
          <p:nvPr/>
        </p:nvCxnSpPr>
        <p:spPr>
          <a:xfrm rot="5400000">
            <a:off x="42992350" y="23590333"/>
            <a:ext cx="304668" cy="11299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Прямая со стрелкой 767">
            <a:extLst>
              <a:ext uri="{FF2B5EF4-FFF2-40B4-BE49-F238E27FC236}">
                <a16:creationId xmlns:a16="http://schemas.microsoft.com/office/drawing/2014/main" id="{9B46A9FC-B068-4F3D-BAD9-3AC361FB08D7}"/>
              </a:ext>
            </a:extLst>
          </p:cNvPr>
          <p:cNvCxnSpPr>
            <a:cxnSpLocks/>
            <a:stCxn id="245" idx="2"/>
            <a:endCxn id="506" idx="0"/>
          </p:cNvCxnSpPr>
          <p:nvPr/>
        </p:nvCxnSpPr>
        <p:spPr>
          <a:xfrm>
            <a:off x="43709643" y="24002958"/>
            <a:ext cx="0" cy="1737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hape 248">
            <a:extLst>
              <a:ext uri="{FF2B5EF4-FFF2-40B4-BE49-F238E27FC236}">
                <a16:creationId xmlns:a16="http://schemas.microsoft.com/office/drawing/2014/main" id="{7653DF92-6DBE-48F2-94F9-2A2AB41C1408}"/>
              </a:ext>
            </a:extLst>
          </p:cNvPr>
          <p:cNvCxnSpPr>
            <a:cxnSpLocks/>
            <a:stCxn id="20" idx="2"/>
            <a:endCxn id="245" idx="0"/>
          </p:cNvCxnSpPr>
          <p:nvPr/>
        </p:nvCxnSpPr>
        <p:spPr>
          <a:xfrm rot="16200000" flipH="1">
            <a:off x="42985033" y="22198347"/>
            <a:ext cx="325867" cy="1123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Прямая соединительная линия 770">
            <a:extLst>
              <a:ext uri="{FF2B5EF4-FFF2-40B4-BE49-F238E27FC236}">
                <a16:creationId xmlns:a16="http://schemas.microsoft.com/office/drawing/2014/main" id="{A72AAB66-B00A-4193-8840-55821FFCCB3D}"/>
              </a:ext>
            </a:extLst>
          </p:cNvPr>
          <p:cNvCxnSpPr>
            <a:cxnSpLocks/>
            <a:stCxn id="347" idx="1"/>
            <a:endCxn id="245" idx="3"/>
          </p:cNvCxnSpPr>
          <p:nvPr/>
        </p:nvCxnSpPr>
        <p:spPr>
          <a:xfrm flipH="1">
            <a:off x="44767602" y="23456654"/>
            <a:ext cx="170071" cy="6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2" name="Shape 248">
            <a:extLst>
              <a:ext uri="{FF2B5EF4-FFF2-40B4-BE49-F238E27FC236}">
                <a16:creationId xmlns:a16="http://schemas.microsoft.com/office/drawing/2014/main" id="{A747ACE0-ECAB-4064-8CD6-602BC60C4020}"/>
              </a:ext>
            </a:extLst>
          </p:cNvPr>
          <p:cNvCxnSpPr>
            <a:cxnSpLocks/>
            <a:stCxn id="104" idx="2"/>
            <a:endCxn id="513" idx="0"/>
          </p:cNvCxnSpPr>
          <p:nvPr/>
        </p:nvCxnSpPr>
        <p:spPr>
          <a:xfrm rot="16200000" flipH="1">
            <a:off x="48808479" y="23472367"/>
            <a:ext cx="332174" cy="1395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hape 248">
            <a:extLst>
              <a:ext uri="{FF2B5EF4-FFF2-40B4-BE49-F238E27FC236}">
                <a16:creationId xmlns:a16="http://schemas.microsoft.com/office/drawing/2014/main" id="{B1715B12-4101-4EB4-B147-7BDB1E132371}"/>
              </a:ext>
            </a:extLst>
          </p:cNvPr>
          <p:cNvCxnSpPr>
            <a:cxnSpLocks/>
            <a:stCxn id="347" idx="2"/>
            <a:endCxn id="432" idx="0"/>
          </p:cNvCxnSpPr>
          <p:nvPr/>
        </p:nvCxnSpPr>
        <p:spPr>
          <a:xfrm rot="5400000">
            <a:off x="45271482" y="23597806"/>
            <a:ext cx="325302" cy="11229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hape 248">
            <a:extLst>
              <a:ext uri="{FF2B5EF4-FFF2-40B4-BE49-F238E27FC236}">
                <a16:creationId xmlns:a16="http://schemas.microsoft.com/office/drawing/2014/main" id="{56084623-795F-40B7-ACAE-6042F2EF09D1}"/>
              </a:ext>
            </a:extLst>
          </p:cNvPr>
          <p:cNvCxnSpPr>
            <a:cxnSpLocks/>
            <a:stCxn id="245" idx="2"/>
            <a:endCxn id="432" idx="0"/>
          </p:cNvCxnSpPr>
          <p:nvPr/>
        </p:nvCxnSpPr>
        <p:spPr>
          <a:xfrm rot="16200000" flipH="1">
            <a:off x="44131639" y="23580961"/>
            <a:ext cx="318998" cy="11629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Прямоугольник 774">
            <a:extLst>
              <a:ext uri="{FF2B5EF4-FFF2-40B4-BE49-F238E27FC236}">
                <a16:creationId xmlns:a16="http://schemas.microsoft.com/office/drawing/2014/main" id="{1CD8B0A0-42ED-4593-9D1A-73260633EFCC}"/>
              </a:ext>
            </a:extLst>
          </p:cNvPr>
          <p:cNvSpPr/>
          <p:nvPr/>
        </p:nvSpPr>
        <p:spPr>
          <a:xfrm>
            <a:off x="44942182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Гарантии для Индокитая</a:t>
            </a:r>
            <a:r>
              <a:rPr lang="ru-RU" sz="500" dirty="0"/>
              <a:t>(В Японию была направлена «миссия доброй воли», но ее глава </a:t>
            </a:r>
            <a:r>
              <a:rPr lang="ru-RU" sz="500" dirty="0" err="1"/>
              <a:t>Луанг</a:t>
            </a:r>
            <a:r>
              <a:rPr lang="ru-RU" sz="500" dirty="0"/>
              <a:t> Промети, остановившись по пути в Сайгоне, 4 сентября предложил генерал-губернатору Французского Индокитая Деку заключить военный союз против Японии в обмен на уступку правобережья Меконга в Лаосе.)</a:t>
            </a:r>
            <a:endParaRPr lang="ru-RU" sz="1400" dirty="0"/>
          </a:p>
        </p:txBody>
      </p:sp>
      <p:sp>
        <p:nvSpPr>
          <p:cNvPr id="776" name="Прямоугольник 775">
            <a:extLst>
              <a:ext uri="{FF2B5EF4-FFF2-40B4-BE49-F238E27FC236}">
                <a16:creationId xmlns:a16="http://schemas.microsoft.com/office/drawing/2014/main" id="{7ABDA195-CB48-4385-A923-492CF4B5E565}"/>
              </a:ext>
            </a:extLst>
          </p:cNvPr>
          <p:cNvSpPr/>
          <p:nvPr/>
        </p:nvSpPr>
        <p:spPr>
          <a:xfrm>
            <a:off x="47219081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Признать СССР </a:t>
            </a:r>
            <a:r>
              <a:rPr lang="ru-RU" sz="700" dirty="0"/>
              <a:t>(Тогда же таиландское правительство поднимает вопрос о признании Советского Союза и начинает соответствующие переговоры (12 марта 1941 г. устанавливаются дипломатические отношения между СССР и Таиландом))</a:t>
            </a:r>
            <a:endParaRPr lang="ru-RU" sz="1400" dirty="0"/>
          </a:p>
        </p:txBody>
      </p:sp>
      <p:sp>
        <p:nvSpPr>
          <p:cNvPr id="777" name="Прямоугольник 776">
            <a:extLst>
              <a:ext uri="{FF2B5EF4-FFF2-40B4-BE49-F238E27FC236}">
                <a16:creationId xmlns:a16="http://schemas.microsoft.com/office/drawing/2014/main" id="{F291EB9B-6767-41FB-9BA2-316F8C78737B}"/>
              </a:ext>
            </a:extLst>
          </p:cNvPr>
          <p:cNvSpPr/>
          <p:nvPr/>
        </p:nvSpPr>
        <p:spPr>
          <a:xfrm>
            <a:off x="46095415" y="243314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Закупка бомбардировщиков в США </a:t>
            </a:r>
            <a:r>
              <a:rPr lang="ru-RU" sz="600" dirty="0"/>
              <a:t>(Летом 1940 г. Таиланд завязывает переговоры с США. В ходе этих переговоров была достигнута договоренность о покупке 250 тяжелых американских бомбардировщиков для таиландской армии.)</a:t>
            </a:r>
            <a:endParaRPr lang="ru-RU" sz="1400" dirty="0"/>
          </a:p>
        </p:txBody>
      </p:sp>
      <p:cxnSp>
        <p:nvCxnSpPr>
          <p:cNvPr id="779" name="Shape 248">
            <a:extLst>
              <a:ext uri="{FF2B5EF4-FFF2-40B4-BE49-F238E27FC236}">
                <a16:creationId xmlns:a16="http://schemas.microsoft.com/office/drawing/2014/main" id="{BAE58143-5E66-46B3-950C-A0DC68C5C872}"/>
              </a:ext>
            </a:extLst>
          </p:cNvPr>
          <p:cNvCxnSpPr>
            <a:cxnSpLocks/>
            <a:stCxn id="506" idx="2"/>
            <a:endCxn id="552" idx="0"/>
          </p:cNvCxnSpPr>
          <p:nvPr/>
        </p:nvCxnSpPr>
        <p:spPr>
          <a:xfrm rot="5400000">
            <a:off x="42992976" y="26427037"/>
            <a:ext cx="323714" cy="1109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hape 248">
            <a:extLst>
              <a:ext uri="{FF2B5EF4-FFF2-40B4-BE49-F238E27FC236}">
                <a16:creationId xmlns:a16="http://schemas.microsoft.com/office/drawing/2014/main" id="{191C664C-4DDF-4A2F-A7FE-0005F29E9439}"/>
              </a:ext>
            </a:extLst>
          </p:cNvPr>
          <p:cNvCxnSpPr>
            <a:cxnSpLocks/>
            <a:stCxn id="347" idx="2"/>
            <a:endCxn id="777" idx="0"/>
          </p:cNvCxnSpPr>
          <p:nvPr/>
        </p:nvCxnSpPr>
        <p:spPr>
          <a:xfrm rot="16200000" flipH="1">
            <a:off x="46407093" y="23585193"/>
            <a:ext cx="334820" cy="1157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hape 248">
            <a:extLst>
              <a:ext uri="{FF2B5EF4-FFF2-40B4-BE49-F238E27FC236}">
                <a16:creationId xmlns:a16="http://schemas.microsoft.com/office/drawing/2014/main" id="{2A66DC40-5BEB-4DCB-9FD1-3A977293FD08}"/>
              </a:ext>
            </a:extLst>
          </p:cNvPr>
          <p:cNvCxnSpPr>
            <a:cxnSpLocks/>
            <a:stCxn id="777" idx="2"/>
            <a:endCxn id="776" idx="0"/>
          </p:cNvCxnSpPr>
          <p:nvPr/>
        </p:nvCxnSpPr>
        <p:spPr>
          <a:xfrm rot="16200000" flipH="1">
            <a:off x="47546228" y="25018620"/>
            <a:ext cx="337959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hape 248">
            <a:extLst>
              <a:ext uri="{FF2B5EF4-FFF2-40B4-BE49-F238E27FC236}">
                <a16:creationId xmlns:a16="http://schemas.microsoft.com/office/drawing/2014/main" id="{B7E9A27E-E448-417C-975C-DF7DCAB21B60}"/>
              </a:ext>
            </a:extLst>
          </p:cNvPr>
          <p:cNvCxnSpPr>
            <a:cxnSpLocks/>
            <a:stCxn id="347" idx="2"/>
            <a:endCxn id="775" idx="0"/>
          </p:cNvCxnSpPr>
          <p:nvPr/>
        </p:nvCxnSpPr>
        <p:spPr>
          <a:xfrm rot="16200000" flipH="1">
            <a:off x="45121497" y="24870788"/>
            <a:ext cx="1752779" cy="45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Прямоугольник 782">
            <a:extLst>
              <a:ext uri="{FF2B5EF4-FFF2-40B4-BE49-F238E27FC236}">
                <a16:creationId xmlns:a16="http://schemas.microsoft.com/office/drawing/2014/main" id="{7DD4D9FB-D915-4945-AAAE-656557DCFDEF}"/>
              </a:ext>
            </a:extLst>
          </p:cNvPr>
          <p:cNvSpPr/>
          <p:nvPr/>
        </p:nvSpPr>
        <p:spPr>
          <a:xfrm>
            <a:off x="4609375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Примкнуть к Союзникам</a:t>
            </a:r>
          </a:p>
        </p:txBody>
      </p:sp>
      <p:cxnSp>
        <p:nvCxnSpPr>
          <p:cNvPr id="784" name="Прямая со стрелкой 783">
            <a:extLst>
              <a:ext uri="{FF2B5EF4-FFF2-40B4-BE49-F238E27FC236}">
                <a16:creationId xmlns:a16="http://schemas.microsoft.com/office/drawing/2014/main" id="{D27EAD29-052A-4683-8E49-EE2265869866}"/>
              </a:ext>
            </a:extLst>
          </p:cNvPr>
          <p:cNvCxnSpPr>
            <a:cxnSpLocks/>
            <a:stCxn id="777" idx="2"/>
            <a:endCxn id="783" idx="0"/>
          </p:cNvCxnSpPr>
          <p:nvPr/>
        </p:nvCxnSpPr>
        <p:spPr>
          <a:xfrm flipH="1">
            <a:off x="47151715" y="25411474"/>
            <a:ext cx="1659" cy="1726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Прямоугольник 785">
            <a:extLst>
              <a:ext uri="{FF2B5EF4-FFF2-40B4-BE49-F238E27FC236}">
                <a16:creationId xmlns:a16="http://schemas.microsoft.com/office/drawing/2014/main" id="{723871E6-9276-4C32-AA24-A2D2CC2A0E45}"/>
              </a:ext>
            </a:extLst>
          </p:cNvPr>
          <p:cNvSpPr/>
          <p:nvPr/>
        </p:nvSpPr>
        <p:spPr>
          <a:xfrm>
            <a:off x="35400912" y="8904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с конца 1943 г. экономическое положение страны стало быстро ухудшаться. Японцы в первые годы оккупации поддерживали импорт в Таиланд необходимых промышленных товаров на достаточно высоком уровне и даже предоставили Таиланду в июне 1942 г. заем в 200 млн. иен для закупки этих товаров. Но к осени 1943 г. в связи с военными трудностями производство гражданской продукции в Японии упало. Ввоз ряда товаров в Таиланд </a:t>
            </a:r>
            <a:r>
              <a:rPr lang="ru-RU" sz="300" dirty="0" err="1"/>
              <a:t>сократился.В</a:t>
            </a:r>
            <a:r>
              <a:rPr lang="ru-RU" sz="300" dirty="0"/>
              <a:t> то же время Япония имела собственные большие запасы риса, олова и каучука, награбленные в других странах, и была заинтересована только в покупке в Таиланде хлопка, которого там в эти годы производилось мало. К концу войны в Таиланде скопилось 1,5 млн. т непроданного риса. Из-за отсутствия сбыта стало падать производство олова. Если в 1941 г. было произведено 15,8 тыс. т олова, то в 1942 г. — 7,8 тыс., а в 1945 г. — 1,77 тыс. т. Резко упало к 1945 г. производство </a:t>
            </a:r>
            <a:r>
              <a:rPr lang="ru-RU" sz="300" dirty="0" err="1"/>
              <a:t>каучука.То</a:t>
            </a:r>
            <a:r>
              <a:rPr lang="ru-RU" sz="300" dirty="0"/>
              <a:t> обстоятельство, что Япония почти ничего не покупала у Таиланда, а за свой импорт брала с него втридорога (используя положение монопольного импортера и навязанное Таиланду в апреле 1942 г. соглашение, по которому 1 бат приравнивался к 1 иене, что повело к значительной девальвации бата), а также ряд других причин привели к инфляции. Всего с декабря 1941 по декабрь 1945 г. количество бумажных денег в обращении возросло почти в 10 раз — с 236 млн. до 2103 млн. </a:t>
            </a:r>
            <a:r>
              <a:rPr lang="ru-RU" sz="300" dirty="0" err="1"/>
              <a:t>бат.Экономическая</a:t>
            </a:r>
            <a:r>
              <a:rPr lang="ru-RU" sz="300" dirty="0"/>
              <a:t> разруха усугублялась тяготами, вызванными присутствием в стране японских войск. Одно их содержание обходилось в немалую сумму. Военные расходы Таиланда за 1941—1945 гг. возросли с 36 до 51% госбюджета, а расходы на просвещение упали с 10 до 5%. Очень дорого обошлась Таиланду предпринятая японцами в 1942—1943 гг. прокладка стратегической железной дороги к бирманской границе. Сотни тысяч таиландцев были согнаны в непроходимые джунгли и в горы на строительство этой дороги, 150 тыс. из них погибло от болотной лихорадки и дизентерии (все население Таиланда составляло около 15 млн.).</a:t>
            </a:r>
          </a:p>
        </p:txBody>
      </p:sp>
      <p:sp>
        <p:nvSpPr>
          <p:cNvPr id="787" name="Прямоугольник 786">
            <a:extLst>
              <a:ext uri="{FF2B5EF4-FFF2-40B4-BE49-F238E27FC236}">
                <a16:creationId xmlns:a16="http://schemas.microsoft.com/office/drawing/2014/main" id="{255FE3CF-AFEC-4310-BD53-03D54EF28BF1}"/>
              </a:ext>
            </a:extLst>
          </p:cNvPr>
          <p:cNvSpPr/>
          <p:nvPr/>
        </p:nvSpPr>
        <p:spPr>
          <a:xfrm>
            <a:off x="31808846" y="131680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Уменьшить товарооборот с Японией</a:t>
            </a:r>
          </a:p>
        </p:txBody>
      </p:sp>
      <p:cxnSp>
        <p:nvCxnSpPr>
          <p:cNvPr id="788" name="Shape 248">
            <a:extLst>
              <a:ext uri="{FF2B5EF4-FFF2-40B4-BE49-F238E27FC236}">
                <a16:creationId xmlns:a16="http://schemas.microsoft.com/office/drawing/2014/main" id="{12B02037-9585-4739-9A8C-8F9A25879679}"/>
              </a:ext>
            </a:extLst>
          </p:cNvPr>
          <p:cNvCxnSpPr>
            <a:cxnSpLocks/>
            <a:stCxn id="752" idx="2"/>
            <a:endCxn id="688" idx="0"/>
          </p:cNvCxnSpPr>
          <p:nvPr/>
        </p:nvCxnSpPr>
        <p:spPr>
          <a:xfrm rot="5400000">
            <a:off x="34557120" y="10951431"/>
            <a:ext cx="375531" cy="12357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hape 248">
            <a:extLst>
              <a:ext uri="{FF2B5EF4-FFF2-40B4-BE49-F238E27FC236}">
                <a16:creationId xmlns:a16="http://schemas.microsoft.com/office/drawing/2014/main" id="{7BF289DD-7A99-4B8F-A2E6-42456FFB11E3}"/>
              </a:ext>
            </a:extLst>
          </p:cNvPr>
          <p:cNvCxnSpPr>
            <a:cxnSpLocks/>
            <a:stCxn id="752" idx="2"/>
            <a:endCxn id="348" idx="0"/>
          </p:cNvCxnSpPr>
          <p:nvPr/>
        </p:nvCxnSpPr>
        <p:spPr>
          <a:xfrm rot="16200000" flipH="1">
            <a:off x="35762784" y="10981544"/>
            <a:ext cx="377964" cy="1177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Прямая соединительная линия 789">
            <a:extLst>
              <a:ext uri="{FF2B5EF4-FFF2-40B4-BE49-F238E27FC236}">
                <a16:creationId xmlns:a16="http://schemas.microsoft.com/office/drawing/2014/main" id="{ABC502D5-231F-497D-8DEB-3448A0395D43}"/>
              </a:ext>
            </a:extLst>
          </p:cNvPr>
          <p:cNvCxnSpPr>
            <a:cxnSpLocks/>
            <a:stCxn id="348" idx="1"/>
            <a:endCxn id="688" idx="3"/>
          </p:cNvCxnSpPr>
          <p:nvPr/>
        </p:nvCxnSpPr>
        <p:spPr>
          <a:xfrm flipH="1" flipV="1">
            <a:off x="35184954" y="12297086"/>
            <a:ext cx="297846" cy="24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2" name="Shape 248">
            <a:extLst>
              <a:ext uri="{FF2B5EF4-FFF2-40B4-BE49-F238E27FC236}">
                <a16:creationId xmlns:a16="http://schemas.microsoft.com/office/drawing/2014/main" id="{1FB08D58-9BD8-4DEA-80D7-59FE46806120}"/>
              </a:ext>
            </a:extLst>
          </p:cNvPr>
          <p:cNvCxnSpPr>
            <a:cxnSpLocks/>
            <a:stCxn id="688" idx="2"/>
            <a:endCxn id="787" idx="0"/>
          </p:cNvCxnSpPr>
          <p:nvPr/>
        </p:nvCxnSpPr>
        <p:spPr>
          <a:xfrm rot="5400000">
            <a:off x="33331427" y="12372464"/>
            <a:ext cx="330947" cy="12601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hape 248">
            <a:extLst>
              <a:ext uri="{FF2B5EF4-FFF2-40B4-BE49-F238E27FC236}">
                <a16:creationId xmlns:a16="http://schemas.microsoft.com/office/drawing/2014/main" id="{EBF6FA3A-5B22-4B72-8A5E-A4502CF3E068}"/>
              </a:ext>
            </a:extLst>
          </p:cNvPr>
          <p:cNvCxnSpPr>
            <a:cxnSpLocks/>
            <a:stCxn id="753" idx="2"/>
            <a:endCxn id="787" idx="0"/>
          </p:cNvCxnSpPr>
          <p:nvPr/>
        </p:nvCxnSpPr>
        <p:spPr>
          <a:xfrm rot="5400000">
            <a:off x="31972145" y="12273373"/>
            <a:ext cx="1789320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1743BA9C-3DF0-478A-ABA2-06BFF0089589}"/>
              </a:ext>
            </a:extLst>
          </p:cNvPr>
          <p:cNvSpPr/>
          <p:nvPr/>
        </p:nvSpPr>
        <p:spPr>
          <a:xfrm>
            <a:off x="37813051" y="8904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довершение всего в годы войны на Таиланд обрушились стихийные бедствия. В 1942 г. в результате сильного наводнения погиб урожай на 30% посевных площадей центра страны. В результате эпизоотии упало поголовье буйволов: с 6,3 млн. голов в 1941 г. до 3,9 млн. голов в конце 1945 г. Была подорвана основная тягловая сила крестьянского хозяйства (тракторы в это время в Таиланде считались на десятки). Крестьянам зачастую нечего было есть, тогда как склады крупных торговцев ломились от непроданного риса.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30240</TotalTime>
  <Words>2718</Words>
  <Application>Microsoft Office PowerPoint</Application>
  <PresentationFormat>Произвольный</PresentationFormat>
  <Paragraphs>279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1746</cp:revision>
  <dcterms:created xsi:type="dcterms:W3CDTF">2018-10-23T08:09:21Z</dcterms:created>
  <dcterms:modified xsi:type="dcterms:W3CDTF">2024-02-22T10:39:09Z</dcterms:modified>
</cp:coreProperties>
</file>