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3561" autoAdjust="0"/>
  </p:normalViewPr>
  <p:slideViewPr>
    <p:cSldViewPr snapToGrid="0">
      <p:cViewPr>
        <p:scale>
          <a:sx n="150" d="100"/>
          <a:sy n="150" d="100"/>
        </p:scale>
        <p:origin x="3510" y="59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23.10.2023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</a:t>
            </a:r>
            <a:r>
              <a:rPr lang="ru-RU" sz="700" dirty="0" smtClean="0"/>
              <a:t>корпус» </a:t>
            </a:r>
            <a:r>
              <a:rPr lang="ru-RU" sz="700" dirty="0"/>
              <a:t>(</a:t>
            </a:r>
            <a:r>
              <a:rPr lang="ru-RU" sz="700" dirty="0" smtClean="0"/>
              <a:t>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 smtClean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</a:t>
            </a:r>
            <a:r>
              <a:rPr lang="ru-RU" sz="700" dirty="0" smtClean="0"/>
              <a:t>)</a:t>
            </a:r>
            <a:endParaRPr lang="ru-RU" sz="700" dirty="0"/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Авиакомпания </a:t>
            </a:r>
            <a:r>
              <a:rPr lang="ru-RU" sz="700" dirty="0"/>
              <a:t>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</a:t>
            </a:r>
            <a:r>
              <a:rPr lang="ru-RU" sz="700" dirty="0" smtClean="0"/>
              <a:t>(1945)</a:t>
            </a:r>
            <a:r>
              <a:rPr lang="ru-RU" sz="700" dirty="0"/>
              <a:t/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</a:t>
            </a:r>
            <a:r>
              <a:rPr lang="ru-RU" sz="700" dirty="0" smtClean="0"/>
              <a:t>Никарагуа</a:t>
            </a:r>
            <a:r>
              <a:rPr lang="en-US" sz="700" dirty="0" smtClean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</a:t>
            </a:r>
            <a:r>
              <a:rPr lang="ru-RU" sz="700" dirty="0" smtClean="0"/>
              <a:t>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</a:t>
            </a:r>
            <a:r>
              <a:rPr lang="ru-RU" sz="700" dirty="0" smtClean="0"/>
              <a:t>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</a:t>
            </a:r>
            <a:r>
              <a:rPr lang="ru-RU" sz="700" dirty="0" smtClean="0"/>
              <a:t>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</a:t>
            </a:r>
            <a:r>
              <a:rPr lang="ru-RU" sz="700" dirty="0" smtClean="0"/>
              <a:t>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</a:t>
            </a:r>
            <a:r>
              <a:rPr lang="ru-RU" sz="700" dirty="0" smtClean="0"/>
              <a:t>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</a:t>
            </a:r>
            <a:r>
              <a:rPr lang="ru-RU" sz="700" dirty="0" smtClean="0"/>
              <a:t>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</a:t>
            </a:r>
            <a:r>
              <a:rPr lang="ru-RU" sz="700" dirty="0" smtClean="0"/>
              <a:t>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</a:t>
            </a:r>
            <a:r>
              <a:rPr lang="ru-RU" sz="700" dirty="0" smtClean="0"/>
              <a:t>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Социализация сельскохозяйственных предприятий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 </a:t>
            </a:r>
            <a:r>
              <a:rPr lang="ru-RU" sz="300" dirty="0"/>
              <a:t>(В программе НПТ говорилось, что «государство признает право на жизнь только тех, кто работает; кто не работает — тот не ест».)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</a:t>
            </a:r>
            <a:r>
              <a:rPr lang="ru-RU" sz="700" dirty="0" smtClean="0"/>
              <a:t>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</a:t>
            </a:r>
            <a:r>
              <a:rPr lang="ru-RU" sz="700" dirty="0" smtClean="0"/>
              <a:t>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 smtClean="0"/>
          </a:p>
          <a:p>
            <a:pPr algn="ctr"/>
            <a:r>
              <a:rPr lang="ru-RU" sz="700" dirty="0" smtClean="0"/>
              <a:t>(</a:t>
            </a:r>
            <a:r>
              <a:rPr lang="ru-RU" sz="700" dirty="0"/>
              <a:t>август </a:t>
            </a:r>
            <a:r>
              <a:rPr lang="ru-RU" sz="700" dirty="0" smtClean="0"/>
              <a:t>1937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</a:t>
            </a:r>
            <a:r>
              <a:rPr lang="ru-RU" sz="700" dirty="0" smtClean="0"/>
              <a:t>Лига</a:t>
            </a:r>
            <a:r>
              <a:rPr lang="en-US" sz="700" dirty="0" smtClean="0"/>
              <a:t> (1937 </a:t>
            </a:r>
            <a:r>
              <a:rPr lang="ru-RU" sz="700" dirty="0" smtClean="0"/>
              <a:t>октябрь</a:t>
            </a:r>
            <a:r>
              <a:rPr lang="en-US" sz="700" dirty="0" smtClean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</a:t>
            </a:r>
            <a:r>
              <a:rPr lang="ru-RU" sz="700" dirty="0" smtClean="0"/>
              <a:t>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</a:t>
            </a:r>
            <a:r>
              <a:rPr lang="ru-RU" sz="700" dirty="0" smtClean="0"/>
              <a:t>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</a:t>
            </a:r>
            <a:r>
              <a:rPr lang="ru-RU" sz="700" dirty="0" smtClean="0"/>
              <a:t>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</a:t>
            </a:r>
            <a:r>
              <a:rPr lang="ru-RU" sz="700" dirty="0" smtClean="0"/>
              <a:t>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</a:t>
            </a:r>
            <a:r>
              <a:rPr lang="ru-RU" sz="700" dirty="0" smtClean="0"/>
              <a:t>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208129" y="994484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</a:t>
            </a:r>
            <a:r>
              <a:rPr lang="ru-RU" sz="700" dirty="0" smtClean="0"/>
              <a:t>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</a:t>
            </a:r>
            <a:r>
              <a:rPr lang="ru-RU" sz="700" dirty="0" smtClean="0"/>
              <a:t>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 smtClean="0"/>
              <a:t>антигерманской</a:t>
            </a:r>
            <a:r>
              <a:rPr lang="ru-RU" sz="700" dirty="0" smtClean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98989" y="10660338"/>
            <a:ext cx="1047798" cy="696809"/>
          </a:xfrm>
          <a:prstGeom prst="bentConnector3">
            <a:avLst>
              <a:gd name="adj1" fmla="val 1242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502209" y="8775760"/>
            <a:ext cx="252030" cy="208613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97479" y="9471029"/>
            <a:ext cx="254537" cy="69308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</a:t>
            </a:r>
            <a:r>
              <a:rPr lang="ru-RU" sz="700" dirty="0" smtClean="0"/>
              <a:t>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 smtClean="0"/>
              <a:t>Гуанакасте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 smtClean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 smtClean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903">
            <a:extLst>
              <a:ext uri="{FF2B5EF4-FFF2-40B4-BE49-F238E27FC236}">
                <a16:creationId xmlns="" xmlns:a16="http://schemas.microsoft.com/office/drawing/2014/main" id="{034CF559-3849-42CF-A3F3-E3159A936C70}"/>
              </a:ext>
            </a:extLst>
          </p:cNvPr>
          <p:cNvCxnSpPr>
            <a:cxnSpLocks/>
            <a:stCxn id="112" idx="2"/>
            <a:endCxn id="162" idx="0"/>
          </p:cNvCxnSpPr>
          <p:nvPr/>
        </p:nvCxnSpPr>
        <p:spPr>
          <a:xfrm rot="5400000">
            <a:off x="4074088" y="10714417"/>
            <a:ext cx="234186" cy="140226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902869" y="835166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</a:t>
            </a:r>
            <a:r>
              <a:rPr lang="ru-RU" sz="700" dirty="0" smtClean="0"/>
              <a:t>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36604" y="7528152"/>
            <a:ext cx="252936" cy="13940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 </a:t>
            </a:r>
            <a:r>
              <a:rPr lang="ru-RU" sz="200" dirty="0"/>
              <a:t>(В первые годы своего существования PLI добилась объединения различных социальных слоев: рабочих, студентов, торговцев, домохозяек, крестьян и т. д.)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  </a:t>
            </a:r>
            <a:r>
              <a:rPr lang="ru-RU" sz="100" dirty="0"/>
              <a:t>(Договор не был конституцией, и существование республики зависело исключительно от готовности каждого члена остаться в союзе, но, тем не менее, была создана Великая Республика Центральной Америки со столицей в </a:t>
            </a:r>
            <a:r>
              <a:rPr lang="ru-RU" sz="100" dirty="0" err="1"/>
              <a:t>Амапале</a:t>
            </a:r>
            <a:r>
              <a:rPr lang="ru-RU" sz="100" dirty="0"/>
              <a:t> .) Подписавшие настоящий договор правительства не отказываются от своей автономии и независимости в отношении управления своими внутренними делами, и конституция и законы каждого штата остаются в силе, поскольку они не противоречат положениям настоящего договора. . Для исполнения положений, содержащихся в Статье I, должен быть сейм, состоящий из одного члена и одного заместителя, избираемых каждым из съездов подписавших республик сроком на три года. 27 августа 1898 года представители собрались в Манагуа , чтобы разработать и подписать конституцию Великой республики. Конституция Великой Республики Центральной Америки была ратифицирована 1 ноября 1898 года, официально изменив название страны на Соединенные Штаты Центральной Америки .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 </a:t>
            </a:r>
            <a:r>
              <a:rPr lang="ru-RU" sz="500" dirty="0"/>
              <a:t>(может ему передать пост директора </a:t>
            </a:r>
            <a:r>
              <a:rPr lang="ru-RU" sz="500" dirty="0" err="1"/>
              <a:t>нац</a:t>
            </a:r>
            <a:r>
              <a:rPr lang="ru-RU" sz="500" dirty="0"/>
              <a:t> гвардии)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 smtClean="0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 </a:t>
            </a:r>
            <a:r>
              <a:rPr lang="ru-RU" sz="400" dirty="0"/>
              <a:t>(Укрепить отношения со странами Центральной Америки)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 </a:t>
            </a:r>
            <a:r>
              <a:rPr lang="ru-RU" sz="100" dirty="0"/>
              <a:t>(</a:t>
            </a:r>
            <a:r>
              <a:rPr lang="ru-RU" sz="100" dirty="0" err="1"/>
              <a:t>Сомоса</a:t>
            </a:r>
            <a:r>
              <a:rPr lang="ru-RU" sz="100" dirty="0"/>
              <a:t> решил также милитаризовать часть либеральной партии. В 1937 году так называемой Военной либеральной лиге (в ней состояли члены </a:t>
            </a:r>
            <a:r>
              <a:rPr lang="ru-RU" sz="100" dirty="0" err="1"/>
              <a:t>либераль¬ной</a:t>
            </a:r>
            <a:r>
              <a:rPr lang="ru-RU" sz="100" dirty="0"/>
              <a:t> партии — ветераны гражданских войн) был присвоен статус </a:t>
            </a:r>
            <a:r>
              <a:rPr lang="ru-RU" sz="100" dirty="0" err="1"/>
              <a:t>вспомога¬тельных</a:t>
            </a:r>
            <a:r>
              <a:rPr lang="ru-RU" sz="100" dirty="0"/>
              <a:t> военных формирований национальной гвардии. Всего в лиге было примерно 2600 членов, и ее боевые отряды были распределены по городам и поселкам . Главой лиги был сам </a:t>
            </a:r>
            <a:r>
              <a:rPr lang="ru-RU" sz="100" dirty="0" err="1"/>
              <a:t>Сомоса</a:t>
            </a:r>
            <a:r>
              <a:rPr lang="ru-RU" sz="100" dirty="0"/>
              <a:t>.)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</a:t>
            </a:r>
            <a:r>
              <a:rPr lang="ru-RU" sz="700" dirty="0" smtClean="0"/>
              <a:t>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</a:t>
            </a:r>
            <a:r>
              <a:rPr lang="ru-RU" sz="700" dirty="0" smtClean="0"/>
              <a:t>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</a:t>
            </a:r>
            <a:r>
              <a:rPr lang="ru-RU" sz="700" dirty="0" smtClean="0"/>
              <a:t>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 smtClean="0"/>
              <a:t>Однако </a:t>
            </a:r>
            <a:r>
              <a:rPr lang="ru-RU" sz="500" dirty="0"/>
              <a:t>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</a:t>
            </a:r>
            <a:r>
              <a:rPr lang="ru-RU" sz="500" dirty="0" smtClean="0"/>
              <a:t>.</a:t>
            </a:r>
            <a:br>
              <a:rPr lang="ru-RU" sz="500" dirty="0" smtClean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</a:t>
            </a:r>
            <a:r>
              <a:rPr lang="ru-RU" sz="500" dirty="0" smtClean="0"/>
              <a:t>.</a:t>
            </a:r>
            <a:endParaRPr lang="ru-RU" sz="500" dirty="0"/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</a:t>
            </a:r>
            <a:r>
              <a:rPr lang="ru-RU" sz="700" dirty="0" smtClean="0"/>
              <a:t>хлопковой одежды </a:t>
            </a:r>
            <a:r>
              <a:rPr lang="ru-RU" sz="700" dirty="0"/>
              <a:t>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Отказаться от договора </a:t>
            </a:r>
            <a:r>
              <a:rPr lang="ru-RU" sz="700" dirty="0"/>
              <a:t>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Ввести </a:t>
            </a:r>
            <a:r>
              <a:rPr lang="ru-RU" sz="700" dirty="0"/>
              <a:t>университетскую автономию </a:t>
            </a:r>
            <a:r>
              <a:rPr lang="ru-RU" sz="100" dirty="0"/>
              <a:t>(Автономия университета – это политическая и административная независимость государственного университета по отношению к внешним факторам. Принцип университетской автономии утверждает, что университет должен быть автономным и самоуправляемым и что он должен избирать свои собственные органы власти без вмешательства со стороны политической власти, принимая решения о своем собственном уставе и программах обучения .)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Побег президента </a:t>
            </a:r>
            <a:br>
              <a:rPr lang="ru-RU" sz="700" dirty="0" smtClean="0"/>
            </a:br>
            <a:r>
              <a:rPr lang="ru-RU" sz="200" dirty="0" smtClean="0"/>
              <a:t>(это </a:t>
            </a:r>
            <a:r>
              <a:rPr lang="ru-RU" sz="200" dirty="0"/>
              <a:t>стремление к политической независимости, усиленное мировой рецессией, позволило создать 7 августа 1931 года Никарагуанскую рабочую партию (PTN) , занимавшую позиции, сочетавшие </a:t>
            </a:r>
            <a:r>
              <a:rPr lang="ru-RU" sz="200" dirty="0" err="1"/>
              <a:t>юнионизм</a:t>
            </a:r>
            <a:r>
              <a:rPr lang="ru-RU" sz="200" dirty="0"/>
              <a:t>, национализм и </a:t>
            </a:r>
            <a:r>
              <a:rPr lang="ru-RU" sz="200" dirty="0" err="1"/>
              <a:t>антиимпериализм</a:t>
            </a:r>
            <a:r>
              <a:rPr lang="ru-RU" sz="200" dirty="0"/>
              <a:t>.)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Эль </a:t>
            </a:r>
            <a:r>
              <a:rPr lang="ru-RU" sz="700" dirty="0" err="1" smtClean="0"/>
              <a:t>пролетарио</a:t>
            </a:r>
            <a:r>
              <a:rPr lang="ru-RU" sz="700" dirty="0" smtClean="0"/>
              <a:t> </a:t>
            </a:r>
            <a:r>
              <a:rPr lang="ru-RU" sz="400" dirty="0"/>
              <a:t>(газета В 1935 году « </a:t>
            </a:r>
            <a:r>
              <a:rPr lang="ru-RU" sz="400" dirty="0" err="1"/>
              <a:t>Кауза</a:t>
            </a:r>
            <a:r>
              <a:rPr lang="ru-RU" sz="400" dirty="0"/>
              <a:t> </a:t>
            </a:r>
            <a:r>
              <a:rPr lang="ru-RU" sz="400" dirty="0" err="1"/>
              <a:t>Обрера</a:t>
            </a:r>
            <a:r>
              <a:rPr lang="ru-RU" sz="400" dirty="0"/>
              <a:t> » была заменена на « Эль </a:t>
            </a:r>
            <a:r>
              <a:rPr lang="ru-RU" sz="400" dirty="0" err="1"/>
              <a:t>Пролетарио</a:t>
            </a:r>
            <a:r>
              <a:rPr lang="ru-RU" sz="400" dirty="0" smtClean="0"/>
              <a:t>».)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</a:t>
            </a:r>
            <a:r>
              <a:rPr lang="ru-RU" sz="700" dirty="0" smtClean="0"/>
              <a:t>а </a:t>
            </a:r>
            <a:r>
              <a:rPr lang="ru-RU" sz="700" dirty="0" smtClean="0"/>
              <a:t>от возможной </a:t>
            </a:r>
            <a:r>
              <a:rPr lang="ru-RU" sz="700" dirty="0" smtClean="0"/>
              <a:t>интервенции </a:t>
            </a:r>
            <a:r>
              <a:rPr lang="ru-RU" sz="700" dirty="0"/>
              <a:t>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10329" y="1310902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 smtClean="0"/>
              <a:t>Альмендарес</a:t>
            </a:r>
            <a:r>
              <a:rPr lang="ru-RU" sz="300" dirty="0" smtClean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 smtClean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664442" y="1309941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 </a:t>
            </a:r>
            <a:r>
              <a:rPr lang="ru-RU" sz="100" dirty="0"/>
              <a:t>(Однако в том же году была основана Конфедерация трудящихся Никарагуа (CTN) как первый национальный профсоюз, представителем которой стал еженедельник «</a:t>
            </a:r>
            <a:r>
              <a:rPr lang="ru-RU" sz="100" dirty="0" err="1"/>
              <a:t>Causa</a:t>
            </a:r>
            <a:r>
              <a:rPr lang="ru-RU" sz="100" dirty="0"/>
              <a:t> </a:t>
            </a:r>
            <a:r>
              <a:rPr lang="ru-RU" sz="100" dirty="0" err="1"/>
              <a:t>Obrera</a:t>
            </a:r>
            <a:r>
              <a:rPr lang="ru-RU" sz="100" dirty="0"/>
              <a:t>». Как и в случае с ПТС, ее основные лидеры были разделены на два крыла: </a:t>
            </a:r>
            <a:r>
              <a:rPr lang="ru-RU" sz="100" dirty="0" err="1"/>
              <a:t>сомоцисты</a:t>
            </a:r>
            <a:r>
              <a:rPr lang="ru-RU" sz="100" dirty="0"/>
              <a:t> и независимые. В течение некоторого времени эти два крыла сосуществовали с множеством противоречий. Оба течения первоначально были выражены в еженедельнике « </a:t>
            </a:r>
            <a:r>
              <a:rPr lang="ru-RU" sz="100" dirty="0" err="1"/>
              <a:t>Хой</a:t>
            </a:r>
            <a:r>
              <a:rPr lang="ru-RU" sz="100" dirty="0"/>
              <a:t>» .)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Связаться </a:t>
            </a:r>
            <a:r>
              <a:rPr lang="ru-RU" sz="700" dirty="0" smtClean="0"/>
              <a:t>с </a:t>
            </a:r>
            <a:r>
              <a:rPr lang="ru-RU" sz="700" dirty="0" smtClean="0"/>
              <a:t>компартией </a:t>
            </a:r>
            <a:r>
              <a:rPr lang="ru-RU" sz="700" dirty="0"/>
              <a:t>Сальвадора </a:t>
            </a:r>
            <a:r>
              <a:rPr lang="ru-RU" sz="200" dirty="0"/>
              <a:t>(</a:t>
            </a:r>
            <a:r>
              <a:rPr lang="ru-RU" sz="200" dirty="0" err="1"/>
              <a:t>Густаво</a:t>
            </a:r>
            <a:r>
              <a:rPr lang="ru-RU" sz="200" dirty="0"/>
              <a:t> </a:t>
            </a:r>
            <a:r>
              <a:rPr lang="ru-RU" sz="200" dirty="0" err="1"/>
              <a:t>Гутьеррес</a:t>
            </a:r>
            <a:r>
              <a:rPr lang="ru-RU" sz="200" dirty="0"/>
              <a:t> </a:t>
            </a:r>
            <a:r>
              <a:rPr lang="ru-RU" sz="200" dirty="0" err="1"/>
              <a:t>Майорга</a:t>
            </a:r>
            <a:r>
              <a:rPr lang="ru-RU" sz="200" dirty="0"/>
              <a:t> в своей работе «История рабочего движения в Никарагуа» сообщает нам, что Роберто Гонсалес, лидер ПТН, был членом Коммунистической партии Сальвадора. Это слабые ниточки международных связей ПТС.)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Возобновить диалог с Мексиканской компартией </a:t>
            </a:r>
            <a:r>
              <a:rPr lang="ru-RU" sz="100" dirty="0" smtClean="0"/>
              <a:t>(На </a:t>
            </a:r>
            <a:r>
              <a:rPr lang="ru-RU" sz="100" dirty="0"/>
              <a:t>основании вышеизложенного гораздо легче апостериорно охарактеризовать ПТН как партию с революционно-националистическим руководством. Руководство PTN тесно связано с Национально-революционной партией (PNR) Мексики, которая позже стала Институционально-революционной партией (PRI), которую в то время возглавлял </a:t>
            </a:r>
            <a:r>
              <a:rPr lang="ru-RU" sz="100" dirty="0" err="1"/>
              <a:t>Ласаро</a:t>
            </a:r>
            <a:r>
              <a:rPr lang="ru-RU" sz="100" dirty="0"/>
              <a:t> </a:t>
            </a:r>
            <a:r>
              <a:rPr lang="ru-RU" sz="100" dirty="0" err="1"/>
              <a:t>Карденас</a:t>
            </a:r>
            <a:r>
              <a:rPr lang="ru-RU" sz="100" dirty="0"/>
              <a:t>, который возглавил кампанию по национализации нефти. глубокая аграрная реформа. Контакты осуществлялись через посла Мексики в Манагуа </a:t>
            </a:r>
            <a:r>
              <a:rPr lang="ru-RU" sz="100" dirty="0" err="1"/>
              <a:t>Рейеса</a:t>
            </a:r>
            <a:r>
              <a:rPr lang="ru-RU" sz="100" dirty="0"/>
              <a:t> </a:t>
            </a:r>
            <a:r>
              <a:rPr lang="ru-RU" sz="100" dirty="0" err="1"/>
              <a:t>Спиндолу</a:t>
            </a:r>
            <a:r>
              <a:rPr lang="ru-RU" sz="100" dirty="0"/>
              <a:t>.)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4081785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</a:t>
            </a:r>
            <a:r>
              <a:rPr lang="ru-RU" sz="700" dirty="0" smtClean="0"/>
              <a:t>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Трудовой кодекс и </a:t>
            </a:r>
            <a:r>
              <a:rPr lang="ru-RU" sz="700" dirty="0"/>
              <a:t>социальные гарантии </a:t>
            </a:r>
            <a:r>
              <a:rPr lang="ru-RU" sz="200" dirty="0"/>
              <a:t>(</a:t>
            </a:r>
            <a:r>
              <a:rPr lang="ru-RU" sz="200" dirty="0" err="1"/>
              <a:t>Сомоса</a:t>
            </a:r>
            <a:r>
              <a:rPr lang="ru-RU" sz="200" dirty="0"/>
              <a:t> Гарсия, уже находившийся у власти, применил тактику, чтобы привлечь на свою сторону эту процветающую партию для своего личного политического проекта; присвоил минимальную демократическую программу ПТС, пообещав обнародовать Трудовой кодекс и главу о социальных гарантиях в Конституции, если ПТС ее поддержит.)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4" idx="2"/>
            <a:endCxn id="87" idx="0"/>
          </p:cNvCxnSpPr>
          <p:nvPr/>
        </p:nvCxnSpPr>
        <p:spPr>
          <a:xfrm rot="16200000" flipH="1">
            <a:off x="1221422" y="16386593"/>
            <a:ext cx="1070888" cy="676562"/>
          </a:xfrm>
          <a:prstGeom prst="bentConnector3">
            <a:avLst>
              <a:gd name="adj1" fmla="val 1086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84" idx="2"/>
            <a:endCxn id="192" idx="0"/>
          </p:cNvCxnSpPr>
          <p:nvPr/>
        </p:nvCxnSpPr>
        <p:spPr>
          <a:xfrm rot="16200000" flipH="1">
            <a:off x="4095474" y="16059128"/>
            <a:ext cx="319173" cy="5797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83" idx="2"/>
            <a:endCxn id="192" idx="0"/>
          </p:cNvCxnSpPr>
          <p:nvPr/>
        </p:nvCxnSpPr>
        <p:spPr>
          <a:xfrm rot="5400000">
            <a:off x="4676691" y="16057688"/>
            <a:ext cx="319173" cy="5826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Демократический </a:t>
            </a:r>
            <a:r>
              <a:rPr lang="ru-RU" sz="700" dirty="0"/>
              <a:t>молодёжный фронт </a:t>
            </a:r>
            <a:r>
              <a:rPr lang="ru-RU" sz="100" dirty="0"/>
              <a:t>(Опорой новой партии были, прежде всего, студенты, образовавшие Де-</a:t>
            </a:r>
            <a:r>
              <a:rPr lang="ru-RU" sz="100" dirty="0" err="1"/>
              <a:t>мократический</a:t>
            </a:r>
            <a:r>
              <a:rPr lang="ru-RU" sz="100" dirty="0"/>
              <a:t> молодежный фронт. Одним из самых известных активистов фронта стал Томас </a:t>
            </a:r>
            <a:r>
              <a:rPr lang="ru-RU" sz="100" dirty="0" err="1"/>
              <a:t>Борхе</a:t>
            </a:r>
            <a:r>
              <a:rPr lang="ru-RU" sz="100" dirty="0"/>
              <a:t> — будущий руководитель </a:t>
            </a:r>
            <a:r>
              <a:rPr lang="ru-RU" sz="100" dirty="0" err="1"/>
              <a:t>сандинистской</a:t>
            </a:r>
            <a:r>
              <a:rPr lang="ru-RU" sz="100" dirty="0"/>
              <a:t> революции 1979 года. В Никарагуа в то время было всего около 600 студентов — в Манагуа, Леоне и Гранаде</a:t>
            </a:r>
            <a:r>
              <a:rPr lang="ru-RU" sz="100" dirty="0" smtClean="0"/>
              <a:t>.)</a:t>
            </a:r>
            <a:endParaRPr lang="ru-RU" sz="100" dirty="0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98926" y="129302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Pedro </a:t>
            </a:r>
            <a:r>
              <a:rPr lang="en-US" sz="700" dirty="0" err="1" smtClean="0"/>
              <a:t>Altamirano</a:t>
            </a:r>
            <a:r>
              <a:rPr lang="ru-RU" sz="700" dirty="0"/>
              <a:t>  Педро </a:t>
            </a:r>
            <a:r>
              <a:rPr lang="ru-RU" sz="700" dirty="0" err="1"/>
              <a:t>Альтамирано</a:t>
            </a:r>
            <a:r>
              <a:rPr lang="ru-RU" sz="700" dirty="0"/>
              <a:t> </a:t>
            </a:r>
            <a:r>
              <a:rPr lang="ru-RU" sz="100" dirty="0"/>
              <a:t>( Сан-Рафаэль </a:t>
            </a:r>
            <a:r>
              <a:rPr lang="ru-RU" sz="100" dirty="0" err="1"/>
              <a:t>дель</a:t>
            </a:r>
            <a:r>
              <a:rPr lang="ru-RU" sz="100" dirty="0"/>
              <a:t> Норте , 1870 — Эль-Рама , 1937 ) был никарагуанским крестьянином и партизаном , известным как « </a:t>
            </a:r>
            <a:r>
              <a:rPr lang="ru-RU" sz="100" dirty="0" err="1"/>
              <a:t>Педрон</a:t>
            </a:r>
            <a:r>
              <a:rPr lang="ru-RU" sz="100" dirty="0"/>
              <a:t> », он достиг звания генерала дивизии в Армии защиты национального суверенитета (EDSN), став начальником Его штаб [ 1 ] был признан старшим лейтенантом </a:t>
            </a:r>
            <a:r>
              <a:rPr lang="ru-RU" sz="100" dirty="0" err="1"/>
              <a:t>Аугусто</a:t>
            </a:r>
            <a:r>
              <a:rPr lang="ru-RU" sz="100" dirty="0"/>
              <a:t> К. </a:t>
            </a:r>
            <a:r>
              <a:rPr lang="ru-RU" sz="100" dirty="0" err="1"/>
              <a:t>Сандино</a:t>
            </a:r>
            <a:r>
              <a:rPr lang="ru-RU" sz="100" dirty="0"/>
              <a:t> и одним из его самых преданных генералов. В отчетах морской пехоты его считали « самым кровожадным » из </a:t>
            </a:r>
            <a:r>
              <a:rPr lang="ru-RU" sz="100" dirty="0" err="1"/>
              <a:t>сандинистских</a:t>
            </a:r>
            <a:r>
              <a:rPr lang="ru-RU" sz="100" dirty="0"/>
              <a:t> лидеров. Среди своих людей он ценился как « великий знаток гор и любитель животных » [ 4 ]​ северной и центральной Никарагуа.</a:t>
            </a:r>
            <a:endParaRPr lang="ru-RU" sz="1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АЗНСН </a:t>
            </a:r>
            <a:r>
              <a:rPr lang="ru-RU" sz="100" dirty="0"/>
              <a:t>(Армия защиты национального суверенитета Никарагуа (EDSN) — партизанская армия , организованная и возглавляемая генералом </a:t>
            </a:r>
            <a:r>
              <a:rPr lang="ru-RU" sz="100" dirty="0" err="1"/>
              <a:t>Аугусто</a:t>
            </a:r>
            <a:r>
              <a:rPr lang="ru-RU" sz="100" dirty="0"/>
              <a:t> Кальдероном </a:t>
            </a:r>
            <a:r>
              <a:rPr lang="ru-RU" sz="100" dirty="0" err="1"/>
              <a:t>Сандино</a:t>
            </a:r>
            <a:r>
              <a:rPr lang="ru-RU" sz="100" dirty="0"/>
              <a:t> , которая на начальном этапе действовала в департаменте </a:t>
            </a:r>
            <a:r>
              <a:rPr lang="ru-RU" sz="100" dirty="0" err="1"/>
              <a:t>Нуэва-Сеговия</a:t>
            </a:r>
            <a:r>
              <a:rPr lang="ru-RU" sz="100" dirty="0"/>
              <a:t> , север Никарагуа , но позже охватила почти всю национальную территорию. , за исключением территории, занимаемой нынешними департаментами Манагуа, </a:t>
            </a:r>
            <a:r>
              <a:rPr lang="ru-RU" sz="100" dirty="0" err="1"/>
              <a:t>Масая</a:t>
            </a:r>
            <a:r>
              <a:rPr lang="ru-RU" sz="100" dirty="0"/>
              <a:t>, Гранада, </a:t>
            </a:r>
            <a:r>
              <a:rPr lang="ru-RU" sz="100" dirty="0" err="1"/>
              <a:t>Карасо</a:t>
            </a:r>
            <a:r>
              <a:rPr lang="ru-RU" sz="100" dirty="0"/>
              <a:t> и </a:t>
            </a:r>
            <a:r>
              <a:rPr lang="ru-RU" sz="100" dirty="0" err="1"/>
              <a:t>Ривас</a:t>
            </a:r>
            <a:r>
              <a:rPr lang="ru-RU" sz="100" dirty="0"/>
              <a:t> (хотя и в последнем была попытка вторжения).)</a:t>
            </a:r>
            <a:endParaRPr lang="ru-RU" sz="100" dirty="0"/>
          </a:p>
        </p:txBody>
      </p:sp>
      <p:sp>
        <p:nvSpPr>
          <p:cNvPr id="242" name="Прямоугольник 24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06527" y="233621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Война </a:t>
            </a:r>
            <a:r>
              <a:rPr lang="ru-RU" sz="700" dirty="0"/>
              <a:t>в джунглях </a:t>
            </a:r>
            <a:r>
              <a:rPr lang="ru-RU" sz="200" dirty="0"/>
              <a:t>(Воздух во всех них был суровым, и чувствовалась свирепость людей, вынужденных жить в джунглях целые годы. Общей чертой был красно-черный бант, украшавший ее шляпу. Многие носили на шее большой шарф того же цвета. Оружием были винтовка и мачете, висевшие у них на поясе. У некоторых было по два пистолета и немало ручных бомб...)</a:t>
            </a:r>
            <a:endParaRPr lang="ru-RU" sz="1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2402383" y="1293023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https://es.m.wikipedia.org/wiki/Santos_L%C3%B3pez</a:t>
            </a:r>
            <a:endParaRPr lang="ru-RU" sz="4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ангелов </a:t>
            </a:r>
            <a:r>
              <a:rPr lang="ru-RU" sz="100" dirty="0"/>
              <a:t>(Он входил в группу молодых людей, известную из-за возраста ее участников как « Хор Ангелов ». ) Хор Ангелов представлял собой группу детей-сирот войны, оставшихся в казармах в северных горах. В засадах и нападениях их роль заключалась в том, чтобы кричать, подбадривать и издавать всевозможные звуки - детский хор, чьи голоса оглушительно раздавались в горах, - с консервными банками и </a:t>
            </a:r>
            <a:r>
              <a:rPr lang="ru-RU" sz="100" dirty="0" err="1"/>
              <a:t>трикитраками</a:t>
            </a:r>
            <a:r>
              <a:rPr lang="ru-RU" sz="100" dirty="0"/>
              <a:t>, иногда создавая впечатление, что число </a:t>
            </a:r>
            <a:r>
              <a:rPr lang="ru-RU" sz="100" dirty="0" err="1"/>
              <a:t>сандинистских</a:t>
            </a:r>
            <a:r>
              <a:rPr lang="ru-RU" sz="100" dirty="0"/>
              <a:t> солдат было старше, и другие — что прибывает подкрепление. Эти дети, когда выросли, стали регулярными солдатами и должны были обзавестись собственной винтовкой, как это было в случае с полковником </a:t>
            </a:r>
            <a:r>
              <a:rPr lang="ru-RU" sz="100" dirty="0" err="1"/>
              <a:t>Сантосом</a:t>
            </a:r>
            <a:r>
              <a:rPr lang="ru-RU" sz="100" dirty="0"/>
              <a:t> Лопесом.</a:t>
            </a:r>
            <a:endParaRPr lang="ru-RU" sz="1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кодекса </a:t>
            </a:r>
            <a:r>
              <a:rPr lang="ru-RU" sz="300" dirty="0"/>
              <a:t>(в сфере труда предусматривалось создание Трудового кодекса , защищающего права рабочих и </a:t>
            </a:r>
            <a:r>
              <a:rPr lang="ru-RU" sz="300" dirty="0" smtClean="0"/>
              <a:t>ремесленников)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 smtClean="0"/>
              <a:t>Реинкорпорация</a:t>
            </a:r>
            <a:r>
              <a:rPr lang="ru-RU" sz="700" dirty="0" smtClean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4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Увеличить финансирование медицин</a:t>
            </a:r>
            <a:r>
              <a:rPr lang="ru-RU" sz="700" dirty="0" smtClean="0"/>
              <a:t>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8" y="148413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302" idx="0"/>
          </p:cNvCxnSpPr>
          <p:nvPr/>
        </p:nvCxnSpPr>
        <p:spPr>
          <a:xfrm rot="16200000" flipH="1">
            <a:off x="10261233" y="14088509"/>
            <a:ext cx="235393" cy="1270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</a:t>
            </a:r>
            <a:r>
              <a:rPr lang="ru-RU" sz="700" dirty="0" smtClean="0"/>
              <a:t>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Курс на укрепление рабочих в центральной 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Морские базы для С</a:t>
            </a:r>
            <a:r>
              <a:rPr lang="en-US" sz="700" dirty="0" smtClean="0"/>
              <a:t>C</a:t>
            </a:r>
            <a:r>
              <a:rPr lang="ru-RU" sz="700" dirty="0" smtClean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Расширение на Карибское море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Охватить все страны центральной Америки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16200000" flipH="1">
            <a:off x="7087050" y="22679486"/>
            <a:ext cx="783833" cy="581447"/>
          </a:xfrm>
          <a:prstGeom prst="bentConnector3">
            <a:avLst>
              <a:gd name="adj1" fmla="val 94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Распространить </a:t>
            </a:r>
            <a:r>
              <a:rPr lang="ru-RU" sz="700" dirty="0" err="1" smtClean="0"/>
              <a:t>противодиктаторские</a:t>
            </a:r>
            <a:r>
              <a:rPr lang="ru-RU" sz="700" dirty="0" smtClean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4" y="1565071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 flipH="1">
            <a:off x="11014057" y="15381338"/>
            <a:ext cx="4" cy="2693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 стрелкой 45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>
            <a:off x="11014057" y="16190711"/>
            <a:ext cx="0" cy="31789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6950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3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Спасти ЦА от 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11069" y="17649362"/>
            <a:ext cx="29772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38040" y="17622024"/>
            <a:ext cx="297723" cy="654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Искать </a:t>
            </a:r>
            <a:r>
              <a:rPr lang="ru-RU" sz="700" dirty="0" smtClean="0"/>
              <a:t>союза в Мексике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5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16200000" flipH="1">
            <a:off x="10413701" y="17746363"/>
            <a:ext cx="1135923" cy="1243831"/>
          </a:xfrm>
          <a:prstGeom prst="bentConnector3">
            <a:avLst>
              <a:gd name="adj1" fmla="val 13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Морской коридор с Мексикой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1" y="205905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Взаимовыгодное сотрудничество в промышленности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1" y="2058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Общее научное дело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88" idx="2"/>
            <a:endCxn id="496" idx="0"/>
          </p:cNvCxnSpPr>
          <p:nvPr/>
        </p:nvCxnSpPr>
        <p:spPr>
          <a:xfrm flipH="1">
            <a:off x="10359744" y="20261302"/>
            <a:ext cx="1" cy="329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88" idx="2"/>
            <a:endCxn id="497" idx="0"/>
          </p:cNvCxnSpPr>
          <p:nvPr/>
        </p:nvCxnSpPr>
        <p:spPr>
          <a:xfrm rot="5400000">
            <a:off x="9536766" y="19766861"/>
            <a:ext cx="328538" cy="1317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39984</TotalTime>
  <Words>1881</Words>
  <Application>Microsoft Office PowerPoint</Application>
  <PresentationFormat>Произвольный</PresentationFormat>
  <Paragraphs>161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2274</cp:revision>
  <dcterms:created xsi:type="dcterms:W3CDTF">2018-10-23T08:09:21Z</dcterms:created>
  <dcterms:modified xsi:type="dcterms:W3CDTF">2023-10-23T12:26:31Z</dcterms:modified>
</cp:coreProperties>
</file>