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878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43" autoAdjust="0"/>
  </p:normalViewPr>
  <p:slideViewPr>
    <p:cSldViewPr snapToGrid="0">
      <p:cViewPr>
        <p:scale>
          <a:sx n="90" d="100"/>
          <a:sy n="90" d="100"/>
        </p:scale>
        <p:origin x="-4794" y="-503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-m-wikipedia-org.translate.goog/wiki/%D8%A7%DB%8C%D8%B1%D8%AC_%D8%A7%D8%B3%DA%A9%D9%86%D8%AF%D8%B1%DB%8C?_x_tr_sl=auto&amp;_x_tr_tl=ru&amp;_x_tr_hl=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-m-wikipedia-org.translate.goog/w/index.php?title=%D8%B1%D9%88%D8%B2%D9%86%D8%A7%D9%85%D9%87_%D8%B1%D9%87%D8%A8%D8%B1&amp;action=edit&amp;redlink=1&amp;_x_tr_sl=auto&amp;_x_tr_tl=ru&amp;_x_tr_hl=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Овал 453"/>
          <p:cNvSpPr/>
          <p:nvPr/>
        </p:nvSpPr>
        <p:spPr>
          <a:xfrm>
            <a:off x="3359708" y="1026878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СОБЫТИЕ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9888848" y="277620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Переворот Народной партии Ирана</a:t>
            </a:r>
          </a:p>
        </p:txBody>
      </p:sp>
      <p:cxnSp>
        <p:nvCxnSpPr>
          <p:cNvPr id="157" name="Прямая соединительная линия 156"/>
          <p:cNvCxnSpPr>
            <a:cxnSpLocks/>
            <a:endCxn id="193" idx="3"/>
          </p:cNvCxnSpPr>
          <p:nvPr/>
        </p:nvCxnSpPr>
        <p:spPr>
          <a:xfrm flipH="1">
            <a:off x="4620127" y="3316204"/>
            <a:ext cx="52687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175"/>
          <p:cNvCxnSpPr>
            <a:cxnSpLocks/>
            <a:stCxn id="126" idx="2"/>
            <a:endCxn id="204" idx="0"/>
          </p:cNvCxnSpPr>
          <p:nvPr/>
        </p:nvCxnSpPr>
        <p:spPr>
          <a:xfrm rot="5400000">
            <a:off x="10105685" y="3442518"/>
            <a:ext cx="427437" cy="1254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cxnSpLocks/>
            <a:stCxn id="204" idx="2"/>
            <a:endCxn id="339" idx="0"/>
          </p:cNvCxnSpPr>
          <p:nvPr/>
        </p:nvCxnSpPr>
        <p:spPr>
          <a:xfrm>
            <a:off x="9691998" y="5363641"/>
            <a:ext cx="0" cy="414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256359EF-35B1-4148-836D-FED2E32E6FCF}"/>
              </a:ext>
            </a:extLst>
          </p:cNvPr>
          <p:cNvSpPr/>
          <p:nvPr/>
        </p:nvSpPr>
        <p:spPr>
          <a:xfrm>
            <a:off x="2504209" y="277620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Устранить левые партии</a:t>
            </a:r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8600B03E-F615-4C6A-AAD9-29C7A622ABCD}"/>
              </a:ext>
            </a:extLst>
          </p:cNvPr>
          <p:cNvSpPr/>
          <p:nvPr/>
        </p:nvSpPr>
        <p:spPr>
          <a:xfrm>
            <a:off x="21116410" y="132870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Наследие </a:t>
            </a:r>
            <a:r>
              <a:rPr lang="ru-RU" sz="1400" dirty="0" err="1"/>
              <a:t>Гиляна</a:t>
            </a:r>
            <a:r>
              <a:rPr lang="ru-RU" sz="1400" dirty="0"/>
              <a:t> </a:t>
            </a:r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3544899-0EE6-4BB7-B778-205C69B53277}"/>
              </a:ext>
            </a:extLst>
          </p:cNvPr>
          <p:cNvSpPr/>
          <p:nvPr/>
        </p:nvSpPr>
        <p:spPr>
          <a:xfrm>
            <a:off x="11147501" y="42792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советов по всей стране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E1D56071-D672-4436-9189-8D4BC6086459}"/>
              </a:ext>
            </a:extLst>
          </p:cNvPr>
          <p:cNvSpPr/>
          <p:nvPr/>
        </p:nvSpPr>
        <p:spPr>
          <a:xfrm>
            <a:off x="8634039" y="4283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социал-демократами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6AEA9393-B0D8-4313-A4D0-D447020821C6}"/>
              </a:ext>
            </a:extLst>
          </p:cNvPr>
          <p:cNvSpPr/>
          <p:nvPr/>
        </p:nvSpPr>
        <p:spPr>
          <a:xfrm>
            <a:off x="9888653" y="102872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автономию меньшинствам</a:t>
            </a:r>
          </a:p>
        </p:txBody>
      </p:sp>
      <p:cxnSp>
        <p:nvCxnSpPr>
          <p:cNvPr id="210" name="Соединительная линия уступом 175">
            <a:extLst>
              <a:ext uri="{FF2B5EF4-FFF2-40B4-BE49-F238E27FC236}">
                <a16:creationId xmlns:a16="http://schemas.microsoft.com/office/drawing/2014/main" id="{4392744C-DFD9-4B55-99AA-618573D88360}"/>
              </a:ext>
            </a:extLst>
          </p:cNvPr>
          <p:cNvCxnSpPr>
            <a:cxnSpLocks/>
            <a:stCxn id="126" idx="2"/>
            <a:endCxn id="201" idx="0"/>
          </p:cNvCxnSpPr>
          <p:nvPr/>
        </p:nvCxnSpPr>
        <p:spPr>
          <a:xfrm rot="16200000" flipH="1">
            <a:off x="11364593" y="3438417"/>
            <a:ext cx="423080" cy="12586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>
            <a:extLst>
              <a:ext uri="{FF2B5EF4-FFF2-40B4-BE49-F238E27FC236}">
                <a16:creationId xmlns:a16="http://schemas.microsoft.com/office/drawing/2014/main" id="{D65A97C3-7A1D-48CC-8CED-E7F28B2A02D0}"/>
              </a:ext>
            </a:extLst>
          </p:cNvPr>
          <p:cNvCxnSpPr>
            <a:cxnSpLocks/>
            <a:stCxn id="201" idx="2"/>
            <a:endCxn id="318" idx="0"/>
          </p:cNvCxnSpPr>
          <p:nvPr/>
        </p:nvCxnSpPr>
        <p:spPr>
          <a:xfrm>
            <a:off x="12205460" y="5359284"/>
            <a:ext cx="0" cy="41436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8C25DCDB-E29C-4A78-BF64-C77768A9C020}"/>
              </a:ext>
            </a:extLst>
          </p:cNvPr>
          <p:cNvSpPr/>
          <p:nvPr/>
        </p:nvSpPr>
        <p:spPr>
          <a:xfrm>
            <a:off x="8634039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вооружённые отряды</a:t>
            </a:r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F63D8A21-AB15-4A4B-9047-B32FB302D35E}"/>
              </a:ext>
            </a:extLst>
          </p:cNvPr>
          <p:cNvSpPr/>
          <p:nvPr/>
        </p:nvSpPr>
        <p:spPr>
          <a:xfrm>
            <a:off x="6152735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СССР нефтяные концессии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C0787130-EBEF-4EF4-BC7C-C00048B0C8CB}"/>
              </a:ext>
            </a:extLst>
          </p:cNvPr>
          <p:cNvSpPr/>
          <p:nvPr/>
        </p:nvSpPr>
        <p:spPr>
          <a:xfrm>
            <a:off x="11147501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Усиление секуляризации</a:t>
            </a:r>
          </a:p>
        </p:txBody>
      </p:sp>
      <p:cxnSp>
        <p:nvCxnSpPr>
          <p:cNvPr id="234" name="Прямая со стрелкой 233">
            <a:extLst>
              <a:ext uri="{FF2B5EF4-FFF2-40B4-BE49-F238E27FC236}">
                <a16:creationId xmlns:a16="http://schemas.microsoft.com/office/drawing/2014/main" id="{5CB50A55-9425-4D99-8B43-440F3A0CB743}"/>
              </a:ext>
            </a:extLst>
          </p:cNvPr>
          <p:cNvCxnSpPr>
            <a:cxnSpLocks/>
            <a:stCxn id="318" idx="2"/>
            <a:endCxn id="231" idx="0"/>
          </p:cNvCxnSpPr>
          <p:nvPr/>
        </p:nvCxnSpPr>
        <p:spPr>
          <a:xfrm>
            <a:off x="12205460" y="6853650"/>
            <a:ext cx="0" cy="43179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id="{74CB0A0B-562D-4D11-888C-011EED33A2EE}"/>
              </a:ext>
            </a:extLst>
          </p:cNvPr>
          <p:cNvCxnSpPr>
            <a:cxnSpLocks/>
            <a:stCxn id="339" idx="2"/>
            <a:endCxn id="214" idx="0"/>
          </p:cNvCxnSpPr>
          <p:nvPr/>
        </p:nvCxnSpPr>
        <p:spPr>
          <a:xfrm>
            <a:off x="9691998" y="6858004"/>
            <a:ext cx="0" cy="4274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Соединительная линия уступом 175">
            <a:extLst>
              <a:ext uri="{FF2B5EF4-FFF2-40B4-BE49-F238E27FC236}">
                <a16:creationId xmlns:a16="http://schemas.microsoft.com/office/drawing/2014/main" id="{D8037AA3-1999-4B84-97B6-C7E19DCA3970}"/>
              </a:ext>
            </a:extLst>
          </p:cNvPr>
          <p:cNvCxnSpPr>
            <a:cxnSpLocks/>
            <a:stCxn id="339" idx="2"/>
            <a:endCxn id="227" idx="0"/>
          </p:cNvCxnSpPr>
          <p:nvPr/>
        </p:nvCxnSpPr>
        <p:spPr>
          <a:xfrm rot="5400000">
            <a:off x="8237627" y="5831071"/>
            <a:ext cx="427438" cy="24813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227C9D50-4D0A-4438-A48E-4BA797391B05}"/>
              </a:ext>
            </a:extLst>
          </p:cNvPr>
          <p:cNvSpPr/>
          <p:nvPr/>
        </p:nvSpPr>
        <p:spPr>
          <a:xfrm>
            <a:off x="6152735" y="87885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Торжество «Третьей </a:t>
            </a:r>
            <a:r>
              <a:rPr lang="ru-RU" sz="1400"/>
              <a:t>силы»</a:t>
            </a:r>
            <a:endParaRPr lang="ru-RU" sz="1400" dirty="0"/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344DD54B-781A-49E0-891F-9426B75D99B6}"/>
              </a:ext>
            </a:extLst>
          </p:cNvPr>
          <p:cNvSpPr/>
          <p:nvPr/>
        </p:nvSpPr>
        <p:spPr>
          <a:xfrm>
            <a:off x="8634039" y="87885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</a:t>
            </a:r>
            <a:r>
              <a:rPr lang="ru-RU" sz="1400" dirty="0" err="1"/>
              <a:t>просталинской</a:t>
            </a:r>
            <a:r>
              <a:rPr lang="ru-RU" sz="1400" dirty="0"/>
              <a:t> политики</a:t>
            </a:r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0AEA7E10-0A5A-42FB-B182-EAA1D9AAFF0F}"/>
              </a:ext>
            </a:extLst>
          </p:cNvPr>
          <p:cNvSpPr/>
          <p:nvPr/>
        </p:nvSpPr>
        <p:spPr>
          <a:xfrm>
            <a:off x="11147501" y="87885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 СССР</a:t>
            </a:r>
          </a:p>
        </p:txBody>
      </p: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193AC89A-C16C-486E-B091-7BD15D4E01E0}"/>
              </a:ext>
            </a:extLst>
          </p:cNvPr>
          <p:cNvCxnSpPr>
            <a:cxnSpLocks/>
            <a:stCxn id="240" idx="1"/>
            <a:endCxn id="239" idx="3"/>
          </p:cNvCxnSpPr>
          <p:nvPr/>
        </p:nvCxnSpPr>
        <p:spPr>
          <a:xfrm flipH="1">
            <a:off x="8268653" y="9328520"/>
            <a:ext cx="3653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5A02C8F0-16BA-4E6D-9063-B87EF5A0AD5A}"/>
              </a:ext>
            </a:extLst>
          </p:cNvPr>
          <p:cNvCxnSpPr>
            <a:cxnSpLocks/>
            <a:stCxn id="245" idx="1"/>
            <a:endCxn id="240" idx="3"/>
          </p:cNvCxnSpPr>
          <p:nvPr/>
        </p:nvCxnSpPr>
        <p:spPr>
          <a:xfrm flipH="1">
            <a:off x="10749957" y="9328520"/>
            <a:ext cx="397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A1B0F3E9-B809-43BE-96FF-253AB973CF17}"/>
              </a:ext>
            </a:extLst>
          </p:cNvPr>
          <p:cNvCxnSpPr>
            <a:cxnSpLocks/>
            <a:stCxn id="214" idx="2"/>
            <a:endCxn id="245" idx="0"/>
          </p:cNvCxnSpPr>
          <p:nvPr/>
        </p:nvCxnSpPr>
        <p:spPr>
          <a:xfrm rot="16200000" flipH="1">
            <a:off x="10737190" y="7320250"/>
            <a:ext cx="423078" cy="2513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 стрелкой 254">
            <a:extLst>
              <a:ext uri="{FF2B5EF4-FFF2-40B4-BE49-F238E27FC236}">
                <a16:creationId xmlns:a16="http://schemas.microsoft.com/office/drawing/2014/main" id="{3D2D7386-666F-4E05-9EFC-DDC6C02BE718}"/>
              </a:ext>
            </a:extLst>
          </p:cNvPr>
          <p:cNvCxnSpPr>
            <a:cxnSpLocks/>
            <a:stCxn id="214" idx="2"/>
            <a:endCxn id="240" idx="0"/>
          </p:cNvCxnSpPr>
          <p:nvPr/>
        </p:nvCxnSpPr>
        <p:spPr>
          <a:xfrm>
            <a:off x="9691998" y="8365442"/>
            <a:ext cx="0" cy="423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 стрелкой 255">
            <a:extLst>
              <a:ext uri="{FF2B5EF4-FFF2-40B4-BE49-F238E27FC236}">
                <a16:creationId xmlns:a16="http://schemas.microsoft.com/office/drawing/2014/main" id="{1F3A3C3C-4CCE-41A2-8557-826BC4FFAA75}"/>
              </a:ext>
            </a:extLst>
          </p:cNvPr>
          <p:cNvCxnSpPr>
            <a:cxnSpLocks/>
            <a:stCxn id="227" idx="2"/>
            <a:endCxn id="239" idx="0"/>
          </p:cNvCxnSpPr>
          <p:nvPr/>
        </p:nvCxnSpPr>
        <p:spPr>
          <a:xfrm>
            <a:off x="7210694" y="8365442"/>
            <a:ext cx="0" cy="423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6E264CD3-06DF-45AF-AC64-5A92031BBA0B}"/>
              </a:ext>
            </a:extLst>
          </p:cNvPr>
          <p:cNvSpPr/>
          <p:nvPr/>
        </p:nvSpPr>
        <p:spPr>
          <a:xfrm>
            <a:off x="3639273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нефти </a:t>
            </a:r>
            <a:r>
              <a:rPr lang="ru-RU" sz="1200" dirty="0"/>
              <a:t>(сохранить требования к фокусам на концессии и вооружённые отряды сохранить)</a:t>
            </a:r>
            <a:endParaRPr lang="ru-RU" sz="14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66E16297-5A20-409F-AC22-98FAB8EE8E0A}"/>
              </a:ext>
            </a:extLst>
          </p:cNvPr>
          <p:cNvSpPr/>
          <p:nvPr/>
        </p:nvSpPr>
        <p:spPr>
          <a:xfrm>
            <a:off x="4898121" y="10300004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националистические лозунги</a:t>
            </a:r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8C6D3872-E6E3-44D0-997F-AA15B1C00B6C}"/>
              </a:ext>
            </a:extLst>
          </p:cNvPr>
          <p:cNvSpPr/>
          <p:nvPr/>
        </p:nvSpPr>
        <p:spPr>
          <a:xfrm>
            <a:off x="6152735" y="11794677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Позитивный нейтралитет</a:t>
            </a:r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FE93B01-EF9A-4B81-B73F-460A05B0A057}"/>
              </a:ext>
            </a:extLst>
          </p:cNvPr>
          <p:cNvSpPr/>
          <p:nvPr/>
        </p:nvSpPr>
        <p:spPr>
          <a:xfrm>
            <a:off x="3644056" y="11794677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Турцией (если КАДРО у власти)</a:t>
            </a:r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224587D8-777A-4F71-8C7D-3F6850050BB9}"/>
              </a:ext>
            </a:extLst>
          </p:cNvPr>
          <p:cNvSpPr/>
          <p:nvPr/>
        </p:nvSpPr>
        <p:spPr>
          <a:xfrm>
            <a:off x="4893339" y="14809238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Занять Афганистан</a:t>
            </a:r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E897CCD3-F313-45CC-AFEE-D8AC6DEB0B5F}"/>
              </a:ext>
            </a:extLst>
          </p:cNvPr>
          <p:cNvSpPr/>
          <p:nvPr/>
        </p:nvSpPr>
        <p:spPr>
          <a:xfrm>
            <a:off x="7387962" y="16303911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Антибольшевизм</a:t>
            </a:r>
            <a:r>
              <a:rPr lang="ru-RU" sz="1400" dirty="0"/>
              <a:t> </a:t>
            </a:r>
            <a:r>
              <a:rPr lang="ru-RU" sz="1200" dirty="0"/>
              <a:t>(убрать цель войны с </a:t>
            </a:r>
            <a:r>
              <a:rPr lang="ru-RU" sz="1200" dirty="0" err="1"/>
              <a:t>ссср</a:t>
            </a:r>
            <a:r>
              <a:rPr lang="ru-RU" sz="1200" dirty="0"/>
              <a:t>, и сделать условие, что для изучения фокуса ты должен с ним воевать)</a:t>
            </a:r>
            <a:endParaRPr lang="ru-RU" sz="1400" dirty="0"/>
          </a:p>
        </p:txBody>
      </p:sp>
      <p:cxnSp>
        <p:nvCxnSpPr>
          <p:cNvPr id="274" name="Прямая соединительная линия 273">
            <a:extLst>
              <a:ext uri="{FF2B5EF4-FFF2-40B4-BE49-F238E27FC236}">
                <a16:creationId xmlns:a16="http://schemas.microsoft.com/office/drawing/2014/main" id="{6895DD2B-76B6-4137-A164-6869AB00A7E9}"/>
              </a:ext>
            </a:extLst>
          </p:cNvPr>
          <p:cNvCxnSpPr>
            <a:cxnSpLocks/>
            <a:stCxn id="264" idx="1"/>
            <a:endCxn id="265" idx="3"/>
          </p:cNvCxnSpPr>
          <p:nvPr/>
        </p:nvCxnSpPr>
        <p:spPr>
          <a:xfrm flipH="1">
            <a:off x="5759974" y="12334677"/>
            <a:ext cx="392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3C675AB5-C161-46DA-BDC0-A03E1DE2C1F6}"/>
              </a:ext>
            </a:extLst>
          </p:cNvPr>
          <p:cNvCxnSpPr>
            <a:cxnSpLocks/>
            <a:stCxn id="239" idx="2"/>
            <a:endCxn id="262" idx="0"/>
          </p:cNvCxnSpPr>
          <p:nvPr/>
        </p:nvCxnSpPr>
        <p:spPr>
          <a:xfrm rot="5400000">
            <a:off x="6367645" y="9456955"/>
            <a:ext cx="431484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175">
            <a:extLst>
              <a:ext uri="{FF2B5EF4-FFF2-40B4-BE49-F238E27FC236}">
                <a16:creationId xmlns:a16="http://schemas.microsoft.com/office/drawing/2014/main" id="{5D570D50-2B1E-4F58-BCED-546D714EA5D2}"/>
              </a:ext>
            </a:extLst>
          </p:cNvPr>
          <p:cNvCxnSpPr>
            <a:cxnSpLocks/>
            <a:stCxn id="239" idx="2"/>
            <a:endCxn id="166" idx="0"/>
          </p:cNvCxnSpPr>
          <p:nvPr/>
        </p:nvCxnSpPr>
        <p:spPr>
          <a:xfrm rot="16200000" flipH="1">
            <a:off x="7615654" y="9463559"/>
            <a:ext cx="425306" cy="12352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4764F581-0CE3-49B3-BB40-2DE87136F8C7}"/>
              </a:ext>
            </a:extLst>
          </p:cNvPr>
          <p:cNvCxnSpPr>
            <a:cxnSpLocks/>
            <a:stCxn id="262" idx="2"/>
            <a:endCxn id="264" idx="0"/>
          </p:cNvCxnSpPr>
          <p:nvPr/>
        </p:nvCxnSpPr>
        <p:spPr>
          <a:xfrm rot="16200000" flipH="1">
            <a:off x="6376051" y="10960033"/>
            <a:ext cx="414673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75">
            <a:extLst>
              <a:ext uri="{FF2B5EF4-FFF2-40B4-BE49-F238E27FC236}">
                <a16:creationId xmlns:a16="http://schemas.microsoft.com/office/drawing/2014/main" id="{E289A7F3-B159-4E7F-846A-DC3B529D1566}"/>
              </a:ext>
            </a:extLst>
          </p:cNvPr>
          <p:cNvCxnSpPr>
            <a:cxnSpLocks/>
            <a:stCxn id="262" idx="2"/>
            <a:endCxn id="265" idx="0"/>
          </p:cNvCxnSpPr>
          <p:nvPr/>
        </p:nvCxnSpPr>
        <p:spPr>
          <a:xfrm rot="5400000">
            <a:off x="5121712" y="10960308"/>
            <a:ext cx="414673" cy="12540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175">
            <a:extLst>
              <a:ext uri="{FF2B5EF4-FFF2-40B4-BE49-F238E27FC236}">
                <a16:creationId xmlns:a16="http://schemas.microsoft.com/office/drawing/2014/main" id="{4918EA13-29A6-46FC-9E99-75C0A592A04F}"/>
              </a:ext>
            </a:extLst>
          </p:cNvPr>
          <p:cNvCxnSpPr>
            <a:cxnSpLocks/>
            <a:stCxn id="265" idx="2"/>
            <a:endCxn id="298" idx="0"/>
          </p:cNvCxnSpPr>
          <p:nvPr/>
        </p:nvCxnSpPr>
        <p:spPr>
          <a:xfrm rot="16200000" flipH="1">
            <a:off x="5121768" y="12454924"/>
            <a:ext cx="414673" cy="125417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175">
            <a:extLst>
              <a:ext uri="{FF2B5EF4-FFF2-40B4-BE49-F238E27FC236}">
                <a16:creationId xmlns:a16="http://schemas.microsoft.com/office/drawing/2014/main" id="{FBB1E41C-6F93-4857-B1B2-D1E08A29CBD6}"/>
              </a:ext>
            </a:extLst>
          </p:cNvPr>
          <p:cNvCxnSpPr>
            <a:cxnSpLocks/>
            <a:stCxn id="264" idx="2"/>
            <a:endCxn id="298" idx="0"/>
          </p:cNvCxnSpPr>
          <p:nvPr/>
        </p:nvCxnSpPr>
        <p:spPr>
          <a:xfrm rot="5400000">
            <a:off x="6376108" y="12454763"/>
            <a:ext cx="414673" cy="12545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175">
            <a:extLst>
              <a:ext uri="{FF2B5EF4-FFF2-40B4-BE49-F238E27FC236}">
                <a16:creationId xmlns:a16="http://schemas.microsoft.com/office/drawing/2014/main" id="{373C4286-A7BA-4167-8C22-E1A6E551BAF2}"/>
              </a:ext>
            </a:extLst>
          </p:cNvPr>
          <p:cNvCxnSpPr>
            <a:cxnSpLocks/>
            <a:stCxn id="267" idx="2"/>
            <a:endCxn id="270" idx="0"/>
          </p:cNvCxnSpPr>
          <p:nvPr/>
        </p:nvCxnSpPr>
        <p:spPr>
          <a:xfrm rot="16200000" flipH="1">
            <a:off x="6991273" y="14849262"/>
            <a:ext cx="414673" cy="24946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175">
            <a:extLst>
              <a:ext uri="{FF2B5EF4-FFF2-40B4-BE49-F238E27FC236}">
                <a16:creationId xmlns:a16="http://schemas.microsoft.com/office/drawing/2014/main" id="{8780DB37-6F61-4CE1-AF71-8A28D438A5C5}"/>
              </a:ext>
            </a:extLst>
          </p:cNvPr>
          <p:cNvCxnSpPr>
            <a:cxnSpLocks/>
            <a:stCxn id="240" idx="2"/>
            <a:endCxn id="207" idx="0"/>
          </p:cNvCxnSpPr>
          <p:nvPr/>
        </p:nvCxnSpPr>
        <p:spPr>
          <a:xfrm rot="16200000" flipH="1">
            <a:off x="10109944" y="9450574"/>
            <a:ext cx="418722" cy="12546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175">
            <a:extLst>
              <a:ext uri="{FF2B5EF4-FFF2-40B4-BE49-F238E27FC236}">
                <a16:creationId xmlns:a16="http://schemas.microsoft.com/office/drawing/2014/main" id="{48ADA5E6-768F-4609-AF71-2F121764DE47}"/>
              </a:ext>
            </a:extLst>
          </p:cNvPr>
          <p:cNvCxnSpPr>
            <a:cxnSpLocks/>
            <a:stCxn id="245" idx="2"/>
            <a:endCxn id="207" idx="0"/>
          </p:cNvCxnSpPr>
          <p:nvPr/>
        </p:nvCxnSpPr>
        <p:spPr>
          <a:xfrm rot="5400000">
            <a:off x="11366675" y="9448457"/>
            <a:ext cx="418722" cy="1258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17A4F888-0062-4A04-8711-2BFA5F21D77A}"/>
              </a:ext>
            </a:extLst>
          </p:cNvPr>
          <p:cNvSpPr/>
          <p:nvPr/>
        </p:nvSpPr>
        <p:spPr>
          <a:xfrm>
            <a:off x="4898234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иранских народов</a:t>
            </a: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6A5F0FBE-4057-4C7E-9CC8-66C773B90CFD}"/>
              </a:ext>
            </a:extLst>
          </p:cNvPr>
          <p:cNvSpPr/>
          <p:nvPr/>
        </p:nvSpPr>
        <p:spPr>
          <a:xfrm>
            <a:off x="6152735" y="4283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национального суверенитета Ирана</a:t>
            </a:r>
          </a:p>
        </p:txBody>
      </p: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8C03559B-5E28-4A33-96DF-AEAF8A6F3392}"/>
              </a:ext>
            </a:extLst>
          </p:cNvPr>
          <p:cNvSpPr/>
          <p:nvPr/>
        </p:nvSpPr>
        <p:spPr>
          <a:xfrm>
            <a:off x="6152735" y="57743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равноправное сотрудничество с другими странами</a:t>
            </a: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3BCD66A-CD17-4E6B-83F8-732F0801F672}"/>
              </a:ext>
            </a:extLst>
          </p:cNvPr>
          <p:cNvSpPr/>
          <p:nvPr/>
        </p:nvSpPr>
        <p:spPr>
          <a:xfrm>
            <a:off x="9888652" y="1630391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против международного империализма </a:t>
            </a:r>
            <a:r>
              <a:rPr lang="en-US" sz="1400" dirty="0"/>
              <a:t>(</a:t>
            </a:r>
            <a:r>
              <a:rPr lang="ru-RU" sz="1400" dirty="0"/>
              <a:t>бывший </a:t>
            </a:r>
            <a:r>
              <a:rPr lang="ru-RU" sz="1400" dirty="0" err="1"/>
              <a:t>антиимперализм</a:t>
            </a:r>
            <a:r>
              <a:rPr lang="ru-RU" sz="1400" dirty="0"/>
              <a:t>) </a:t>
            </a:r>
            <a:r>
              <a:rPr lang="ru-RU" sz="1000" dirty="0"/>
              <a:t>(убрать цель войны с ВБ, и сделать условие, что для изучения фокуса ты должен с ним воевать)</a:t>
            </a:r>
            <a:endParaRPr lang="ru-RU" sz="1400" dirty="0"/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EFE5386-8F48-4331-B975-9356E5E55F01}"/>
              </a:ext>
            </a:extLst>
          </p:cNvPr>
          <p:cNvSpPr/>
          <p:nvPr/>
        </p:nvSpPr>
        <p:spPr>
          <a:xfrm>
            <a:off x="11147501" y="57736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труде</a:t>
            </a:r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35D82A38-A613-4166-9B6B-78986481D9BE}"/>
              </a:ext>
            </a:extLst>
          </p:cNvPr>
          <p:cNvSpPr/>
          <p:nvPr/>
        </p:nvSpPr>
        <p:spPr>
          <a:xfrm>
            <a:off x="12386217" y="16291149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 по передаче земель</a:t>
            </a:r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284BA592-3855-4A93-B1B9-CBCE6F9EAD6B}"/>
              </a:ext>
            </a:extLst>
          </p:cNvPr>
          <p:cNvSpPr/>
          <p:nvPr/>
        </p:nvSpPr>
        <p:spPr>
          <a:xfrm>
            <a:off x="11147501" y="148092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военной организации партии</a:t>
            </a:r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3292A29E-8385-4E69-8784-9D1DA5885C22}"/>
              </a:ext>
            </a:extLst>
          </p:cNvPr>
          <p:cNvSpPr/>
          <p:nvPr/>
        </p:nvSpPr>
        <p:spPr>
          <a:xfrm>
            <a:off x="12386217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партийной газеты «</a:t>
            </a:r>
            <a:r>
              <a:rPr lang="ru-RU" sz="1400" dirty="0" err="1"/>
              <a:t>Рахбах</a:t>
            </a:r>
            <a:r>
              <a:rPr lang="ru-RU" sz="1400" dirty="0"/>
              <a:t>»</a:t>
            </a:r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7E033ED6-0779-4B06-A1D7-E4E34BCA41D8}"/>
              </a:ext>
            </a:extLst>
          </p:cNvPr>
          <p:cNvSpPr/>
          <p:nvPr/>
        </p:nvSpPr>
        <p:spPr>
          <a:xfrm>
            <a:off x="8634039" y="5778004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права женщин</a:t>
            </a: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59347F0-9EFE-4208-8705-ECB11E092B22}"/>
              </a:ext>
            </a:extLst>
          </p:cNvPr>
          <p:cNvSpPr/>
          <p:nvPr/>
        </p:nvSpPr>
        <p:spPr>
          <a:xfrm>
            <a:off x="9888653" y="1329775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буферных республик</a:t>
            </a: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10623E0-82F9-4301-8DFC-7F6E1D0083D2}"/>
              </a:ext>
            </a:extLst>
          </p:cNvPr>
          <p:cNvSpPr/>
          <p:nvPr/>
        </p:nvSpPr>
        <p:spPr>
          <a:xfrm>
            <a:off x="8634039" y="11799034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территорию </a:t>
            </a:r>
            <a:r>
              <a:rPr lang="ru-RU" sz="1400" dirty="0" err="1"/>
              <a:t>Мехабадской</a:t>
            </a:r>
            <a:r>
              <a:rPr lang="ru-RU" sz="1400" dirty="0"/>
              <a:t> народной республики</a:t>
            </a: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A362B70A-A579-429D-82E6-B30A02430C3C}"/>
              </a:ext>
            </a:extLst>
          </p:cNvPr>
          <p:cNvSpPr/>
          <p:nvPr/>
        </p:nvSpPr>
        <p:spPr>
          <a:xfrm>
            <a:off x="11147501" y="11799033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народы Азербайджана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C417D387-5983-4384-9166-D52F9C853C3D}"/>
              </a:ext>
            </a:extLst>
          </p:cNvPr>
          <p:cNvSpPr/>
          <p:nvPr/>
        </p:nvSpPr>
        <p:spPr>
          <a:xfrm>
            <a:off x="14023986" y="26610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b="0" i="0" u="none" strike="noStrike" dirty="0" err="1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Ирадж</a:t>
            </a:r>
            <a:r>
              <a:rPr lang="ru-RU" sz="400" b="0" i="0" u="none" strike="noStrike" dirty="0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 </a:t>
            </a:r>
            <a:r>
              <a:rPr lang="ru-RU" sz="400" b="0" i="0" u="none" strike="noStrike" dirty="0" err="1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Эскандари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 пишет в заметке, адресованной первому съезду партии, в </a:t>
            </a:r>
            <a:r>
              <a:rPr lang="ru-RU" sz="400" b="0" i="0" u="none" strike="noStrike" dirty="0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газете «</a:t>
            </a:r>
            <a:r>
              <a:rPr lang="ru-RU" sz="400" b="0" i="0" u="none" strike="noStrike" dirty="0" err="1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Рахбар</a:t>
            </a:r>
            <a:r>
              <a:rPr lang="ru-RU" sz="400" b="0" i="0" u="none" strike="noStrike" dirty="0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»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 от 13 сентября 1323 года : «Цель партии </a:t>
            </a:r>
            <a:r>
              <a:rPr lang="ru-RU" sz="400" b="0" i="0" dirty="0" err="1">
                <a:solidFill>
                  <a:srgbClr val="202122"/>
                </a:solidFill>
                <a:effectLst/>
                <a:latin typeface="system-ui"/>
              </a:rPr>
              <a:t>Туде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 — объединить массы, рабочих, крестьян, купцов, ремесленников и передовую интеллигенцию. Конечно, эти классы экономически различны; Например, в то время как рабочие не имеют ничего, кроме собственной рабочей силы, ремесленники распоряжаются своими средствами производства, а крестьяне владеют или стремятся владеть землей; Но в современном Иране этот раскол был омрачен общей борьбой против империализма, отсутствующих землевладельцев, капиталистов-эксплуататоров и грабителей промышленности. «Наша задача — объединить эксплуатируемые классы и создать массовую партию»</a:t>
            </a:r>
            <a:endParaRPr lang="ru-RU" sz="800" dirty="0"/>
          </a:p>
        </p:txBody>
      </p:sp>
      <p:cxnSp>
        <p:nvCxnSpPr>
          <p:cNvPr id="91" name="Соединительная линия уступом 175">
            <a:extLst>
              <a:ext uri="{FF2B5EF4-FFF2-40B4-BE49-F238E27FC236}">
                <a16:creationId xmlns:a16="http://schemas.microsoft.com/office/drawing/2014/main" id="{8D01FE28-373F-4739-8C07-AFE1952735A9}"/>
              </a:ext>
            </a:extLst>
          </p:cNvPr>
          <p:cNvCxnSpPr>
            <a:cxnSpLocks/>
            <a:stCxn id="126" idx="2"/>
            <a:endCxn id="314" idx="0"/>
          </p:cNvCxnSpPr>
          <p:nvPr/>
        </p:nvCxnSpPr>
        <p:spPr>
          <a:xfrm rot="5400000">
            <a:off x="8865033" y="2201866"/>
            <a:ext cx="427437" cy="37361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F562BD1B-425E-417B-BF44-467C11F699DC}"/>
              </a:ext>
            </a:extLst>
          </p:cNvPr>
          <p:cNvCxnSpPr>
            <a:cxnSpLocks/>
            <a:stCxn id="314" idx="2"/>
            <a:endCxn id="315" idx="0"/>
          </p:cNvCxnSpPr>
          <p:nvPr/>
        </p:nvCxnSpPr>
        <p:spPr>
          <a:xfrm>
            <a:off x="7210694" y="5363641"/>
            <a:ext cx="0" cy="4106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75">
            <a:extLst>
              <a:ext uri="{FF2B5EF4-FFF2-40B4-BE49-F238E27FC236}">
                <a16:creationId xmlns:a16="http://schemas.microsoft.com/office/drawing/2014/main" id="{3075BEE9-11CC-474D-855C-005950D57B9E}"/>
              </a:ext>
            </a:extLst>
          </p:cNvPr>
          <p:cNvCxnSpPr>
            <a:cxnSpLocks/>
            <a:stCxn id="76" idx="2"/>
            <a:endCxn id="74" idx="0"/>
          </p:cNvCxnSpPr>
          <p:nvPr/>
        </p:nvCxnSpPr>
        <p:spPr>
          <a:xfrm rot="5400000">
            <a:off x="11366675" y="12458970"/>
            <a:ext cx="418722" cy="1258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75">
            <a:extLst>
              <a:ext uri="{FF2B5EF4-FFF2-40B4-BE49-F238E27FC236}">
                <a16:creationId xmlns:a16="http://schemas.microsoft.com/office/drawing/2014/main" id="{73E1CD0D-8BCE-4B30-AF69-1B35CC3D2890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 rot="16200000" flipH="1">
            <a:off x="10109945" y="12461087"/>
            <a:ext cx="418721" cy="12546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75">
            <a:extLst>
              <a:ext uri="{FF2B5EF4-FFF2-40B4-BE49-F238E27FC236}">
                <a16:creationId xmlns:a16="http://schemas.microsoft.com/office/drawing/2014/main" id="{6E6B7B0D-455E-4369-A903-03AAB999211A}"/>
              </a:ext>
            </a:extLst>
          </p:cNvPr>
          <p:cNvCxnSpPr>
            <a:cxnSpLocks/>
            <a:stCxn id="207" idx="2"/>
            <a:endCxn id="75" idx="0"/>
          </p:cNvCxnSpPr>
          <p:nvPr/>
        </p:nvCxnSpPr>
        <p:spPr>
          <a:xfrm rot="5400000">
            <a:off x="10103409" y="10955831"/>
            <a:ext cx="431792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75">
            <a:extLst>
              <a:ext uri="{FF2B5EF4-FFF2-40B4-BE49-F238E27FC236}">
                <a16:creationId xmlns:a16="http://schemas.microsoft.com/office/drawing/2014/main" id="{82234B23-3E96-4804-80DA-7D5D3A6DD8A7}"/>
              </a:ext>
            </a:extLst>
          </p:cNvPr>
          <p:cNvCxnSpPr>
            <a:cxnSpLocks/>
            <a:stCxn id="207" idx="2"/>
            <a:endCxn id="76" idx="0"/>
          </p:cNvCxnSpPr>
          <p:nvPr/>
        </p:nvCxnSpPr>
        <p:spPr>
          <a:xfrm rot="16200000" flipH="1">
            <a:off x="11360141" y="10953713"/>
            <a:ext cx="431791" cy="1258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CD99B64-77D8-497B-B5D9-8CB6BF5176D8}"/>
              </a:ext>
            </a:extLst>
          </p:cNvPr>
          <p:cNvCxnSpPr>
            <a:cxnSpLocks/>
            <a:stCxn id="74" idx="2"/>
            <a:endCxn id="316" idx="0"/>
          </p:cNvCxnSpPr>
          <p:nvPr/>
        </p:nvCxnSpPr>
        <p:spPr>
          <a:xfrm flipH="1">
            <a:off x="10946611" y="14377755"/>
            <a:ext cx="1" cy="192615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ная линия уступом 175">
            <a:extLst>
              <a:ext uri="{FF2B5EF4-FFF2-40B4-BE49-F238E27FC236}">
                <a16:creationId xmlns:a16="http://schemas.microsoft.com/office/drawing/2014/main" id="{F0E1896A-5E8B-4873-8742-86D6CC26E737}"/>
              </a:ext>
            </a:extLst>
          </p:cNvPr>
          <p:cNvCxnSpPr>
            <a:cxnSpLocks/>
            <a:stCxn id="339" idx="2"/>
            <a:endCxn id="258" idx="0"/>
          </p:cNvCxnSpPr>
          <p:nvPr/>
        </p:nvCxnSpPr>
        <p:spPr>
          <a:xfrm rot="5400000">
            <a:off x="6980896" y="4574340"/>
            <a:ext cx="427438" cy="49947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75">
            <a:extLst>
              <a:ext uri="{FF2B5EF4-FFF2-40B4-BE49-F238E27FC236}">
                <a16:creationId xmlns:a16="http://schemas.microsoft.com/office/drawing/2014/main" id="{0C8B11E2-9089-4619-9092-EA8789AD4D46}"/>
              </a:ext>
            </a:extLst>
          </p:cNvPr>
          <p:cNvCxnSpPr>
            <a:cxnSpLocks/>
            <a:stCxn id="207" idx="2"/>
            <a:endCxn id="327" idx="0"/>
          </p:cNvCxnSpPr>
          <p:nvPr/>
        </p:nvCxnSpPr>
        <p:spPr>
          <a:xfrm rot="16200000" flipH="1">
            <a:off x="11234340" y="11079514"/>
            <a:ext cx="1922108" cy="2497564"/>
          </a:xfrm>
          <a:prstGeom prst="bentConnector3">
            <a:avLst>
              <a:gd name="adj1" fmla="val 112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FFA096DA-602B-452B-B86E-A138C985FD8C}"/>
              </a:ext>
            </a:extLst>
          </p:cNvPr>
          <p:cNvSpPr/>
          <p:nvPr/>
        </p:nvSpPr>
        <p:spPr>
          <a:xfrm>
            <a:off x="2504209" y="1630391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«Стражи свободы»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0C250DD5-2275-44DF-A6B2-FA552670E45B}"/>
              </a:ext>
            </a:extLst>
          </p:cNvPr>
          <p:cNvSpPr/>
          <p:nvPr/>
        </p:nvSpPr>
        <p:spPr>
          <a:xfrm>
            <a:off x="2506186" y="148092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Упор на рабочий класс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C362A74B-6CF9-4CCB-A78D-3ACF0F0FC418}"/>
              </a:ext>
            </a:extLst>
          </p:cNvPr>
          <p:cNvSpPr/>
          <p:nvPr/>
        </p:nvSpPr>
        <p:spPr>
          <a:xfrm>
            <a:off x="7387962" y="10293826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Справедливое распределение богатств</a:t>
            </a: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9F3DE364-7727-412F-BD32-744AB5E7C825}"/>
              </a:ext>
            </a:extLst>
          </p:cNvPr>
          <p:cNvSpPr/>
          <p:nvPr/>
        </p:nvSpPr>
        <p:spPr>
          <a:xfrm>
            <a:off x="7393387" y="1478838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традиционных иранских отраслей</a:t>
            </a: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4D30DCCD-ACF0-418F-A76B-BA0B3F7BA0E2}"/>
              </a:ext>
            </a:extLst>
          </p:cNvPr>
          <p:cNvSpPr/>
          <p:nvPr/>
        </p:nvSpPr>
        <p:spPr>
          <a:xfrm>
            <a:off x="7391089" y="13314565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Формирование самостоятельной экономики</a:t>
            </a:r>
          </a:p>
        </p:txBody>
      </p:sp>
      <p:cxnSp>
        <p:nvCxnSpPr>
          <p:cNvPr id="179" name="Прямая со стрелкой 178">
            <a:extLst>
              <a:ext uri="{FF2B5EF4-FFF2-40B4-BE49-F238E27FC236}">
                <a16:creationId xmlns:a16="http://schemas.microsoft.com/office/drawing/2014/main" id="{F65460A5-98EC-487F-8315-E111C541ADA3}"/>
              </a:ext>
            </a:extLst>
          </p:cNvPr>
          <p:cNvCxnSpPr>
            <a:cxnSpLocks/>
            <a:stCxn id="166" idx="2"/>
            <a:endCxn id="171" idx="0"/>
          </p:cNvCxnSpPr>
          <p:nvPr/>
        </p:nvCxnSpPr>
        <p:spPr>
          <a:xfrm>
            <a:off x="8445921" y="11373826"/>
            <a:ext cx="3127" cy="1940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>
            <a:extLst>
              <a:ext uri="{FF2B5EF4-FFF2-40B4-BE49-F238E27FC236}">
                <a16:creationId xmlns:a16="http://schemas.microsoft.com/office/drawing/2014/main" id="{9739C25D-3CB0-431E-8B95-C03620B5043E}"/>
              </a:ext>
            </a:extLst>
          </p:cNvPr>
          <p:cNvCxnSpPr>
            <a:cxnSpLocks/>
            <a:stCxn id="171" idx="2"/>
            <a:endCxn id="167" idx="0"/>
          </p:cNvCxnSpPr>
          <p:nvPr/>
        </p:nvCxnSpPr>
        <p:spPr>
          <a:xfrm>
            <a:off x="8449048" y="14394565"/>
            <a:ext cx="2298" cy="3938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75">
            <a:extLst>
              <a:ext uri="{FF2B5EF4-FFF2-40B4-BE49-F238E27FC236}">
                <a16:creationId xmlns:a16="http://schemas.microsoft.com/office/drawing/2014/main" id="{B1CFFA39-0108-4D93-AD15-4E6BF4D1FDD0}"/>
              </a:ext>
            </a:extLst>
          </p:cNvPr>
          <p:cNvCxnSpPr>
            <a:cxnSpLocks/>
            <a:stCxn id="171" idx="2"/>
            <a:endCxn id="165" idx="0"/>
          </p:cNvCxnSpPr>
          <p:nvPr/>
        </p:nvCxnSpPr>
        <p:spPr>
          <a:xfrm rot="5400000">
            <a:off x="5799261" y="12159450"/>
            <a:ext cx="414673" cy="488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id="{F4337881-52A2-406E-88D0-6A196B98292F}"/>
              </a:ext>
            </a:extLst>
          </p:cNvPr>
          <p:cNvCxnSpPr>
            <a:cxnSpLocks/>
            <a:stCxn id="165" idx="2"/>
            <a:endCxn id="164" idx="0"/>
          </p:cNvCxnSpPr>
          <p:nvPr/>
        </p:nvCxnSpPr>
        <p:spPr>
          <a:xfrm flipH="1">
            <a:off x="3562168" y="15889238"/>
            <a:ext cx="1977" cy="4146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>
            <a:extLst>
              <a:ext uri="{FF2B5EF4-FFF2-40B4-BE49-F238E27FC236}">
                <a16:creationId xmlns:a16="http://schemas.microsoft.com/office/drawing/2014/main" id="{2F048A43-B179-4172-A295-B9E56AF1E5E9}"/>
              </a:ext>
            </a:extLst>
          </p:cNvPr>
          <p:cNvCxnSpPr>
            <a:cxnSpLocks/>
            <a:stCxn id="298" idx="2"/>
            <a:endCxn id="267" idx="0"/>
          </p:cNvCxnSpPr>
          <p:nvPr/>
        </p:nvCxnSpPr>
        <p:spPr>
          <a:xfrm flipH="1">
            <a:off x="5951298" y="14369350"/>
            <a:ext cx="4895" cy="4398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Прямоугольник 207">
            <a:extLst>
              <a:ext uri="{FF2B5EF4-FFF2-40B4-BE49-F238E27FC236}">
                <a16:creationId xmlns:a16="http://schemas.microsoft.com/office/drawing/2014/main" id="{705F83C2-78C1-471C-ABAF-E00039D9393F}"/>
              </a:ext>
            </a:extLst>
          </p:cNvPr>
          <p:cNvSpPr/>
          <p:nvPr/>
        </p:nvSpPr>
        <p:spPr>
          <a:xfrm>
            <a:off x="4898121" y="163207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курдские народы</a:t>
            </a:r>
          </a:p>
        </p:txBody>
      </p: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DB4C298B-736C-4F1D-8F7F-F6CD365B88D9}"/>
              </a:ext>
            </a:extLst>
          </p:cNvPr>
          <p:cNvCxnSpPr>
            <a:cxnSpLocks/>
            <a:stCxn id="267" idx="2"/>
            <a:endCxn id="316" idx="0"/>
          </p:cNvCxnSpPr>
          <p:nvPr/>
        </p:nvCxnSpPr>
        <p:spPr>
          <a:xfrm rot="16200000" flipH="1">
            <a:off x="8241618" y="13598917"/>
            <a:ext cx="414673" cy="4995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id="{AE01F586-6F37-4C68-8C89-57804C51939A}"/>
              </a:ext>
            </a:extLst>
          </p:cNvPr>
          <p:cNvCxnSpPr>
            <a:cxnSpLocks/>
            <a:stCxn id="267" idx="2"/>
            <a:endCxn id="208" idx="0"/>
          </p:cNvCxnSpPr>
          <p:nvPr/>
        </p:nvCxnSpPr>
        <p:spPr>
          <a:xfrm>
            <a:off x="5951298" y="15889238"/>
            <a:ext cx="4782" cy="4314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175">
            <a:extLst>
              <a:ext uri="{FF2B5EF4-FFF2-40B4-BE49-F238E27FC236}">
                <a16:creationId xmlns:a16="http://schemas.microsoft.com/office/drawing/2014/main" id="{B21E29C1-A7EC-42EE-84F0-4A13BA16C509}"/>
              </a:ext>
            </a:extLst>
          </p:cNvPr>
          <p:cNvCxnSpPr>
            <a:cxnSpLocks/>
            <a:stCxn id="327" idx="2"/>
            <a:endCxn id="326" idx="0"/>
          </p:cNvCxnSpPr>
          <p:nvPr/>
        </p:nvCxnSpPr>
        <p:spPr>
          <a:xfrm rot="5400000">
            <a:off x="12604874" y="13969936"/>
            <a:ext cx="439888" cy="12387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2D22BD9C-32DC-4098-9357-3609753EF302}"/>
              </a:ext>
            </a:extLst>
          </p:cNvPr>
          <p:cNvCxnSpPr>
            <a:cxnSpLocks/>
            <a:stCxn id="327" idx="2"/>
            <a:endCxn id="320" idx="0"/>
          </p:cNvCxnSpPr>
          <p:nvPr/>
        </p:nvCxnSpPr>
        <p:spPr>
          <a:xfrm>
            <a:off x="13444176" y="14369350"/>
            <a:ext cx="0" cy="1921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>
            <a:extLst>
              <a:ext uri="{FF2B5EF4-FFF2-40B4-BE49-F238E27FC236}">
                <a16:creationId xmlns:a16="http://schemas.microsoft.com/office/drawing/2014/main" id="{08C09B94-B173-4B9B-B503-D11B416C82BD}"/>
              </a:ext>
            </a:extLst>
          </p:cNvPr>
          <p:cNvSpPr/>
          <p:nvPr/>
        </p:nvSpPr>
        <p:spPr>
          <a:xfrm>
            <a:off x="16167200" y="878851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Ресурсы –</a:t>
            </a:r>
            <a:r>
              <a:rPr lang="en-US" sz="1400" dirty="0"/>
              <a:t> </a:t>
            </a:r>
            <a:r>
              <a:rPr lang="ru-RU" sz="1400" dirty="0"/>
              <a:t>национальное богатство</a:t>
            </a:r>
          </a:p>
        </p:txBody>
      </p:sp>
      <p:sp>
        <p:nvSpPr>
          <p:cNvPr id="230" name="Прямоугольник 229">
            <a:extLst>
              <a:ext uri="{FF2B5EF4-FFF2-40B4-BE49-F238E27FC236}">
                <a16:creationId xmlns:a16="http://schemas.microsoft.com/office/drawing/2014/main" id="{63F6B28D-8415-44BB-9329-F7D871486C61}"/>
              </a:ext>
            </a:extLst>
          </p:cNvPr>
          <p:cNvSpPr/>
          <p:nvPr/>
        </p:nvSpPr>
        <p:spPr>
          <a:xfrm>
            <a:off x="16162021" y="102872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Вложение денег в образование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9FAED0E-9205-40F5-9FFF-CEEBE178386D}"/>
              </a:ext>
            </a:extLst>
          </p:cNvPr>
          <p:cNvSpPr/>
          <p:nvPr/>
        </p:nvSpPr>
        <p:spPr>
          <a:xfrm>
            <a:off x="13661711" y="10287242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Синтез шиизма и социализма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BC1DE439-6CF7-4F10-947D-D39476649F7F}"/>
              </a:ext>
            </a:extLst>
          </p:cNvPr>
          <p:cNvSpPr/>
          <p:nvPr/>
        </p:nvSpPr>
        <p:spPr>
          <a:xfrm>
            <a:off x="13660963" y="87885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Социализм во славу Аллаха!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96326AF0-B267-42E8-9026-2A5F71998884}"/>
              </a:ext>
            </a:extLst>
          </p:cNvPr>
          <p:cNvSpPr/>
          <p:nvPr/>
        </p:nvSpPr>
        <p:spPr>
          <a:xfrm>
            <a:off x="14883781" y="1329775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Достижение социального равенства и справедливости</a:t>
            </a:r>
          </a:p>
        </p:txBody>
      </p:sp>
      <p:cxnSp>
        <p:nvCxnSpPr>
          <p:cNvPr id="87" name="Соединительная линия уступом 175">
            <a:extLst>
              <a:ext uri="{FF2B5EF4-FFF2-40B4-BE49-F238E27FC236}">
                <a16:creationId xmlns:a16="http://schemas.microsoft.com/office/drawing/2014/main" id="{FA25B1BB-67D8-4956-9439-1A3F89F35675}"/>
              </a:ext>
            </a:extLst>
          </p:cNvPr>
          <p:cNvCxnSpPr>
            <a:cxnSpLocks/>
            <a:stCxn id="231" idx="2"/>
            <a:endCxn id="85" idx="0"/>
          </p:cNvCxnSpPr>
          <p:nvPr/>
        </p:nvCxnSpPr>
        <p:spPr>
          <a:xfrm rot="16200000" flipH="1">
            <a:off x="13250652" y="7320250"/>
            <a:ext cx="423078" cy="2513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CD05AA82-3AED-4345-B43A-259815C198D9}"/>
              </a:ext>
            </a:extLst>
          </p:cNvPr>
          <p:cNvCxnSpPr>
            <a:cxnSpLocks/>
            <a:stCxn id="85" idx="1"/>
            <a:endCxn id="245" idx="3"/>
          </p:cNvCxnSpPr>
          <p:nvPr/>
        </p:nvCxnSpPr>
        <p:spPr>
          <a:xfrm flipH="1">
            <a:off x="13263419" y="9328520"/>
            <a:ext cx="397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BB921BEC-4411-4383-B0C7-24886C696181}"/>
              </a:ext>
            </a:extLst>
          </p:cNvPr>
          <p:cNvSpPr/>
          <p:nvPr/>
        </p:nvSpPr>
        <p:spPr>
          <a:xfrm>
            <a:off x="16139904" y="1181020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закята</a:t>
            </a: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EFB6FB72-801C-4AD0-9B62-877773EDEB66}"/>
              </a:ext>
            </a:extLst>
          </p:cNvPr>
          <p:cNvSpPr/>
          <p:nvPr/>
        </p:nvSpPr>
        <p:spPr>
          <a:xfrm>
            <a:off x="14883781" y="1478530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Растворение частной собственности над производственными инструментами</a:t>
            </a:r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49763286-4F4A-41FD-86C9-9C9774144CCD}"/>
              </a:ext>
            </a:extLst>
          </p:cNvPr>
          <p:cNvSpPr/>
          <p:nvPr/>
        </p:nvSpPr>
        <p:spPr>
          <a:xfrm>
            <a:off x="18618846" y="117882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Советская республика </a:t>
            </a:r>
            <a:r>
              <a:rPr lang="ru-RU" sz="1400" dirty="0" err="1"/>
              <a:t>Гилян</a:t>
            </a:r>
            <a:endParaRPr lang="ru-RU" sz="1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903CC2A-343F-403C-A511-E2A0CD4BE89D}"/>
              </a:ext>
            </a:extLst>
          </p:cNvPr>
          <p:cNvSpPr/>
          <p:nvPr/>
        </p:nvSpPr>
        <p:spPr>
          <a:xfrm>
            <a:off x="13660962" y="118041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Земельные реформы</a:t>
            </a: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84948E55-661B-406E-8839-C908F8FA5681}"/>
              </a:ext>
            </a:extLst>
          </p:cNvPr>
          <p:cNvSpPr/>
          <p:nvPr/>
        </p:nvSpPr>
        <p:spPr>
          <a:xfrm>
            <a:off x="21097788" y="117882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Персидской Социалистической Советской Республики</a:t>
            </a:r>
          </a:p>
        </p:txBody>
      </p: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2A748D1C-9D5A-4A89-8CA7-EB0C37C6CBE7}"/>
              </a:ext>
            </a:extLst>
          </p:cNvPr>
          <p:cNvCxnSpPr>
            <a:cxnSpLocks/>
            <a:stCxn id="99" idx="1"/>
            <a:endCxn id="97" idx="3"/>
          </p:cNvCxnSpPr>
          <p:nvPr/>
        </p:nvCxnSpPr>
        <p:spPr>
          <a:xfrm flipH="1">
            <a:off x="20734764" y="12328295"/>
            <a:ext cx="363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FBEE33CF-1E08-44D5-AA92-DFE436F0A2E4}"/>
              </a:ext>
            </a:extLst>
          </p:cNvPr>
          <p:cNvSpPr/>
          <p:nvPr/>
        </p:nvSpPr>
        <p:spPr>
          <a:xfrm>
            <a:off x="18618846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Эттехад</a:t>
            </a:r>
            <a:r>
              <a:rPr lang="ru-RU" sz="1400" dirty="0"/>
              <a:t>-и-Ислам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68EB4441-9E39-444F-85F9-B9345A2B601C}"/>
              </a:ext>
            </a:extLst>
          </p:cNvPr>
          <p:cNvSpPr/>
          <p:nvPr/>
        </p:nvSpPr>
        <p:spPr>
          <a:xfrm>
            <a:off x="12669277" y="8647607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11</a:t>
            </a:r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B745E1FB-CDBE-441E-A437-62324545664E}"/>
              </a:ext>
            </a:extLst>
          </p:cNvPr>
          <p:cNvSpPr/>
          <p:nvPr/>
        </p:nvSpPr>
        <p:spPr>
          <a:xfrm>
            <a:off x="5513550" y="8771675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13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3EFFF30D-6007-4A60-AC39-A278E36B16F8}"/>
              </a:ext>
            </a:extLst>
          </p:cNvPr>
          <p:cNvSpPr/>
          <p:nvPr/>
        </p:nvSpPr>
        <p:spPr>
          <a:xfrm>
            <a:off x="15169853" y="8216393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14</a:t>
            </a:r>
          </a:p>
        </p:txBody>
      </p: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AA085D42-53FA-4316-AF63-D3E2A66E1B8E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>
            <a:off x="14718922" y="9868520"/>
            <a:ext cx="748" cy="418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68FA0932-046F-4061-AB7A-C3443322401E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14718921" y="11367242"/>
            <a:ext cx="749" cy="436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75">
            <a:extLst>
              <a:ext uri="{FF2B5EF4-FFF2-40B4-BE49-F238E27FC236}">
                <a16:creationId xmlns:a16="http://schemas.microsoft.com/office/drawing/2014/main" id="{2795D28F-2137-465F-8D57-2CFAF4C5FB37}"/>
              </a:ext>
            </a:extLst>
          </p:cNvPr>
          <p:cNvCxnSpPr>
            <a:cxnSpLocks/>
            <a:stCxn id="84" idx="2"/>
            <a:endCxn id="95" idx="0"/>
          </p:cNvCxnSpPr>
          <p:nvPr/>
        </p:nvCxnSpPr>
        <p:spPr>
          <a:xfrm rot="16200000" flipH="1">
            <a:off x="15737285" y="10349626"/>
            <a:ext cx="442963" cy="2478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75">
            <a:extLst>
              <a:ext uri="{FF2B5EF4-FFF2-40B4-BE49-F238E27FC236}">
                <a16:creationId xmlns:a16="http://schemas.microsoft.com/office/drawing/2014/main" id="{EB9567B5-B6B9-44F7-87D0-AC615E93CEF5}"/>
              </a:ext>
            </a:extLst>
          </p:cNvPr>
          <p:cNvCxnSpPr>
            <a:cxnSpLocks/>
            <a:stCxn id="84" idx="2"/>
            <a:endCxn id="97" idx="0"/>
          </p:cNvCxnSpPr>
          <p:nvPr/>
        </p:nvCxnSpPr>
        <p:spPr>
          <a:xfrm rot="16200000" flipH="1">
            <a:off x="16987711" y="9099200"/>
            <a:ext cx="421053" cy="49571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75">
            <a:extLst>
              <a:ext uri="{FF2B5EF4-FFF2-40B4-BE49-F238E27FC236}">
                <a16:creationId xmlns:a16="http://schemas.microsoft.com/office/drawing/2014/main" id="{38A879EC-CE0F-4AF5-BB7E-D3FA7836B557}"/>
              </a:ext>
            </a:extLst>
          </p:cNvPr>
          <p:cNvCxnSpPr>
            <a:cxnSpLocks/>
            <a:stCxn id="84" idx="2"/>
            <a:endCxn id="99" idx="0"/>
          </p:cNvCxnSpPr>
          <p:nvPr/>
        </p:nvCxnSpPr>
        <p:spPr>
          <a:xfrm rot="16200000" flipH="1">
            <a:off x="18227182" y="7859729"/>
            <a:ext cx="421053" cy="74360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ная линия уступом 175">
            <a:extLst>
              <a:ext uri="{FF2B5EF4-FFF2-40B4-BE49-F238E27FC236}">
                <a16:creationId xmlns:a16="http://schemas.microsoft.com/office/drawing/2014/main" id="{5B6A7C4C-05DF-4ABA-8939-D6974B487C00}"/>
              </a:ext>
            </a:extLst>
          </p:cNvPr>
          <p:cNvCxnSpPr>
            <a:cxnSpLocks/>
            <a:stCxn id="98" idx="2"/>
            <a:endCxn id="86" idx="0"/>
          </p:cNvCxnSpPr>
          <p:nvPr/>
        </p:nvCxnSpPr>
        <p:spPr>
          <a:xfrm rot="16200000" flipH="1">
            <a:off x="15123550" y="12479565"/>
            <a:ext cx="413560" cy="12228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оединительная линия уступом 175">
            <a:extLst>
              <a:ext uri="{FF2B5EF4-FFF2-40B4-BE49-F238E27FC236}">
                <a16:creationId xmlns:a16="http://schemas.microsoft.com/office/drawing/2014/main" id="{6AE6B24D-03BF-42B8-B874-4C294ABF161F}"/>
              </a:ext>
            </a:extLst>
          </p:cNvPr>
          <p:cNvCxnSpPr>
            <a:cxnSpLocks/>
            <a:stCxn id="95" idx="2"/>
            <a:endCxn id="86" idx="0"/>
          </p:cNvCxnSpPr>
          <p:nvPr/>
        </p:nvCxnSpPr>
        <p:spPr>
          <a:xfrm rot="5400000">
            <a:off x="16366027" y="12465919"/>
            <a:ext cx="407550" cy="1256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5FF7D5AA-6A9B-45CB-88F0-4231D59AD011}"/>
              </a:ext>
            </a:extLst>
          </p:cNvPr>
          <p:cNvCxnSpPr>
            <a:cxnSpLocks/>
            <a:stCxn id="86" idx="2"/>
            <a:endCxn id="96" idx="0"/>
          </p:cNvCxnSpPr>
          <p:nvPr/>
        </p:nvCxnSpPr>
        <p:spPr>
          <a:xfrm>
            <a:off x="15941740" y="14377755"/>
            <a:ext cx="0" cy="4075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75">
            <a:extLst>
              <a:ext uri="{FF2B5EF4-FFF2-40B4-BE49-F238E27FC236}">
                <a16:creationId xmlns:a16="http://schemas.microsoft.com/office/drawing/2014/main" id="{4453929E-0496-4828-B6E9-D615695859F0}"/>
              </a:ext>
            </a:extLst>
          </p:cNvPr>
          <p:cNvCxnSpPr>
            <a:cxnSpLocks/>
            <a:stCxn id="99" idx="2"/>
            <a:endCxn id="194" idx="0"/>
          </p:cNvCxnSpPr>
          <p:nvPr/>
        </p:nvCxnSpPr>
        <p:spPr>
          <a:xfrm rot="16200000" flipH="1">
            <a:off x="21955697" y="13068345"/>
            <a:ext cx="418722" cy="186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75">
            <a:extLst>
              <a:ext uri="{FF2B5EF4-FFF2-40B4-BE49-F238E27FC236}">
                <a16:creationId xmlns:a16="http://schemas.microsoft.com/office/drawing/2014/main" id="{F35BA08E-E02D-45A2-9700-872309E4BCF0}"/>
              </a:ext>
            </a:extLst>
          </p:cNvPr>
          <p:cNvCxnSpPr>
            <a:cxnSpLocks/>
            <a:stCxn id="97" idx="2"/>
            <a:endCxn id="194" idx="0"/>
          </p:cNvCxnSpPr>
          <p:nvPr/>
        </p:nvCxnSpPr>
        <p:spPr>
          <a:xfrm rot="16200000" flipH="1">
            <a:off x="20716226" y="11828874"/>
            <a:ext cx="418722" cy="24975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175">
            <a:extLst>
              <a:ext uri="{FF2B5EF4-FFF2-40B4-BE49-F238E27FC236}">
                <a16:creationId xmlns:a16="http://schemas.microsoft.com/office/drawing/2014/main" id="{F498AFD4-928F-408D-A05C-574A1F33B415}"/>
              </a:ext>
            </a:extLst>
          </p:cNvPr>
          <p:cNvCxnSpPr>
            <a:cxnSpLocks/>
            <a:stCxn id="97" idx="2"/>
            <a:endCxn id="103" idx="0"/>
          </p:cNvCxnSpPr>
          <p:nvPr/>
        </p:nvCxnSpPr>
        <p:spPr>
          <a:xfrm rot="5400000">
            <a:off x="19466278" y="13078822"/>
            <a:ext cx="421055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175">
            <a:extLst>
              <a:ext uri="{FF2B5EF4-FFF2-40B4-BE49-F238E27FC236}">
                <a16:creationId xmlns:a16="http://schemas.microsoft.com/office/drawing/2014/main" id="{13D5C591-F01F-4F48-A03E-3EE983C8B3C9}"/>
              </a:ext>
            </a:extLst>
          </p:cNvPr>
          <p:cNvCxnSpPr>
            <a:cxnSpLocks/>
            <a:stCxn id="99" idx="2"/>
            <a:endCxn id="103" idx="0"/>
          </p:cNvCxnSpPr>
          <p:nvPr/>
        </p:nvCxnSpPr>
        <p:spPr>
          <a:xfrm rot="5400000">
            <a:off x="20705749" y="11839351"/>
            <a:ext cx="421055" cy="24789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>
            <a:extLst>
              <a:ext uri="{FF2B5EF4-FFF2-40B4-BE49-F238E27FC236}">
                <a16:creationId xmlns:a16="http://schemas.microsoft.com/office/drawing/2014/main" id="{5D025CF4-6A73-4CCE-820F-ADFC2B421E44}"/>
              </a:ext>
            </a:extLst>
          </p:cNvPr>
          <p:cNvCxnSpPr>
            <a:cxnSpLocks/>
            <a:stCxn id="229" idx="2"/>
            <a:endCxn id="230" idx="0"/>
          </p:cNvCxnSpPr>
          <p:nvPr/>
        </p:nvCxnSpPr>
        <p:spPr>
          <a:xfrm flipH="1">
            <a:off x="17219980" y="9868519"/>
            <a:ext cx="5179" cy="418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B40A2DFD-A780-43C5-ACD2-493D790E0CE2}"/>
              </a:ext>
            </a:extLst>
          </p:cNvPr>
          <p:cNvCxnSpPr>
            <a:cxnSpLocks/>
            <a:endCxn id="229" idx="0"/>
          </p:cNvCxnSpPr>
          <p:nvPr/>
        </p:nvCxnSpPr>
        <p:spPr>
          <a:xfrm>
            <a:off x="17225158" y="5227093"/>
            <a:ext cx="1" cy="35614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97C9DB98-7D6A-41AD-9D31-9814E0B3C855}"/>
              </a:ext>
            </a:extLst>
          </p:cNvPr>
          <p:cNvSpPr/>
          <p:nvPr/>
        </p:nvSpPr>
        <p:spPr>
          <a:xfrm>
            <a:off x="18618846" y="16291149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джихад (как у Турции)</a:t>
            </a:r>
          </a:p>
        </p:txBody>
      </p: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B9881E70-BB9A-47B4-9F0E-08D8F66FC95B}"/>
              </a:ext>
            </a:extLst>
          </p:cNvPr>
          <p:cNvCxnSpPr>
            <a:cxnSpLocks/>
            <a:stCxn id="103" idx="2"/>
            <a:endCxn id="155" idx="0"/>
          </p:cNvCxnSpPr>
          <p:nvPr/>
        </p:nvCxnSpPr>
        <p:spPr>
          <a:xfrm>
            <a:off x="19676805" y="14369350"/>
            <a:ext cx="0" cy="1921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10B0080C-458A-4969-8D1D-E093F9B2492F}"/>
              </a:ext>
            </a:extLst>
          </p:cNvPr>
          <p:cNvSpPr/>
          <p:nvPr/>
        </p:nvSpPr>
        <p:spPr>
          <a:xfrm>
            <a:off x="17380129" y="14784056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Подарить новое учение Афганистану</a:t>
            </a:r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AC13CE8A-0D83-464A-BD85-CE7D74A40B11}"/>
              </a:ext>
            </a:extLst>
          </p:cNvPr>
          <p:cNvSpPr/>
          <p:nvPr/>
        </p:nvSpPr>
        <p:spPr>
          <a:xfrm>
            <a:off x="19876477" y="1478838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арабов от империалистов</a:t>
            </a: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3A9327CB-005B-468E-8F03-025178921302}"/>
              </a:ext>
            </a:extLst>
          </p:cNvPr>
          <p:cNvSpPr/>
          <p:nvPr/>
        </p:nvSpPr>
        <p:spPr>
          <a:xfrm>
            <a:off x="16139904" y="163207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Оказать поддержку </a:t>
            </a:r>
            <a:r>
              <a:rPr lang="ru-RU" sz="1400" dirty="0" err="1"/>
              <a:t>Этхему</a:t>
            </a:r>
            <a:endParaRPr lang="ru-RU" sz="1400" dirty="0"/>
          </a:p>
        </p:txBody>
      </p:sp>
      <p:cxnSp>
        <p:nvCxnSpPr>
          <p:cNvPr id="175" name="Соединительная линия уступом 175">
            <a:extLst>
              <a:ext uri="{FF2B5EF4-FFF2-40B4-BE49-F238E27FC236}">
                <a16:creationId xmlns:a16="http://schemas.microsoft.com/office/drawing/2014/main" id="{B3EA2385-AC71-4DD1-AF86-747CA662011B}"/>
              </a:ext>
            </a:extLst>
          </p:cNvPr>
          <p:cNvCxnSpPr>
            <a:cxnSpLocks/>
            <a:stCxn id="103" idx="2"/>
            <a:endCxn id="173" idx="0"/>
          </p:cNvCxnSpPr>
          <p:nvPr/>
        </p:nvCxnSpPr>
        <p:spPr>
          <a:xfrm rot="5400000">
            <a:off x="17461649" y="14105564"/>
            <a:ext cx="1951370" cy="2478942"/>
          </a:xfrm>
          <a:prstGeom prst="bentConnector3">
            <a:avLst>
              <a:gd name="adj1" fmla="val 1013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Соединительная линия уступом 175">
            <a:extLst>
              <a:ext uri="{FF2B5EF4-FFF2-40B4-BE49-F238E27FC236}">
                <a16:creationId xmlns:a16="http://schemas.microsoft.com/office/drawing/2014/main" id="{75572073-0F40-41D2-B4E5-31084AFA53A8}"/>
              </a:ext>
            </a:extLst>
          </p:cNvPr>
          <p:cNvCxnSpPr>
            <a:cxnSpLocks/>
            <a:stCxn id="103" idx="2"/>
            <a:endCxn id="170" idx="0"/>
          </p:cNvCxnSpPr>
          <p:nvPr/>
        </p:nvCxnSpPr>
        <p:spPr>
          <a:xfrm rot="5400000">
            <a:off x="18850094" y="13957345"/>
            <a:ext cx="414706" cy="12387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75">
            <a:extLst>
              <a:ext uri="{FF2B5EF4-FFF2-40B4-BE49-F238E27FC236}">
                <a16:creationId xmlns:a16="http://schemas.microsoft.com/office/drawing/2014/main" id="{C8BA838E-B010-49C7-8AF0-BEB9BD2664E2}"/>
              </a:ext>
            </a:extLst>
          </p:cNvPr>
          <p:cNvCxnSpPr>
            <a:cxnSpLocks/>
            <a:stCxn id="103" idx="2"/>
            <a:endCxn id="172" idx="0"/>
          </p:cNvCxnSpPr>
          <p:nvPr/>
        </p:nvCxnSpPr>
        <p:spPr>
          <a:xfrm rot="16200000" flipH="1">
            <a:off x="20096105" y="13950049"/>
            <a:ext cx="419030" cy="12576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974628D3-98F6-4444-A9FE-072CDAF9BF4F}"/>
              </a:ext>
            </a:extLst>
          </p:cNvPr>
          <p:cNvSpPr/>
          <p:nvPr/>
        </p:nvSpPr>
        <p:spPr>
          <a:xfrm>
            <a:off x="21097788" y="162830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социализм Арабам </a:t>
            </a:r>
          </a:p>
        </p:txBody>
      </p:sp>
      <p:cxnSp>
        <p:nvCxnSpPr>
          <p:cNvPr id="187" name="Соединительная линия уступом 175">
            <a:extLst>
              <a:ext uri="{FF2B5EF4-FFF2-40B4-BE49-F238E27FC236}">
                <a16:creationId xmlns:a16="http://schemas.microsoft.com/office/drawing/2014/main" id="{F2734469-22D8-4412-BE01-8049C04783DA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16200000" flipH="1">
            <a:off x="19959441" y="14086714"/>
            <a:ext cx="1913670" cy="2478942"/>
          </a:xfrm>
          <a:prstGeom prst="bentConnector3">
            <a:avLst>
              <a:gd name="adj1" fmla="val 1110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51114BB1-7D9C-4281-9B70-EE6F65398BBB}"/>
              </a:ext>
            </a:extLst>
          </p:cNvPr>
          <p:cNvSpPr/>
          <p:nvPr/>
        </p:nvSpPr>
        <p:spPr>
          <a:xfrm>
            <a:off x="13660962" y="1777306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Молодёжь </a:t>
            </a:r>
            <a:r>
              <a:rPr lang="ru-RU" sz="1400" dirty="0" err="1"/>
              <a:t>Туде</a:t>
            </a:r>
            <a:endParaRPr lang="ru-RU" sz="1400" dirty="0"/>
          </a:p>
        </p:txBody>
      </p:sp>
      <p:cxnSp>
        <p:nvCxnSpPr>
          <p:cNvPr id="191" name="Соединительная линия уступом 175">
            <a:extLst>
              <a:ext uri="{FF2B5EF4-FFF2-40B4-BE49-F238E27FC236}">
                <a16:creationId xmlns:a16="http://schemas.microsoft.com/office/drawing/2014/main" id="{062947DE-752D-4680-982E-4E21867AF7A3}"/>
              </a:ext>
            </a:extLst>
          </p:cNvPr>
          <p:cNvCxnSpPr>
            <a:cxnSpLocks/>
            <a:stCxn id="327" idx="2"/>
            <a:endCxn id="190" idx="0"/>
          </p:cNvCxnSpPr>
          <p:nvPr/>
        </p:nvCxnSpPr>
        <p:spPr>
          <a:xfrm rot="16200000" flipH="1">
            <a:off x="12379693" y="15433832"/>
            <a:ext cx="3403710" cy="1274745"/>
          </a:xfrm>
          <a:prstGeom prst="bentConnector3">
            <a:avLst>
              <a:gd name="adj1" fmla="val 629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E1172234-8142-480B-B929-3DEC8472C3ED}"/>
              </a:ext>
            </a:extLst>
          </p:cNvPr>
          <p:cNvSpPr/>
          <p:nvPr/>
        </p:nvSpPr>
        <p:spPr>
          <a:xfrm>
            <a:off x="11137435" y="17771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Центральный совет объединенных профсоюзов</a:t>
            </a:r>
          </a:p>
        </p:txBody>
      </p:sp>
      <p:cxnSp>
        <p:nvCxnSpPr>
          <p:cNvPr id="197" name="Соединительная линия уступом 175">
            <a:extLst>
              <a:ext uri="{FF2B5EF4-FFF2-40B4-BE49-F238E27FC236}">
                <a16:creationId xmlns:a16="http://schemas.microsoft.com/office/drawing/2014/main" id="{09C34B99-81F7-4979-9320-241D48BDDB76}"/>
              </a:ext>
            </a:extLst>
          </p:cNvPr>
          <p:cNvCxnSpPr>
            <a:cxnSpLocks/>
            <a:stCxn id="320" idx="2"/>
            <a:endCxn id="195" idx="0"/>
          </p:cNvCxnSpPr>
          <p:nvPr/>
        </p:nvCxnSpPr>
        <p:spPr>
          <a:xfrm rot="5400000">
            <a:off x="12619539" y="16947004"/>
            <a:ext cx="400492" cy="12487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1B602A8B-8088-4375-BC09-240528BDBC22}"/>
              </a:ext>
            </a:extLst>
          </p:cNvPr>
          <p:cNvSpPr/>
          <p:nvPr/>
        </p:nvSpPr>
        <p:spPr>
          <a:xfrm>
            <a:off x="3639273" y="17771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утерянных народов (бывший фокус Объединение иранских народов)</a:t>
            </a:r>
          </a:p>
        </p:txBody>
      </p:sp>
      <p:cxnSp>
        <p:nvCxnSpPr>
          <p:cNvPr id="129" name="Соединительная линия уступом 175">
            <a:extLst>
              <a:ext uri="{FF2B5EF4-FFF2-40B4-BE49-F238E27FC236}">
                <a16:creationId xmlns:a16="http://schemas.microsoft.com/office/drawing/2014/main" id="{F4223B92-D4DC-461A-832B-2AA38F5CA1B1}"/>
              </a:ext>
            </a:extLst>
          </p:cNvPr>
          <p:cNvCxnSpPr>
            <a:cxnSpLocks/>
            <a:stCxn id="267" idx="2"/>
            <a:endCxn id="128" idx="0"/>
          </p:cNvCxnSpPr>
          <p:nvPr/>
        </p:nvCxnSpPr>
        <p:spPr>
          <a:xfrm rot="5400000">
            <a:off x="4383064" y="16203406"/>
            <a:ext cx="1882403" cy="1254066"/>
          </a:xfrm>
          <a:prstGeom prst="bentConnector3">
            <a:avLst>
              <a:gd name="adj1" fmla="val 110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20937</TotalTime>
  <Words>274</Words>
  <Application>Microsoft Office PowerPoint</Application>
  <PresentationFormat>Произвольный</PresentationFormat>
  <Paragraphs>61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system-ui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1450</cp:revision>
  <dcterms:created xsi:type="dcterms:W3CDTF">2018-10-23T08:09:21Z</dcterms:created>
  <dcterms:modified xsi:type="dcterms:W3CDTF">2022-03-17T07:44:56Z</dcterms:modified>
</cp:coreProperties>
</file>