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13FB1"/>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50" d="100"/>
          <a:sy n="150" d="100"/>
        </p:scale>
        <p:origin x="-22140" y="-2658"/>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16.09.2021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16.09.2021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16.09.2021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291</a:t>
            </a:r>
            <a:endParaRPr lang="ru-RU" sz="3600" b="1" dirty="0"/>
          </a:p>
        </p:txBody>
      </p:sp>
      <p:sp>
        <p:nvSpPr>
          <p:cNvPr id="759" name="Прямоугольник 758"/>
          <p:cNvSpPr/>
          <p:nvPr/>
        </p:nvSpPr>
        <p:spPr>
          <a:xfrm>
            <a:off x="347189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347277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347189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138383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Создать объединённое </a:t>
            </a:r>
            <a:r>
              <a:rPr lang="ru-RU" sz="700" dirty="0" smtClean="0"/>
              <a:t>правительство</a:t>
            </a:r>
            <a:endParaRPr lang="ru-RU" sz="300" dirty="0"/>
          </a:p>
        </p:txBody>
      </p:sp>
      <p:sp>
        <p:nvSpPr>
          <p:cNvPr id="19" name="Прямоугольник 18"/>
          <p:cNvSpPr/>
          <p:nvPr/>
        </p:nvSpPr>
        <p:spPr>
          <a:xfrm>
            <a:off x="564433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507918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6743032" y="33427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военного атташе из Германии </a:t>
            </a:r>
            <a:endParaRPr lang="ru-RU" sz="700" dirty="0"/>
          </a:p>
        </p:txBody>
      </p:sp>
      <p:sp>
        <p:nvSpPr>
          <p:cNvPr id="22" name="Прямоугольник 21"/>
          <p:cNvSpPr/>
          <p:nvPr/>
        </p:nvSpPr>
        <p:spPr>
          <a:xfrm>
            <a:off x="564433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610749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189183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Привлечь </a:t>
            </a:r>
            <a:r>
              <a:rPr lang="ru-RU" sz="700" dirty="0" err="1"/>
              <a:t>рекетэ</a:t>
            </a:r>
            <a:endParaRPr lang="ru-RU" sz="700" dirty="0"/>
          </a:p>
        </p:txBody>
      </p:sp>
      <p:cxnSp>
        <p:nvCxnSpPr>
          <p:cNvPr id="27" name="Соединительная линия уступом 26"/>
          <p:cNvCxnSpPr>
            <a:stCxn id="719" idx="2"/>
            <a:endCxn id="21" idx="0"/>
          </p:cNvCxnSpPr>
          <p:nvPr/>
        </p:nvCxnSpPr>
        <p:spPr>
          <a:xfrm rot="16200000" flipH="1">
            <a:off x="5460510" y="1597035"/>
            <a:ext cx="220232" cy="3271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393505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393505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24050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Верность новому </a:t>
            </a:r>
            <a:r>
              <a:rPr lang="ru-RU" sz="700" dirty="0" smtClean="0"/>
              <a:t>вождю</a:t>
            </a:r>
            <a:endParaRPr lang="ru-RU" sz="700" dirty="0"/>
          </a:p>
        </p:txBody>
      </p:sp>
      <p:sp>
        <p:nvSpPr>
          <p:cNvPr id="33" name="Прямоугольник 32"/>
          <p:cNvSpPr/>
          <p:nvPr/>
        </p:nvSpPr>
        <p:spPr>
          <a:xfrm>
            <a:off x="291309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Избавиться от партийной системы</a:t>
            </a:r>
            <a:endParaRPr lang="ru-RU" sz="700" dirty="0"/>
          </a:p>
        </p:txBody>
      </p:sp>
      <p:sp>
        <p:nvSpPr>
          <p:cNvPr id="35" name="Прямоугольник 34"/>
          <p:cNvSpPr/>
          <p:nvPr/>
        </p:nvSpPr>
        <p:spPr>
          <a:xfrm>
            <a:off x="188810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453869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400529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455139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347277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Испания (армада у </a:t>
            </a:r>
            <a:r>
              <a:rPr lang="ru-RU" sz="700" dirty="0" err="1" smtClean="0"/>
              <a:t>кири</a:t>
            </a:r>
            <a:r>
              <a:rPr lang="ru-RU" sz="700" dirty="0" smtClean="0"/>
              <a:t>) </a:t>
            </a:r>
            <a:r>
              <a:rPr lang="ru-RU" sz="500" dirty="0" smtClean="0"/>
              <a:t>(право на создание альянсов) (решения на поиск союзника в карибском море)</a:t>
            </a:r>
            <a:endParaRPr lang="ru-RU" sz="500" dirty="0"/>
          </a:p>
        </p:txBody>
      </p:sp>
      <p:sp>
        <p:nvSpPr>
          <p:cNvPr id="43" name="Прямоугольник 42"/>
          <p:cNvSpPr/>
          <p:nvPr/>
        </p:nvSpPr>
        <p:spPr>
          <a:xfrm>
            <a:off x="4553426" y="6426347"/>
            <a:ext cx="926325" cy="540000"/>
          </a:xfrm>
          <a:prstGeom prst="rect">
            <a:avLst/>
          </a:prstGeom>
          <a:solidFill>
            <a:schemeClr val="bg1">
              <a:lumMod val="50000"/>
            </a:schemeClr>
          </a:solidFill>
          <a:ln w="19050">
            <a:solidFill>
              <a:schemeClr val="accent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Перехватить контроль над </a:t>
            </a:r>
            <a:r>
              <a:rPr lang="ru-RU" sz="700" dirty="0" smtClean="0"/>
              <a:t>Гибралтаром</a:t>
            </a:r>
            <a:endParaRPr lang="ru-RU" sz="700" dirty="0"/>
          </a:p>
        </p:txBody>
      </p:sp>
      <p:sp>
        <p:nvSpPr>
          <p:cNvPr id="44" name="Прямоугольник 43"/>
          <p:cNvSpPr/>
          <p:nvPr/>
        </p:nvSpPr>
        <p:spPr>
          <a:xfrm>
            <a:off x="241232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Мексику)</a:t>
            </a:r>
            <a:endParaRPr lang="ru-RU" sz="700" dirty="0"/>
          </a:p>
        </p:txBody>
      </p:sp>
      <p:cxnSp>
        <p:nvCxnSpPr>
          <p:cNvPr id="50" name="Соединительная линия уступом 49"/>
          <p:cNvCxnSpPr>
            <a:stCxn id="18" idx="2"/>
            <a:endCxn id="26" idx="0"/>
          </p:cNvCxnSpPr>
          <p:nvPr/>
        </p:nvCxnSpPr>
        <p:spPr>
          <a:xfrm rot="16200000" flipH="1">
            <a:off x="199276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277409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328430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435110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491027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424670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18" idx="2"/>
            <a:endCxn id="33" idx="0"/>
          </p:cNvCxnSpPr>
          <p:nvPr/>
        </p:nvCxnSpPr>
        <p:spPr>
          <a:xfrm rot="16200000" flipH="1">
            <a:off x="2503392" y="3239973"/>
            <a:ext cx="216474" cy="15292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96546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99564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461780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462415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393593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418020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418020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2053590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265079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583549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808258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808258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583549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2053590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265079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357711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99906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311395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629865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854574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464336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271847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649181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377591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536826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270704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535683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376448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108182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159462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265205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265315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311521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942584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Бунт испанской фаланги</a:t>
            </a:r>
            <a:endParaRPr lang="ru-RU" sz="700" dirty="0"/>
          </a:p>
        </p:txBody>
      </p:sp>
      <p:sp>
        <p:nvSpPr>
          <p:cNvPr id="104" name="Прямоугольник 103"/>
          <p:cNvSpPr/>
          <p:nvPr/>
        </p:nvSpPr>
        <p:spPr>
          <a:xfrm>
            <a:off x="2212646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146222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273012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220895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115151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167267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140806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246550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642752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695944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695945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99906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583549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583549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471917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695945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471918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561733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673788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675720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563748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629865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3032334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315945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808258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808258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920572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920572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3032334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976739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954576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98695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854574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854574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966888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3012187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364149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2035119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365503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349650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311395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350233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786385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674003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364149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410465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159462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248068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418020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464336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947883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средиземноморский флот</a:t>
            </a:r>
            <a:endParaRPr lang="ru-RU" sz="700" dirty="0"/>
          </a:p>
        </p:txBody>
      </p:sp>
      <p:sp>
        <p:nvSpPr>
          <p:cNvPr id="155" name="Прямоугольник 154"/>
          <p:cNvSpPr/>
          <p:nvPr/>
        </p:nvSpPr>
        <p:spPr>
          <a:xfrm>
            <a:off x="2053648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947883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994200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2053470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99786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142187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265205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20532963" y="1105537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1610002" y="110539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472228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348238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1405877" y="10386634"/>
            <a:ext cx="259279"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2465102" y="10402707"/>
            <a:ext cx="259279"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402018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a:off x="21459288" y="11323923"/>
            <a:ext cx="150714" cy="145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a:off x="22536327" y="11323297"/>
            <a:ext cx="115723" cy="6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357837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508885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621239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584231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518234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742261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629865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296095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561135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673489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456781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96303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564860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673173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364896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472649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478622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424746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528245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160193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550119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1035217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534537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221940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169592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818130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418395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464336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315823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214020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265226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374900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300016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324400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273437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362139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419004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464711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631270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586111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631148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631148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677464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677464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419004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465321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744653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527272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527150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742827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742705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720680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613146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573467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789021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981512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3037394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631392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612537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720924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365229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427694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472640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481461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214081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643168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324096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864694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788936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869667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941949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Отмена республиканской </a:t>
            </a:r>
            <a:r>
              <a:rPr lang="ru-RU" sz="700" dirty="0" smtClean="0"/>
              <a:t>конституции</a:t>
            </a:r>
            <a:endParaRPr lang="ru-RU" sz="200" dirty="0"/>
          </a:p>
        </p:txBody>
      </p:sp>
      <p:sp>
        <p:nvSpPr>
          <p:cNvPr id="223" name="Прямоугольник 222"/>
          <p:cNvSpPr/>
          <p:nvPr/>
        </p:nvSpPr>
        <p:spPr>
          <a:xfrm>
            <a:off x="1217807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666091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666091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609114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721797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941949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Социальная революция</a:t>
            </a:r>
          </a:p>
        </p:txBody>
      </p:sp>
      <p:sp>
        <p:nvSpPr>
          <p:cNvPr id="240" name="Прямоугольник 239"/>
          <p:cNvSpPr/>
          <p:nvPr/>
        </p:nvSpPr>
        <p:spPr>
          <a:xfrm>
            <a:off x="94194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105243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831459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831459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837687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16292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a:t>
            </a:r>
            <a:r>
              <a:rPr lang="ru-RU" sz="700" dirty="0" smtClean="0"/>
              <a:t>реконструкция</a:t>
            </a:r>
            <a:endParaRPr lang="ru-RU" sz="200" dirty="0"/>
          </a:p>
        </p:txBody>
      </p:sp>
      <p:sp>
        <p:nvSpPr>
          <p:cNvPr id="249" name="Прямоугольник 248"/>
          <p:cNvSpPr/>
          <p:nvPr/>
        </p:nvSpPr>
        <p:spPr>
          <a:xfrm>
            <a:off x="886704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273419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11083094" y="95194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a:t>
            </a:r>
            <a:r>
              <a:rPr lang="ru-RU" sz="700" dirty="0" smtClean="0"/>
              <a:t>талантов</a:t>
            </a:r>
            <a:endParaRPr lang="ru-RU" sz="200" dirty="0"/>
          </a:p>
        </p:txBody>
      </p:sp>
      <p:sp>
        <p:nvSpPr>
          <p:cNvPr id="256" name="Прямоугольник 255"/>
          <p:cNvSpPr/>
          <p:nvPr/>
        </p:nvSpPr>
        <p:spPr>
          <a:xfrm>
            <a:off x="722048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114616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671555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727920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1032599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10598312" y="8571548"/>
            <a:ext cx="232289" cy="16636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225149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280394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712407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877775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988265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920371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988265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988265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776166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108588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868799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665849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887021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97194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979654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776435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887021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722048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768364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701273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756469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867133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97194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1005099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949731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831459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1052439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924091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854844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1020591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933020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1043510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822482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776166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108588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893635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1059846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108588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217807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97194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1088353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154905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154905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162980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108588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776166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868799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1010390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789075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776166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108588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97194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886704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979336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99615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99415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933020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1043510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938232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938213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822482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154905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868799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831459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1052439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760215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870705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1036934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926445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924091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941949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1029721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919231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923673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868469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874549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764194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822482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107258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218032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115840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115178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170793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226228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326077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225043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272168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159875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609276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609336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500572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609874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589485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655592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655653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655430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768113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550119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440900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659338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550119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550119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604728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329506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659338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422138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96435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473914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638830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96435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96435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639583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530365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329506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440900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a:t>
            </a:r>
            <a:r>
              <a:rPr lang="ru-RU" sz="700" dirty="0"/>
              <a:t>директорию </a:t>
            </a:r>
            <a:r>
              <a:rPr lang="ru-RU" sz="100" dirty="0"/>
              <a:t>(</a:t>
            </a:r>
            <a:r>
              <a:rPr lang="ru-RU" sz="100" dirty="0" err="1"/>
              <a:t>олжна</a:t>
            </a:r>
            <a:r>
              <a:rPr lang="ru-RU" sz="100" dirty="0"/>
              <a:t> быть создана «Директория», включающая президента и четырех других членов. Все в ее составе должны быть </a:t>
            </a:r>
            <a:r>
              <a:rPr lang="ru-RU" sz="100" dirty="0" err="1"/>
              <a:t>офицерами.Они</a:t>
            </a:r>
            <a:r>
              <a:rPr lang="ru-RU" sz="100" dirty="0"/>
              <a:t> будут наделены правом издавать законы, которые будут ратифицированы законодатель- ной ассамблеей. Последняя станет избранной «в соответствии с избирательным правом, кото- рое будет сочтено наиболее подходящим». Действие кортесов и Конституции 1931 года, без сомнения, будет приостановлено. Законы, не соответствующие «новой органической системе» государства, отменяются, а тех, кто «черпает идеи из-за границы», объявят вне закона</a:t>
            </a:r>
            <a:r>
              <a:rPr lang="ru-RU" sz="100" dirty="0" smtClean="0"/>
              <a:t>.)</a:t>
            </a:r>
            <a:endParaRPr lang="ru-RU" sz="100" dirty="0"/>
          </a:p>
        </p:txBody>
      </p:sp>
      <p:cxnSp>
        <p:nvCxnSpPr>
          <p:cNvPr id="393" name="Соединительная линия уступом 392"/>
          <p:cNvCxnSpPr>
            <a:stCxn id="362" idx="2"/>
            <a:endCxn id="405" idx="0"/>
          </p:cNvCxnSpPr>
          <p:nvPr/>
        </p:nvCxnSpPr>
        <p:spPr>
          <a:xfrm rot="5400000">
            <a:off x="1309251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98634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420324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375822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136998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248948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96955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2405094" y="87271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189645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серебряный </a:t>
            </a:r>
            <a:r>
              <a:rPr lang="ru-RU" sz="700" dirty="0" smtClean="0"/>
              <a:t>флот</a:t>
            </a:r>
            <a:endParaRPr lang="ru-RU" sz="700" dirty="0"/>
          </a:p>
        </p:txBody>
      </p:sp>
      <p:sp>
        <p:nvSpPr>
          <p:cNvPr id="449" name="Прямоугольник 448"/>
          <p:cNvSpPr/>
          <p:nvPr/>
        </p:nvSpPr>
        <p:spPr>
          <a:xfrm>
            <a:off x="189447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Расширение</a:t>
            </a:r>
          </a:p>
          <a:p>
            <a:pPr algn="ctr"/>
            <a:r>
              <a:rPr lang="ru-RU" sz="700" dirty="0" smtClean="0"/>
              <a:t>морской </a:t>
            </a:r>
            <a:r>
              <a:rPr lang="ru-RU" sz="700" dirty="0"/>
              <a:t>инфраструктуры  Карибского моря</a:t>
            </a:r>
          </a:p>
        </p:txBody>
      </p:sp>
      <p:cxnSp>
        <p:nvCxnSpPr>
          <p:cNvPr id="450" name="Прямая со стрелкой 449"/>
          <p:cNvCxnSpPr>
            <a:stCxn id="445" idx="2"/>
            <a:endCxn id="449" idx="0"/>
          </p:cNvCxnSpPr>
          <p:nvPr/>
        </p:nvCxnSpPr>
        <p:spPr>
          <a:xfrm flipH="1">
            <a:off x="235764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240907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136800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248501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99699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251852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229433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401705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294742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439909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492169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275960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328200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384543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436784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347587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294544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354403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340860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564708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Использовать национализм в свою </a:t>
            </a:r>
            <a:r>
              <a:rPr lang="ru-RU" sz="700" dirty="0" smtClean="0"/>
              <a:t>пользу</a:t>
            </a:r>
            <a:endParaRPr lang="ru-RU" sz="700" dirty="0"/>
          </a:p>
        </p:txBody>
      </p:sp>
      <p:sp>
        <p:nvSpPr>
          <p:cNvPr id="530" name="Прямоугольник 529"/>
          <p:cNvSpPr/>
          <p:nvPr/>
        </p:nvSpPr>
        <p:spPr>
          <a:xfrm>
            <a:off x="5098836" y="723167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Бывшие земли Арагона</a:t>
            </a:r>
            <a:endParaRPr lang="ru-RU" sz="700" dirty="0"/>
          </a:p>
        </p:txBody>
      </p:sp>
      <p:cxnSp>
        <p:nvCxnSpPr>
          <p:cNvPr id="532" name="Соединительная линия уступом 531"/>
          <p:cNvCxnSpPr>
            <a:stCxn id="520" idx="2"/>
            <a:endCxn id="488" idx="0"/>
          </p:cNvCxnSpPr>
          <p:nvPr/>
        </p:nvCxnSpPr>
        <p:spPr>
          <a:xfrm rot="16200000" flipH="1">
            <a:off x="407807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490232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543901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98594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381648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435317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490011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565697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Возвращение Бакских и Каталонских земель</a:t>
            </a:r>
            <a:endParaRPr lang="ru-RU" sz="700" dirty="0"/>
          </a:p>
        </p:txBody>
      </p:sp>
      <p:cxnSp>
        <p:nvCxnSpPr>
          <p:cNvPr id="588" name="Прямая со стрелкой 587"/>
          <p:cNvCxnSpPr>
            <a:stCxn id="529" idx="2"/>
            <a:endCxn id="587" idx="0"/>
          </p:cNvCxnSpPr>
          <p:nvPr/>
        </p:nvCxnSpPr>
        <p:spPr>
          <a:xfrm>
            <a:off x="611024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1020568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a:t>
            </a:r>
            <a:r>
              <a:rPr lang="ru-RU" sz="700" dirty="0" smtClean="0"/>
              <a:t>)</a:t>
            </a:r>
            <a:endParaRPr lang="ru-RU" sz="100" dirty="0" smtClean="0"/>
          </a:p>
        </p:txBody>
      </p:sp>
      <p:sp>
        <p:nvSpPr>
          <p:cNvPr id="402" name="Прямоугольник 401"/>
          <p:cNvSpPr/>
          <p:nvPr/>
        </p:nvSpPr>
        <p:spPr>
          <a:xfrm>
            <a:off x="1020439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Trasmediterránea</a:t>
            </a:r>
            <a:endParaRPr lang="ru-RU" sz="100" dirty="0" smtClean="0"/>
          </a:p>
        </p:txBody>
      </p:sp>
      <p:sp>
        <p:nvSpPr>
          <p:cNvPr id="409" name="Прямоугольник 408"/>
          <p:cNvSpPr/>
          <p:nvPr/>
        </p:nvSpPr>
        <p:spPr>
          <a:xfrm>
            <a:off x="1281775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a:t>
            </a:r>
            <a:r>
              <a:rPr lang="ru-RU" sz="500" dirty="0" smtClean="0"/>
              <a:t> (</a:t>
            </a:r>
            <a:r>
              <a:rPr lang="ru-RU" sz="500" dirty="0" err="1" smtClean="0"/>
              <a:t>ист</a:t>
            </a:r>
            <a:r>
              <a:rPr lang="ru-RU" sz="500" dirty="0"/>
              <a:t> 11 мая 1937 </a:t>
            </a:r>
            <a:r>
              <a:rPr lang="ru-RU" sz="500" dirty="0" smtClean="0"/>
              <a:t>года)</a:t>
            </a:r>
            <a:endParaRPr lang="ru-RU" sz="100" dirty="0" smtClean="0"/>
          </a:p>
        </p:txBody>
      </p:sp>
      <p:sp>
        <p:nvSpPr>
          <p:cNvPr id="419" name="Прямоугольник 418"/>
          <p:cNvSpPr/>
          <p:nvPr/>
        </p:nvSpPr>
        <p:spPr>
          <a:xfrm>
            <a:off x="1178029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Народное военно-морское училище </a:t>
            </a:r>
            <a:r>
              <a:rPr lang="ru-RU" sz="600" dirty="0"/>
              <a:t>(</a:t>
            </a:r>
            <a:r>
              <a:rPr lang="ru-RU" sz="600" dirty="0" err="1"/>
              <a:t>ист</a:t>
            </a:r>
            <a:r>
              <a:rPr lang="ru-RU" sz="600" dirty="0"/>
              <a:t> октябрь 1937 года</a:t>
            </a:r>
            <a:r>
              <a:rPr lang="ru-RU" sz="600" dirty="0" smtClean="0"/>
              <a:t>)</a:t>
            </a:r>
            <a:endParaRPr lang="ru-RU" sz="200" dirty="0"/>
          </a:p>
        </p:txBody>
      </p:sp>
      <p:sp>
        <p:nvSpPr>
          <p:cNvPr id="420" name="Прямоугольник 419"/>
          <p:cNvSpPr/>
          <p:nvPr/>
        </p:nvSpPr>
        <p:spPr>
          <a:xfrm>
            <a:off x="1229657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(не исторический)</a:t>
            </a:r>
            <a:endParaRPr lang="ru-RU" sz="100" dirty="0" smtClean="0"/>
          </a:p>
        </p:txBody>
      </p:sp>
      <p:sp>
        <p:nvSpPr>
          <p:cNvPr id="421" name="Прямоугольник 420"/>
          <p:cNvSpPr/>
          <p:nvPr/>
        </p:nvSpPr>
        <p:spPr>
          <a:xfrm>
            <a:off x="1335270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866546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124205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Советские командиры подлодок </a:t>
            </a:r>
            <a:r>
              <a:rPr lang="ru-RU" sz="400" dirty="0"/>
              <a:t>(исторический)</a:t>
            </a:r>
            <a:endParaRPr lang="ru-RU" sz="200" dirty="0"/>
          </a:p>
        </p:txBody>
      </p:sp>
      <p:sp>
        <p:nvSpPr>
          <p:cNvPr id="430" name="Прямоугольник 429"/>
          <p:cNvSpPr/>
          <p:nvPr/>
        </p:nvSpPr>
        <p:spPr>
          <a:xfrm>
            <a:off x="1124205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388765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a:t> </a:t>
            </a:r>
            <a:r>
              <a:rPr lang="ru-RU" sz="500" dirty="0" smtClean="0"/>
              <a:t>(январь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240507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292380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187781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345187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170522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4" name="Прямоугольник 453"/>
          <p:cNvSpPr/>
          <p:nvPr/>
        </p:nvSpPr>
        <p:spPr>
          <a:xfrm>
            <a:off x="968108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a:t>
            </a:r>
            <a:r>
              <a:rPr lang="ru-RU" sz="700" dirty="0" smtClean="0"/>
              <a:t>флот</a:t>
            </a:r>
            <a:endParaRPr lang="ru-RU" sz="100" dirty="0" smtClean="0"/>
          </a:p>
        </p:txBody>
      </p:sp>
      <p:sp>
        <p:nvSpPr>
          <p:cNvPr id="456" name="Прямоугольник 455"/>
          <p:cNvSpPr/>
          <p:nvPr/>
        </p:nvSpPr>
        <p:spPr>
          <a:xfrm>
            <a:off x="91667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a:t>
            </a:r>
            <a:r>
              <a:rPr lang="ru-RU" sz="700" dirty="0" smtClean="0"/>
              <a:t>артиллерии</a:t>
            </a:r>
            <a:endParaRPr lang="ru-RU" sz="100" dirty="0" smtClean="0"/>
          </a:p>
        </p:txBody>
      </p:sp>
      <p:sp>
        <p:nvSpPr>
          <p:cNvPr id="457" name="Прямоугольник 456"/>
          <p:cNvSpPr/>
          <p:nvPr/>
        </p:nvSpPr>
        <p:spPr>
          <a:xfrm>
            <a:off x="812343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a:t>
            </a:r>
            <a:endParaRPr lang="ru-RU" sz="100" dirty="0" smtClean="0"/>
          </a:p>
        </p:txBody>
      </p:sp>
      <p:sp>
        <p:nvSpPr>
          <p:cNvPr id="459" name="Прямоугольник 458"/>
          <p:cNvSpPr/>
          <p:nvPr/>
        </p:nvSpPr>
        <p:spPr>
          <a:xfrm>
            <a:off x="916391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a:t>
            </a:r>
            <a:endParaRPr lang="ru-RU" sz="100" dirty="0" smtClean="0"/>
          </a:p>
        </p:txBody>
      </p:sp>
      <p:cxnSp>
        <p:nvCxnSpPr>
          <p:cNvPr id="463" name="Соединительная линия уступом 124"/>
          <p:cNvCxnSpPr>
            <a:stCxn id="434" idx="2"/>
            <a:endCxn id="421" idx="0"/>
          </p:cNvCxnSpPr>
          <p:nvPr/>
        </p:nvCxnSpPr>
        <p:spPr>
          <a:xfrm rot="5400000">
            <a:off x="1398681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1029748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977865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874919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927084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953728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1057699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375073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Усиление ВВС в Африке</a:t>
            </a:r>
            <a:endParaRPr lang="ru-RU" sz="100" dirty="0" smtClean="0"/>
          </a:p>
        </p:txBody>
      </p:sp>
      <p:sp>
        <p:nvSpPr>
          <p:cNvPr id="475" name="Прямоугольник 474"/>
          <p:cNvSpPr/>
          <p:nvPr/>
        </p:nvSpPr>
        <p:spPr>
          <a:xfrm>
            <a:off x="268411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590486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ВВС Республики </a:t>
            </a:r>
            <a:r>
              <a:rPr lang="ru-RU" sz="500" dirty="0" smtClean="0"/>
              <a:t>(исторический)</a:t>
            </a:r>
            <a:endParaRPr lang="ru-RU" sz="100" dirty="0" smtClean="0"/>
          </a:p>
        </p:txBody>
      </p:sp>
      <p:sp>
        <p:nvSpPr>
          <p:cNvPr id="481" name="Прямоугольник 480"/>
          <p:cNvSpPr/>
          <p:nvPr/>
        </p:nvSpPr>
        <p:spPr>
          <a:xfrm>
            <a:off x="268411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Принять иностранных лётчиков</a:t>
            </a:r>
            <a:endParaRPr lang="ru-RU" sz="100" dirty="0" smtClean="0"/>
          </a:p>
        </p:txBody>
      </p:sp>
      <p:sp>
        <p:nvSpPr>
          <p:cNvPr id="483" name="Прямоугольник 482"/>
          <p:cNvSpPr/>
          <p:nvPr/>
        </p:nvSpPr>
        <p:spPr>
          <a:xfrm>
            <a:off x="590602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Иностранный авиакорпус</a:t>
            </a:r>
            <a:endParaRPr lang="ru-RU" sz="100" dirty="0" smtClean="0"/>
          </a:p>
        </p:txBody>
      </p:sp>
      <p:sp>
        <p:nvSpPr>
          <p:cNvPr id="485" name="Прямоугольник 484"/>
          <p:cNvSpPr/>
          <p:nvPr/>
        </p:nvSpPr>
        <p:spPr>
          <a:xfrm>
            <a:off x="162748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истребители</a:t>
            </a:r>
            <a:endParaRPr lang="ru-RU" sz="100" dirty="0" smtClean="0"/>
          </a:p>
        </p:txBody>
      </p:sp>
      <p:sp>
        <p:nvSpPr>
          <p:cNvPr id="486" name="Прямоугольник 485"/>
          <p:cNvSpPr/>
          <p:nvPr/>
        </p:nvSpPr>
        <p:spPr>
          <a:xfrm>
            <a:off x="485034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a:t>
            </a:r>
            <a:r>
              <a:rPr lang="ru-RU" sz="700" dirty="0" smtClean="0"/>
              <a:t>и авиации (май 1937)</a:t>
            </a:r>
            <a:endParaRPr lang="ru-RU" sz="100" dirty="0" smtClean="0"/>
          </a:p>
        </p:txBody>
      </p:sp>
      <p:sp>
        <p:nvSpPr>
          <p:cNvPr id="489" name="Прямоугольник 488"/>
          <p:cNvSpPr/>
          <p:nvPr/>
        </p:nvSpPr>
        <p:spPr>
          <a:xfrm>
            <a:off x="696098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a:t>
            </a:r>
            <a:endParaRPr lang="ru-RU" sz="100" dirty="0" smtClean="0"/>
          </a:p>
        </p:txBody>
      </p:sp>
      <p:sp>
        <p:nvSpPr>
          <p:cNvPr id="493" name="Прямоугольник 492"/>
          <p:cNvSpPr/>
          <p:nvPr/>
        </p:nvSpPr>
        <p:spPr>
          <a:xfrm>
            <a:off x="268411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endParaRPr lang="ru-RU" sz="100" dirty="0" smtClean="0"/>
          </a:p>
        </p:txBody>
      </p:sp>
      <p:sp>
        <p:nvSpPr>
          <p:cNvPr id="495" name="Прямоугольник 494"/>
          <p:cNvSpPr/>
          <p:nvPr/>
        </p:nvSpPr>
        <p:spPr>
          <a:xfrm>
            <a:off x="268499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a:t>
            </a:r>
            <a:r>
              <a:rPr lang="ru-RU" sz="700" dirty="0" smtClean="0"/>
              <a:t>крыльях</a:t>
            </a:r>
            <a:endParaRPr lang="ru-RU" sz="100" dirty="0" smtClean="0"/>
          </a:p>
        </p:txBody>
      </p:sp>
      <p:sp>
        <p:nvSpPr>
          <p:cNvPr id="497" name="Прямоугольник 496"/>
          <p:cNvSpPr/>
          <p:nvPr/>
        </p:nvSpPr>
        <p:spPr>
          <a:xfrm>
            <a:off x="537661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a:t>
            </a:r>
            <a:endParaRPr lang="ru-RU" sz="100" dirty="0" smtClean="0"/>
          </a:p>
        </p:txBody>
      </p:sp>
      <p:sp>
        <p:nvSpPr>
          <p:cNvPr id="501" name="Прямоугольник 500"/>
          <p:cNvSpPr/>
          <p:nvPr/>
        </p:nvSpPr>
        <p:spPr>
          <a:xfrm>
            <a:off x="642604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a:t>
            </a:r>
            <a:endParaRPr lang="ru-RU" sz="100" dirty="0" smtClean="0"/>
          </a:p>
        </p:txBody>
      </p:sp>
      <p:sp>
        <p:nvSpPr>
          <p:cNvPr id="502" name="Прямоугольник 501"/>
          <p:cNvSpPr/>
          <p:nvPr/>
        </p:nvSpPr>
        <p:spPr>
          <a:xfrm>
            <a:off x="429847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ВВС Испании </a:t>
            </a:r>
          </a:p>
        </p:txBody>
      </p:sp>
      <p:cxnSp>
        <p:nvCxnSpPr>
          <p:cNvPr id="505" name="Соединительная линия уступом 124"/>
          <p:cNvCxnSpPr>
            <a:stCxn id="486" idx="2"/>
            <a:endCxn id="502" idx="0"/>
          </p:cNvCxnSpPr>
          <p:nvPr/>
        </p:nvCxnSpPr>
        <p:spPr>
          <a:xfrm rot="5400000">
            <a:off x="491778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436798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303195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250583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356746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303067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305650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572764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678296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625328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98787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651258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938024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2047530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a:t>
            </a:r>
            <a:endParaRPr lang="ru-RU" sz="100" dirty="0" smtClean="0"/>
          </a:p>
        </p:txBody>
      </p:sp>
      <p:cxnSp>
        <p:nvCxnSpPr>
          <p:cNvPr id="535" name="Прямая соединительная линия 534"/>
          <p:cNvCxnSpPr>
            <a:stCxn id="534" idx="1"/>
            <a:endCxn id="533" idx="3"/>
          </p:cNvCxnSpPr>
          <p:nvPr/>
        </p:nvCxnSpPr>
        <p:spPr>
          <a:xfrm flipH="1">
            <a:off x="2030657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882135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a:t>
            </a:r>
            <a:endParaRPr lang="ru-RU" sz="100" dirty="0" smtClean="0"/>
          </a:p>
        </p:txBody>
      </p:sp>
      <p:cxnSp>
        <p:nvCxnSpPr>
          <p:cNvPr id="537" name="Соединительная линия уступом 124"/>
          <p:cNvCxnSpPr>
            <a:stCxn id="533" idx="2"/>
            <a:endCxn id="536" idx="0"/>
          </p:cNvCxnSpPr>
          <p:nvPr/>
        </p:nvCxnSpPr>
        <p:spPr>
          <a:xfrm rot="5400000">
            <a:off x="1945151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992356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2055015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2000262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102578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110125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992356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a:t>
            </a:r>
            <a:r>
              <a:rPr lang="ru-RU" sz="700" dirty="0" smtClean="0"/>
              <a:t>в армейские ряды</a:t>
            </a:r>
            <a:endParaRPr lang="ru-RU" sz="100" dirty="0"/>
          </a:p>
        </p:txBody>
      </p:sp>
      <p:cxnSp>
        <p:nvCxnSpPr>
          <p:cNvPr id="548" name="Соединительная линия уступом 124"/>
          <p:cNvCxnSpPr>
            <a:stCxn id="539" idx="2"/>
            <a:endCxn id="545" idx="0"/>
          </p:cNvCxnSpPr>
          <p:nvPr/>
        </p:nvCxnSpPr>
        <p:spPr>
          <a:xfrm rot="5400000">
            <a:off x="2027428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102863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endParaRPr lang="ru-RU" sz="100" dirty="0" smtClean="0"/>
          </a:p>
        </p:txBody>
      </p:sp>
      <p:cxnSp>
        <p:nvCxnSpPr>
          <p:cNvPr id="551" name="Соединительная линия уступом 124"/>
          <p:cNvCxnSpPr>
            <a:stCxn id="539" idx="2"/>
            <a:endCxn id="549" idx="0"/>
          </p:cNvCxnSpPr>
          <p:nvPr/>
        </p:nvCxnSpPr>
        <p:spPr>
          <a:xfrm rot="16200000" flipH="1">
            <a:off x="2082681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882458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a:t>
            </a:r>
            <a:endParaRPr lang="ru-RU" sz="100" dirty="0" smtClean="0"/>
          </a:p>
        </p:txBody>
      </p:sp>
      <p:cxnSp>
        <p:nvCxnSpPr>
          <p:cNvPr id="554" name="Соединительная линия уступом 124"/>
          <p:cNvCxnSpPr>
            <a:stCxn id="539" idx="2"/>
            <a:endCxn id="552" idx="0"/>
          </p:cNvCxnSpPr>
          <p:nvPr/>
        </p:nvCxnSpPr>
        <p:spPr>
          <a:xfrm rot="5400000">
            <a:off x="1972478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775437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666151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918968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864325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758784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666274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701284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556988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98141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439881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a:t>
            </a:r>
            <a:r>
              <a:rPr lang="ru-RU" sz="700" dirty="0" smtClean="0"/>
              <a:t>корпусов</a:t>
            </a:r>
            <a:endParaRPr lang="ru-RU" sz="100" dirty="0" smtClean="0"/>
          </a:p>
        </p:txBody>
      </p:sp>
      <p:sp>
        <p:nvSpPr>
          <p:cNvPr id="567" name="Прямоугольник 566"/>
          <p:cNvSpPr/>
          <p:nvPr/>
        </p:nvSpPr>
        <p:spPr>
          <a:xfrm>
            <a:off x="1556866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439898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a:t>
            </a:r>
            <a:r>
              <a:rPr lang="ru-RU" sz="700" dirty="0" smtClean="0"/>
              <a:t>офицеров</a:t>
            </a:r>
            <a:endParaRPr lang="ru-RU" sz="100" dirty="0" smtClean="0"/>
          </a:p>
        </p:txBody>
      </p:sp>
      <p:cxnSp>
        <p:nvCxnSpPr>
          <p:cNvPr id="570" name="Соединительная линия уступом 124"/>
          <p:cNvCxnSpPr>
            <a:stCxn id="491" idx="2"/>
            <a:endCxn id="557" idx="0"/>
          </p:cNvCxnSpPr>
          <p:nvPr/>
        </p:nvCxnSpPr>
        <p:spPr>
          <a:xfrm rot="16200000" flipH="1">
            <a:off x="1646641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591999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561902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503349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475479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649498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98387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525722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504905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556866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smtClean="0"/>
              <a:t>Bär</a:t>
            </a:r>
            <a:endParaRPr lang="ru-RU" sz="100" dirty="0" smtClean="0"/>
          </a:p>
        </p:txBody>
      </p:sp>
      <p:cxnSp>
        <p:nvCxnSpPr>
          <p:cNvPr id="589" name="Соединительная линия уступом 124"/>
          <p:cNvCxnSpPr>
            <a:stCxn id="567" idx="2"/>
            <a:endCxn id="586" idx="0"/>
          </p:cNvCxnSpPr>
          <p:nvPr/>
        </p:nvCxnSpPr>
        <p:spPr>
          <a:xfrm rot="5400000">
            <a:off x="1552775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549899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439822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890665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1003379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947664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654791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710698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258343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314250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953733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1010539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890665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1003379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953433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1009526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674303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653647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4940028" y="33748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Подержать верных </a:t>
            </a:r>
            <a:r>
              <a:rPr lang="ru-RU" sz="700" dirty="0" err="1" smtClean="0"/>
              <a:t>карлистов</a:t>
            </a:r>
            <a:endParaRPr lang="ru-RU" sz="700" dirty="0"/>
          </a:p>
        </p:txBody>
      </p:sp>
      <p:sp>
        <p:nvSpPr>
          <p:cNvPr id="609" name="Прямоугольник 608"/>
          <p:cNvSpPr/>
          <p:nvPr/>
        </p:nvSpPr>
        <p:spPr>
          <a:xfrm>
            <a:off x="14940828" y="414988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384892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384892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4393636" y="494143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 (ваниль)</a:t>
            </a:r>
            <a:endParaRPr lang="ru-RU" sz="700" dirty="0"/>
          </a:p>
        </p:txBody>
      </p:sp>
      <p:cxnSp>
        <p:nvCxnSpPr>
          <p:cNvPr id="613" name="Соединительная линия уступом 612"/>
          <p:cNvCxnSpPr>
            <a:stCxn id="611" idx="2"/>
            <a:endCxn id="612" idx="0"/>
          </p:cNvCxnSpPr>
          <p:nvPr/>
        </p:nvCxnSpPr>
        <p:spPr>
          <a:xfrm rot="16200000" flipH="1">
            <a:off x="14457490" y="4542126"/>
            <a:ext cx="253907" cy="54471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2021222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431208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403191" y="3914864"/>
            <a:ext cx="800" cy="23501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502568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5400000">
            <a:off x="15578456" y="2991164"/>
            <a:ext cx="208436" cy="5589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550534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596215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5004619" y="4542063"/>
            <a:ext cx="251553" cy="54719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282843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329847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375822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6357886" y="26065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6425318" y="2876551"/>
            <a:ext cx="19932568" cy="1987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115441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115427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766970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370522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161744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440016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547913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547913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601346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493115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659337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768555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384810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495300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714156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329506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474667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170695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447376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557414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612188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720545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659337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439608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532240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557414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667378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659337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439608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532649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640545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529066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584873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584978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638831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694638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475213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555170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609285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594229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326077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416707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485924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383046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272168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326077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334547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389986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372393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659337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749153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705653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705653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768555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714156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826966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768555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747606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832890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776691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833301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776691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779033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882391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770761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882185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882185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861423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993609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993609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939777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973092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868964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928501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2039925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713946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683767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3161186" y="29716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3002947" y="-10486575"/>
            <a:ext cx="184977" cy="27451228"/>
          </a:xfrm>
          <a:prstGeom prst="bentConnector3">
            <a:avLst>
              <a:gd name="adj1" fmla="val 43133"/>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3562015" y="-9918511"/>
            <a:ext cx="193972" cy="26324096"/>
          </a:xfrm>
          <a:prstGeom prst="bentConnector3">
            <a:avLst>
              <a:gd name="adj1" fmla="val 3363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4124736" y="-9360608"/>
            <a:ext cx="189154" cy="25203472"/>
          </a:xfrm>
          <a:prstGeom prst="bentConnector3">
            <a:avLst>
              <a:gd name="adj1" fmla="val 3657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20338824" y="10398072"/>
            <a:ext cx="260479"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523995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635788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747581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523995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303395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580187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692275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804793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464936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635877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200" dirty="0" smtClean="0"/>
              <a:t>(не выучен фокус на гонение масонов, католические университеты не восстановлены) (Алехандро </a:t>
            </a:r>
            <a:r>
              <a:rPr lang="ru-RU" sz="200" dirty="0" err="1" smtClean="0"/>
              <a:t>Лерру</a:t>
            </a:r>
            <a:r>
              <a:rPr lang="ru-RU" sz="200" dirty="0"/>
              <a:t> который в юности называли «императором </a:t>
            </a:r>
            <a:r>
              <a:rPr lang="ru-RU" sz="200" dirty="0" err="1"/>
              <a:t>Паралело</a:t>
            </a:r>
            <a:r>
              <a:rPr lang="ru-RU" sz="200" dirty="0"/>
              <a:t>» (квартала борделей в Барселоне))</a:t>
            </a:r>
          </a:p>
        </p:txBody>
      </p:sp>
      <p:sp>
        <p:nvSpPr>
          <p:cNvPr id="645" name="Прямоугольник 644"/>
          <p:cNvSpPr/>
          <p:nvPr/>
        </p:nvSpPr>
        <p:spPr>
          <a:xfrm>
            <a:off x="3692275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635788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747581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6138172" y="2711494"/>
            <a:ext cx="247820"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7256104" y="2711496"/>
            <a:ext cx="247820"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644834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589195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757032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700878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682104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6821047" y="3146551"/>
            <a:ext cx="2" cy="2426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570311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793897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900890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647145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4024312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396027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303395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303395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580726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528687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586784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257000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504596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864776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635906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682104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728510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464936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531284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813998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804793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810929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754476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200494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3090220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414554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146015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257837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153551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208688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349711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349711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414401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393134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396027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969135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682104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4087754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4024429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4080799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4031908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4070628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193152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143931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173431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912055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4015451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853732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968923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635877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743581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743895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85555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526809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973871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916277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912055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4002591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975108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4023817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636108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724355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615671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682194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682194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559375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527979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507034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503872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616070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449828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789897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833509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416315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393058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559299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969605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855558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948200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4031705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99570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862610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975724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919068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414401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394735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507122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460718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145836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192152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527509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573825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451289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506792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302925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349241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394800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451683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394071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506663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460718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200422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635788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288307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617815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251753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276027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743581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671827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302905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527491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349221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573807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690320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98309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752090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200739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246738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259266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4081481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173404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117227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2" name="Прямая со стрелкой 761"/>
          <p:cNvCxnSpPr>
            <a:stCxn id="623" idx="2"/>
            <a:endCxn id="192" idx="0"/>
          </p:cNvCxnSpPr>
          <p:nvPr/>
        </p:nvCxnSpPr>
        <p:spPr>
          <a:xfrm flipH="1">
            <a:off x="15964361" y="6234251"/>
            <a:ext cx="4151" cy="2006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6" name="Прямоугольник 775"/>
          <p:cNvSpPr/>
          <p:nvPr/>
        </p:nvSpPr>
        <p:spPr>
          <a:xfrm>
            <a:off x="359947"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Освободить офицеров Первой </a:t>
            </a:r>
            <a:r>
              <a:rPr lang="ru-RU" sz="700" dirty="0" err="1" smtClean="0"/>
              <a:t>Санхурады</a:t>
            </a:r>
            <a:endParaRPr lang="ru-RU" sz="200" dirty="0"/>
          </a:p>
        </p:txBody>
      </p:sp>
      <p:cxnSp>
        <p:nvCxnSpPr>
          <p:cNvPr id="779" name="Соединительная линия уступом 778"/>
          <p:cNvCxnSpPr>
            <a:stCxn id="719" idx="2"/>
            <a:endCxn id="776" idx="0"/>
          </p:cNvCxnSpPr>
          <p:nvPr/>
        </p:nvCxnSpPr>
        <p:spPr>
          <a:xfrm rot="5400000">
            <a:off x="2262146" y="1683452"/>
            <a:ext cx="233876" cy="31119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1" name="Прямоугольник 780"/>
          <p:cNvSpPr/>
          <p:nvPr/>
        </p:nvSpPr>
        <p:spPr>
          <a:xfrm>
            <a:off x="873987" y="4119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Ни шага назад от </a:t>
            </a:r>
            <a:r>
              <a:rPr lang="ru-RU" sz="700" dirty="0" smtClean="0"/>
              <a:t>достигнутого! (лозунг УМЕ)</a:t>
            </a:r>
            <a:endParaRPr lang="ru-RU" sz="700" dirty="0"/>
          </a:p>
        </p:txBody>
      </p:sp>
      <p:cxnSp>
        <p:nvCxnSpPr>
          <p:cNvPr id="782" name="Соединительная линия уступом 781"/>
          <p:cNvCxnSpPr>
            <a:stCxn id="776" idx="2"/>
            <a:endCxn id="781" idx="0"/>
          </p:cNvCxnSpPr>
          <p:nvPr/>
        </p:nvCxnSpPr>
        <p:spPr>
          <a:xfrm rot="16200000" flipH="1">
            <a:off x="968718" y="3750756"/>
            <a:ext cx="222824" cy="5140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8" name="Соединительная линия уступом 807"/>
          <p:cNvCxnSpPr>
            <a:stCxn id="521" idx="2"/>
            <a:endCxn id="443" idx="0"/>
          </p:cNvCxnSpPr>
          <p:nvPr/>
        </p:nvCxnSpPr>
        <p:spPr>
          <a:xfrm rot="5400000">
            <a:off x="3017922" y="8336475"/>
            <a:ext cx="241018" cy="540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3" name="Соединительная линия уступом 812"/>
          <p:cNvCxnSpPr>
            <a:stCxn id="449" idx="2"/>
            <a:endCxn id="443" idx="0"/>
          </p:cNvCxnSpPr>
          <p:nvPr/>
        </p:nvCxnSpPr>
        <p:spPr>
          <a:xfrm rot="16200000" flipH="1">
            <a:off x="2489469" y="8348369"/>
            <a:ext cx="246958" cy="5106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9" name="Прямоугольник 748"/>
          <p:cNvSpPr/>
          <p:nvPr/>
        </p:nvSpPr>
        <p:spPr>
          <a:xfrm>
            <a:off x="6229039" y="4099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cxnSp>
        <p:nvCxnSpPr>
          <p:cNvPr id="785" name="Соединительная линия уступом 784"/>
          <p:cNvCxnSpPr>
            <a:stCxn id="19" idx="2"/>
            <a:endCxn id="749" idx="0"/>
          </p:cNvCxnSpPr>
          <p:nvPr/>
        </p:nvCxnSpPr>
        <p:spPr>
          <a:xfrm rot="16200000" flipH="1">
            <a:off x="6292200" y="3699786"/>
            <a:ext cx="215301" cy="5847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8" name="Прямоугольник 817"/>
          <p:cNvSpPr/>
          <p:nvPr/>
        </p:nvSpPr>
        <p:spPr>
          <a:xfrm>
            <a:off x="849025"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плацдарм из островов</a:t>
            </a:r>
            <a:endParaRPr lang="ru-RU" sz="700" dirty="0"/>
          </a:p>
        </p:txBody>
      </p:sp>
      <p:cxnSp>
        <p:nvCxnSpPr>
          <p:cNvPr id="822" name="Соединительная линия уступом 821"/>
          <p:cNvCxnSpPr>
            <a:stCxn id="403" idx="2"/>
            <a:endCxn id="818" idx="0"/>
          </p:cNvCxnSpPr>
          <p:nvPr/>
        </p:nvCxnSpPr>
        <p:spPr>
          <a:xfrm rot="5400000">
            <a:off x="1445835" y="6836408"/>
            <a:ext cx="253666" cy="5209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4" name="Прямоугольник 823"/>
          <p:cNvSpPr/>
          <p:nvPr/>
        </p:nvSpPr>
        <p:spPr>
          <a:xfrm>
            <a:off x="850214" y="794019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влияние на </a:t>
            </a:r>
            <a:r>
              <a:rPr lang="ru-RU" sz="700" dirty="0" err="1" smtClean="0"/>
              <a:t>Карибах</a:t>
            </a:r>
            <a:endParaRPr lang="ru-RU" sz="700" dirty="0"/>
          </a:p>
        </p:txBody>
      </p:sp>
      <p:cxnSp>
        <p:nvCxnSpPr>
          <p:cNvPr id="827" name="Прямая со стрелкой 826"/>
          <p:cNvCxnSpPr>
            <a:stCxn id="818" idx="2"/>
            <a:endCxn id="824" idx="0"/>
          </p:cNvCxnSpPr>
          <p:nvPr/>
        </p:nvCxnSpPr>
        <p:spPr>
          <a:xfrm>
            <a:off x="1312188" y="7763721"/>
            <a:ext cx="1189" cy="1764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8" name="Соединительная линия уступом 827"/>
          <p:cNvCxnSpPr>
            <a:stCxn id="529" idx="2"/>
            <a:endCxn id="530" idx="0"/>
          </p:cNvCxnSpPr>
          <p:nvPr/>
        </p:nvCxnSpPr>
        <p:spPr>
          <a:xfrm rot="5400000">
            <a:off x="5703350" y="6824784"/>
            <a:ext cx="265543" cy="5482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0" name="Соединительная линия уступом 749"/>
          <p:cNvCxnSpPr>
            <a:stCxn id="233" idx="2"/>
            <a:endCxn id="247" idx="0"/>
          </p:cNvCxnSpPr>
          <p:nvPr/>
        </p:nvCxnSpPr>
        <p:spPr>
          <a:xfrm rot="16200000" flipH="1">
            <a:off x="10882842" y="9079854"/>
            <a:ext cx="209433" cy="2209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2" name="Прямоугольник 751"/>
          <p:cNvSpPr/>
          <p:nvPr/>
        </p:nvSpPr>
        <p:spPr>
          <a:xfrm>
            <a:off x="16665836" y="180857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Набрать мавров в Африканскую армию (+</a:t>
            </a:r>
            <a:r>
              <a:rPr lang="ru-RU" sz="700" dirty="0" err="1" smtClean="0"/>
              <a:t>дивки</a:t>
            </a:r>
            <a:r>
              <a:rPr lang="ru-RU" sz="700" dirty="0" smtClean="0"/>
              <a:t>)</a:t>
            </a:r>
          </a:p>
        </p:txBody>
      </p:sp>
      <p:cxnSp>
        <p:nvCxnSpPr>
          <p:cNvPr id="829" name="Соединительная линия уступом 124"/>
          <p:cNvCxnSpPr>
            <a:stCxn id="564" idx="2"/>
            <a:endCxn id="752" idx="0"/>
          </p:cNvCxnSpPr>
          <p:nvPr/>
        </p:nvCxnSpPr>
        <p:spPr>
          <a:xfrm rot="16200000" flipH="1">
            <a:off x="16167004" y="17123779"/>
            <a:ext cx="239565" cy="16844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1" name="Прямоугольник 830"/>
          <p:cNvSpPr/>
          <p:nvPr/>
        </p:nvSpPr>
        <p:spPr>
          <a:xfrm>
            <a:off x="26959447" y="33147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Стабилизация валюты </a:t>
            </a:r>
            <a:r>
              <a:rPr lang="ru-RU" sz="100" dirty="0"/>
              <a:t>(Поскольку все запасы испанского золота оказались в руках республиканцев, националистам пришлось начинать войну и без запасов валюты, и без надежд получить кредит из-за границы. Поэтому с самого начала конфликта были предприняты строгие меры, </a:t>
            </a:r>
            <a:r>
              <a:rPr lang="ru-RU" sz="100" dirty="0" err="1"/>
              <a:t>запрещающиевывоз</a:t>
            </a:r>
            <a:r>
              <a:rPr lang="ru-RU" sz="100" dirty="0"/>
              <a:t> иностранной валюты, а стоимость песеты жестко зафиксировали на довоенном </a:t>
            </a:r>
            <a:r>
              <a:rPr lang="ru-RU" sz="100" dirty="0" err="1"/>
              <a:t>уровне.Эти</a:t>
            </a:r>
            <a:r>
              <a:rPr lang="ru-RU" sz="100" dirty="0"/>
              <a:t> меры поддерживались ожиданием победы националистов. Немецкое агентство </a:t>
            </a:r>
            <a:r>
              <a:rPr lang="ru-RU" sz="100" dirty="0" err="1"/>
              <a:t>HISMAпомогло</a:t>
            </a:r>
            <a:r>
              <a:rPr lang="ru-RU" sz="100" dirty="0"/>
              <a:t> стабилизировать валюту националистов</a:t>
            </a:r>
            <a:r>
              <a:rPr lang="ru-RU" sz="100" dirty="0" smtClean="0"/>
              <a:t>.)</a:t>
            </a:r>
            <a:endParaRPr lang="ru-RU" sz="100" dirty="0"/>
          </a:p>
        </p:txBody>
      </p:sp>
      <p:cxnSp>
        <p:nvCxnSpPr>
          <p:cNvPr id="832" name="Соединительная линия уступом 831"/>
          <p:cNvCxnSpPr>
            <a:stCxn id="635" idx="2"/>
            <a:endCxn id="831" idx="0"/>
          </p:cNvCxnSpPr>
          <p:nvPr/>
        </p:nvCxnSpPr>
        <p:spPr>
          <a:xfrm rot="5400000">
            <a:off x="32037715" y="-1468553"/>
            <a:ext cx="168230" cy="93984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3" name="Соединительная линия уступом 832"/>
          <p:cNvCxnSpPr>
            <a:stCxn id="582" idx="2"/>
            <a:endCxn id="831" idx="0"/>
          </p:cNvCxnSpPr>
          <p:nvPr/>
        </p:nvCxnSpPr>
        <p:spPr>
          <a:xfrm rot="16200000" flipH="1">
            <a:off x="21618207" y="-2489623"/>
            <a:ext cx="148353" cy="1146045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34" name="Соединительная линия уступом 833"/>
          <p:cNvCxnSpPr>
            <a:stCxn id="719" idx="2"/>
            <a:endCxn id="831" idx="0"/>
          </p:cNvCxnSpPr>
          <p:nvPr/>
        </p:nvCxnSpPr>
        <p:spPr>
          <a:xfrm rot="16200000" flipH="1">
            <a:off x="15582688" y="-8525142"/>
            <a:ext cx="192293" cy="234875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35" name="Прямоугольник 834"/>
          <p:cNvSpPr/>
          <p:nvPr/>
        </p:nvSpPr>
        <p:spPr>
          <a:xfrm>
            <a:off x="25835492" y="412454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Экспортная торговля рудой </a:t>
            </a:r>
            <a:r>
              <a:rPr lang="ru-RU" sz="100" dirty="0"/>
              <a:t>Их экономику поддерживала также экспортная торговля рудами из Андалузии и Марокко и доставка сельскохозяйственной </a:t>
            </a:r>
            <a:r>
              <a:rPr lang="ru-RU" sz="100" dirty="0" err="1"/>
              <a:t>продукциииз</a:t>
            </a:r>
            <a:r>
              <a:rPr lang="ru-RU" sz="100" dirty="0"/>
              <a:t> Андалузии и с Канарских островов. К тому же финансисты Европы и Америки не </a:t>
            </a:r>
            <a:r>
              <a:rPr lang="ru-RU" sz="100" dirty="0" err="1"/>
              <a:t>толькождали</a:t>
            </a:r>
            <a:r>
              <a:rPr lang="ru-RU" sz="100" dirty="0"/>
              <a:t> победы националистов, но и страстно желали ее. Хотя республика с большим </a:t>
            </a:r>
            <a:r>
              <a:rPr lang="ru-RU" sz="100" dirty="0" err="1"/>
              <a:t>стараниемоберегала</a:t>
            </a:r>
            <a:r>
              <a:rPr lang="ru-RU" sz="100" dirty="0"/>
              <a:t> имущество иностранных концернов в Испании, крах иностранных вложений в России был еще слишком свеж в памяти, чтобы его можно было забыть</a:t>
            </a:r>
            <a:endParaRPr lang="ru-RU" sz="100" dirty="0"/>
          </a:p>
        </p:txBody>
      </p:sp>
      <p:cxnSp>
        <p:nvCxnSpPr>
          <p:cNvPr id="836" name="Соединительная линия уступом 835"/>
          <p:cNvCxnSpPr>
            <a:stCxn id="831" idx="2"/>
            <a:endCxn id="835" idx="0"/>
          </p:cNvCxnSpPr>
          <p:nvPr/>
        </p:nvCxnSpPr>
        <p:spPr>
          <a:xfrm rot="5400000">
            <a:off x="26725750" y="3427687"/>
            <a:ext cx="269766" cy="11239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37" name="Прямоугольник 836"/>
          <p:cNvSpPr/>
          <p:nvPr/>
        </p:nvSpPr>
        <p:spPr>
          <a:xfrm>
            <a:off x="28082584" y="412236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Нефтяной кредит в США </a:t>
            </a:r>
            <a:r>
              <a:rPr lang="ru-RU" sz="100" dirty="0" smtClean="0"/>
              <a:t>(Так </a:t>
            </a:r>
            <a:r>
              <a:rPr lang="ru-RU" sz="100" dirty="0"/>
              <a:t>что вопрос с поставками нефти был разрешен при помощи долгосрочного кредита, который без всяких </a:t>
            </a:r>
            <a:r>
              <a:rPr lang="ru-RU" sz="100" dirty="0" err="1"/>
              <a:t>гарантийпредоставила</a:t>
            </a:r>
            <a:r>
              <a:rPr lang="ru-RU" sz="100" dirty="0"/>
              <a:t> Техасская нефтяная компания</a:t>
            </a:r>
            <a:endParaRPr lang="ru-RU" sz="100" dirty="0"/>
          </a:p>
        </p:txBody>
      </p:sp>
      <p:cxnSp>
        <p:nvCxnSpPr>
          <p:cNvPr id="838" name="Соединительная линия уступом 837"/>
          <p:cNvCxnSpPr>
            <a:stCxn id="831" idx="2"/>
            <a:endCxn id="837" idx="0"/>
          </p:cNvCxnSpPr>
          <p:nvPr/>
        </p:nvCxnSpPr>
        <p:spPr>
          <a:xfrm rot="16200000" flipH="1">
            <a:off x="27850387" y="3427003"/>
            <a:ext cx="267582" cy="1123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36448</TotalTime>
  <Words>3881</Words>
  <Application>Microsoft Office PowerPoint</Application>
  <PresentationFormat>Произвольный</PresentationFormat>
  <Paragraphs>329</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Mihail</cp:lastModifiedBy>
  <cp:revision>2078</cp:revision>
  <dcterms:created xsi:type="dcterms:W3CDTF">2018-10-23T08:09:21Z</dcterms:created>
  <dcterms:modified xsi:type="dcterms:W3CDTF">2021-09-16T19:08:49Z</dcterms:modified>
</cp:coreProperties>
</file>