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43" autoAdjust="0"/>
  </p:normalViewPr>
  <p:slideViewPr>
    <p:cSldViewPr snapToGrid="0">
      <p:cViewPr>
        <p:scale>
          <a:sx n="80" d="100"/>
          <a:sy n="80" d="100"/>
        </p:scale>
        <p:origin x="-3312" y="-1057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30.05.2022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30.05.2022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30.05.2022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Прямоугольник 309"/>
          <p:cNvSpPr/>
          <p:nvPr/>
        </p:nvSpPr>
        <p:spPr>
          <a:xfrm>
            <a:off x="13380107" y="4354774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/>
              <a:t>68 фокусов</a:t>
            </a:r>
            <a:endParaRPr lang="en-US" sz="2400" b="1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24836412" y="21726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полуавтоматически пистолетов (1936) </a:t>
            </a:r>
            <a:r>
              <a:rPr lang="ru-RU" sz="200" dirty="0"/>
              <a:t>(</a:t>
            </a:r>
            <a:r>
              <a:rPr lang="ru-RU" sz="200" dirty="0" err="1"/>
              <a:t>Browning</a:t>
            </a:r>
            <a:r>
              <a:rPr lang="ru-RU" sz="200" dirty="0"/>
              <a:t> </a:t>
            </a:r>
            <a:r>
              <a:rPr lang="ru-RU" sz="200" dirty="0" err="1"/>
              <a:t>Hi-Power</a:t>
            </a:r>
            <a:r>
              <a:rPr lang="ru-RU" sz="200" dirty="0"/>
              <a:t> — полуавтоматический пистолет одинарного действия калибра 9 мм и .40 S&amp;W . Он был основан на дизайне американского изобретателя огнестрельного оружия Джона Браунинга и завершен </a:t>
            </a:r>
            <a:r>
              <a:rPr lang="ru-RU" sz="200" dirty="0" err="1"/>
              <a:t>Дьедонне</a:t>
            </a:r>
            <a:r>
              <a:rPr lang="ru-RU" sz="200" dirty="0"/>
              <a:t> </a:t>
            </a:r>
            <a:r>
              <a:rPr lang="ru-RU" sz="200" dirty="0" err="1"/>
              <a:t>Сэивом</a:t>
            </a:r>
            <a:r>
              <a:rPr lang="ru-RU" sz="200" dirty="0"/>
              <a:t> из </a:t>
            </a:r>
            <a:r>
              <a:rPr lang="ru-RU" sz="200" dirty="0" err="1"/>
              <a:t>Fabrique</a:t>
            </a:r>
            <a:r>
              <a:rPr lang="ru-RU" sz="200" dirty="0"/>
              <a:t> </a:t>
            </a:r>
            <a:r>
              <a:rPr lang="ru-RU" sz="200" dirty="0" err="1"/>
              <a:t>Nationale</a:t>
            </a:r>
            <a:r>
              <a:rPr lang="ru-RU" sz="200" dirty="0"/>
              <a:t> (FN) в </a:t>
            </a:r>
            <a:r>
              <a:rPr lang="ru-RU" sz="200" dirty="0" err="1"/>
              <a:t>Херстале</a:t>
            </a:r>
            <a:r>
              <a:rPr lang="ru-RU" sz="200" dirty="0"/>
              <a:t>, Бельгия . Браунинг умер в 1926 году, за несколько лет до завершения проекта. Первоначально компания FN </a:t>
            </a:r>
            <a:r>
              <a:rPr lang="ru-RU" sz="200" dirty="0" err="1"/>
              <a:t>Herstal</a:t>
            </a:r>
            <a:r>
              <a:rPr lang="ru-RU" sz="200" dirty="0"/>
              <a:t> назвала эту конструкцию «</a:t>
            </a:r>
            <a:r>
              <a:rPr lang="ru-RU" sz="200" dirty="0" err="1"/>
              <a:t>High</a:t>
            </a:r>
            <a:r>
              <a:rPr lang="ru-RU" sz="200" dirty="0"/>
              <a:t> </a:t>
            </a:r>
            <a:r>
              <a:rPr lang="ru-RU" sz="200" dirty="0" err="1"/>
              <a:t>Power</a:t>
            </a:r>
            <a:r>
              <a:rPr lang="ru-RU" sz="200" dirty="0"/>
              <a:t>», что намекает на емкость магазина на 13 патронов, что почти вдвое больше, чем у других моделей того времени, таких как </a:t>
            </a:r>
            <a:r>
              <a:rPr lang="ru-RU" sz="200" dirty="0" err="1"/>
              <a:t>Luger</a:t>
            </a:r>
            <a:r>
              <a:rPr lang="ru-RU" sz="200" dirty="0"/>
              <a:t> или </a:t>
            </a:r>
            <a:r>
              <a:rPr lang="ru-RU" sz="200" dirty="0" err="1"/>
              <a:t>Colt</a:t>
            </a:r>
            <a:r>
              <a:rPr lang="ru-RU" sz="200" dirty="0"/>
              <a:t> M1911 .Браунинг Хай-</a:t>
            </a:r>
            <a:r>
              <a:rPr lang="ru-RU" sz="200" dirty="0" err="1"/>
              <a:t>ПауэрFN</a:t>
            </a:r>
            <a:r>
              <a:rPr lang="ru-RU" sz="200" dirty="0"/>
              <a:t> </a:t>
            </a:r>
            <a:r>
              <a:rPr lang="ru-RU" sz="200" dirty="0" err="1"/>
              <a:t>Hi</a:t>
            </a:r>
            <a:r>
              <a:rPr lang="ru-RU" sz="200" dirty="0"/>
              <a:t> </a:t>
            </a:r>
            <a:r>
              <a:rPr lang="ru-RU" sz="200" dirty="0" err="1"/>
              <a:t>Power</a:t>
            </a:r>
            <a:r>
              <a:rPr lang="ru-RU" sz="200" dirty="0"/>
              <a:t> Во время Второй мировой войны Бельгия была оккупирована нацистской Германией , и завод FN использовался Вермахтом для производства пистолетов для своих вооруженных сил под обозначением «9mm </a:t>
            </a:r>
            <a:r>
              <a:rPr lang="ru-RU" sz="200" dirty="0" err="1"/>
              <a:t>Pistole</a:t>
            </a:r>
            <a:r>
              <a:rPr lang="ru-RU" sz="200" dirty="0"/>
              <a:t> 640(b)». [7] FN </a:t>
            </a:r>
            <a:r>
              <a:rPr lang="ru-RU" sz="200" dirty="0" err="1"/>
              <a:t>Herstal</a:t>
            </a:r>
            <a:r>
              <a:rPr lang="ru-RU" sz="200" dirty="0"/>
              <a:t> продолжала производить оружие для союзных войск, перенеся свою производственную линию на завод </a:t>
            </a:r>
            <a:r>
              <a:rPr lang="ru-RU" sz="200" dirty="0" err="1"/>
              <a:t>John</a:t>
            </a:r>
            <a:r>
              <a:rPr lang="ru-RU" sz="200" dirty="0"/>
              <a:t> </a:t>
            </a:r>
            <a:r>
              <a:rPr lang="ru-RU" sz="200" dirty="0" err="1"/>
              <a:t>Inglis</a:t>
            </a:r>
            <a:r>
              <a:rPr lang="ru-RU" sz="200" dirty="0"/>
              <a:t> </a:t>
            </a:r>
            <a:r>
              <a:rPr lang="ru-RU" sz="200" dirty="0" err="1"/>
              <a:t>and</a:t>
            </a:r>
            <a:r>
              <a:rPr lang="ru-RU" sz="200" dirty="0"/>
              <a:t> </a:t>
            </a:r>
            <a:r>
              <a:rPr lang="ru-RU" sz="200" dirty="0" err="1"/>
              <a:t>Company</a:t>
            </a:r>
            <a:r>
              <a:rPr lang="ru-RU" sz="200" dirty="0"/>
              <a:t> в Канаде , где название было изменено на «</a:t>
            </a:r>
            <a:r>
              <a:rPr lang="ru-RU" sz="200" dirty="0" err="1"/>
              <a:t>Hi</a:t>
            </a:r>
            <a:r>
              <a:rPr lang="ru-RU" sz="200" dirty="0"/>
              <a:t> </a:t>
            </a:r>
            <a:r>
              <a:rPr lang="ru-RU" sz="200" dirty="0" err="1"/>
              <a:t>Power</a:t>
            </a:r>
            <a:r>
              <a:rPr lang="ru-RU" sz="200" dirty="0"/>
              <a:t>». Изменение названия было сохранено даже после того, как производство было возвращено в Бельгию. Пистолет часто называют НР или ВНР [ 8] и терминами Р-35 и НР-35 .также используются в связи с появлением пистолета в 1935 году. Другие названия включают GP (от французского термина «</a:t>
            </a:r>
            <a:r>
              <a:rPr lang="ru-RU" sz="200" dirty="0" err="1"/>
              <a:t>Grande</a:t>
            </a:r>
            <a:r>
              <a:rPr lang="ru-RU" sz="200" dirty="0"/>
              <a:t> </a:t>
            </a:r>
            <a:r>
              <a:rPr lang="ru-RU" sz="200" dirty="0" err="1"/>
              <a:t>Puissance</a:t>
            </a:r>
            <a:r>
              <a:rPr lang="ru-RU" sz="200" dirty="0"/>
              <a:t>») или BAP (автоматический пистолет Браунинга). </a:t>
            </a:r>
            <a:r>
              <a:rPr lang="ru-RU" sz="200" dirty="0" err="1"/>
              <a:t>Hi-Power</a:t>
            </a:r>
            <a:r>
              <a:rPr lang="ru-RU" sz="200" dirty="0"/>
              <a:t> — один из самых широко используемых армейских пистолетов в истории, [9] он использовался вооруженными силами более 50 стран. [1] Хотя большинство пистолетов было построено в Бельгии компанией FN </a:t>
            </a:r>
            <a:r>
              <a:rPr lang="ru-RU" sz="200" dirty="0" err="1"/>
              <a:t>Herstal</a:t>
            </a:r>
            <a:r>
              <a:rPr lang="ru-RU" sz="200" dirty="0"/>
              <a:t>, лицензированные и нелицензионные копии производились по всему миру, в таких странах, как Аргентина , Венгрия , Индия , Болгария и Израиль .)</a:t>
            </a:r>
            <a:endParaRPr lang="ru-RU" sz="1400" dirty="0"/>
          </a:p>
        </p:txBody>
      </p:sp>
      <p:cxnSp>
        <p:nvCxnSpPr>
          <p:cNvPr id="499" name="Соединительная линия уступом 498"/>
          <p:cNvCxnSpPr>
            <a:cxnSpLocks/>
          </p:cNvCxnSpPr>
          <p:nvPr/>
        </p:nvCxnSpPr>
        <p:spPr>
          <a:xfrm rot="16200000" flipH="1">
            <a:off x="24137854" y="17442015"/>
            <a:ext cx="612166" cy="24453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Прямая со стрелкой 504"/>
          <p:cNvCxnSpPr>
            <a:cxnSpLocks/>
          </p:cNvCxnSpPr>
          <p:nvPr/>
        </p:nvCxnSpPr>
        <p:spPr>
          <a:xfrm>
            <a:off x="23221266" y="18358604"/>
            <a:ext cx="0" cy="6096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cxnSpLocks/>
          </p:cNvCxnSpPr>
          <p:nvPr/>
        </p:nvCxnSpPr>
        <p:spPr>
          <a:xfrm rot="5400000" flipH="1" flipV="1">
            <a:off x="24623707" y="16257743"/>
            <a:ext cx="698420" cy="3503302"/>
          </a:xfrm>
          <a:prstGeom prst="bentConnector4">
            <a:avLst>
              <a:gd name="adj1" fmla="val -32731"/>
              <a:gd name="adj2" fmla="val 6509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cxnSpLocks/>
          </p:cNvCxnSpPr>
          <p:nvPr/>
        </p:nvCxnSpPr>
        <p:spPr>
          <a:xfrm>
            <a:off x="5947500" y="2649207"/>
            <a:ext cx="321449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F025900-01F9-49FD-85E6-2DA4DB39C28B}"/>
              </a:ext>
            </a:extLst>
          </p:cNvPr>
          <p:cNvSpPr/>
          <p:nvPr/>
        </p:nvSpPr>
        <p:spPr>
          <a:xfrm>
            <a:off x="5401407" y="2934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 1938 году вице-премьер Питер Фрейзер сказал парламенту: «Эта страна должна сама решать международные проблемы как суверенная страна, потому что согласно Вестминстерскому статуту наша страна является суверенной».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17160C31-0EE8-4FD1-8F5C-E3BEC2B3EA4B}"/>
              </a:ext>
            </a:extLst>
          </p:cNvPr>
          <p:cNvSpPr/>
          <p:nvPr/>
        </p:nvSpPr>
        <p:spPr>
          <a:xfrm>
            <a:off x="7998733" y="5099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Механика Маори </a:t>
            </a:r>
            <a:r>
              <a:rPr lang="ru-RU" sz="100" dirty="0"/>
              <a:t>(Термин «коренной» был заменен на «маори» в официальном употреблении, в том числе министром по делам маори , во всех официальных документах с 1946 года. [5]Маори было обеспечено равенство финансового режима в стандартных ставках оплаты общественных работ, пособий по безработице и выплат на содержание. [3]Уровень жизни маори значительно улучшился. Для граждан маори было введено тайное голосование, были уравнены пособия по безработице и возможности финансирования жилья, увеличены расходы на образование и здравоохранение маори, улучшено социальное обеспечение и предоставлены первые работники социального обеспечения маори, а также спорные земельные претензии на Южном острове. и </a:t>
            </a:r>
            <a:r>
              <a:rPr lang="ru-RU" sz="100" dirty="0" err="1"/>
              <a:t>Вайкато</a:t>
            </a:r>
            <a:r>
              <a:rPr lang="ru-RU" sz="100" dirty="0"/>
              <a:t> были заселены. [4]Благосостояние маори улучшилось в результате расширения медицинских услуг Министерством здравоохранения, улучшения стандартов общественного здравоохранения и расширения схем освоения </a:t>
            </a:r>
            <a:r>
              <a:rPr lang="ru-RU" sz="100" dirty="0" err="1"/>
              <a:t>земель.Жилищные</a:t>
            </a:r>
            <a:r>
              <a:rPr lang="ru-RU" sz="100" dirty="0"/>
              <a:t> стандарты маори были значительно улучшены. Правительство профинансировало Закон о жилище для коренных жителей (принятый коалиционным правительством в 1935 г.) в 1937 г. К 1940 г. в рамках этой меры, а также в соответствии со схемами освоения земель было построено 1592 новых дома. К 1951 году был построен 3051 дом (16% домов маори). Количество занятых хижин и башен упало с 4676 в 1936 г. до 2275 в 1951 г., количество лагерей и палаток - с 1528 до 568, а переполненных домов и лачуг - с 71% до 32% всех домов маори. [4]Произошло впечатляющее улучшение здоровья маори. [4]Дети маори выиграли от общей модернизации системы образования. [4]Закон о социальном и экономическом развитии маори (1945 г.) учредил племенные комитеты и исполнительные органы от </a:t>
            </a:r>
            <a:r>
              <a:rPr lang="ru-RU" sz="100" dirty="0" err="1"/>
              <a:t>мараэ</a:t>
            </a:r>
            <a:r>
              <a:rPr lang="ru-RU" sz="100" dirty="0"/>
              <a:t> до регионального уровня, занимающиеся, в частности, вопросами социального обеспечения и управления </a:t>
            </a:r>
            <a:r>
              <a:rPr lang="ru-RU" sz="100" dirty="0" err="1"/>
              <a:t>мараэ</a:t>
            </a:r>
            <a:r>
              <a:rPr lang="ru-RU" sz="100" dirty="0"/>
              <a:t>. Офицеры по социальному обеспечению были назначены в Департамент по делам маори, а надзирателям маори были переданы функции социального обеспечения в племенных комитетах. К 1949 г. насчитывался 381 комитет и 63 племенных руководителя. [4]Были предприняты попытки содействовать расовым отношениям путем обучения молодых учителей </a:t>
            </a:r>
            <a:r>
              <a:rPr lang="ru-RU" sz="100" dirty="0" err="1"/>
              <a:t>пакеха</a:t>
            </a:r>
            <a:r>
              <a:rPr lang="ru-RU" sz="100" dirty="0"/>
              <a:t> культуре маори. [20]Департамент по делам коренных народов был заменен Департаментом по делам маори (1947 г.). [10]Были назначены работники службы социального обеспечения и надзиратели маори, которые стали играть важную роль как в городах, так и в районах проживания племен, поскольку маори начали переезжать из отдаленных районов в провинциальные города. [10]Набор маори в государственные начальные школы, находящиеся в ведении советов по образованию, значительно увеличился. [4]Сельское среднее образование для маори было улучшено за счет строительства восьми районных средних школ маори в период с 1941 по 1951 год с упором на профессиональную подготовку, особенно по металлу и дереву. [4]Сокращение стипендий на образование маори было отменено (1936 г.). [5]Было ускорено освоение земли и жилья маори, было положено начало торговому обучению, и доступ маори к образованию был значительно расширен. [4]На школы маори было потрачено больше средств, чем на европейские. [13]Условия права на получение пособия и размер пособия для вдов различались для маори до 1945 года. [26]Маори получали те же выплаты по безработице, что и </a:t>
            </a:r>
            <a:r>
              <a:rPr lang="ru-RU" sz="100" dirty="0" err="1"/>
              <a:t>пакеха</a:t>
            </a:r>
            <a:r>
              <a:rPr lang="ru-RU" sz="100" dirty="0"/>
              <a:t>. [13]Правительство постепенно довело пенсии маори (традиционно ниже, чем у </a:t>
            </a:r>
            <a:r>
              <a:rPr lang="ru-RU" sz="100" dirty="0" err="1"/>
              <a:t>пакеха</a:t>
            </a:r>
            <a:r>
              <a:rPr lang="ru-RU" sz="100" dirty="0"/>
              <a:t>) до уровня белых новозеландцев. [13]Между 1935 и 1939 годами количество схем освоения земель маори было удвоено, а капитальные затраты увеличились почти в пять раз. [5] К марту 1939 года на освоение земель маори было потрачено 4 300 000 фунтов стерлингов, а 253 000 акров (1 020 км 2 ) были обработаны или «обработаны». Эта площадь была увеличена до 559 000 акров (2 260 км 2 ) к 1946 году, на которых обосновались 1 800 «поселенцев» маори. Государственные схемы имели такое значение для благосостояния маори, что, по оценкам, около пятой части населения маори получала по крайней мере часть своих средств к существованию от таких схем. [13]В период с 1944 по 1946 год был подписан ряд соглашений с </a:t>
            </a:r>
            <a:r>
              <a:rPr lang="ru-RU" sz="100" dirty="0" err="1"/>
              <a:t>iwi</a:t>
            </a:r>
            <a:r>
              <a:rPr lang="ru-RU" sz="100" dirty="0"/>
              <a:t>, чьи претензии не разрешались с 1920-х годов. В качестве компенсации за обширную конфискацию земель в девятнадцатом веке Закон об урегулировании претензий маори </a:t>
            </a:r>
            <a:r>
              <a:rPr lang="ru-RU" sz="100" dirty="0" err="1"/>
              <a:t>Вайкато-Маниапото</a:t>
            </a:r>
            <a:r>
              <a:rPr lang="ru-RU" sz="100" dirty="0"/>
              <a:t> 1946 года предусматривал единовременную выплату в размере 10 000 фунтов стерлингов и ежегодные выплаты </a:t>
            </a:r>
            <a:r>
              <a:rPr lang="ru-RU" sz="100" dirty="0" err="1"/>
              <a:t>тайнуи</a:t>
            </a:r>
            <a:r>
              <a:rPr lang="ru-RU" sz="100" dirty="0"/>
              <a:t> в течение следующих сорока пяти лет. Последующие поселения ежегодно выделяли 5000 фунтов стерлингов Доверительному совету Таранаки за конфискованные земли и компенсацию </a:t>
            </a:r>
            <a:r>
              <a:rPr lang="ru-RU" sz="100" dirty="0" err="1"/>
              <a:t>Нгаи</a:t>
            </a:r>
            <a:r>
              <a:rPr lang="ru-RU" sz="100" dirty="0"/>
              <a:t> </a:t>
            </a:r>
            <a:r>
              <a:rPr lang="ru-RU" sz="100" dirty="0" err="1"/>
              <a:t>Таху</a:t>
            </a:r>
            <a:r>
              <a:rPr lang="ru-RU" sz="100" dirty="0"/>
              <a:t> в размере 10 000 фунтов стерлингов в течение тридцати лет. [20]Значительно улучшились жилищные и санитарные условия маори. Произошла расчистка трущоб, были построены тысячи новых домов и туалетов, а целые деревни были переведены в лучшие места. Эти меры привели к снижению уровня младенческой смертности маори и увеличению ожидаемой продолжительности жизни маори на 15–20 лет. [5])</a:t>
            </a:r>
            <a:endParaRPr lang="ru-RU" sz="1400" dirty="0"/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0E0B5DFF-ABEB-4917-9207-7644A0AF99FF}"/>
              </a:ext>
            </a:extLst>
          </p:cNvPr>
          <p:cNvSpPr/>
          <p:nvPr/>
        </p:nvSpPr>
        <p:spPr>
          <a:xfrm>
            <a:off x="24836412" y="231313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Полуавтоматическая боевая винтовка </a:t>
            </a:r>
            <a:r>
              <a:rPr lang="en-US" sz="1400" dirty="0"/>
              <a:t>SLEM-1 </a:t>
            </a:r>
            <a:r>
              <a:rPr lang="ru-RU" sz="1400" dirty="0"/>
              <a:t>(1944)</a:t>
            </a:r>
            <a:r>
              <a:rPr lang="en-US" sz="1400" dirty="0"/>
              <a:t> </a:t>
            </a:r>
            <a:r>
              <a:rPr lang="en-US" sz="200" dirty="0"/>
              <a:t>(</a:t>
            </a:r>
            <a:r>
              <a:rPr lang="ru-RU" sz="200" dirty="0"/>
              <a:t>SLEM -1 (самозарядная экспериментальная модель 1) представляла собой полуавтоматическую боевую винтовку. Оружие газоотводное, полуавтоматическое, питается из магазина на 10 патронов.</a:t>
            </a:r>
            <a:r>
              <a:rPr lang="en-US" sz="200" dirty="0"/>
              <a:t>) </a:t>
            </a:r>
            <a:r>
              <a:rPr lang="ru-RU" sz="200" dirty="0"/>
              <a:t>Бельгийская команда конструкторов </a:t>
            </a:r>
            <a:r>
              <a:rPr lang="ru-RU" sz="200" dirty="0" err="1"/>
              <a:t>Fabrique</a:t>
            </a:r>
            <a:r>
              <a:rPr lang="ru-RU" sz="200" dirty="0"/>
              <a:t> </a:t>
            </a:r>
            <a:r>
              <a:rPr lang="ru-RU" sz="200" dirty="0" err="1"/>
              <a:t>Nationale</a:t>
            </a:r>
            <a:r>
              <a:rPr lang="ru-RU" sz="200" dirty="0"/>
              <a:t> , возглавляемая </a:t>
            </a:r>
            <a:r>
              <a:rPr lang="ru-RU" sz="200" dirty="0" err="1"/>
              <a:t>Дьедонне</a:t>
            </a:r>
            <a:r>
              <a:rPr lang="ru-RU" sz="200" dirty="0"/>
              <a:t> </a:t>
            </a:r>
            <a:r>
              <a:rPr lang="ru-RU" sz="200" dirty="0" err="1"/>
              <a:t>Сайвом</a:t>
            </a:r>
            <a:r>
              <a:rPr lang="ru-RU" sz="200" dirty="0"/>
              <a:t> , работала в Великобритании на протяжении всей войны, избежав немецкой оккупации Бельгии в 1940 году. , примерно в пяти милях. Когда в 1944 году британский генеральный штаб решил, что будущим британским пехотным патроном будет патрон 8×57 мм IS , который уже производился для пулемета </a:t>
            </a:r>
            <a:r>
              <a:rPr lang="ru-RU" sz="200" dirty="0" err="1"/>
              <a:t>Besa</a:t>
            </a:r>
            <a:r>
              <a:rPr lang="ru-RU" sz="200" dirty="0"/>
              <a:t> и в целом больше подходил для самозарядного оружия, чем британский патрон .303 с закраиной, бельгийская команда разработала SLEM. -1 (самозарядная модель </a:t>
            </a:r>
            <a:r>
              <a:rPr lang="ru-RU" sz="200" dirty="0" err="1"/>
              <a:t>Enfield</a:t>
            </a:r>
            <a:r>
              <a:rPr lang="ru-RU" sz="200" dirty="0"/>
              <a:t> 1).Когда был испытан </a:t>
            </a:r>
            <a:r>
              <a:rPr lang="ru-RU" sz="200" dirty="0" err="1"/>
              <a:t>Kurz</a:t>
            </a:r>
            <a:r>
              <a:rPr lang="ru-RU" sz="200" dirty="0"/>
              <a:t> 8 × 33 мм , все изменилось, и британцы установили панель калибра стрелкового оружия, которая привела к патронам калибра 0,270 дюйма (6,9 мм) и 0,280 дюйма (7,1 мм). Затем бельгийская команда переработала SLEM, чтобы он стал прототипом FAL, сначала в 8-мм </a:t>
            </a:r>
            <a:r>
              <a:rPr lang="ru-RU" sz="200" dirty="0" err="1"/>
              <a:t>Kurz</a:t>
            </a:r>
            <a:r>
              <a:rPr lang="ru-RU" sz="200" dirty="0"/>
              <a:t>, а затем в .280 </a:t>
            </a:r>
            <a:r>
              <a:rPr lang="ru-RU" sz="200" dirty="0" err="1"/>
              <a:t>British</a:t>
            </a:r>
            <a:r>
              <a:rPr lang="ru-RU" sz="200" dirty="0"/>
              <a:t> . Канавка экстрактора калибра .280 была изменена в соответствии со спецификацией США и стала называться .280/30.После войны SLEM получил дальнейшее развитие в FN </a:t>
            </a:r>
            <a:r>
              <a:rPr lang="ru-RU" sz="200" dirty="0" err="1"/>
              <a:t>Model</a:t>
            </a:r>
            <a:r>
              <a:rPr lang="ru-RU" sz="200" dirty="0"/>
              <a:t> 1949 , а затем в FN FAL .</a:t>
            </a:r>
            <a:endParaRPr lang="ru-RU" sz="140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51A90983-AEB8-411D-878C-CCEC94B93ACC}"/>
              </a:ext>
            </a:extLst>
          </p:cNvPr>
          <p:cNvSpPr/>
          <p:nvPr/>
        </p:nvSpPr>
        <p:spPr>
          <a:xfrm>
            <a:off x="20944791" y="21726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Серийное производство тягачей </a:t>
            </a:r>
            <a:r>
              <a:rPr lang="en-US" sz="1400" dirty="0"/>
              <a:t>FN-</a:t>
            </a:r>
            <a:r>
              <a:rPr lang="en-US" sz="1400" dirty="0" err="1"/>
              <a:t>Kégresse</a:t>
            </a:r>
            <a:r>
              <a:rPr lang="ru-RU" sz="1400" dirty="0"/>
              <a:t> (1934-1940) </a:t>
            </a:r>
            <a:r>
              <a:rPr lang="ru-RU" sz="200" dirty="0"/>
              <a:t>(FN-</a:t>
            </a:r>
            <a:r>
              <a:rPr lang="ru-RU" sz="200" dirty="0" err="1"/>
              <a:t>Kégresse</a:t>
            </a:r>
            <a:r>
              <a:rPr lang="ru-RU" sz="200" dirty="0"/>
              <a:t> T3, известный также просто как FN-</a:t>
            </a:r>
            <a:r>
              <a:rPr lang="ru-RU" sz="200" dirty="0" err="1"/>
              <a:t>Kégresse</a:t>
            </a:r>
            <a:r>
              <a:rPr lang="ru-RU" sz="200" dirty="0"/>
              <a:t> — бельгийский полугусеничный седельный артиллерийский тягач и танковый транспортёр межвоенного периода. Серийно производился с 1934 по 1940 год и состоял на вооружении армии Бельгии[1]; впоследствии трофейные машины активно применялись нацистской Германией[2][3]. Двигатель и </a:t>
            </a:r>
            <a:r>
              <a:rPr lang="ru-RU" sz="200" dirty="0" err="1"/>
              <a:t>трансмиссияПервоначально</a:t>
            </a:r>
            <a:r>
              <a:rPr lang="ru-RU" sz="200" dirty="0"/>
              <a:t> на машине использовался стандартный шестицилиндровый Бензиновый двигатель </a:t>
            </a:r>
            <a:r>
              <a:rPr lang="ru-RU" sz="200" dirty="0" err="1"/>
              <a:t>Minerva</a:t>
            </a:r>
            <a:r>
              <a:rPr lang="ru-RU" sz="200" dirty="0"/>
              <a:t> 36 объёмом 4,0 л и мощностью 55 л. с.; впоследствии тягач стал оснащаться восьмицилиндровым двигателем FN63T мощностью 60 л. с[1][2][5]. Охлаждение двигателя — </a:t>
            </a:r>
            <a:r>
              <a:rPr lang="ru-RU" sz="200" dirty="0" err="1"/>
              <a:t>жидкостное.Трансмиссия</a:t>
            </a:r>
            <a:r>
              <a:rPr lang="ru-RU" sz="200" dirty="0"/>
              <a:t> — механическая, с четырёхступенчатой коробкой переключения </a:t>
            </a:r>
            <a:r>
              <a:rPr lang="ru-RU" sz="200" dirty="0" err="1"/>
              <a:t>передач.Максимальная</a:t>
            </a:r>
            <a:r>
              <a:rPr lang="ru-RU" sz="200" dirty="0"/>
              <a:t> скорость машины составляла 45 км/ч, запас хода — 400 км[2].Ходовая </a:t>
            </a:r>
            <a:r>
              <a:rPr lang="ru-RU" sz="200" dirty="0" err="1"/>
              <a:t>частьХодовая</a:t>
            </a:r>
            <a:r>
              <a:rPr lang="ru-RU" sz="200" dirty="0"/>
              <a:t> часть FN-</a:t>
            </a:r>
            <a:r>
              <a:rPr lang="ru-RU" sz="200" dirty="0" err="1"/>
              <a:t>Kégresse</a:t>
            </a:r>
            <a:r>
              <a:rPr lang="ru-RU" sz="200" dirty="0"/>
              <a:t> — полугусеничная, состоявшая из переднего управляемого автомобильного моста и заднего гусеничного движителя[1].Подвеска переднего моста — на полуэллиптических листовых рессорах. Колёса — большого диаметра, аналогичные применявшимся на полугусеничных автомобилях </a:t>
            </a:r>
            <a:r>
              <a:rPr lang="ru-RU" sz="200" dirty="0" err="1"/>
              <a:t>Citroën-Kégresse</a:t>
            </a:r>
            <a:r>
              <a:rPr lang="ru-RU" sz="200" dirty="0"/>
              <a:t>. Шины имели протектор с развитыми направленными </a:t>
            </a:r>
            <a:r>
              <a:rPr lang="ru-RU" sz="200" dirty="0" err="1"/>
              <a:t>грунтозацепами</a:t>
            </a:r>
            <a:r>
              <a:rPr lang="ru-RU" sz="200" dirty="0"/>
              <a:t> «ёлочкой»[</a:t>
            </a:r>
            <a:r>
              <a:rPr lang="ru-RU" sz="200" dirty="0" err="1"/>
              <a:t>сн</a:t>
            </a:r>
            <a:r>
              <a:rPr lang="ru-RU" sz="200" dirty="0"/>
              <a:t> 1], предназначенный для езды по бездорожью[7] (французские аналоги оснащались шинами с дорожным рисунком, со слабо выраженными </a:t>
            </a:r>
            <a:r>
              <a:rPr lang="ru-RU" sz="200" dirty="0" err="1"/>
              <a:t>грунтозацепами</a:t>
            </a:r>
            <a:r>
              <a:rPr lang="ru-RU" sz="200" dirty="0"/>
              <a:t>[8])[</a:t>
            </a:r>
            <a:r>
              <a:rPr lang="ru-RU" sz="200" dirty="0" err="1"/>
              <a:t>сн</a:t>
            </a:r>
            <a:r>
              <a:rPr lang="ru-RU" sz="200" dirty="0"/>
              <a:t> 1].Гусеничный движитель — производившийся по лицензии фирмы </a:t>
            </a:r>
            <a:r>
              <a:rPr lang="ru-RU" sz="200" dirty="0" err="1"/>
              <a:t>Citroën</a:t>
            </a:r>
            <a:r>
              <a:rPr lang="ru-RU" sz="200" dirty="0"/>
              <a:t> улучшенный системы </a:t>
            </a:r>
            <a:r>
              <a:rPr lang="ru-RU" sz="200" dirty="0" err="1"/>
              <a:t>Кегресса</a:t>
            </a:r>
            <a:r>
              <a:rPr lang="ru-RU" sz="200" dirty="0"/>
              <a:t>, применительно к одному борту состоявший из переднего ведущего колеса гребневого зацепления и заднего направляющего колеса большого диаметра, а также четырёх опорных катков, сблокированных попарно и </a:t>
            </a:r>
            <a:r>
              <a:rPr lang="ru-RU" sz="200" dirty="0" err="1"/>
              <a:t>балансирно</a:t>
            </a:r>
            <a:r>
              <a:rPr lang="ru-RU" sz="200" dirty="0"/>
              <a:t> подвешенных вместе с одним поддерживающим катком на общей тележке[1][2][5]. Гусеничные ленты — резинометаллические[8].В носовой части располагался[</a:t>
            </a:r>
            <a:r>
              <a:rPr lang="ru-RU" sz="200" dirty="0" err="1"/>
              <a:t>сн</a:t>
            </a:r>
            <a:r>
              <a:rPr lang="ru-RU" sz="200" dirty="0"/>
              <a:t> 1] характерный для французских полугусеничных машин (конструктивные особенности которых были унаследованы и FN-</a:t>
            </a:r>
            <a:r>
              <a:rPr lang="ru-RU" sz="200" dirty="0" err="1"/>
              <a:t>Kégresse</a:t>
            </a:r>
            <a:r>
              <a:rPr lang="ru-RU" sz="200" dirty="0"/>
              <a:t>[6]) полый металлический каток-барабан, помогавший бронеавтомобилю при </a:t>
            </a:r>
            <a:r>
              <a:rPr lang="ru-RU" sz="200" dirty="0" err="1"/>
              <a:t>преодолевании</a:t>
            </a:r>
            <a:r>
              <a:rPr lang="ru-RU" sz="200" dirty="0"/>
              <a:t> высоких препятствий[9].</a:t>
            </a:r>
            <a:endParaRPr lang="ru-RU" sz="1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FDBBE88F-33FD-45C0-8BC5-DB650DA8B43D}"/>
              </a:ext>
            </a:extLst>
          </p:cNvPr>
          <p:cNvSpPr/>
          <p:nvPr/>
        </p:nvSpPr>
        <p:spPr>
          <a:xfrm>
            <a:off x="15859809" y="21726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Бельгийская броня (1936) (Довоенный танк САУ Т-13 </a:t>
            </a:r>
            <a:r>
              <a:rPr lang="en-US" sz="1400" dirty="0"/>
              <a:t>I</a:t>
            </a:r>
            <a:r>
              <a:rPr lang="ru-RU" sz="1400" dirty="0"/>
              <a:t>)</a:t>
            </a:r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F49CDE11-2B29-438E-9079-C65CDE3419A8}"/>
              </a:ext>
            </a:extLst>
          </p:cNvPr>
          <p:cNvSpPr/>
          <p:nvPr/>
        </p:nvSpPr>
        <p:spPr>
          <a:xfrm>
            <a:off x="24836412" y="245363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винтовка </a:t>
            </a:r>
            <a:r>
              <a:rPr lang="en-US" sz="1400" dirty="0"/>
              <a:t>FN Model 1949 </a:t>
            </a:r>
            <a:r>
              <a:rPr lang="ru-RU" sz="1400" dirty="0"/>
              <a:t>(19</a:t>
            </a:r>
            <a:r>
              <a:rPr lang="en-US" sz="1400" dirty="0"/>
              <a:t>47</a:t>
            </a:r>
            <a:r>
              <a:rPr lang="ru-RU" sz="1400" dirty="0"/>
              <a:t>) </a:t>
            </a:r>
            <a:r>
              <a:rPr lang="ru-RU" sz="400" dirty="0"/>
              <a:t>(</a:t>
            </a:r>
            <a:r>
              <a:rPr lang="ru-RU" sz="400" dirty="0" err="1"/>
              <a:t>Fabrique</a:t>
            </a:r>
            <a:r>
              <a:rPr lang="ru-RU" sz="400" dirty="0"/>
              <a:t> </a:t>
            </a:r>
            <a:r>
              <a:rPr lang="ru-RU" sz="400" dirty="0" err="1"/>
              <a:t>Nationale</a:t>
            </a:r>
            <a:r>
              <a:rPr lang="ru-RU" sz="400" dirty="0"/>
              <a:t> </a:t>
            </a:r>
            <a:r>
              <a:rPr lang="ru-RU" sz="400" dirty="0" err="1"/>
              <a:t>Model</a:t>
            </a:r>
            <a:r>
              <a:rPr lang="ru-RU" sz="400" dirty="0"/>
              <a:t> 1949 (часто называемая FN-49 , SAFN или AFN ( версия с автоматической винтовкой ) — самозарядная боевая винтовка , разработанная бельгийским конструктором стрелкового оружия </a:t>
            </a:r>
            <a:r>
              <a:rPr lang="ru-RU" sz="400" dirty="0" err="1"/>
              <a:t>Дьёдонне</a:t>
            </a:r>
            <a:r>
              <a:rPr lang="ru-RU" sz="400" dirty="0"/>
              <a:t> </a:t>
            </a:r>
            <a:r>
              <a:rPr lang="ru-RU" sz="400" dirty="0" err="1"/>
              <a:t>Саивом</a:t>
            </a:r>
            <a:r>
              <a:rPr lang="ru-RU" sz="400" dirty="0"/>
              <a:t> в 1947 году. Она была принята на вооружение вооруженными силами Аргентины , Бельгии . , Бельгийское Конго , Бразилия , Колумбия , Египет , Индонезия , Люксембург и Венесуэла Версия селективного огня , произведенная для Бельгии, была известна как AFN.)</a:t>
            </a:r>
            <a:endParaRPr lang="ru-RU" sz="14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D5D8F22-B368-4D19-8953-D59AA342EDA5}"/>
              </a:ext>
            </a:extLst>
          </p:cNvPr>
          <p:cNvSpPr/>
          <p:nvPr/>
        </p:nvSpPr>
        <p:spPr>
          <a:xfrm>
            <a:off x="20944791" y="245363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Мобилизовать завод </a:t>
            </a:r>
            <a:r>
              <a:rPr lang="en-US" sz="1400" dirty="0" err="1"/>
              <a:t>Impéria</a:t>
            </a:r>
            <a:r>
              <a:rPr lang="en-US" sz="1400" dirty="0"/>
              <a:t> </a:t>
            </a:r>
            <a:r>
              <a:rPr lang="ru-RU" sz="1400" dirty="0"/>
              <a:t>(только в состоянии войны)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1C828EEE-A81C-4FC3-B78B-DE37F620B918}"/>
              </a:ext>
            </a:extLst>
          </p:cNvPr>
          <p:cNvSpPr/>
          <p:nvPr/>
        </p:nvSpPr>
        <p:spPr>
          <a:xfrm>
            <a:off x="14554884" y="231313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Продолжить развитие САУ (1936) (</a:t>
            </a:r>
            <a:r>
              <a:rPr lang="en-US" sz="1400" dirty="0"/>
              <a:t>T-13 II (1936 </a:t>
            </a:r>
            <a:r>
              <a:rPr lang="ru-RU" sz="1400" dirty="0"/>
              <a:t>г.))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17F6A0E1-6BEB-495C-B20A-399B8A628F4D}"/>
              </a:ext>
            </a:extLst>
          </p:cNvPr>
          <p:cNvSpPr/>
          <p:nvPr/>
        </p:nvSpPr>
        <p:spPr>
          <a:xfrm>
            <a:off x="19695648" y="231313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Автомобили и вагоны </a:t>
            </a:r>
            <a:r>
              <a:rPr lang="en-US" sz="1400" dirty="0" err="1"/>
              <a:t>Brossel</a:t>
            </a:r>
            <a:r>
              <a:rPr lang="en-US" sz="1400" dirty="0"/>
              <a:t> </a:t>
            </a:r>
            <a:r>
              <a:rPr lang="ru-RU" sz="400" dirty="0"/>
              <a:t>(Компания с ограниченной ответственностью </a:t>
            </a:r>
            <a:r>
              <a:rPr lang="ru-RU" sz="400" dirty="0" err="1"/>
              <a:t>Brossel</a:t>
            </a:r>
            <a:r>
              <a:rPr lang="ru-RU" sz="400" dirty="0"/>
              <a:t> </a:t>
            </a:r>
            <a:r>
              <a:rPr lang="ru-RU" sz="400" dirty="0" err="1"/>
              <a:t>Frères</a:t>
            </a:r>
            <a:r>
              <a:rPr lang="ru-RU" sz="400" dirty="0"/>
              <a:t> — бывший бельгийский производитель грузовых автомобилей , автобусов и железнодорожных вагонов , основанная по адресу </a:t>
            </a:r>
            <a:r>
              <a:rPr lang="ru-RU" sz="400" dirty="0" err="1"/>
              <a:t>chaussée</a:t>
            </a:r>
            <a:r>
              <a:rPr lang="ru-RU" sz="400" dirty="0"/>
              <a:t> </a:t>
            </a:r>
            <a:r>
              <a:rPr lang="ru-RU" sz="400" dirty="0" err="1"/>
              <a:t>de</a:t>
            </a:r>
            <a:r>
              <a:rPr lang="ru-RU" sz="400" dirty="0"/>
              <a:t> </a:t>
            </a:r>
            <a:r>
              <a:rPr lang="ru-RU" sz="400" dirty="0" err="1"/>
              <a:t>Mons</a:t>
            </a:r>
            <a:r>
              <a:rPr lang="ru-RU" sz="400" dirty="0"/>
              <a:t> , 913 в Брюсселе , в 1912 году. Компания, носящая имя своих основателей, братьев Поля, Луи и Анри </a:t>
            </a:r>
            <a:r>
              <a:rPr lang="ru-RU" sz="400" dirty="0" err="1"/>
              <a:t>Бросселей</a:t>
            </a:r>
            <a:r>
              <a:rPr lang="ru-RU" sz="400" dirty="0"/>
              <a:t>, прекратила свою деятельность в 1968 году Компания </a:t>
            </a:r>
            <a:r>
              <a:rPr lang="ru-RU" sz="400" dirty="0" err="1"/>
              <a:t>Brossel</a:t>
            </a:r>
            <a:r>
              <a:rPr lang="ru-RU" sz="400" dirty="0"/>
              <a:t> произвела несколько серий легких дизельных вагонов для второстепенных линий для SNCB в 1930-х и 1950-х годах, а также поставила бельгийской армии артиллерийские тягачи TAL </a:t>
            </a:r>
            <a:r>
              <a:rPr lang="ru-RU" sz="400" dirty="0" err="1"/>
              <a:t>type</a:t>
            </a:r>
            <a:r>
              <a:rPr lang="ru-RU" sz="400" dirty="0"/>
              <a:t> 780 B. После Второй мировой войны разработка дизельных двигателей небольшой компанией была прекращена.)</a:t>
            </a:r>
            <a:endParaRPr lang="ru-RU" sz="14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08ACEFEB-E675-4D60-995C-46AB2E2C0991}"/>
              </a:ext>
            </a:extLst>
          </p:cNvPr>
          <p:cNvSpPr/>
          <p:nvPr/>
        </p:nvSpPr>
        <p:spPr>
          <a:xfrm>
            <a:off x="18402300" y="21726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La </a:t>
            </a:r>
            <a:r>
              <a:rPr lang="en-US" sz="1400" dirty="0" err="1"/>
              <a:t>Métallurgique</a:t>
            </a:r>
            <a:r>
              <a:rPr lang="ru-RU" sz="1400" dirty="0"/>
              <a:t> </a:t>
            </a:r>
            <a:r>
              <a:rPr lang="ru-RU" sz="500" dirty="0"/>
              <a:t>(Металлургические мастерские , первоначально </a:t>
            </a:r>
            <a:r>
              <a:rPr lang="ru-RU" sz="500" dirty="0" err="1"/>
              <a:t>La</a:t>
            </a:r>
            <a:r>
              <a:rPr lang="ru-RU" sz="500" dirty="0"/>
              <a:t> </a:t>
            </a:r>
            <a:r>
              <a:rPr lang="ru-RU" sz="500" dirty="0" err="1"/>
              <a:t>Métallurgique</a:t>
            </a:r>
            <a:r>
              <a:rPr lang="ru-RU" sz="500" dirty="0"/>
              <a:t> , — бельгийская компания, созданная в середине 19 века в провинции </a:t>
            </a:r>
            <a:r>
              <a:rPr lang="ru-RU" sz="500" dirty="0" err="1"/>
              <a:t>Эно</a:t>
            </a:r>
            <a:r>
              <a:rPr lang="ru-RU" sz="500" dirty="0"/>
              <a:t> для производства транспортных средств, металлоконструкций и железнодорожного </a:t>
            </a:r>
            <a:r>
              <a:rPr lang="ru-RU" sz="500" dirty="0" err="1"/>
              <a:t>оборудования.Строительство</a:t>
            </a:r>
            <a:r>
              <a:rPr lang="ru-RU" sz="500" dirty="0"/>
              <a:t> ведется на нескольких </a:t>
            </a:r>
            <a:r>
              <a:rPr lang="ru-RU" sz="500" dirty="0" err="1"/>
              <a:t>площадках:мастерские</a:t>
            </a:r>
            <a:r>
              <a:rPr lang="ru-RU" sz="500" dirty="0"/>
              <a:t> </a:t>
            </a:r>
            <a:r>
              <a:rPr lang="ru-RU" sz="500" dirty="0" err="1"/>
              <a:t>Tubize</a:t>
            </a:r>
            <a:r>
              <a:rPr lang="ru-RU" sz="500" dirty="0"/>
              <a:t> , для </a:t>
            </a:r>
            <a:r>
              <a:rPr lang="ru-RU" sz="500" dirty="0" err="1"/>
              <a:t>паровозовмастерские</a:t>
            </a:r>
            <a:r>
              <a:rPr lang="ru-RU" sz="500" dirty="0"/>
              <a:t> </a:t>
            </a:r>
            <a:r>
              <a:rPr lang="ru-RU" sz="500" dirty="0" err="1"/>
              <a:t>Nivelles</a:t>
            </a:r>
            <a:r>
              <a:rPr lang="ru-RU" sz="500" dirty="0"/>
              <a:t> , для трамвайных вагонов и </a:t>
            </a:r>
            <a:r>
              <a:rPr lang="ru-RU" sz="500" dirty="0" err="1"/>
              <a:t>прицеповмастерские</a:t>
            </a:r>
            <a:r>
              <a:rPr lang="ru-RU" sz="500" dirty="0"/>
              <a:t> </a:t>
            </a:r>
            <a:r>
              <a:rPr lang="ru-RU" sz="500" dirty="0" err="1"/>
              <a:t>La</a:t>
            </a:r>
            <a:r>
              <a:rPr lang="ru-RU" sz="500" dirty="0"/>
              <a:t> </a:t>
            </a:r>
            <a:r>
              <a:rPr lang="ru-RU" sz="500" dirty="0" err="1"/>
              <a:t>Sambre</a:t>
            </a:r>
            <a:r>
              <a:rPr lang="ru-RU" sz="500" dirty="0"/>
              <a:t> ( </a:t>
            </a:r>
            <a:r>
              <a:rPr lang="ru-RU" sz="500" dirty="0" err="1"/>
              <a:t>Маршен</a:t>
            </a:r>
            <a:r>
              <a:rPr lang="ru-RU" sz="500" dirty="0"/>
              <a:t>-о-</a:t>
            </a:r>
            <a:r>
              <a:rPr lang="ru-RU" sz="500" dirty="0" err="1"/>
              <a:t>Пон</a:t>
            </a:r>
            <a:r>
              <a:rPr lang="ru-RU" sz="500" dirty="0"/>
              <a:t> ), для мостов, металлоконструкций и </a:t>
            </a:r>
            <a:r>
              <a:rPr lang="ru-RU" sz="500" dirty="0" err="1"/>
              <a:t>автомобилейУправление</a:t>
            </a:r>
            <a:r>
              <a:rPr lang="ru-RU" sz="500" dirty="0"/>
              <a:t> мастерскими [ 1 ])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4FB11C64-6A47-4C4B-B70B-5C94A624A164}"/>
              </a:ext>
            </a:extLst>
          </p:cNvPr>
          <p:cNvSpPr/>
          <p:nvPr/>
        </p:nvSpPr>
        <p:spPr>
          <a:xfrm>
            <a:off x="18402300" y="245363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Реквизировать заводы </a:t>
            </a:r>
            <a:r>
              <a:rPr lang="en-US" sz="1400" dirty="0"/>
              <a:t>Minerva</a:t>
            </a:r>
            <a:r>
              <a:rPr lang="ru-RU" sz="1400" dirty="0"/>
              <a:t> </a:t>
            </a:r>
            <a:r>
              <a:rPr lang="ru-RU" sz="300" dirty="0"/>
              <a:t>(После того, как активы </a:t>
            </a:r>
            <a:r>
              <a:rPr lang="ru-RU" sz="300" dirty="0" err="1"/>
              <a:t>Minerva</a:t>
            </a:r>
            <a:r>
              <a:rPr lang="ru-RU" sz="300" dirty="0"/>
              <a:t> </a:t>
            </a:r>
            <a:r>
              <a:rPr lang="ru-RU" sz="300" dirty="0" err="1"/>
              <a:t>Motors</a:t>
            </a:r>
            <a:r>
              <a:rPr lang="ru-RU" sz="300" dirty="0"/>
              <a:t> были выкуплены </a:t>
            </a:r>
            <a:r>
              <a:rPr lang="ru-RU" sz="300" dirty="0" err="1"/>
              <a:t>Матье</a:t>
            </a:r>
            <a:r>
              <a:rPr lang="ru-RU" sz="300" dirty="0"/>
              <a:t> </a:t>
            </a:r>
            <a:r>
              <a:rPr lang="ru-RU" sz="300" dirty="0" err="1"/>
              <a:t>ван</a:t>
            </a:r>
            <a:r>
              <a:rPr lang="ru-RU" sz="300" dirty="0"/>
              <a:t> </a:t>
            </a:r>
            <a:r>
              <a:rPr lang="ru-RU" sz="300" dirty="0" err="1"/>
              <a:t>Роггеном</a:t>
            </a:r>
            <a:r>
              <a:rPr lang="ru-RU" sz="300" dirty="0"/>
              <a:t> в 1939 году, было основано </a:t>
            </a:r>
            <a:r>
              <a:rPr lang="ru-RU" sz="300" dirty="0" err="1"/>
              <a:t>Société</a:t>
            </a:r>
            <a:r>
              <a:rPr lang="ru-RU" sz="300" dirty="0"/>
              <a:t> </a:t>
            </a:r>
            <a:r>
              <a:rPr lang="ru-RU" sz="300" dirty="0" err="1"/>
              <a:t>Nouvelle</a:t>
            </a:r>
            <a:r>
              <a:rPr lang="ru-RU" sz="300" dirty="0"/>
              <a:t> </a:t>
            </a:r>
            <a:r>
              <a:rPr lang="ru-RU" sz="300" dirty="0" err="1"/>
              <a:t>Minerva</a:t>
            </a:r>
            <a:r>
              <a:rPr lang="ru-RU" sz="300" dirty="0"/>
              <a:t>, головной офис которого располагался в </a:t>
            </a:r>
            <a:r>
              <a:rPr lang="ru-RU" sz="300" dirty="0" err="1"/>
              <a:t>Спримонте</a:t>
            </a:r>
            <a:r>
              <a:rPr lang="ru-RU" sz="300" dirty="0"/>
              <a:t> , затем в </a:t>
            </a:r>
            <a:r>
              <a:rPr lang="ru-RU" sz="300" dirty="0" err="1"/>
              <a:t>Мортселе</a:t>
            </a:r>
            <a:r>
              <a:rPr lang="ru-RU" sz="300" dirty="0"/>
              <a:t> , в пригороде Антверпена . Некоторые утилиты продолжали производиться под маркой </a:t>
            </a:r>
            <a:r>
              <a:rPr lang="ru-RU" sz="300" dirty="0" err="1"/>
              <a:t>Minerva</a:t>
            </a:r>
            <a:r>
              <a:rPr lang="ru-RU" sz="300" dirty="0"/>
              <a:t> на заводах </a:t>
            </a:r>
            <a:r>
              <a:rPr lang="ru-RU" sz="300" dirty="0" err="1"/>
              <a:t>Impéria</a:t>
            </a:r>
            <a:r>
              <a:rPr lang="ru-RU" sz="300" dirty="0"/>
              <a:t> , также принадлежащих Ван </a:t>
            </a:r>
            <a:r>
              <a:rPr lang="ru-RU" sz="300" dirty="0" err="1"/>
              <a:t>Роггену</a:t>
            </a:r>
            <a:r>
              <a:rPr lang="ru-RU" sz="300" dirty="0"/>
              <a:t>. Новая компания прекратила производство бесклапанных двигателей системы </a:t>
            </a:r>
            <a:r>
              <a:rPr lang="ru-RU" sz="300" dirty="0" err="1"/>
              <a:t>Knight</a:t>
            </a:r>
            <a:r>
              <a:rPr lang="ru-RU" sz="300" dirty="0"/>
              <a:t>, которые сделали репутацию </a:t>
            </a:r>
            <a:r>
              <a:rPr lang="ru-RU" sz="300" dirty="0" err="1"/>
              <a:t>Minerva.Прототип</a:t>
            </a:r>
            <a:r>
              <a:rPr lang="ru-RU" sz="300" dirty="0"/>
              <a:t> «гражданского» джипа </a:t>
            </a:r>
            <a:r>
              <a:rPr lang="ru-RU" sz="300" dirty="0" err="1"/>
              <a:t>Minerva</a:t>
            </a:r>
            <a:r>
              <a:rPr lang="ru-RU" sz="300" dirty="0"/>
              <a:t>, 1957 </a:t>
            </a:r>
            <a:r>
              <a:rPr lang="ru-RU" sz="300" dirty="0" err="1"/>
              <a:t>год.Во</a:t>
            </a:r>
            <a:r>
              <a:rPr lang="ru-RU" sz="300" dirty="0"/>
              <a:t> время Великой Отечественной войны завод </a:t>
            </a:r>
            <a:r>
              <a:rPr lang="ru-RU" sz="300" dirty="0" err="1"/>
              <a:t>Мортсель</a:t>
            </a:r>
            <a:r>
              <a:rPr lang="ru-RU" sz="300" dirty="0"/>
              <a:t> был реквизирован, и ему было поручено ремонтировать авиационные двигатели. За это его несколько раз бомбили.)</a:t>
            </a:r>
            <a:endParaRPr lang="ru-RU" sz="14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E4306019-581B-4A18-87BF-3B7F8357B066}"/>
              </a:ext>
            </a:extLst>
          </p:cNvPr>
          <p:cNvSpPr/>
          <p:nvPr/>
        </p:nvSpPr>
        <p:spPr>
          <a:xfrm>
            <a:off x="15828840" y="245363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Массовое производство САУ (1937) (Т-13 </a:t>
            </a:r>
            <a:r>
              <a:rPr lang="en-US" sz="1400" dirty="0"/>
              <a:t>III</a:t>
            </a:r>
            <a:r>
              <a:rPr lang="ru-RU" sz="1400" dirty="0"/>
              <a:t>)</a:t>
            </a:r>
          </a:p>
        </p:txBody>
      </p:sp>
      <p:sp>
        <p:nvSpPr>
          <p:cNvPr id="44" name="Прямоугольник 43">
            <a:extLst>
              <a:ext uri="{FF2B5EF4-FFF2-40B4-BE49-F238E27FC236}">
                <a16:creationId xmlns:a16="http://schemas.microsoft.com/office/drawing/2014/main" id="{E9E5E8BF-D995-4901-9A14-BDDD65CD7BB5}"/>
              </a:ext>
            </a:extLst>
          </p:cNvPr>
          <p:cNvSpPr/>
          <p:nvPr/>
        </p:nvSpPr>
        <p:spPr>
          <a:xfrm>
            <a:off x="17125266" y="231313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Автотанковая</a:t>
            </a:r>
            <a:r>
              <a:rPr lang="ru-RU" sz="1400" dirty="0"/>
              <a:t> учебная школа </a:t>
            </a:r>
            <a:r>
              <a:rPr lang="ru-RU" sz="1400" dirty="0" err="1"/>
              <a:t>Борсбеек</a:t>
            </a:r>
            <a:endParaRPr lang="ru-RU" sz="14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2E359796-D508-420A-B340-9B6DD34480FF}"/>
              </a:ext>
            </a:extLst>
          </p:cNvPr>
          <p:cNvSpPr/>
          <p:nvPr/>
        </p:nvSpPr>
        <p:spPr>
          <a:xfrm>
            <a:off x="22266030" y="231313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Подготовить велосипеды для армии </a:t>
            </a:r>
            <a:r>
              <a:rPr lang="ru-RU" sz="800" dirty="0"/>
              <a:t>(Помимо этого, согласно западным источникам, пограничники-велосипедисты (</a:t>
            </a:r>
            <a:r>
              <a:rPr lang="ru-RU" sz="800" dirty="0" err="1"/>
              <a:t>Cyclistes</a:t>
            </a:r>
            <a:r>
              <a:rPr lang="ru-RU" sz="800" dirty="0"/>
              <a:t> </a:t>
            </a:r>
            <a:r>
              <a:rPr lang="ru-RU" sz="800" dirty="0" err="1"/>
              <a:t>frontieres</a:t>
            </a:r>
            <a:r>
              <a:rPr lang="ru-RU" sz="800" dirty="0"/>
              <a:t>) к началу 1940 года располагали 42 Т13.)</a:t>
            </a:r>
            <a:endParaRPr lang="ru-RU" sz="14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56B6E708-5271-4862-8558-AB25F9A3CD4A}"/>
              </a:ext>
            </a:extLst>
          </p:cNvPr>
          <p:cNvSpPr/>
          <p:nvPr/>
        </p:nvSpPr>
        <p:spPr>
          <a:xfrm>
            <a:off x="13317318" y="2172046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армию Противотанковыми орудиями (1936) (</a:t>
            </a:r>
            <a:r>
              <a:rPr lang="da-DK" sz="1400" dirty="0"/>
              <a:t>F.R.C. Mod.31</a:t>
            </a:r>
            <a:r>
              <a:rPr lang="ru-RU" sz="1400" dirty="0"/>
              <a:t>) </a:t>
            </a:r>
            <a:r>
              <a:rPr lang="ru-RU" sz="200" dirty="0"/>
              <a:t>(В 1935 году орудие стало поступать на вооружение бельгийской армии и к началу немецкого вторжения в 1940 году их количество составляло более 750 экземпляров. Все боевые и резервные пехотные первой линии, кавалерийские части и подразделения пограничников были оснащены данным орудием, а резервные части второй линии должны были обходится противотанковыми ружьями. Каждый пехотный полк состоял из 3 пехотных батальонов и одной батальона тяжёлого вооружения. Последний, в свою очередь, состоял из 3 рот тяжёлого оружия, одна из которых была оснащена 12 47-мм противотанковыми пушками F.R.C. Mod.31. Учитывая хорошие </a:t>
            </a:r>
            <a:r>
              <a:rPr lang="ru-RU" sz="200" dirty="0" err="1"/>
              <a:t>бронепробиваемые</a:t>
            </a:r>
            <a:r>
              <a:rPr lang="ru-RU" sz="200" dirty="0"/>
              <a:t> возможности, «47» мог пробить 30 мм броню немецких танков </a:t>
            </a:r>
            <a:r>
              <a:rPr lang="ru-RU" sz="200" dirty="0" err="1"/>
              <a:t>PzKpfw</a:t>
            </a:r>
            <a:r>
              <a:rPr lang="ru-RU" sz="200" dirty="0"/>
              <a:t> III и </a:t>
            </a:r>
            <a:r>
              <a:rPr lang="ru-RU" sz="200" dirty="0" err="1"/>
              <a:t>PzKpfw</a:t>
            </a:r>
            <a:r>
              <a:rPr lang="ru-RU" sz="200" dirty="0"/>
              <a:t> IV на расстоянии более 500 м. Существуют доклады танкистов, удивлённых наличием данного оружия у Бельгийцев, но в основном большая часть бельгийской армии была развёрнута на севере страны, на плоской местности Фландрии, а не в гористой местности в Арденнах, на юге, которая рассматривалась бельгийским командованием как непроходимая. Но которое в итоге и послужило в качестве основного маршрута вторжения примерно 2500 немецких </a:t>
            </a:r>
            <a:r>
              <a:rPr lang="ru-RU" sz="200" dirty="0" err="1"/>
              <a:t>танков.Для</a:t>
            </a:r>
            <a:r>
              <a:rPr lang="ru-RU" sz="200" dirty="0"/>
              <a:t> перемещения орудия использовались как специализированные артиллерийские тягачи </a:t>
            </a:r>
            <a:r>
              <a:rPr lang="ru-RU" sz="200" dirty="0" err="1"/>
              <a:t>Marmon-Herrington</a:t>
            </a:r>
            <a:r>
              <a:rPr lang="ru-RU" sz="200" dirty="0"/>
              <a:t> </a:t>
            </a:r>
            <a:r>
              <a:rPr lang="ru-RU" sz="200" dirty="0" err="1"/>
              <a:t>Mle</a:t>
            </a:r>
            <a:r>
              <a:rPr lang="ru-RU" sz="200" dirty="0"/>
              <a:t> 1938 так и обычные грузовики GMC </a:t>
            </a:r>
            <a:r>
              <a:rPr lang="ru-RU" sz="200" dirty="0" err="1"/>
              <a:t>Mle</a:t>
            </a:r>
            <a:r>
              <a:rPr lang="ru-RU" sz="200" dirty="0"/>
              <a:t> 1937.)</a:t>
            </a:r>
            <a:endParaRPr lang="ru-RU" sz="14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:a16="http://schemas.microsoft.com/office/drawing/2014/main" id="{2680FF36-1ECB-431C-B518-9AFCFDA654B2}"/>
              </a:ext>
            </a:extLst>
          </p:cNvPr>
          <p:cNvSpPr/>
          <p:nvPr/>
        </p:nvSpPr>
        <p:spPr>
          <a:xfrm>
            <a:off x="13255380" y="245363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пехотные дивизии </a:t>
            </a:r>
            <a:r>
              <a:rPr lang="ru-RU" sz="1400" dirty="0" err="1"/>
              <a:t>артподдержкой</a:t>
            </a:r>
            <a:r>
              <a:rPr lang="ru-RU" sz="1400" dirty="0"/>
              <a:t> (1936-1940) </a:t>
            </a:r>
            <a:r>
              <a:rPr lang="ru-RU" sz="300" dirty="0"/>
              <a:t>(</a:t>
            </a:r>
            <a:r>
              <a:rPr lang="ru-RU" sz="300" dirty="0" err="1"/>
              <a:t>Canon</a:t>
            </a:r>
            <a:r>
              <a:rPr lang="ru-RU" sz="300" dirty="0"/>
              <a:t> </a:t>
            </a:r>
            <a:r>
              <a:rPr lang="ru-RU" sz="300" dirty="0" err="1"/>
              <a:t>de</a:t>
            </a:r>
            <a:r>
              <a:rPr lang="ru-RU" sz="300" dirty="0"/>
              <a:t> 76 FRC — бельгийское орудие поддержки пехоты , выпускавшееся компанией </a:t>
            </a:r>
            <a:r>
              <a:rPr lang="ru-RU" sz="300" dirty="0" err="1"/>
              <a:t>Fonderie</a:t>
            </a:r>
            <a:r>
              <a:rPr lang="ru-RU" sz="300" dirty="0"/>
              <a:t> </a:t>
            </a:r>
            <a:r>
              <a:rPr lang="ru-RU" sz="300" dirty="0" err="1"/>
              <a:t>Royale</a:t>
            </a:r>
            <a:r>
              <a:rPr lang="ru-RU" sz="300" dirty="0"/>
              <a:t> </a:t>
            </a:r>
            <a:r>
              <a:rPr lang="ru-RU" sz="300" dirty="0" err="1"/>
              <a:t>des</a:t>
            </a:r>
            <a:r>
              <a:rPr lang="ru-RU" sz="300" dirty="0"/>
              <a:t> </a:t>
            </a:r>
            <a:r>
              <a:rPr lang="ru-RU" sz="300" dirty="0" err="1"/>
              <a:t>Canons</a:t>
            </a:r>
            <a:r>
              <a:rPr lang="ru-RU" sz="300" dirty="0"/>
              <a:t> (FRC). Орудие обычно имело калибр 76 мм; однако вместо этого можно было установить дополнительный 47-мм ствол. Орудие предназначалось для перевозки на прицепе , буксируемом автомобилем . В 1940 году Вермахт переименовал их в 7,6 </a:t>
            </a:r>
            <a:r>
              <a:rPr lang="ru-RU" sz="300" dirty="0" err="1"/>
              <a:t>cm</a:t>
            </a:r>
            <a:r>
              <a:rPr lang="ru-RU" sz="300" dirty="0"/>
              <a:t> IG 260(b) . К началу Великой Отечественной войны было выпущено 198 таких орудий.)</a:t>
            </a:r>
            <a:endParaRPr lang="ru-RU" sz="1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:a16="http://schemas.microsoft.com/office/drawing/2014/main" id="{1BE05CA1-7E0B-485D-819A-704F80401958}"/>
              </a:ext>
            </a:extLst>
          </p:cNvPr>
          <p:cNvSpPr/>
          <p:nvPr/>
        </p:nvSpPr>
        <p:spPr>
          <a:xfrm>
            <a:off x="11984502" y="231313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Бельгийской артиллерии (1936) </a:t>
            </a:r>
            <a:r>
              <a:rPr lang="ru-RU" sz="400" dirty="0"/>
              <a:t>(</a:t>
            </a:r>
            <a:r>
              <a:rPr lang="ru-RU" sz="400" dirty="0" err="1"/>
              <a:t>Canon</a:t>
            </a:r>
            <a:r>
              <a:rPr lang="ru-RU" sz="400" dirty="0"/>
              <a:t> </a:t>
            </a:r>
            <a:r>
              <a:rPr lang="ru-RU" sz="400" dirty="0" err="1"/>
              <a:t>de</a:t>
            </a:r>
            <a:r>
              <a:rPr lang="ru-RU" sz="400" dirty="0"/>
              <a:t> 12 </a:t>
            </a:r>
            <a:r>
              <a:rPr lang="ru-RU" sz="400" dirty="0" err="1"/>
              <a:t>cm</a:t>
            </a:r>
            <a:r>
              <a:rPr lang="ru-RU" sz="400" dirty="0"/>
              <a:t> L </a:t>
            </a:r>
            <a:r>
              <a:rPr lang="ru-RU" sz="400" dirty="0" err="1"/>
              <a:t>mle</a:t>
            </a:r>
            <a:r>
              <a:rPr lang="ru-RU" sz="400" dirty="0"/>
              <a:t> 1931 — среднее полевое орудие, изготовленное и использовавшееся Бельгией во время Второй мировой войны . Захваченные орудия были приняты на вооружение Вермахта после капитуляции Бельгии в мае 1940 года как 12 </a:t>
            </a:r>
            <a:r>
              <a:rPr lang="ru-RU" sz="400" dirty="0" err="1"/>
              <a:t>cm</a:t>
            </a:r>
            <a:r>
              <a:rPr lang="ru-RU" sz="400" dirty="0"/>
              <a:t> K 370 (b) , где они обычно использовались для береговой обороны.. Он был довольно тяжелым для своего размера, но имел хороший радиус действия. На раздвоенной тропе были большие лопаты, которые нужно было вбивать в землю, чтобы закрепить оружие на месте.)</a:t>
            </a:r>
            <a:r>
              <a:rPr lang="ru-RU" sz="1000" dirty="0"/>
              <a:t>)</a:t>
            </a:r>
            <a:endParaRPr lang="ru-RU" sz="14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A0E6E2C-7B78-48F8-8D54-530BEA3D0C1F}"/>
              </a:ext>
            </a:extLst>
          </p:cNvPr>
          <p:cNvSpPr/>
          <p:nvPr/>
        </p:nvSpPr>
        <p:spPr>
          <a:xfrm>
            <a:off x="8232336" y="2172046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(наше)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A93E377-6A12-4528-9AFD-05DFCD4EE6EC}"/>
              </a:ext>
            </a:extLst>
          </p:cNvPr>
          <p:cNvSpPr/>
          <p:nvPr/>
        </p:nvSpPr>
        <p:spPr>
          <a:xfrm>
            <a:off x="9414120" y="231313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Лаборатория баллистической метрологии (1946)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CEC72D80-A4AD-41E8-85D1-786A128A79B3}"/>
              </a:ext>
            </a:extLst>
          </p:cNvPr>
          <p:cNvSpPr/>
          <p:nvPr/>
        </p:nvSpPr>
        <p:spPr>
          <a:xfrm>
            <a:off x="9414120" y="245363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Лаборатория ядерной физики (1947)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F08AAA0F-EF8D-4C3B-9D0F-BC29CCF04137}"/>
              </a:ext>
            </a:extLst>
          </p:cNvPr>
          <p:cNvSpPr/>
          <p:nvPr/>
        </p:nvSpPr>
        <p:spPr>
          <a:xfrm>
            <a:off x="6940774" y="231313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Телекоммуникационная лаборатория (1947)</a:t>
            </a: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3B5FB243-8F52-48F2-8A87-65479D2CDCB6}"/>
              </a:ext>
            </a:extLst>
          </p:cNvPr>
          <p:cNvSpPr/>
          <p:nvPr/>
        </p:nvSpPr>
        <p:spPr>
          <a:xfrm>
            <a:off x="6940774" y="245363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Лаборатория ядерной химии (1951)</a:t>
            </a:r>
          </a:p>
        </p:txBody>
      </p: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E29E2367-12B5-47E7-BE24-592F93239C5C}"/>
              </a:ext>
            </a:extLst>
          </p:cNvPr>
          <p:cNvCxnSpPr>
            <a:cxnSpLocks/>
            <a:stCxn id="30" idx="3"/>
            <a:endCxn id="27" idx="1"/>
          </p:cNvCxnSpPr>
          <p:nvPr/>
        </p:nvCxnSpPr>
        <p:spPr>
          <a:xfrm>
            <a:off x="9056692" y="25076334"/>
            <a:ext cx="3574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0E4FDC92-0409-4738-B9A6-9F0E90156B62}"/>
              </a:ext>
            </a:extLst>
          </p:cNvPr>
          <p:cNvSpPr/>
          <p:nvPr/>
        </p:nvSpPr>
        <p:spPr>
          <a:xfrm>
            <a:off x="10926543" y="2172046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массовую мобилизацию </a:t>
            </a:r>
            <a:r>
              <a:rPr lang="ru-RU" sz="1100" dirty="0"/>
              <a:t>(</a:t>
            </a:r>
            <a:r>
              <a:rPr lang="ru-RU" sz="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Уже 3 сентября бельгийский король объявил мобилизацию, по которой вооруженные силы были увеличены на полтора миллиона человек.</a:t>
            </a:r>
            <a:r>
              <a:rPr lang="ru-RU" sz="1100" dirty="0"/>
              <a:t>)</a:t>
            </a:r>
            <a:endParaRPr lang="ru-RU" sz="14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1D07C853-B2DD-4982-BF11-511B650715D7}"/>
              </a:ext>
            </a:extLst>
          </p:cNvPr>
          <p:cNvSpPr/>
          <p:nvPr/>
        </p:nvSpPr>
        <p:spPr>
          <a:xfrm>
            <a:off x="14554884" y="259412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Авиастроительная компания «</a:t>
            </a:r>
            <a:r>
              <a:rPr lang="en-US" sz="1400" dirty="0"/>
              <a:t>Ateliers Renard»</a:t>
            </a:r>
            <a:r>
              <a:rPr lang="ru-RU" sz="1400" dirty="0"/>
              <a:t> (Разведчики довоенные </a:t>
            </a:r>
            <a:r>
              <a:rPr lang="en-US" sz="1400" dirty="0"/>
              <a:t>Renard R.31</a:t>
            </a:r>
            <a:r>
              <a:rPr lang="ru-RU" sz="1400" dirty="0"/>
              <a:t>)</a:t>
            </a: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D603320C-9192-4F3C-8114-F303A7CD6793}"/>
              </a:ext>
            </a:extLst>
          </p:cNvPr>
          <p:cNvSpPr/>
          <p:nvPr/>
        </p:nvSpPr>
        <p:spPr>
          <a:xfrm>
            <a:off x="20944791" y="273462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Аэродром  «Ле-</a:t>
            </a:r>
            <a:r>
              <a:rPr lang="ru-RU" sz="1400" dirty="0" err="1"/>
              <a:t>Кюло</a:t>
            </a:r>
            <a:r>
              <a:rPr lang="ru-RU" sz="1400" dirty="0"/>
              <a:t>» </a:t>
            </a:r>
            <a:r>
              <a:rPr lang="ru-RU" sz="400" dirty="0"/>
              <a:t>(Авиабаза </a:t>
            </a:r>
            <a:r>
              <a:rPr lang="ru-RU" sz="400" dirty="0" err="1"/>
              <a:t>Бовшен</a:t>
            </a:r>
            <a:r>
              <a:rPr lang="ru-RU" sz="400" dirty="0"/>
              <a:t> была военным аэродромом бельгийских ВВС до Второй мировой войны , созданным в 1936 году как «Аэродром Ле-</a:t>
            </a:r>
            <a:r>
              <a:rPr lang="ru-RU" sz="400" dirty="0" err="1"/>
              <a:t>Кюло</a:t>
            </a:r>
            <a:r>
              <a:rPr lang="ru-RU" sz="400" dirty="0"/>
              <a:t>». Здесь находится 1- е крыло , эксплуатирующее вертолеты A109BA , и Школа базовой летной подготовки , в которой эксплуатируются учебно-тренировочные самолеты SIAI </a:t>
            </a:r>
            <a:r>
              <a:rPr lang="ru-RU" sz="400" dirty="0" err="1"/>
              <a:t>Marchetti</a:t>
            </a:r>
            <a:r>
              <a:rPr lang="ru-RU" sz="400" dirty="0"/>
              <a:t> SF.260 .Он используется как база для оперативных вертолетных эскадрилий и как учебный центр для пилотов. В </a:t>
            </a:r>
            <a:r>
              <a:rPr lang="ru-RU" sz="400" dirty="0" err="1"/>
              <a:t>Бовешене</a:t>
            </a:r>
            <a:r>
              <a:rPr lang="ru-RU" sz="400" dirty="0"/>
              <a:t> также находится </a:t>
            </a:r>
            <a:r>
              <a:rPr lang="ru-RU" sz="400" dirty="0" err="1"/>
              <a:t>Wing</a:t>
            </a:r>
            <a:r>
              <a:rPr lang="ru-RU" sz="400" dirty="0"/>
              <a:t> </a:t>
            </a:r>
            <a:r>
              <a:rPr lang="ru-RU" sz="400" dirty="0" err="1"/>
              <a:t>Meteo</a:t>
            </a:r>
            <a:r>
              <a:rPr lang="ru-RU" sz="400" dirty="0"/>
              <a:t> и оркестр ВВС. В нем работает 1100 человек, поэтому он является вторым работодателем Валлонского Брабанта.)</a:t>
            </a:r>
            <a:endParaRPr lang="ru-RU" sz="700" dirty="0"/>
          </a:p>
        </p:txBody>
      </p: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F50CFCD5-56FB-451D-9C26-A4B05088EFA7}"/>
              </a:ext>
            </a:extLst>
          </p:cNvPr>
          <p:cNvSpPr/>
          <p:nvPr/>
        </p:nvSpPr>
        <p:spPr>
          <a:xfrm>
            <a:off x="8098902" y="273462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«</a:t>
            </a:r>
            <a:r>
              <a:rPr lang="ru-RU" sz="1400" dirty="0" err="1"/>
              <a:t>Флорен</a:t>
            </a:r>
            <a:r>
              <a:rPr lang="ru-RU" sz="1400" dirty="0"/>
              <a:t>»(1936) </a:t>
            </a:r>
            <a:r>
              <a:rPr lang="ru-RU" sz="300" dirty="0"/>
              <a:t>(Во время Второй мировой войны отсюда действовали истребительные части немецких люфтваффе , в том числе ночные истребители </a:t>
            </a:r>
            <a:r>
              <a:rPr lang="ru-RU" sz="300" dirty="0" err="1"/>
              <a:t>Ju</a:t>
            </a:r>
            <a:r>
              <a:rPr lang="ru-RU" sz="300" dirty="0"/>
              <a:t> 88 и </a:t>
            </a:r>
            <a:r>
              <a:rPr lang="ru-RU" sz="300" dirty="0" err="1"/>
              <a:t>Bf</a:t>
            </a:r>
            <a:r>
              <a:rPr lang="ru-RU" sz="300" dirty="0"/>
              <a:t> 110 и дневные истребители </a:t>
            </a:r>
            <a:r>
              <a:rPr lang="ru-RU" sz="300" dirty="0" err="1"/>
              <a:t>Focke-Wulf</a:t>
            </a:r>
            <a:r>
              <a:rPr lang="ru-RU" sz="300" dirty="0"/>
              <a:t> </a:t>
            </a:r>
            <a:r>
              <a:rPr lang="ru-RU" sz="300" dirty="0" err="1"/>
              <a:t>Fw</a:t>
            </a:r>
            <a:r>
              <a:rPr lang="ru-RU" sz="300" dirty="0"/>
              <a:t> 190 . Он был захвачен в сентябре 1944 года, после чего действовавшие отсюда подразделения союзников включали 430-ю истребительную эскадрилью ВВС США, летавшую на Lockheed </a:t>
            </a:r>
            <a:r>
              <a:rPr lang="ru-RU" sz="300" dirty="0" err="1"/>
              <a:t>Lockheed</a:t>
            </a:r>
            <a:r>
              <a:rPr lang="ru-RU" sz="300" dirty="0"/>
              <a:t> P-38 </a:t>
            </a:r>
            <a:r>
              <a:rPr lang="ru-RU" sz="300" dirty="0" err="1"/>
              <a:t>Lightning</a:t>
            </a:r>
            <a:r>
              <a:rPr lang="ru-RU" sz="300" dirty="0"/>
              <a:t> в роли штурмовика, и 422-ю эскадрилью ночных истребителей, летающих на Northrop P-61 Black </a:t>
            </a:r>
            <a:r>
              <a:rPr lang="ru-RU" sz="300" dirty="0" err="1"/>
              <a:t>Widows</a:t>
            </a:r>
            <a:r>
              <a:rPr lang="ru-RU" sz="300" dirty="0"/>
              <a:t>. . [2] С 1984 по 1990 год 485-е тактическое ракетное крыло ВВС США дислоцировалось во </a:t>
            </a:r>
            <a:r>
              <a:rPr lang="ru-RU" sz="300" dirty="0" err="1"/>
              <a:t>Флоренне</a:t>
            </a:r>
            <a:r>
              <a:rPr lang="ru-RU" sz="300" dirty="0"/>
              <a:t>, развернув крылатую ракету наземного базирования BGM-109G .системы, которые были сняты в 1989 году в рамках Договора о ракетах средней и меньшей дальности .В настоящее время на авиабазе </a:t>
            </a:r>
            <a:r>
              <a:rPr lang="ru-RU" sz="300" dirty="0" err="1"/>
              <a:t>Флоренн</a:t>
            </a:r>
            <a:r>
              <a:rPr lang="ru-RU" sz="300" dirty="0"/>
              <a:t> действуют две истребительные эскадрильи. 1-я эскадрилья , начатая в 1917 году, и 350-я эскадрилья , созданная в Великобритании в 1942 году во время Второй мировой войны . Оба подразделения летают на F-16 </a:t>
            </a:r>
            <a:r>
              <a:rPr lang="ru-RU" sz="300" dirty="0" err="1"/>
              <a:t>Fighting</a:t>
            </a:r>
            <a:r>
              <a:rPr lang="ru-RU" sz="300" dirty="0"/>
              <a:t> Falcon .)</a:t>
            </a:r>
            <a:endParaRPr lang="ru-RU" sz="1400" dirty="0"/>
          </a:p>
        </p:txBody>
      </p:sp>
      <p:sp>
        <p:nvSpPr>
          <p:cNvPr id="53" name="Прямоугольник 52">
            <a:extLst>
              <a:ext uri="{FF2B5EF4-FFF2-40B4-BE49-F238E27FC236}">
                <a16:creationId xmlns:a16="http://schemas.microsoft.com/office/drawing/2014/main" id="{9B2453BF-815C-4325-B8B8-E6656C3248AB}"/>
              </a:ext>
            </a:extLst>
          </p:cNvPr>
          <p:cNvSpPr/>
          <p:nvPr/>
        </p:nvSpPr>
        <p:spPr>
          <a:xfrm>
            <a:off x="14554884" y="3014893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тяжёлых истребителей (1936) </a:t>
            </a:r>
            <a:r>
              <a:rPr lang="ru-RU" sz="600" dirty="0"/>
              <a:t>(LACAB GR.8 </a:t>
            </a:r>
            <a:r>
              <a:rPr lang="ru-RU" sz="600" dirty="0" err="1"/>
              <a:t>Doryphore</a:t>
            </a:r>
            <a:r>
              <a:rPr lang="ru-RU" sz="600" dirty="0"/>
              <a:t> был прототипом бельгийского многоцелевого боевого самолета 1930-х годов. Двухмоторный биплан предназначался для выполнения бомбардировочных и разведывательных задач, а также в качестве истребителя сопровождения. Когда он был завершен, он уже устарел, и больше его не строили.)</a:t>
            </a:r>
            <a:endParaRPr lang="ru-RU" sz="1400" dirty="0"/>
          </a:p>
        </p:txBody>
      </p:sp>
      <p:sp>
        <p:nvSpPr>
          <p:cNvPr id="54" name="Прямоугольник 53">
            <a:extLst>
              <a:ext uri="{FF2B5EF4-FFF2-40B4-BE49-F238E27FC236}">
                <a16:creationId xmlns:a16="http://schemas.microsoft.com/office/drawing/2014/main" id="{7DF6CD79-8349-4E75-89EF-5208B3487C7C}"/>
              </a:ext>
            </a:extLst>
          </p:cNvPr>
          <p:cNvSpPr/>
          <p:nvPr/>
        </p:nvSpPr>
        <p:spPr>
          <a:xfrm>
            <a:off x="18402300" y="273462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</a:t>
            </a:r>
            <a:r>
              <a:rPr lang="en-US" sz="1400" dirty="0"/>
              <a:t>Renard R.36 </a:t>
            </a:r>
            <a:r>
              <a:rPr lang="ru-RU" sz="300" dirty="0"/>
              <a:t>(</a:t>
            </a:r>
            <a:r>
              <a:rPr lang="ru-RU" sz="300" dirty="0" err="1"/>
              <a:t>Renard</a:t>
            </a:r>
            <a:r>
              <a:rPr lang="ru-RU" sz="300" dirty="0"/>
              <a:t> R.36 был бельгийским цельнометаллическим истребителем, разработанным Альфредом Ренаром для замены </a:t>
            </a:r>
            <a:r>
              <a:rPr lang="ru-RU" sz="300" dirty="0" err="1"/>
              <a:t>Fairey</a:t>
            </a:r>
            <a:r>
              <a:rPr lang="ru-RU" sz="300" dirty="0"/>
              <a:t> </a:t>
            </a:r>
            <a:r>
              <a:rPr lang="ru-RU" sz="300" dirty="0" err="1"/>
              <a:t>Firefly</a:t>
            </a:r>
            <a:r>
              <a:rPr lang="ru-RU" sz="300" dirty="0"/>
              <a:t> IIM в бельгийских ВВС . Разработанный для усовершенствования </a:t>
            </a:r>
            <a:r>
              <a:rPr lang="ru-RU" sz="300" dirty="0" err="1"/>
              <a:t>Renard</a:t>
            </a:r>
            <a:r>
              <a:rPr lang="ru-RU" sz="300" dirty="0"/>
              <a:t> </a:t>
            </a:r>
            <a:r>
              <a:rPr lang="ru-RU" sz="300" dirty="0" err="1"/>
              <a:t>Epervier</a:t>
            </a:r>
            <a:r>
              <a:rPr lang="ru-RU" sz="300" dirty="0"/>
              <a:t> , который так и не был принят на вооружение бельгийским правительством, прототип R.36 впервые поднялся в воздух 5 ноября 1937 г. [1] После испытаний R.36 был выбран бельгийскими ВВС в конце 1938 г. Предварительно заказано 40 самолетов, которые должны быть доставлены через два года.)</a:t>
            </a:r>
            <a:endParaRPr lang="ru-RU" sz="1400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:a16="http://schemas.microsoft.com/office/drawing/2014/main" id="{5ECB5972-DF2F-44B1-9C1F-35B746F0DE1F}"/>
              </a:ext>
            </a:extLst>
          </p:cNvPr>
          <p:cNvSpPr/>
          <p:nvPr/>
        </p:nvSpPr>
        <p:spPr>
          <a:xfrm>
            <a:off x="15828840" y="287499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</a:t>
            </a:r>
            <a:r>
              <a:rPr lang="en-US" sz="1400" dirty="0"/>
              <a:t>R37 </a:t>
            </a:r>
            <a:r>
              <a:rPr lang="ru-RU" sz="1400" dirty="0"/>
              <a:t>при поддержке Франции </a:t>
            </a:r>
            <a:r>
              <a:rPr lang="ru-RU" sz="500" dirty="0"/>
              <a:t>(Версия R.36 с радиальным двигателем </a:t>
            </a:r>
            <a:r>
              <a:rPr lang="ru-RU" sz="500" dirty="0" err="1"/>
              <a:t>Gnome-Rhône</a:t>
            </a:r>
            <a:r>
              <a:rPr lang="ru-RU" sz="500" dirty="0"/>
              <a:t> 14N-21 мощностью 820 кВт (1100 </a:t>
            </a:r>
            <a:r>
              <a:rPr lang="ru-RU" sz="500" dirty="0" err="1"/>
              <a:t>л.с</a:t>
            </a:r>
            <a:r>
              <a:rPr lang="ru-RU" sz="500" dirty="0"/>
              <a:t>.) , один самолет захвачен немецкими войсками в мае 1940 г. [6] Планируемое вооружение: 4 × 7,7-мм пулемета FN </a:t>
            </a:r>
            <a:r>
              <a:rPr lang="ru-RU" sz="500" dirty="0" err="1"/>
              <a:t>Browning</a:t>
            </a:r>
            <a:r>
              <a:rPr lang="ru-RU" sz="500" dirty="0"/>
              <a:t> и 2 × 13,2-мм снарядные пушки FN </a:t>
            </a:r>
            <a:r>
              <a:rPr lang="ru-RU" sz="500" dirty="0" err="1"/>
              <a:t>Browning</a:t>
            </a:r>
            <a:r>
              <a:rPr lang="ru-RU" sz="500" dirty="0"/>
              <a:t> . [7])</a:t>
            </a:r>
            <a:endParaRPr lang="ru-RU" sz="1400" dirty="0"/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1FB752A9-4E9A-49DC-BBFD-B10E15AF187E}"/>
              </a:ext>
            </a:extLst>
          </p:cNvPr>
          <p:cNvSpPr/>
          <p:nvPr/>
        </p:nvSpPr>
        <p:spPr>
          <a:xfrm>
            <a:off x="18402300" y="287499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</a:t>
            </a:r>
            <a:r>
              <a:rPr lang="en-US" sz="1400" dirty="0"/>
              <a:t>R3</a:t>
            </a:r>
            <a:r>
              <a:rPr lang="ru-RU" sz="1400" dirty="0"/>
              <a:t>8</a:t>
            </a:r>
            <a:r>
              <a:rPr lang="en-US" sz="1400" dirty="0"/>
              <a:t> </a:t>
            </a:r>
            <a:r>
              <a:rPr lang="ru-RU" sz="1400" dirty="0"/>
              <a:t>при поддержке Великобритании </a:t>
            </a:r>
            <a:r>
              <a:rPr lang="ru-RU" sz="400" dirty="0"/>
              <a:t>(Производная от самолета R.36 с двигателем Rolls-Royce Merlin II мощностью 770 кВт (1030 </a:t>
            </a:r>
            <a:r>
              <a:rPr lang="ru-RU" sz="400" dirty="0" err="1"/>
              <a:t>л.с</a:t>
            </a:r>
            <a:r>
              <a:rPr lang="ru-RU" sz="400" dirty="0"/>
              <a:t>.). Один построен, который впервые поднялся в воздух 4 августа 1939 года, разогнавшись во время испытаний до скорости 326 миль в час (525 км / ч). Прототип эвакуирован во Францию, но захвачен немецкими войсками и сдан на слом. [6] Планируемое вооружение: 4 пулемета FN </a:t>
            </a:r>
            <a:r>
              <a:rPr lang="ru-RU" sz="400" dirty="0" err="1"/>
              <a:t>Browning</a:t>
            </a:r>
            <a:r>
              <a:rPr lang="ru-RU" sz="400" dirty="0"/>
              <a:t> калибра 7,7 мм и 2 пулемета FN </a:t>
            </a:r>
            <a:r>
              <a:rPr lang="ru-RU" sz="400" dirty="0" err="1"/>
              <a:t>Browning</a:t>
            </a:r>
            <a:r>
              <a:rPr lang="ru-RU" sz="400" dirty="0"/>
              <a:t> калибра 13,2 мм . [8])</a:t>
            </a:r>
            <a:endParaRPr lang="ru-RU" sz="1400" dirty="0"/>
          </a:p>
        </p:txBody>
      </p: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ABCFBB8E-0600-4889-AF1E-93958E5ECF80}"/>
              </a:ext>
            </a:extLst>
          </p:cNvPr>
          <p:cNvSpPr/>
          <p:nvPr/>
        </p:nvSpPr>
        <p:spPr>
          <a:xfrm>
            <a:off x="20944791" y="287499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</a:t>
            </a:r>
            <a:r>
              <a:rPr lang="en-US" sz="1400" dirty="0"/>
              <a:t>R</a:t>
            </a:r>
            <a:r>
              <a:rPr lang="ru-RU" sz="1400" dirty="0"/>
              <a:t>40</a:t>
            </a:r>
            <a:r>
              <a:rPr lang="en-US" sz="1400" dirty="0"/>
              <a:t> </a:t>
            </a:r>
            <a:r>
              <a:rPr lang="ru-RU" sz="1400" dirty="0"/>
              <a:t>при поддержке США </a:t>
            </a:r>
            <a:r>
              <a:rPr lang="ru-RU" sz="500" dirty="0"/>
              <a:t>(Вариант R.38 со сдвоенным фюзеляжем, аналогичный F-82 Twin Mustang . Предлагаемое вооружение состояло из четырех 13,2- мм артиллерийских орудий FN </a:t>
            </a:r>
            <a:r>
              <a:rPr lang="ru-RU" sz="500" dirty="0" err="1"/>
              <a:t>Browning</a:t>
            </a:r>
            <a:r>
              <a:rPr lang="ru-RU" sz="500" dirty="0"/>
              <a:t> или четырех 20-мм </a:t>
            </a:r>
            <a:r>
              <a:rPr lang="ru-RU" sz="500" dirty="0" err="1"/>
              <a:t>автопушек</a:t>
            </a:r>
            <a:r>
              <a:rPr lang="ru-RU" sz="500" dirty="0"/>
              <a:t> . Существовал только на бумаге. [9])</a:t>
            </a:r>
            <a:endParaRPr lang="ru-RU" sz="1400" dirty="0"/>
          </a:p>
        </p:txBody>
      </p: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60EBFE69-647A-429E-AC54-DA932720C39C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17944758" y="29289933"/>
            <a:ext cx="4575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BC399F68-80AE-433B-AD6B-370A5EE7AE92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20518218" y="29289933"/>
            <a:ext cx="4265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BC23B88D-BA3D-4683-96F7-82A71C5C9056}"/>
              </a:ext>
            </a:extLst>
          </p:cNvPr>
          <p:cNvSpPr/>
          <p:nvPr/>
        </p:nvSpPr>
        <p:spPr>
          <a:xfrm>
            <a:off x="10675548" y="273390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Конкурс на современный истребитель </a:t>
            </a:r>
            <a:r>
              <a:rPr lang="ru-RU" sz="300" dirty="0"/>
              <a:t>(</a:t>
            </a:r>
            <a:r>
              <a:rPr lang="ru-RU" sz="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1937 году последние было решено заменить на более современные машины. В результате конкурса были выбраны английские же "гладиаторы" и итальянские "</a:t>
            </a:r>
            <a:r>
              <a:rPr lang="ru-RU" sz="5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фиат</a:t>
            </a:r>
            <a:r>
              <a:rPr lang="ru-RU" sz="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 CR.42. "Гладиаторы" планировали производить по лицензии, но ограничились покупкой 22 машин.</a:t>
            </a:r>
            <a:r>
              <a:rPr lang="ru-RU" sz="300" dirty="0"/>
              <a:t>)</a:t>
            </a:r>
            <a:endParaRPr lang="ru-RU" sz="1400" dirty="0"/>
          </a:p>
        </p:txBody>
      </p: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A57BCE41-DB05-40E8-A017-58EEF93FBE78}"/>
              </a:ext>
            </a:extLst>
          </p:cNvPr>
          <p:cNvCxnSpPr>
            <a:cxnSpLocks/>
            <a:stCxn id="61" idx="3"/>
            <a:endCxn id="54" idx="1"/>
          </p:cNvCxnSpPr>
          <p:nvPr/>
        </p:nvCxnSpPr>
        <p:spPr>
          <a:xfrm>
            <a:off x="12791466" y="27879021"/>
            <a:ext cx="5610834" cy="722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616C7DF2-824D-4388-BAF2-9351B348DB26}"/>
              </a:ext>
            </a:extLst>
          </p:cNvPr>
          <p:cNvSpPr/>
          <p:nvPr/>
        </p:nvSpPr>
        <p:spPr>
          <a:xfrm>
            <a:off x="13252194" y="287499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Пойти на соглашение с Германией</a:t>
            </a:r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CA9664A1-8081-4A0B-847E-404600F6E371}"/>
              </a:ext>
            </a:extLst>
          </p:cNvPr>
          <p:cNvSpPr/>
          <p:nvPr/>
        </p:nvSpPr>
        <p:spPr>
          <a:xfrm>
            <a:off x="10675548" y="287499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Заказать в США </a:t>
            </a:r>
            <a:r>
              <a:rPr lang="ru-RU" sz="1400" dirty="0" err="1"/>
              <a:t>Брюстер</a:t>
            </a:r>
            <a:r>
              <a:rPr lang="ru-RU" sz="1400" dirty="0"/>
              <a:t> F2A-2</a:t>
            </a:r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76A83F02-0AC8-4720-BA0D-43C55873A1F9}"/>
              </a:ext>
            </a:extLst>
          </p:cNvPr>
          <p:cNvSpPr/>
          <p:nvPr/>
        </p:nvSpPr>
        <p:spPr>
          <a:xfrm>
            <a:off x="8098902" y="287499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Заказать </a:t>
            </a:r>
            <a:r>
              <a:rPr lang="ru-RU" sz="1400" dirty="0" err="1"/>
              <a:t>Харрикейны</a:t>
            </a:r>
            <a:r>
              <a:rPr lang="ru-RU" sz="1400" dirty="0"/>
              <a:t> Великобритании</a:t>
            </a:r>
          </a:p>
        </p:txBody>
      </p: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0A35F6D0-13A2-4541-BAFB-3E0D21244ECA}"/>
              </a:ext>
            </a:extLst>
          </p:cNvPr>
          <p:cNvCxnSpPr>
            <a:cxnSpLocks/>
            <a:stCxn id="65" idx="3"/>
            <a:endCxn id="64" idx="1"/>
          </p:cNvCxnSpPr>
          <p:nvPr/>
        </p:nvCxnSpPr>
        <p:spPr>
          <a:xfrm>
            <a:off x="10214820" y="29289933"/>
            <a:ext cx="4607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878D9B60-E30F-48F7-AF3A-F9D13F7EB637}"/>
              </a:ext>
            </a:extLst>
          </p:cNvPr>
          <p:cNvCxnSpPr>
            <a:cxnSpLocks/>
            <a:stCxn id="64" idx="3"/>
            <a:endCxn id="63" idx="1"/>
          </p:cNvCxnSpPr>
          <p:nvPr/>
        </p:nvCxnSpPr>
        <p:spPr>
          <a:xfrm>
            <a:off x="12791466" y="29289933"/>
            <a:ext cx="4607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19528</TotalTime>
  <Words>3265</Words>
  <Application>Microsoft Office PowerPoint</Application>
  <PresentationFormat>Произвольный</PresentationFormat>
  <Paragraphs>38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1424</cp:revision>
  <dcterms:created xsi:type="dcterms:W3CDTF">2018-10-23T08:09:21Z</dcterms:created>
  <dcterms:modified xsi:type="dcterms:W3CDTF">2022-05-30T19:50:56Z</dcterms:modified>
</cp:coreProperties>
</file>