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80" d="100"/>
          <a:sy n="80" d="100"/>
        </p:scale>
        <p:origin x="-11550" y="-109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1200" dirty="0" smtClean="0"/>
              <a:t>(ПОКА ЧТО ЭТОГО ФОКУСА НЕ БУДЕТ ДО РЕВОРКА ЯО)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</a:t>
            </a:r>
            <a:r>
              <a:rPr lang="ru-RU" sz="500" dirty="0"/>
              <a:t>(Так что21 января 1941 г., он подписывает экономическое соглашение с Великобританией после того, как Черчилль объясняет ему потребности, которых не хватает союзникам. Цель этого соглашения - установить определенное количество продуктов, которые англичане обязуются покупать у них до тех пор, пока31 августа 1941 г.[ 9 ] [21] . Это золото и олово-металл, основные материалы войны [ 34 ], а также уран.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13776668" y="2368902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50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чёрных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Ассимиладуш</a:t>
            </a:r>
            <a:r>
              <a:rPr lang="ru-RU" sz="1400" dirty="0" smtClean="0"/>
              <a:t> Конго</a:t>
            </a:r>
            <a:endParaRPr lang="ru-RU" sz="5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Доминируй, чтобы служить </a:t>
            </a:r>
            <a:r>
              <a:rPr lang="ru-RU" sz="400" dirty="0" smtClean="0"/>
              <a:t>(Пьер </a:t>
            </a:r>
            <a:r>
              <a:rPr lang="ru-RU" sz="400" dirty="0"/>
              <a:t>читает лекции и публикует статьи. В своих лекциях и публикациях он обсуждает голод в Руанда-Урунди. Коллекция его презентаций и публикаций, насчитывающая восемь, включена в книгу: </a:t>
            </a:r>
            <a:r>
              <a:rPr lang="ru-RU" sz="400" dirty="0" err="1"/>
              <a:t>Dominate</a:t>
            </a:r>
            <a:r>
              <a:rPr lang="ru-RU" sz="400" dirty="0"/>
              <a:t> </a:t>
            </a:r>
            <a:r>
              <a:rPr lang="ru-RU" sz="400" dirty="0" err="1"/>
              <a:t>to</a:t>
            </a:r>
            <a:r>
              <a:rPr lang="ru-RU" sz="400" dirty="0"/>
              <a:t> </a:t>
            </a:r>
            <a:r>
              <a:rPr lang="ru-RU" sz="400" dirty="0" err="1"/>
              <a:t>serve</a:t>
            </a:r>
            <a:r>
              <a:rPr lang="ru-RU" sz="400" dirty="0"/>
              <a:t> [ 17 ] . Вот отрывок: « Доминировать, чтобы служить, служить Африке, то есть цивилизовать ее». Не только для того, чтобы вызвать новые потребности и предоставить средства для их удовлетворения; не просто эксплуатировать, не просто обогащать; но делать людей лучше, счастливее, человечнее. Чтобы иметь возможность служить, нужно знать; чтобы служить, нужно любить. И именно благодаря знакомству с чернокожими мы учимся любить их; потому что любить - это только понимать, понимать до героизма »)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тюрьмы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</a:t>
            </a:r>
            <a:r>
              <a:rPr lang="ru-RU" sz="1200" dirty="0" smtClean="0"/>
              <a:t>-</a:t>
            </a:r>
            <a:r>
              <a:rPr lang="ru-RU" sz="1200" dirty="0" smtClean="0"/>
              <a:t>30</a:t>
            </a:r>
            <a:r>
              <a:rPr lang="ru-RU" sz="1200" dirty="0" smtClean="0"/>
              <a:t>к </a:t>
            </a:r>
            <a:r>
              <a:rPr lang="ru-RU" sz="1200" dirty="0" smtClean="0"/>
              <a:t>населения)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2829420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3290164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правительству </a:t>
            </a:r>
            <a:r>
              <a:rPr lang="ru-RU" sz="1400" dirty="0" err="1" smtClean="0"/>
              <a:t>апартейда</a:t>
            </a:r>
            <a:r>
              <a:rPr lang="ru-RU" sz="1400" dirty="0" smtClean="0"/>
              <a:t> (</a:t>
            </a:r>
            <a:r>
              <a:rPr lang="en-US" sz="1400" dirty="0"/>
              <a:t>Léonard </a:t>
            </a:r>
            <a:r>
              <a:rPr lang="en-US" sz="1400" dirty="0" err="1" smtClean="0"/>
              <a:t>Mpoyi</a:t>
            </a:r>
            <a:r>
              <a:rPr lang="ru-RU" sz="1400" dirty="0" smtClean="0"/>
              <a:t> станет лидером</a:t>
            </a:r>
            <a:r>
              <a:rPr lang="ru-RU" sz="1400" dirty="0"/>
              <a:t>)</a:t>
            </a:r>
            <a:br>
              <a:rPr lang="ru-RU" sz="1400" dirty="0"/>
            </a:br>
            <a:r>
              <a:rPr lang="ru-RU" sz="400" dirty="0"/>
              <a:t>(«Почему белому человеку должны платить больше, чем черному, когда все, что белый человек делает, - это стоит там, отдавая приказы, заложив руки за спину и с трубкой во рту? Мы должны отозвать свои права, или мы не будем работа завтра."</a:t>
            </a:r>
            <a:r>
              <a:rPr lang="ru-RU" sz="400" dirty="0" err="1"/>
              <a:t>Леонар</a:t>
            </a:r>
            <a:r>
              <a:rPr lang="ru-RU" sz="400" dirty="0"/>
              <a:t> </a:t>
            </a:r>
            <a:r>
              <a:rPr lang="ru-RU" sz="400" dirty="0" err="1"/>
              <a:t>Мпой</a:t>
            </a:r>
            <a:r>
              <a:rPr lang="ru-RU" sz="400" dirty="0"/>
              <a:t>, декабрь 1941 </a:t>
            </a:r>
            <a:r>
              <a:rPr lang="ru-RU" sz="400" dirty="0" smtClean="0"/>
              <a:t>г)</a:t>
            </a: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9660" y="7457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Прекратить расовую 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3669660" y="91055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5980469" y="7457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6038078" y="91055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30597923" y="4483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</a:t>
            </a:r>
            <a:r>
              <a:rPr lang="ru-RU" sz="1400" dirty="0"/>
              <a:t>Брюсселя </a:t>
            </a:r>
            <a:r>
              <a:rPr lang="ru-RU" sz="800" dirty="0"/>
              <a:t>(Британцы были уверены, что Конго не попадет в руки Оси, и планировали вторгнуться в колонию и оккупировать ее, если бельгийцы не придут к соглашению</a:t>
            </a:r>
            <a:r>
              <a:rPr lang="ru-RU" sz="800" dirty="0" smtClean="0"/>
              <a:t>.)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</a:t>
            </a:r>
            <a:r>
              <a:rPr lang="ru-RU" sz="1400" dirty="0"/>
              <a:t>проигравшему правительству </a:t>
            </a:r>
            <a:r>
              <a:rPr lang="ru-RU" sz="400" dirty="0"/>
              <a:t>(Пьер </a:t>
            </a:r>
            <a:r>
              <a:rPr lang="ru-RU" sz="400" dirty="0" err="1"/>
              <a:t>Рикманс</a:t>
            </a:r>
            <a:r>
              <a:rPr lang="ru-RU" sz="400" dirty="0"/>
              <a:t> поддерживал контакты с бельгийским правительством на протяжении всей войны. Более того, последний отправляет его,24 июня 1940 г., декрет-закон обнародован 18 июня 1940 </a:t>
            </a:r>
            <a:r>
              <a:rPr lang="ru-RU" sz="400" dirty="0" err="1"/>
              <a:t>г.который</a:t>
            </a:r>
            <a:r>
              <a:rPr lang="ru-RU" sz="400" dirty="0"/>
              <a:t> в своей статье 2 возлагает законодательные полномочия на генерал-губернатора при условии обновления так называемых чрезвычайных постановлений каждые 6 месяцев. Министр, отвечающий за колонии Альбер де </a:t>
            </a:r>
            <a:r>
              <a:rPr lang="ru-RU" sz="400" dirty="0" err="1"/>
              <a:t>Влишауэр</a:t>
            </a:r>
            <a:r>
              <a:rPr lang="ru-RU" sz="400" dirty="0"/>
              <a:t>, наделил его исключительными полномочиями</a:t>
            </a:r>
            <a:r>
              <a:rPr lang="ru-RU" sz="400" dirty="0" smtClean="0"/>
              <a:t>.)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 </a:t>
            </a:r>
            <a:r>
              <a:rPr lang="ru-RU" sz="1200" dirty="0"/>
              <a:t>(изменение профессии, увеличение необходимого </a:t>
            </a:r>
            <a:r>
              <a:rPr lang="ru-RU" sz="1200" dirty="0" err="1" smtClean="0"/>
              <a:t>production</a:t>
            </a:r>
            <a:r>
              <a:rPr lang="ru-RU" sz="1200" dirty="0" smtClean="0"/>
              <a:t>)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18825967" y="74529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5967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 (если Франция воюет с новым правительством)</a:t>
            </a:r>
            <a:endParaRPr lang="ru-RU" sz="500" dirty="0"/>
          </a:p>
        </p:txBody>
      </p:sp>
      <p:cxnSp>
        <p:nvCxnSpPr>
          <p:cNvPr id="252" name="Прямая со стрелкой 251"/>
          <p:cNvCxnSpPr>
            <a:stCxn id="190" idx="2"/>
            <a:endCxn id="249" idx="0"/>
          </p:cNvCxnSpPr>
          <p:nvPr/>
        </p:nvCxnSpPr>
        <p:spPr>
          <a:xfrm>
            <a:off x="19883926" y="8532987"/>
            <a:ext cx="0" cy="572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71" idx="2"/>
            <a:endCxn id="190" idx="0"/>
          </p:cNvCxnSpPr>
          <p:nvPr/>
        </p:nvCxnSpPr>
        <p:spPr>
          <a:xfrm>
            <a:off x="19883926" y="7106763"/>
            <a:ext cx="0" cy="34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171" idx="2"/>
            <a:endCxn id="25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 (если Португалия воюет с новым правительством)</a:t>
            </a:r>
            <a:endParaRPr lang="ru-RU" sz="500" dirty="0"/>
          </a:p>
        </p:txBody>
      </p:sp>
      <p:cxnSp>
        <p:nvCxnSpPr>
          <p:cNvPr id="264" name="Соединительная линия уступом 263"/>
          <p:cNvCxnSpPr>
            <a:stCxn id="190" idx="2"/>
            <a:endCxn id="259" idx="0"/>
          </p:cNvCxnSpPr>
          <p:nvPr/>
        </p:nvCxnSpPr>
        <p:spPr>
          <a:xfrm rot="16200000" flipH="1">
            <a:off x="20806527" y="7610386"/>
            <a:ext cx="572537" cy="24177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250" idx="2"/>
            <a:endCxn id="259" idx="0"/>
          </p:cNvCxnSpPr>
          <p:nvPr/>
        </p:nvCxnSpPr>
        <p:spPr>
          <a:xfrm>
            <a:off x="22301664" y="8540492"/>
            <a:ext cx="0" cy="56503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30607937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администрацию </a:t>
            </a:r>
            <a:r>
              <a:rPr lang="ru-RU" sz="600" dirty="0" smtClean="0"/>
              <a:t>(некоторые </a:t>
            </a:r>
            <a:r>
              <a:rPr lang="ru-RU" sz="600" dirty="0"/>
              <a:t>из реформ, которые он хотел, например набор магистратов из числа местных опытных административных сотрудников со степенью юриста, не могли быть осуществлены на практике</a:t>
            </a:r>
            <a:r>
              <a:rPr lang="ru-RU" sz="600" dirty="0" smtClean="0"/>
              <a:t>.)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35215377" y="74604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 flipV="1">
            <a:off x="32713841" y="7997523"/>
            <a:ext cx="2501536" cy="29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1145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 </a:t>
            </a:r>
            <a:r>
              <a:rPr lang="ru-RU" sz="500" dirty="0"/>
              <a:t>вход Конго в области стерлингов . [13] [25] С официальным соглашением и конголезским заявлением о поддержке союзников, экономика Конго - в частности, производство важного сырья - была передана в распоряжение союзников. [24] Хотя </a:t>
            </a:r>
            <a:r>
              <a:rPr lang="ru-RU" sz="500" dirty="0" err="1"/>
              <a:t>Рикманы</a:t>
            </a:r>
            <a:r>
              <a:rPr lang="ru-RU" sz="500" dirty="0"/>
              <a:t> и </a:t>
            </a:r>
            <a:r>
              <a:rPr lang="ru-RU" sz="500" dirty="0" err="1"/>
              <a:t>лидерыBanque</a:t>
            </a:r>
            <a:r>
              <a:rPr lang="ru-RU" sz="500" dirty="0"/>
              <a:t> </a:t>
            </a:r>
            <a:r>
              <a:rPr lang="ru-RU" sz="500" dirty="0" err="1"/>
              <a:t>du</a:t>
            </a:r>
            <a:r>
              <a:rPr lang="ru-RU" sz="500" dirty="0"/>
              <a:t> </a:t>
            </a:r>
            <a:r>
              <a:rPr lang="ru-RU" sz="500" dirty="0" err="1"/>
              <a:t>Congo</a:t>
            </a:r>
            <a:r>
              <a:rPr lang="ru-RU" sz="500" dirty="0"/>
              <a:t> </a:t>
            </a:r>
            <a:r>
              <a:rPr lang="ru-RU" sz="500" dirty="0" err="1"/>
              <a:t>Belge</a:t>
            </a:r>
            <a:r>
              <a:rPr lang="ru-RU" sz="500" dirty="0"/>
              <a:t> ( центральный банк Конго ) был доволен вступлением в зону фунта стерлингов, которая гарантировала экспортный рынок для территории, им категорически не понравились фиксированные цены, заключенные в соглашении, которые были выгодны Соединенному Королевству, и обеспокоены тем, что только торговля с фунтом стерлингов может негативно повлиять на валютные резервы Конго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79104" y="10188493"/>
            <a:ext cx="5526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работам </a:t>
            </a:r>
            <a:r>
              <a:rPr lang="ru-RU" sz="700" dirty="0"/>
              <a:t>(Требования колониальной администрации больше всего выпали на долю сельских жителей, которых привлекали для строительства дорог и сбора каучука.)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/>
              <a:t>(Колониальное правительство также значительно улучшило транспортные и производственные мощности во время </a:t>
            </a:r>
            <a:r>
              <a:rPr lang="ru-RU" sz="900" dirty="0" smtClean="0"/>
              <a:t>войны)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 </a:t>
            </a:r>
            <a:r>
              <a:rPr lang="ru-RU" sz="700" dirty="0" smtClean="0"/>
              <a:t>(он был типа отменён в 1930х где то.)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21668</TotalTime>
  <Words>1356</Words>
  <Application>Microsoft Office PowerPoint</Application>
  <PresentationFormat>Произвольный</PresentationFormat>
  <Paragraphs>90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1533</cp:revision>
  <dcterms:created xsi:type="dcterms:W3CDTF">2018-10-23T08:09:21Z</dcterms:created>
  <dcterms:modified xsi:type="dcterms:W3CDTF">2021-11-10T20:32:21Z</dcterms:modified>
</cp:coreProperties>
</file>