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5789" autoAdjust="0"/>
  </p:normalViewPr>
  <p:slideViewPr>
    <p:cSldViewPr snapToGrid="0">
      <p:cViewPr>
        <p:scale>
          <a:sx n="90" d="100"/>
          <a:sy n="90" d="100"/>
        </p:scale>
        <p:origin x="-14454" y="-1169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27.04.2023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Прямоугольник 191"/>
          <p:cNvSpPr/>
          <p:nvPr/>
        </p:nvSpPr>
        <p:spPr>
          <a:xfrm>
            <a:off x="8776791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Увеличение действующей армии</a:t>
            </a:r>
            <a:endParaRPr lang="ru-RU" sz="500" dirty="0"/>
          </a:p>
        </p:txBody>
      </p:sp>
      <p:cxnSp>
        <p:nvCxnSpPr>
          <p:cNvPr id="223" name="Прямая соединительная линия 222"/>
          <p:cNvCxnSpPr>
            <a:cxnSpLocks/>
            <a:stCxn id="69" idx="3"/>
            <a:endCxn id="83" idx="1"/>
          </p:cNvCxnSpPr>
          <p:nvPr/>
        </p:nvCxnSpPr>
        <p:spPr>
          <a:xfrm>
            <a:off x="20264115" y="5633041"/>
            <a:ext cx="32542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9" name="Прямоугольник 568"/>
          <p:cNvSpPr/>
          <p:nvPr/>
        </p:nvSpPr>
        <p:spPr>
          <a:xfrm>
            <a:off x="11471942" y="19616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95 фокусов</a:t>
            </a:r>
          </a:p>
        </p:txBody>
      </p:sp>
      <p:cxnSp>
        <p:nvCxnSpPr>
          <p:cNvPr id="592" name="Shape 248"/>
          <p:cNvCxnSpPr>
            <a:cxnSpLocks/>
            <a:stCxn id="22" idx="2"/>
            <a:endCxn id="17" idx="0"/>
          </p:cNvCxnSpPr>
          <p:nvPr/>
        </p:nvCxnSpPr>
        <p:spPr>
          <a:xfrm rot="16200000" flipH="1">
            <a:off x="6585339" y="31662522"/>
            <a:ext cx="353071" cy="11824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Прямоугольник 745">
            <a:extLst>
              <a:ext uri="{FF2B5EF4-FFF2-40B4-BE49-F238E27FC236}">
                <a16:creationId xmlns:a16="http://schemas.microsoft.com/office/drawing/2014/main" id="{5A5C35EB-BF83-444C-A337-D22BC58B37C6}"/>
              </a:ext>
            </a:extLst>
          </p:cNvPr>
          <p:cNvSpPr/>
          <p:nvPr/>
        </p:nvSpPr>
        <p:spPr>
          <a:xfrm>
            <a:off x="8776791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стрелковый резерв</a:t>
            </a:r>
            <a:endParaRPr lang="ru-RU" sz="800" dirty="0"/>
          </a:p>
        </p:txBody>
      </p:sp>
      <p:sp>
        <p:nvSpPr>
          <p:cNvPr id="749" name="Прямоугольник 748">
            <a:extLst>
              <a:ext uri="{FF2B5EF4-FFF2-40B4-BE49-F238E27FC236}">
                <a16:creationId xmlns:a16="http://schemas.microsoft.com/office/drawing/2014/main" id="{4D6886D0-A543-4D66-A88B-993D92E2F107}"/>
              </a:ext>
            </a:extLst>
          </p:cNvPr>
          <p:cNvSpPr/>
          <p:nvPr/>
        </p:nvSpPr>
        <p:spPr>
          <a:xfrm>
            <a:off x="10023603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Призвать коммандос</a:t>
            </a:r>
            <a:endParaRPr lang="ru-RU" sz="5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A6F6301-CA97-4EB0-A44D-E7FF27A013B5}"/>
              </a:ext>
            </a:extLst>
          </p:cNvPr>
          <p:cNvSpPr/>
          <p:nvPr/>
        </p:nvSpPr>
        <p:spPr>
          <a:xfrm>
            <a:off x="6295118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Разносторонняя тренировка</a:t>
            </a:r>
            <a:endParaRPr lang="ru-RU" sz="5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21854E5-65A8-4BC0-9062-E1F29DFF7724}"/>
              </a:ext>
            </a:extLst>
          </p:cNvPr>
          <p:cNvSpPr/>
          <p:nvPr/>
        </p:nvSpPr>
        <p:spPr>
          <a:xfrm>
            <a:off x="8776791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наших асов</a:t>
            </a:r>
            <a:endParaRPr lang="ru-RU" sz="5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33C32B1-7FB5-4427-AC80-41EF0E3274D9}"/>
              </a:ext>
            </a:extLst>
          </p:cNvPr>
          <p:cNvSpPr/>
          <p:nvPr/>
        </p:nvSpPr>
        <p:spPr>
          <a:xfrm>
            <a:off x="7568157" y="3099498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Мобильное депо ВВС</a:t>
            </a:r>
            <a:endParaRPr lang="ru-RU" sz="5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E8DA818-D0A4-4747-B22E-8EA433779FBF}"/>
              </a:ext>
            </a:extLst>
          </p:cNvPr>
          <p:cNvSpPr/>
          <p:nvPr/>
        </p:nvSpPr>
        <p:spPr>
          <a:xfrm>
            <a:off x="7568157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«Железное место»</a:t>
            </a:r>
            <a:endParaRPr lang="ru-RU" sz="5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C1F0354-3AC0-4BAF-B8BB-C910E7C4A5D6}"/>
              </a:ext>
            </a:extLst>
          </p:cNvPr>
          <p:cNvSpPr/>
          <p:nvPr/>
        </p:nvSpPr>
        <p:spPr>
          <a:xfrm>
            <a:off x="5112955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Аэропорт Порт-Элизабет(1936)</a:t>
            </a:r>
            <a:endParaRPr lang="ru-RU" sz="5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26AB241-048C-4E7B-8C47-DD836E054087}"/>
              </a:ext>
            </a:extLst>
          </p:cNvPr>
          <p:cNvSpPr/>
          <p:nvPr/>
        </p:nvSpPr>
        <p:spPr>
          <a:xfrm>
            <a:off x="5112713" y="3099719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аэропорт Порт-Элизабет (1942)</a:t>
            </a:r>
            <a:endParaRPr lang="ru-RU" sz="5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E58D11B-FF28-4315-BCA2-A769980F1758}"/>
              </a:ext>
            </a:extLst>
          </p:cNvPr>
          <p:cNvSpPr/>
          <p:nvPr/>
        </p:nvSpPr>
        <p:spPr>
          <a:xfrm>
            <a:off x="1426416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обучения в ЮАК (1939)</a:t>
            </a:r>
            <a:endParaRPr lang="ru-RU" sz="5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5D89978-ED38-4BF1-8A1D-667372754781}"/>
              </a:ext>
            </a:extLst>
          </p:cNvPr>
          <p:cNvSpPr/>
          <p:nvPr/>
        </p:nvSpPr>
        <p:spPr>
          <a:xfrm>
            <a:off x="1429306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армейские школы</a:t>
            </a:r>
            <a:endParaRPr lang="ru-RU" sz="5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71F1D95-8056-47E0-8042-78976D883C77}"/>
              </a:ext>
            </a:extLst>
          </p:cNvPr>
          <p:cNvSpPr/>
          <p:nvPr/>
        </p:nvSpPr>
        <p:spPr>
          <a:xfrm>
            <a:off x="3860767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80 Аэронавигационное училище (1946)</a:t>
            </a:r>
            <a:endParaRPr lang="ru-RU" sz="5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9C69CF-CC3F-47D0-B213-FA599973B24B}"/>
              </a:ext>
            </a:extLst>
          </p:cNvPr>
          <p:cNvSpPr/>
          <p:nvPr/>
        </p:nvSpPr>
        <p:spPr>
          <a:xfrm>
            <a:off x="10122237" y="225830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 октябре 1939 года контр-адмирал Гай Галифакс , отставной офицер Королевского флота, проживающий в Южной Африке, был назначен директором Военно-морской службы Южной Африки, позже переименованной в Силы обороны в море (SDF) в январе 1940 года </a:t>
            </a:r>
            <a:r>
              <a:rPr lang="en-US" sz="800" dirty="0"/>
              <a:t>https://en.wikipedia.org/wiki/Guy_Hallifax</a:t>
            </a:r>
            <a:endParaRPr lang="ru-RU" sz="1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D69AD52-26EA-4816-8BCF-6D9B1B889307}"/>
              </a:ext>
            </a:extLst>
          </p:cNvPr>
          <p:cNvSpPr/>
          <p:nvPr/>
        </p:nvSpPr>
        <p:spPr>
          <a:xfrm>
            <a:off x="201823" y="309988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Переоборудование китобоев и траулеров (1939)</a:t>
            </a:r>
            <a:endParaRPr lang="ru-RU" sz="5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792B2C5D-D74D-4FB3-8B78-C7BCC7046C90}"/>
              </a:ext>
            </a:extLst>
          </p:cNvPr>
          <p:cNvSpPr/>
          <p:nvPr/>
        </p:nvSpPr>
        <p:spPr>
          <a:xfrm>
            <a:off x="1426416" y="2956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Промышленная программа флота (1939)</a:t>
            </a:r>
            <a:endParaRPr lang="ru-RU" sz="5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EE84AD7-C133-4B21-8162-048600DC6053}"/>
              </a:ext>
            </a:extLst>
          </p:cNvPr>
          <p:cNvSpPr/>
          <p:nvPr/>
        </p:nvSpPr>
        <p:spPr>
          <a:xfrm>
            <a:off x="1426416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военно-морские ведомства (1942)</a:t>
            </a:r>
            <a:endParaRPr lang="ru-RU" sz="5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AE0D071-9F16-46A2-A3C7-D4043769D316}"/>
              </a:ext>
            </a:extLst>
          </p:cNvPr>
          <p:cNvSpPr/>
          <p:nvPr/>
        </p:nvSpPr>
        <p:spPr>
          <a:xfrm>
            <a:off x="2657268" y="3100047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базы в </a:t>
            </a:r>
            <a:r>
              <a:rPr lang="ru-RU" sz="1400" dirty="0" err="1"/>
              <a:t>Саймонстауне</a:t>
            </a:r>
            <a:r>
              <a:rPr lang="ru-RU" sz="1400" dirty="0"/>
              <a:t> (ваниль)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FA86464-4A7A-4479-B421-35E994E3C985}"/>
              </a:ext>
            </a:extLst>
          </p:cNvPr>
          <p:cNvSpPr/>
          <p:nvPr/>
        </p:nvSpPr>
        <p:spPr>
          <a:xfrm>
            <a:off x="10461092" y="208266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Армия на старте в 5к</a:t>
            </a:r>
            <a:endParaRPr lang="ru-RU" sz="5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DE14A81-2776-4187-BF76-C4A0AB64650B}"/>
              </a:ext>
            </a:extLst>
          </p:cNvPr>
          <p:cNvSpPr/>
          <p:nvPr/>
        </p:nvSpPr>
        <p:spPr>
          <a:xfrm>
            <a:off x="7568158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Туземный военный корпус</a:t>
            </a:r>
            <a:endParaRPr lang="ru-RU" sz="5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BD8229D-379D-4D52-BB0C-76E0E81CD826}"/>
              </a:ext>
            </a:extLst>
          </p:cNvPr>
          <p:cNvSpPr/>
          <p:nvPr/>
        </p:nvSpPr>
        <p:spPr>
          <a:xfrm>
            <a:off x="6491833" y="210071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В начале 1940 года NEAS установил уровень набора в 8000 чернокожих солдат, но к 1941 году требования резко изменились, и NEAS рассчитывал на уровень 60 000 человек. [1] : 26 Вербовка закончилась в 1943 году, когда союзники одержали верх над силами Оси в Северной Африке, и потребность в этих типах войск уменьшилась. [1] : 26 Цифры различаются по окончательным уровням: 77 239 по оценке UDF и другие как высокие 80 479, которые могут включать новобранцев, которые были отклонены. [4] : 77 Цифры показывают, что самый высокий набор пришелся из Трансвааля: 52 037 человек, в основном из-за засухи в Северном Трансваале, 9 555 человек из Капской провинции, 7 366 человек из </a:t>
            </a:r>
            <a:r>
              <a:rPr lang="ru-RU" sz="200" dirty="0" err="1"/>
              <a:t>Натала</a:t>
            </a:r>
            <a:r>
              <a:rPr lang="ru-RU" sz="200" dirty="0"/>
              <a:t>, 4 522 человека из Оранжевого Свободного государства и 7 000 человек из Юго-Западной Африки. [4] : 77 Тридцать процентов новобранцев прибыли из городских районов Южной Африки, а остальные семьдесят процентов прибыли из сельской местности. [1] : 44Первоначальный набор осуществлялся с помощью плакатов и фильмов. Плакаты с вербовкой часто размещались в общественных местах, часто посещаемых чернокожими мужчинами. [1] : 27 Использовались также пропагандистские вербовочные фильмы, на которых были показаны новобранцы, проходящие обучение, с использованием передвижных </a:t>
            </a:r>
            <a:r>
              <a:rPr lang="ru-RU" sz="200" dirty="0" err="1"/>
              <a:t>кинофургонов</a:t>
            </a:r>
            <a:r>
              <a:rPr lang="ru-RU" sz="200" dirty="0"/>
              <a:t>, которые демонстрировали фильмы в черных районах страны. [1] : 27 Были предприняты попытки использовать уполномоченных по рождению для вербовки чернокожих, но они были скорее препятствием для процесса, поскольку большинство чернокожих с самого начала не доверяли им. [1] : 27. Частные компании пытались способствовать найму своих чернокожих сотрудников, но это не одобрялось белыми владельцами. [1] : 27Другой метод заключался в том, чтобы обратиться к чернокожим вождям в сельской местности и с помощью денежных поощрений заставить их приказать некоторым из своих людей подписать документы о вербовке. [1] : 29 Этот метод был открыт для злоупотреблений со стороны вождей при выборе того, кто должен идти, а также для мошеннических практик получения государственных денег с последующим отказом в предоставлении рекрутов. [1] : 31Были также вопросы, касающиеся восприятия войны и ожиданий их роли в Военном корпусе туземцев. Большинство сельских чернокожих мало понимали, что такое война в Европе, и некоторые потенциальные новобранцы ожидали, что их обучение будет включать изучение новой профессии, исключенной из законов о расовой занятости внутри страны. [1] : 38Низкая заработная плата также мешала найму. Как и в гражданской жизни, ставки заработной платы были основаны на расе, при этом чернокожие находились в самом низу шкалы, при этом базовая заработная плата в корпусе устанавливалась на уровне 1 шиллинга 6 пенсов в день для неженатых военнослужащих и тех, у кого есть иждивенцы, 2 шиллинга 3 пенса в отличие от основных белых солдат, которые платили по 5 шиллингов в день. [1] : 40 Высшим званием, которое могли получить черные войска, был сержант. [1] : 44 Другим препятствием был отказ низших белых чинов подчиняться приказам черного солдата более высокого ранга. [1] : 45 Это можно было бы преодолеть только в том случае, если бы белый офицер дал разрешение черному солдату. [1] : 38</a:t>
            </a:r>
            <a:endParaRPr lang="ru-RU" sz="1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577797A-63B1-4A4D-BF5F-CE7415CAF008}"/>
              </a:ext>
            </a:extLst>
          </p:cNvPr>
          <p:cNvSpPr/>
          <p:nvPr/>
        </p:nvSpPr>
        <p:spPr>
          <a:xfrm>
            <a:off x="1426416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региональных командований (1939)</a:t>
            </a:r>
            <a:endParaRPr lang="ru-RU" sz="5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EC51DEA3-FD70-4670-A431-295D6B333808}"/>
              </a:ext>
            </a:extLst>
          </p:cNvPr>
          <p:cNvSpPr/>
          <p:nvPr/>
        </p:nvSpPr>
        <p:spPr>
          <a:xfrm>
            <a:off x="11867549" y="79480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Молодежная лига Африканского национального конгресса</a:t>
            </a:r>
            <a:endParaRPr lang="ru-RU" sz="500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EA2CA77D-FB8E-4EA3-BD84-AEE2E9318B52}"/>
              </a:ext>
            </a:extLst>
          </p:cNvPr>
          <p:cNvSpPr/>
          <p:nvPr/>
        </p:nvSpPr>
        <p:spPr>
          <a:xfrm>
            <a:off x="5112713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выпуск боеприпасов на </a:t>
            </a:r>
            <a:r>
              <a:rPr lang="en-US" sz="1400" dirty="0"/>
              <a:t>Magazine Hill</a:t>
            </a:r>
            <a:r>
              <a:rPr lang="ru-RU" sz="1400" dirty="0"/>
              <a:t> (1938)</a:t>
            </a:r>
            <a:endParaRPr lang="ru-RU" sz="5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D556DD8-C967-42C9-9A2B-4B9E2DB3097F}"/>
              </a:ext>
            </a:extLst>
          </p:cNvPr>
          <p:cNvSpPr/>
          <p:nvPr/>
        </p:nvSpPr>
        <p:spPr>
          <a:xfrm>
            <a:off x="3798544" y="267068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заводы для танковой техники (1942)</a:t>
            </a:r>
            <a:endParaRPr lang="ru-RU" sz="5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45E2E65-98B9-4262-8BA0-E3EE832689F7}"/>
              </a:ext>
            </a:extLst>
          </p:cNvPr>
          <p:cNvSpPr/>
          <p:nvPr/>
        </p:nvSpPr>
        <p:spPr>
          <a:xfrm>
            <a:off x="2657268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бронетехники (ваниль)</a:t>
            </a:r>
            <a:r>
              <a:rPr lang="ru-RU" sz="800" dirty="0"/>
              <a:t> (1942)</a:t>
            </a:r>
            <a:endParaRPr lang="ru-RU" sz="500" dirty="0"/>
          </a:p>
        </p:txBody>
      </p:sp>
      <p:cxnSp>
        <p:nvCxnSpPr>
          <p:cNvPr id="49" name="Shape 248">
            <a:extLst>
              <a:ext uri="{FF2B5EF4-FFF2-40B4-BE49-F238E27FC236}">
                <a16:creationId xmlns:a16="http://schemas.microsoft.com/office/drawing/2014/main" id="{BD5D228F-210F-458B-89AE-DDE88B49461D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rot="5400000">
            <a:off x="4630516" y="25166716"/>
            <a:ext cx="1766145" cy="1314169"/>
          </a:xfrm>
          <a:prstGeom prst="bentConnector3">
            <a:avLst>
              <a:gd name="adj1" fmla="val 847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6EE00FE-646D-4C1F-A9C8-51C2B2622237}"/>
              </a:ext>
            </a:extLst>
          </p:cNvPr>
          <p:cNvSpPr/>
          <p:nvPr/>
        </p:nvSpPr>
        <p:spPr>
          <a:xfrm>
            <a:off x="5112713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Улучшить патрон .303 (ваниль)</a:t>
            </a:r>
            <a:endParaRPr lang="ru-RU" sz="500" dirty="0"/>
          </a:p>
        </p:txBody>
      </p:sp>
      <p:cxnSp>
        <p:nvCxnSpPr>
          <p:cNvPr id="55" name="Shape 248">
            <a:extLst>
              <a:ext uri="{FF2B5EF4-FFF2-40B4-BE49-F238E27FC236}">
                <a16:creationId xmlns:a16="http://schemas.microsoft.com/office/drawing/2014/main" id="{E7E90FE1-73EE-4AA8-B507-2A9427ABD363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rot="5400000">
            <a:off x="5999687" y="25111713"/>
            <a:ext cx="341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BEA30B09-C375-448F-862A-864DB922DE93}"/>
              </a:ext>
            </a:extLst>
          </p:cNvPr>
          <p:cNvSpPr/>
          <p:nvPr/>
        </p:nvSpPr>
        <p:spPr>
          <a:xfrm>
            <a:off x="5112713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Фабрика </a:t>
            </a:r>
            <a:r>
              <a:rPr lang="ru-RU" sz="1400" dirty="0" err="1"/>
              <a:t>Ленц</a:t>
            </a:r>
            <a:r>
              <a:rPr lang="ru-RU" sz="1400" dirty="0"/>
              <a:t> </a:t>
            </a:r>
            <a:r>
              <a:rPr lang="ru-RU" sz="1400" dirty="0" err="1"/>
              <a:t>Бобм</a:t>
            </a:r>
            <a:r>
              <a:rPr lang="ru-RU" sz="1400" dirty="0"/>
              <a:t> (дорога)</a:t>
            </a:r>
            <a:endParaRPr lang="ru-RU" sz="50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CCA94CF1-3EF1-4DC8-8583-E856FE0E7B60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>
          <a:xfrm>
            <a:off x="6170672" y="26362698"/>
            <a:ext cx="0" cy="17861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E4E35A0E-E65F-407D-AB83-AA088EBABEBC}"/>
              </a:ext>
            </a:extLst>
          </p:cNvPr>
          <p:cNvCxnSpPr>
            <a:cxnSpLocks/>
            <a:stCxn id="746" idx="2"/>
            <a:endCxn id="192" idx="0"/>
          </p:cNvCxnSpPr>
          <p:nvPr/>
        </p:nvCxnSpPr>
        <p:spPr>
          <a:xfrm>
            <a:off x="9834750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248">
            <a:extLst>
              <a:ext uri="{FF2B5EF4-FFF2-40B4-BE49-F238E27FC236}">
                <a16:creationId xmlns:a16="http://schemas.microsoft.com/office/drawing/2014/main" id="{5D4BE53E-DF5C-4E66-B1E7-1885D3B286F1}"/>
              </a:ext>
            </a:extLst>
          </p:cNvPr>
          <p:cNvCxnSpPr>
            <a:cxnSpLocks/>
            <a:stCxn id="192" idx="2"/>
            <a:endCxn id="36" idx="0"/>
          </p:cNvCxnSpPr>
          <p:nvPr/>
        </p:nvCxnSpPr>
        <p:spPr>
          <a:xfrm rot="5400000">
            <a:off x="9053899" y="25934917"/>
            <a:ext cx="353070" cy="12086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248">
            <a:extLst>
              <a:ext uri="{FF2B5EF4-FFF2-40B4-BE49-F238E27FC236}">
                <a16:creationId xmlns:a16="http://schemas.microsoft.com/office/drawing/2014/main" id="{55A42631-74CA-4086-8355-0D18574FCB06}"/>
              </a:ext>
            </a:extLst>
          </p:cNvPr>
          <p:cNvCxnSpPr>
            <a:cxnSpLocks/>
            <a:stCxn id="192" idx="2"/>
            <a:endCxn id="749" idx="0"/>
          </p:cNvCxnSpPr>
          <p:nvPr/>
        </p:nvCxnSpPr>
        <p:spPr>
          <a:xfrm rot="16200000" flipH="1">
            <a:off x="10281621" y="25915827"/>
            <a:ext cx="353070" cy="12468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28846087-0D11-4C41-98D5-FF64F01C8EED}"/>
              </a:ext>
            </a:extLst>
          </p:cNvPr>
          <p:cNvSpPr/>
          <p:nvPr/>
        </p:nvSpPr>
        <p:spPr>
          <a:xfrm>
            <a:off x="7568157" y="281377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Служба тылового обеспечения </a:t>
            </a:r>
            <a:r>
              <a:rPr lang="en-US" sz="1400" dirty="0"/>
              <a:t>Q</a:t>
            </a:r>
            <a:endParaRPr lang="ru-RU" sz="500" dirty="0"/>
          </a:p>
        </p:txBody>
      </p: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6BD4381-1AF6-47C0-9685-3C3F816BB149}"/>
              </a:ext>
            </a:extLst>
          </p:cNvPr>
          <p:cNvCxnSpPr>
            <a:cxnSpLocks/>
            <a:stCxn id="36" idx="2"/>
            <a:endCxn id="73" idx="0"/>
          </p:cNvCxnSpPr>
          <p:nvPr/>
        </p:nvCxnSpPr>
        <p:spPr>
          <a:xfrm flipH="1">
            <a:off x="8626116" y="27795768"/>
            <a:ext cx="1" cy="3419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25EF6ECF-6406-4EAA-9FFF-5F8B11AAFEEA}"/>
              </a:ext>
            </a:extLst>
          </p:cNvPr>
          <p:cNvSpPr/>
          <p:nvPr/>
        </p:nvSpPr>
        <p:spPr>
          <a:xfrm>
            <a:off x="10021901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в джунглях и пустыни</a:t>
            </a:r>
            <a:endParaRPr lang="ru-RU" sz="500" dirty="0"/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6E9786A6-51F2-4C7F-A2C6-9E3184A50EA9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8626116" y="30653014"/>
            <a:ext cx="0" cy="341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4803635F-708D-4CBC-A897-0D61B6AA5CE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6170672" y="30653014"/>
            <a:ext cx="242" cy="344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>
            <a:extLst>
              <a:ext uri="{FF2B5EF4-FFF2-40B4-BE49-F238E27FC236}">
                <a16:creationId xmlns:a16="http://schemas.microsoft.com/office/drawing/2014/main" id="{700C8A12-2D4F-49EA-86E1-78C48BA648F3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rot="5400000">
            <a:off x="1696364" y="30210820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>
            <a:extLst>
              <a:ext uri="{FF2B5EF4-FFF2-40B4-BE49-F238E27FC236}">
                <a16:creationId xmlns:a16="http://schemas.microsoft.com/office/drawing/2014/main" id="{59BFC179-4040-42B9-B9FD-CEBEB4F660EA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16200000" flipH="1">
            <a:off x="2923267" y="30208509"/>
            <a:ext cx="353069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>
            <a:extLst>
              <a:ext uri="{FF2B5EF4-FFF2-40B4-BE49-F238E27FC236}">
                <a16:creationId xmlns:a16="http://schemas.microsoft.com/office/drawing/2014/main" id="{62AA7CF6-F06B-4A00-B8C6-DA4C8C11283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16200000" flipH="1">
            <a:off x="1696363" y="31642249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248">
            <a:extLst>
              <a:ext uri="{FF2B5EF4-FFF2-40B4-BE49-F238E27FC236}">
                <a16:creationId xmlns:a16="http://schemas.microsoft.com/office/drawing/2014/main" id="{1E71622C-0B52-40C2-B2A7-7C300CBE6EA7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rot="5400000">
            <a:off x="2924906" y="31639939"/>
            <a:ext cx="349791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248">
            <a:extLst>
              <a:ext uri="{FF2B5EF4-FFF2-40B4-BE49-F238E27FC236}">
                <a16:creationId xmlns:a16="http://schemas.microsoft.com/office/drawing/2014/main" id="{678CE35A-0F37-49CD-B54A-CAFFF9D4A1F6}"/>
              </a:ext>
            </a:extLst>
          </p:cNvPr>
          <p:cNvCxnSpPr>
            <a:cxnSpLocks/>
            <a:stCxn id="31" idx="2"/>
            <a:endCxn id="25" idx="0"/>
          </p:cNvCxnSpPr>
          <p:nvPr/>
        </p:nvCxnSpPr>
        <p:spPr>
          <a:xfrm rot="16200000" flipH="1">
            <a:off x="4142081" y="31653615"/>
            <a:ext cx="349791" cy="12034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hape 248">
            <a:extLst>
              <a:ext uri="{FF2B5EF4-FFF2-40B4-BE49-F238E27FC236}">
                <a16:creationId xmlns:a16="http://schemas.microsoft.com/office/drawing/2014/main" id="{E6261722-3108-462A-B217-3F7FD3B0DDFB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rot="5400000">
            <a:off x="5368164" y="31627752"/>
            <a:ext cx="353071" cy="12519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248">
            <a:extLst>
              <a:ext uri="{FF2B5EF4-FFF2-40B4-BE49-F238E27FC236}">
                <a16:creationId xmlns:a16="http://schemas.microsoft.com/office/drawing/2014/main" id="{FD5E7D5A-F053-4AE5-BA18-1275C8A6FF31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 rot="16200000" flipH="1">
            <a:off x="9052796" y="31648306"/>
            <a:ext cx="355275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248">
            <a:extLst>
              <a:ext uri="{FF2B5EF4-FFF2-40B4-BE49-F238E27FC236}">
                <a16:creationId xmlns:a16="http://schemas.microsoft.com/office/drawing/2014/main" id="{FE9E9FAE-0CA2-4071-8287-52722FDADD22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rot="5400000">
            <a:off x="7811960" y="31616104"/>
            <a:ext cx="355275" cy="12730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AF761871-6C13-4546-83B1-02B3391D9F15}"/>
              </a:ext>
            </a:extLst>
          </p:cNvPr>
          <p:cNvSpPr/>
          <p:nvPr/>
        </p:nvSpPr>
        <p:spPr>
          <a:xfrm>
            <a:off x="2657268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Дурбан (1946)</a:t>
            </a:r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D2CDA8C3-CF75-4C72-93E9-E8DBACEC6530}"/>
              </a:ext>
            </a:extLst>
          </p:cNvPr>
          <p:cNvSpPr/>
          <p:nvPr/>
        </p:nvSpPr>
        <p:spPr>
          <a:xfrm>
            <a:off x="197966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Силы морской обороны (ваниль, но против конвоев, 1940)</a:t>
            </a:r>
            <a:endParaRPr lang="ru-RU" sz="500" dirty="0"/>
          </a:p>
        </p:txBody>
      </p: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F58F84DE-E9C4-4BD7-8748-A78C2F6FD8BF}"/>
              </a:ext>
            </a:extLst>
          </p:cNvPr>
          <p:cNvCxnSpPr>
            <a:cxnSpLocks/>
            <a:stCxn id="28" idx="2"/>
            <a:endCxn id="111" idx="0"/>
          </p:cNvCxnSpPr>
          <p:nvPr/>
        </p:nvCxnSpPr>
        <p:spPr>
          <a:xfrm flipH="1">
            <a:off x="1255925" y="32078831"/>
            <a:ext cx="3857" cy="17812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B1276E7E-09F3-4F48-83F0-61AD6A00A2DC}"/>
              </a:ext>
            </a:extLst>
          </p:cNvPr>
          <p:cNvCxnSpPr>
            <a:cxnSpLocks/>
            <a:stCxn id="31" idx="2"/>
            <a:endCxn id="110" idx="0"/>
          </p:cNvCxnSpPr>
          <p:nvPr/>
        </p:nvCxnSpPr>
        <p:spPr>
          <a:xfrm>
            <a:off x="3715227" y="32080470"/>
            <a:ext cx="0" cy="17795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 117">
            <a:extLst>
              <a:ext uri="{FF2B5EF4-FFF2-40B4-BE49-F238E27FC236}">
                <a16:creationId xmlns:a16="http://schemas.microsoft.com/office/drawing/2014/main" id="{B9B0CFE7-80AC-4244-B88C-C62FC2E3D2AD}"/>
              </a:ext>
            </a:extLst>
          </p:cNvPr>
          <p:cNvSpPr/>
          <p:nvPr/>
        </p:nvSpPr>
        <p:spPr>
          <a:xfrm>
            <a:off x="7568157" y="33864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Довести «кэб-</a:t>
            </a:r>
            <a:r>
              <a:rPr lang="ru-RU" sz="1400" dirty="0" err="1"/>
              <a:t>рэнк</a:t>
            </a:r>
            <a:r>
              <a:rPr lang="ru-RU" sz="1400" dirty="0"/>
              <a:t>» до совершенства(ваниль)</a:t>
            </a:r>
            <a:endParaRPr lang="ru-RU" sz="500" dirty="0"/>
          </a:p>
        </p:txBody>
      </p: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AFFC3425-EE6E-4A23-8273-1B43F1F5FFD8}"/>
              </a:ext>
            </a:extLst>
          </p:cNvPr>
          <p:cNvCxnSpPr>
            <a:cxnSpLocks/>
            <a:stCxn id="749" idx="2"/>
            <a:endCxn id="77" idx="0"/>
          </p:cNvCxnSpPr>
          <p:nvPr/>
        </p:nvCxnSpPr>
        <p:spPr>
          <a:xfrm flipH="1">
            <a:off x="11079860" y="27795768"/>
            <a:ext cx="1702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hape 248">
            <a:extLst>
              <a:ext uri="{FF2B5EF4-FFF2-40B4-BE49-F238E27FC236}">
                <a16:creationId xmlns:a16="http://schemas.microsoft.com/office/drawing/2014/main" id="{1281530A-C1F3-48DD-BF88-2B748908877C}"/>
              </a:ext>
            </a:extLst>
          </p:cNvPr>
          <p:cNvCxnSpPr>
            <a:cxnSpLocks/>
            <a:stCxn id="17" idx="2"/>
            <a:endCxn id="118" idx="0"/>
          </p:cNvCxnSpPr>
          <p:nvPr/>
        </p:nvCxnSpPr>
        <p:spPr>
          <a:xfrm rot="16200000" flipH="1">
            <a:off x="7812590" y="33050747"/>
            <a:ext cx="354012" cy="1273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248">
            <a:extLst>
              <a:ext uri="{FF2B5EF4-FFF2-40B4-BE49-F238E27FC236}">
                <a16:creationId xmlns:a16="http://schemas.microsoft.com/office/drawing/2014/main" id="{5BC99ECC-6DFA-4AF9-A537-86299940BCE8}"/>
              </a:ext>
            </a:extLst>
          </p:cNvPr>
          <p:cNvCxnSpPr>
            <a:cxnSpLocks/>
            <a:stCxn id="18" idx="2"/>
            <a:endCxn id="118" idx="0"/>
          </p:cNvCxnSpPr>
          <p:nvPr/>
        </p:nvCxnSpPr>
        <p:spPr>
          <a:xfrm rot="5400000">
            <a:off x="9053427" y="33082950"/>
            <a:ext cx="354012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D611DF3-BAD3-4686-8234-9390823E265F}"/>
              </a:ext>
            </a:extLst>
          </p:cNvPr>
          <p:cNvCxnSpPr>
            <a:cxnSpLocks/>
            <a:stCxn id="38" idx="2"/>
            <a:endCxn id="23" idx="0"/>
          </p:cNvCxnSpPr>
          <p:nvPr/>
        </p:nvCxnSpPr>
        <p:spPr>
          <a:xfrm>
            <a:off x="2484375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248">
            <a:extLst>
              <a:ext uri="{FF2B5EF4-FFF2-40B4-BE49-F238E27FC236}">
                <a16:creationId xmlns:a16="http://schemas.microsoft.com/office/drawing/2014/main" id="{09A8D863-1F84-47A3-B5DC-A2A2F04B9107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4104883" y="27397217"/>
            <a:ext cx="361965" cy="11412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AE319B6-0D5D-4CAD-8389-B4F846942362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484375" y="26362698"/>
            <a:ext cx="2890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D5C4CE5D-E228-4302-A40B-45607257F566}"/>
              </a:ext>
            </a:extLst>
          </p:cNvPr>
          <p:cNvSpPr/>
          <p:nvPr/>
        </p:nvSpPr>
        <p:spPr>
          <a:xfrm>
            <a:off x="31377474" y="79519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 неевропейских профсоюзов</a:t>
            </a:r>
            <a:endParaRPr lang="ru-RU" sz="800" dirty="0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9814D52B-042A-4826-B9FB-5E23E9DC90C4}"/>
              </a:ext>
            </a:extLst>
          </p:cNvPr>
          <p:cNvSpPr/>
          <p:nvPr/>
        </p:nvSpPr>
        <p:spPr>
          <a:xfrm>
            <a:off x="28692326" y="79519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Власть большинства</a:t>
            </a:r>
            <a:endParaRPr lang="ru-RU" sz="800" dirty="0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D1E21AE8-FED8-415A-84BE-CECD9BE7D909}"/>
              </a:ext>
            </a:extLst>
          </p:cNvPr>
          <p:cNvSpPr/>
          <p:nvPr/>
        </p:nvSpPr>
        <p:spPr>
          <a:xfrm>
            <a:off x="18148197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Хартию Свободы</a:t>
            </a:r>
            <a:endParaRPr lang="ru-RU" sz="800" dirty="0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14B8D6D2-BD66-475B-9C06-BBE1A67FBAA6}"/>
              </a:ext>
            </a:extLst>
          </p:cNvPr>
          <p:cNvSpPr/>
          <p:nvPr/>
        </p:nvSpPr>
        <p:spPr>
          <a:xfrm>
            <a:off x="29409540" y="26542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200" dirty="0"/>
              <a:t>1940 г.</a:t>
            </a:r>
            <a:br>
              <a:rPr lang="ru-RU" sz="700" dirty="0"/>
            </a:br>
            <a:r>
              <a:rPr lang="ru-RU" sz="1200" dirty="0"/>
              <a:t>22 июня у </a:t>
            </a:r>
            <a:r>
              <a:rPr lang="ru-RU" sz="1200" dirty="0" err="1"/>
              <a:t>Котане</a:t>
            </a:r>
            <a:r>
              <a:rPr lang="ru-RU" sz="1200" dirty="0"/>
              <a:t> и его жены Софи рождается первенец по имени Иосиф, в честь Иосифа Сталина.</a:t>
            </a:r>
            <a:endParaRPr lang="ru-RU" sz="100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FFC663BD-E4F3-4BD7-AB51-03B9E26D051C}"/>
              </a:ext>
            </a:extLst>
          </p:cNvPr>
          <p:cNvSpPr/>
          <p:nvPr/>
        </p:nvSpPr>
        <p:spPr>
          <a:xfrm>
            <a:off x="20833258" y="65154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Землю безземельным! </a:t>
            </a:r>
            <a:endParaRPr lang="ru-RU" sz="500" dirty="0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81B2F421-1079-4D0D-A355-84D8F52990B6}"/>
              </a:ext>
            </a:extLst>
          </p:cNvPr>
          <p:cNvSpPr/>
          <p:nvPr/>
        </p:nvSpPr>
        <p:spPr>
          <a:xfrm>
            <a:off x="15463136" y="7963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Образование для всех! </a:t>
            </a:r>
            <a:endParaRPr lang="ru-RU" sz="500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A880EDB-FD22-487D-A63C-C40C68E73A62}"/>
              </a:ext>
            </a:extLst>
          </p:cNvPr>
          <p:cNvSpPr/>
          <p:nvPr/>
        </p:nvSpPr>
        <p:spPr>
          <a:xfrm>
            <a:off x="18148197" y="79672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оковы рабочих! </a:t>
            </a:r>
            <a:endParaRPr lang="ru-RU" sz="500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6FB916C4-3F16-4E21-831A-E94C97D7C1BD}"/>
              </a:ext>
            </a:extLst>
          </p:cNvPr>
          <p:cNvSpPr/>
          <p:nvPr/>
        </p:nvSpPr>
        <p:spPr>
          <a:xfrm>
            <a:off x="15463136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Дать всем равные права и голоса! </a:t>
            </a:r>
            <a:endParaRPr lang="ru-RU" sz="500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425A5458-014A-4B90-AB2E-D3A5BB1F561B}"/>
              </a:ext>
            </a:extLst>
          </p:cNvPr>
          <p:cNvSpPr/>
          <p:nvPr/>
        </p:nvSpPr>
        <p:spPr>
          <a:xfrm>
            <a:off x="23518319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о создании республики </a:t>
            </a:r>
            <a:r>
              <a:rPr lang="ru-RU" sz="1400" dirty="0" err="1"/>
              <a:t>Азания</a:t>
            </a:r>
            <a:endParaRPr lang="ru-RU" sz="8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5AE4370A-92AF-4C68-9C81-314B1F2EDB58}"/>
              </a:ext>
            </a:extLst>
          </p:cNvPr>
          <p:cNvSpPr/>
          <p:nvPr/>
        </p:nvSpPr>
        <p:spPr>
          <a:xfrm>
            <a:off x="18148197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частных активов</a:t>
            </a:r>
            <a:endParaRPr lang="ru-RU" sz="5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6EC0AFE5-F5AA-4DA8-9343-35C78004867D}"/>
              </a:ext>
            </a:extLst>
          </p:cNvPr>
          <p:cNvSpPr/>
          <p:nvPr/>
        </p:nvSpPr>
        <p:spPr>
          <a:xfrm>
            <a:off x="20833258" y="7957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аграриям</a:t>
            </a:r>
            <a:endParaRPr lang="ru-RU" sz="500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3E84CE71-6654-4A0F-9542-713D6728B0CC}"/>
              </a:ext>
            </a:extLst>
          </p:cNvPr>
          <p:cNvSpPr/>
          <p:nvPr/>
        </p:nvSpPr>
        <p:spPr>
          <a:xfrm>
            <a:off x="19489468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Государственный план массового образования</a:t>
            </a:r>
            <a:endParaRPr lang="ru-RU" sz="5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1754E2EA-CB0D-42EE-80B9-FC4D998F5280}"/>
              </a:ext>
            </a:extLst>
          </p:cNvPr>
          <p:cNvSpPr/>
          <p:nvPr/>
        </p:nvSpPr>
        <p:spPr>
          <a:xfrm>
            <a:off x="22177936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Реконструкция трущоб</a:t>
            </a:r>
            <a:endParaRPr lang="ru-RU" sz="500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DEDA82B9-E307-4F93-85E5-547ADE88D28B}"/>
              </a:ext>
            </a:extLst>
          </p:cNvPr>
          <p:cNvSpPr/>
          <p:nvPr/>
        </p:nvSpPr>
        <p:spPr>
          <a:xfrm>
            <a:off x="9181004" y="79640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Будущее малых протекторатов</a:t>
            </a:r>
            <a:endParaRPr lang="ru-RU" sz="5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6413196C-E8CA-4F1B-B0BF-4E36A8D9CA72}"/>
              </a:ext>
            </a:extLst>
          </p:cNvPr>
          <p:cNvSpPr/>
          <p:nvPr/>
        </p:nvSpPr>
        <p:spPr>
          <a:xfrm>
            <a:off x="23518319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угнетателей! </a:t>
            </a:r>
            <a:endParaRPr lang="ru-RU" sz="500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2E431EFB-FFBD-4F28-8EDF-DAACB4BDE5DF}"/>
              </a:ext>
            </a:extLst>
          </p:cNvPr>
          <p:cNvSpPr/>
          <p:nvPr/>
        </p:nvSpPr>
        <p:spPr>
          <a:xfrm>
            <a:off x="26203380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Народно-освободительная армия </a:t>
            </a:r>
            <a:r>
              <a:rPr lang="ru-RU" sz="1400" dirty="0" err="1"/>
              <a:t>Азании</a:t>
            </a:r>
            <a:endParaRPr lang="ru-RU" sz="50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4D5CA7C1-C7E7-4441-A96D-1225D8429F32}"/>
              </a:ext>
            </a:extLst>
          </p:cNvPr>
          <p:cNvSpPr/>
          <p:nvPr/>
        </p:nvSpPr>
        <p:spPr>
          <a:xfrm>
            <a:off x="23519804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Африканское правительство</a:t>
            </a:r>
            <a:endParaRPr lang="ru-RU" sz="500" dirty="0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E2D21734-6598-4552-B01A-56C9B8C87ED4}"/>
              </a:ext>
            </a:extLst>
          </p:cNvPr>
          <p:cNvSpPr/>
          <p:nvPr/>
        </p:nvSpPr>
        <p:spPr>
          <a:xfrm>
            <a:off x="23487282" y="30179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Первоначально ПКК выступал за форму «африканской социалистической демократии», основанную на африканской и черной идентичности, с целью создания Южной Африки (которую они переименовали в </a:t>
            </a:r>
            <a:r>
              <a:rPr lang="ru-RU" sz="600" dirty="0" err="1"/>
              <a:t>Азанию</a:t>
            </a:r>
            <a:r>
              <a:rPr lang="ru-RU" sz="600" dirty="0"/>
              <a:t>) для чернокожих южноафриканцев, исключая другие национальности или этнические группы.</a:t>
            </a:r>
            <a:endParaRPr lang="ru-RU" sz="100" dirty="0"/>
          </a:p>
        </p:txBody>
      </p:sp>
      <p:cxnSp>
        <p:nvCxnSpPr>
          <p:cNvPr id="104" name="Shape 248">
            <a:extLst>
              <a:ext uri="{FF2B5EF4-FFF2-40B4-BE49-F238E27FC236}">
                <a16:creationId xmlns:a16="http://schemas.microsoft.com/office/drawing/2014/main" id="{50A46DFC-48CD-4996-962B-731F30654153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17693041" y="5001096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hape 248">
            <a:extLst>
              <a:ext uri="{FF2B5EF4-FFF2-40B4-BE49-F238E27FC236}">
                <a16:creationId xmlns:a16="http://schemas.microsoft.com/office/drawing/2014/main" id="{BA78C400-6195-44EF-8E9A-5CF984F63B83}"/>
              </a:ext>
            </a:extLst>
          </p:cNvPr>
          <p:cNvCxnSpPr>
            <a:cxnSpLocks/>
            <a:stCxn id="82" idx="2"/>
            <a:endCxn id="76" idx="0"/>
          </p:cNvCxnSpPr>
          <p:nvPr/>
        </p:nvCxnSpPr>
        <p:spPr>
          <a:xfrm rot="5400000">
            <a:off x="16336407" y="7778899"/>
            <a:ext cx="369377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>
            <a:extLst>
              <a:ext uri="{FF2B5EF4-FFF2-40B4-BE49-F238E27FC236}">
                <a16:creationId xmlns:a16="http://schemas.microsoft.com/office/drawing/2014/main" id="{911A6549-0DBC-4A77-853E-03AD62A81859}"/>
              </a:ext>
            </a:extLst>
          </p:cNvPr>
          <p:cNvCxnSpPr>
            <a:cxnSpLocks/>
            <a:stCxn id="69" idx="2"/>
            <a:endCxn id="86" idx="0"/>
          </p:cNvCxnSpPr>
          <p:nvPr/>
        </p:nvCxnSpPr>
        <p:spPr>
          <a:xfrm rot="5400000">
            <a:off x="19035571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hape 248">
            <a:extLst>
              <a:ext uri="{FF2B5EF4-FFF2-40B4-BE49-F238E27FC236}">
                <a16:creationId xmlns:a16="http://schemas.microsoft.com/office/drawing/2014/main" id="{3CB2C9CA-D143-487B-B5AB-88D2BF81137D}"/>
              </a:ext>
            </a:extLst>
          </p:cNvPr>
          <p:cNvCxnSpPr>
            <a:cxnSpLocks/>
            <a:stCxn id="86" idx="2"/>
            <a:endCxn id="79" idx="0"/>
          </p:cNvCxnSpPr>
          <p:nvPr/>
        </p:nvCxnSpPr>
        <p:spPr>
          <a:xfrm rot="5400000">
            <a:off x="19019661" y="7780706"/>
            <a:ext cx="37299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248">
            <a:extLst>
              <a:ext uri="{FF2B5EF4-FFF2-40B4-BE49-F238E27FC236}">
                <a16:creationId xmlns:a16="http://schemas.microsoft.com/office/drawing/2014/main" id="{1AF38B1E-4A4B-4A62-B680-9E377AB2B953}"/>
              </a:ext>
            </a:extLst>
          </p:cNvPr>
          <p:cNvCxnSpPr>
            <a:cxnSpLocks/>
            <a:stCxn id="69" idx="2"/>
            <a:endCxn id="75" idx="0"/>
          </p:cNvCxnSpPr>
          <p:nvPr/>
        </p:nvCxnSpPr>
        <p:spPr>
          <a:xfrm rot="16200000" flipH="1">
            <a:off x="20377470" y="5001726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248">
            <a:extLst>
              <a:ext uri="{FF2B5EF4-FFF2-40B4-BE49-F238E27FC236}">
                <a16:creationId xmlns:a16="http://schemas.microsoft.com/office/drawing/2014/main" id="{7502E7D5-9C5C-420C-88C2-51B3DD2E61B0}"/>
              </a:ext>
            </a:extLst>
          </p:cNvPr>
          <p:cNvCxnSpPr>
            <a:cxnSpLocks/>
            <a:stCxn id="101" idx="2"/>
            <a:endCxn id="91" idx="0"/>
          </p:cNvCxnSpPr>
          <p:nvPr/>
        </p:nvCxnSpPr>
        <p:spPr>
          <a:xfrm rot="5400000">
            <a:off x="23713786" y="8559784"/>
            <a:ext cx="386086" cy="13418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248">
            <a:extLst>
              <a:ext uri="{FF2B5EF4-FFF2-40B4-BE49-F238E27FC236}">
                <a16:creationId xmlns:a16="http://schemas.microsoft.com/office/drawing/2014/main" id="{85A530F4-1E0B-48DD-AD7F-830E6EB01AB5}"/>
              </a:ext>
            </a:extLst>
          </p:cNvPr>
          <p:cNvCxnSpPr>
            <a:cxnSpLocks/>
            <a:stCxn id="101" idx="2"/>
            <a:endCxn id="89" idx="0"/>
          </p:cNvCxnSpPr>
          <p:nvPr/>
        </p:nvCxnSpPr>
        <p:spPr>
          <a:xfrm rot="5400000">
            <a:off x="22369552" y="7215550"/>
            <a:ext cx="386086" cy="40303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>
            <a:extLst>
              <a:ext uri="{FF2B5EF4-FFF2-40B4-BE49-F238E27FC236}">
                <a16:creationId xmlns:a16="http://schemas.microsoft.com/office/drawing/2014/main" id="{15B56209-2812-45D2-ADAD-DF88359CF2B3}"/>
              </a:ext>
            </a:extLst>
          </p:cNvPr>
          <p:cNvCxnSpPr>
            <a:cxnSpLocks/>
            <a:stCxn id="79" idx="2"/>
            <a:endCxn id="89" idx="0"/>
          </p:cNvCxnSpPr>
          <p:nvPr/>
        </p:nvCxnSpPr>
        <p:spPr>
          <a:xfrm rot="16200000" flipH="1">
            <a:off x="19688511" y="8564845"/>
            <a:ext cx="376560" cy="13412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hape 248">
            <a:extLst>
              <a:ext uri="{FF2B5EF4-FFF2-40B4-BE49-F238E27FC236}">
                <a16:creationId xmlns:a16="http://schemas.microsoft.com/office/drawing/2014/main" id="{95E032AE-0EBF-4995-8C39-DDC6681A1B7E}"/>
              </a:ext>
            </a:extLst>
          </p:cNvPr>
          <p:cNvCxnSpPr>
            <a:cxnSpLocks/>
            <a:stCxn id="79" idx="2"/>
            <a:endCxn id="91" idx="0"/>
          </p:cNvCxnSpPr>
          <p:nvPr/>
        </p:nvCxnSpPr>
        <p:spPr>
          <a:xfrm rot="16200000" flipH="1">
            <a:off x="21032745" y="7220611"/>
            <a:ext cx="376560" cy="40297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248">
            <a:extLst>
              <a:ext uri="{FF2B5EF4-FFF2-40B4-BE49-F238E27FC236}">
                <a16:creationId xmlns:a16="http://schemas.microsoft.com/office/drawing/2014/main" id="{B2BA28E1-2581-4FA8-BDBE-B599C6A906A2}"/>
              </a:ext>
            </a:extLst>
          </p:cNvPr>
          <p:cNvCxnSpPr>
            <a:cxnSpLocks/>
            <a:stCxn id="83" idx="2"/>
            <a:endCxn id="75" idx="0"/>
          </p:cNvCxnSpPr>
          <p:nvPr/>
        </p:nvCxnSpPr>
        <p:spPr>
          <a:xfrm rot="5400000">
            <a:off x="23062532" y="5001727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hape 248">
            <a:extLst>
              <a:ext uri="{FF2B5EF4-FFF2-40B4-BE49-F238E27FC236}">
                <a16:creationId xmlns:a16="http://schemas.microsoft.com/office/drawing/2014/main" id="{E0AF8DD7-3889-4346-98A2-39A5A3B56D8A}"/>
              </a:ext>
            </a:extLst>
          </p:cNvPr>
          <p:cNvCxnSpPr>
            <a:cxnSpLocks/>
            <a:stCxn id="83" idx="2"/>
            <a:endCxn id="100" idx="0"/>
          </p:cNvCxnSpPr>
          <p:nvPr/>
        </p:nvCxnSpPr>
        <p:spPr>
          <a:xfrm rot="16200000" flipH="1">
            <a:off x="25748223" y="5001095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hape 248">
            <a:extLst>
              <a:ext uri="{FF2B5EF4-FFF2-40B4-BE49-F238E27FC236}">
                <a16:creationId xmlns:a16="http://schemas.microsoft.com/office/drawing/2014/main" id="{C56D727D-4959-4AF2-988E-526B674656E7}"/>
              </a:ext>
            </a:extLst>
          </p:cNvPr>
          <p:cNvCxnSpPr>
            <a:cxnSpLocks/>
            <a:stCxn id="83" idx="2"/>
            <a:endCxn id="98" idx="0"/>
          </p:cNvCxnSpPr>
          <p:nvPr/>
        </p:nvCxnSpPr>
        <p:spPr>
          <a:xfrm rot="5400000">
            <a:off x="24405693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hape 248">
            <a:extLst>
              <a:ext uri="{FF2B5EF4-FFF2-40B4-BE49-F238E27FC236}">
                <a16:creationId xmlns:a16="http://schemas.microsoft.com/office/drawing/2014/main" id="{5EA808C1-F8AA-4234-A194-F6D9DE19C15A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rot="16200000" flipH="1">
            <a:off x="24395288" y="7775200"/>
            <a:ext cx="363464" cy="1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hape 248">
            <a:extLst>
              <a:ext uri="{FF2B5EF4-FFF2-40B4-BE49-F238E27FC236}">
                <a16:creationId xmlns:a16="http://schemas.microsoft.com/office/drawing/2014/main" id="{64D88D61-5DAA-4B2B-BD1B-324742A8CC4A}"/>
              </a:ext>
            </a:extLst>
          </p:cNvPr>
          <p:cNvCxnSpPr>
            <a:cxnSpLocks/>
            <a:stCxn id="75" idx="2"/>
            <a:endCxn id="88" idx="0"/>
          </p:cNvCxnSpPr>
          <p:nvPr/>
        </p:nvCxnSpPr>
        <p:spPr>
          <a:xfrm rot="5400000">
            <a:off x="21710116" y="7776574"/>
            <a:ext cx="362203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692FD614-B45F-44F2-97C1-5B1F574A4286}"/>
              </a:ext>
            </a:extLst>
          </p:cNvPr>
          <p:cNvSpPr/>
          <p:nvPr/>
        </p:nvSpPr>
        <p:spPr>
          <a:xfrm>
            <a:off x="26206788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Обитель для чёрных (</a:t>
            </a:r>
            <a:r>
              <a:rPr lang="ru-RU" sz="1400" dirty="0" err="1"/>
              <a:t>кирино</a:t>
            </a:r>
            <a:r>
              <a:rPr lang="ru-RU" sz="1400" dirty="0"/>
              <a:t>)</a:t>
            </a:r>
            <a:endParaRPr lang="ru-RU" sz="500" dirty="0"/>
          </a:p>
        </p:txBody>
      </p:sp>
      <p:cxnSp>
        <p:nvCxnSpPr>
          <p:cNvPr id="117" name="Shape 248">
            <a:extLst>
              <a:ext uri="{FF2B5EF4-FFF2-40B4-BE49-F238E27FC236}">
                <a16:creationId xmlns:a16="http://schemas.microsoft.com/office/drawing/2014/main" id="{DF1CAE3A-A702-4A17-BD9A-7E154FAAA753}"/>
              </a:ext>
            </a:extLst>
          </p:cNvPr>
          <p:cNvCxnSpPr>
            <a:cxnSpLocks/>
            <a:stCxn id="100" idx="2"/>
            <a:endCxn id="113" idx="0"/>
          </p:cNvCxnSpPr>
          <p:nvPr/>
        </p:nvCxnSpPr>
        <p:spPr>
          <a:xfrm rot="16200000" flipH="1">
            <a:off x="27081311" y="7774239"/>
            <a:ext cx="363464" cy="3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52994B44-4FEE-4BC2-940E-9121055E91A1}"/>
              </a:ext>
            </a:extLst>
          </p:cNvPr>
          <p:cNvSpPr/>
          <p:nvPr/>
        </p:nvSpPr>
        <p:spPr>
          <a:xfrm>
            <a:off x="24866404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континента</a:t>
            </a:r>
            <a:endParaRPr lang="ru-RU" sz="500" dirty="0"/>
          </a:p>
        </p:txBody>
      </p:sp>
      <p:cxnSp>
        <p:nvCxnSpPr>
          <p:cNvPr id="121" name="Shape 248">
            <a:extLst>
              <a:ext uri="{FF2B5EF4-FFF2-40B4-BE49-F238E27FC236}">
                <a16:creationId xmlns:a16="http://schemas.microsoft.com/office/drawing/2014/main" id="{4D38D20E-AC58-411A-A865-3C081EF18269}"/>
              </a:ext>
            </a:extLst>
          </p:cNvPr>
          <p:cNvCxnSpPr>
            <a:cxnSpLocks/>
            <a:stCxn id="101" idx="2"/>
            <a:endCxn id="120" idx="0"/>
          </p:cNvCxnSpPr>
          <p:nvPr/>
        </p:nvCxnSpPr>
        <p:spPr>
          <a:xfrm rot="16200000" flipH="1">
            <a:off x="25058020" y="8557418"/>
            <a:ext cx="386086" cy="1346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hape 248">
            <a:extLst>
              <a:ext uri="{FF2B5EF4-FFF2-40B4-BE49-F238E27FC236}">
                <a16:creationId xmlns:a16="http://schemas.microsoft.com/office/drawing/2014/main" id="{96EAAB4B-25A1-45E5-8029-1961F49C27F6}"/>
              </a:ext>
            </a:extLst>
          </p:cNvPr>
          <p:cNvCxnSpPr>
            <a:cxnSpLocks/>
            <a:stCxn id="113" idx="2"/>
            <a:endCxn id="120" idx="0"/>
          </p:cNvCxnSpPr>
          <p:nvPr/>
        </p:nvCxnSpPr>
        <p:spPr>
          <a:xfrm rot="5400000">
            <a:off x="26401512" y="8560526"/>
            <a:ext cx="386086" cy="1340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BBF66D38-3B77-4A72-80FE-1124919B958E}"/>
              </a:ext>
            </a:extLst>
          </p:cNvPr>
          <p:cNvSpPr/>
          <p:nvPr/>
        </p:nvSpPr>
        <p:spPr>
          <a:xfrm>
            <a:off x="16800112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угнетённым народам Африки</a:t>
            </a:r>
            <a:endParaRPr lang="ru-RU" sz="500" dirty="0"/>
          </a:p>
        </p:txBody>
      </p:sp>
      <p:cxnSp>
        <p:nvCxnSpPr>
          <p:cNvPr id="126" name="Shape 248">
            <a:extLst>
              <a:ext uri="{FF2B5EF4-FFF2-40B4-BE49-F238E27FC236}">
                <a16:creationId xmlns:a16="http://schemas.microsoft.com/office/drawing/2014/main" id="{002436B9-1324-4489-8D67-C6E3C1427869}"/>
              </a:ext>
            </a:extLst>
          </p:cNvPr>
          <p:cNvCxnSpPr>
            <a:cxnSpLocks/>
            <a:stCxn id="76" idx="2"/>
            <a:endCxn id="125" idx="0"/>
          </p:cNvCxnSpPr>
          <p:nvPr/>
        </p:nvCxnSpPr>
        <p:spPr>
          <a:xfrm rot="16200000" flipH="1">
            <a:off x="16999497" y="8565186"/>
            <a:ext cx="380173" cy="13369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hape 248">
            <a:extLst>
              <a:ext uri="{FF2B5EF4-FFF2-40B4-BE49-F238E27FC236}">
                <a16:creationId xmlns:a16="http://schemas.microsoft.com/office/drawing/2014/main" id="{8B2AE635-F813-4D4B-93C0-BFAE7C59986C}"/>
              </a:ext>
            </a:extLst>
          </p:cNvPr>
          <p:cNvCxnSpPr>
            <a:cxnSpLocks/>
            <a:stCxn id="79" idx="2"/>
            <a:endCxn id="125" idx="0"/>
          </p:cNvCxnSpPr>
          <p:nvPr/>
        </p:nvCxnSpPr>
        <p:spPr>
          <a:xfrm rot="5400000">
            <a:off x="18343834" y="8561439"/>
            <a:ext cx="376560" cy="13480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C13EAB58-199B-4B01-9E93-CCDA91E30626}"/>
              </a:ext>
            </a:extLst>
          </p:cNvPr>
          <p:cNvSpPr/>
          <p:nvPr/>
        </p:nvSpPr>
        <p:spPr>
          <a:xfrm>
            <a:off x="9181004" y="504385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буров (текущее)</a:t>
            </a:r>
            <a:endParaRPr lang="ru-RU" sz="500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9C9F49EE-9417-4A04-A4B0-B121AE471BAB}"/>
              </a:ext>
            </a:extLst>
          </p:cNvPr>
          <p:cNvSpPr/>
          <p:nvPr/>
        </p:nvSpPr>
        <p:spPr>
          <a:xfrm>
            <a:off x="7842729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союз с западными демократами (текущее)</a:t>
            </a:r>
            <a:endParaRPr lang="ru-RU" sz="500" dirty="0"/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40BC72D3-CE41-4743-90C0-615333F29391}"/>
              </a:ext>
            </a:extLst>
          </p:cNvPr>
          <p:cNvSpPr/>
          <p:nvPr/>
        </p:nvSpPr>
        <p:spPr>
          <a:xfrm>
            <a:off x="9181004" y="108728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Сотрудничество с великими державами (текущее)</a:t>
            </a:r>
            <a:endParaRPr lang="ru-RU" sz="500" dirty="0"/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3F5C4FA9-61FD-4FD2-97D7-1672A9A1C989}"/>
              </a:ext>
            </a:extLst>
          </p:cNvPr>
          <p:cNvSpPr/>
          <p:nvPr/>
        </p:nvSpPr>
        <p:spPr>
          <a:xfrm>
            <a:off x="6493937" y="108684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Сокращение научного отставания (текущее)</a:t>
            </a:r>
            <a:endParaRPr lang="ru-RU" sz="500" dirty="0"/>
          </a:p>
        </p:txBody>
      </p: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58AFA13B-EEC9-4097-BE09-1C51485C8F1F}"/>
              </a:ext>
            </a:extLst>
          </p:cNvPr>
          <p:cNvSpPr/>
          <p:nvPr/>
        </p:nvSpPr>
        <p:spPr>
          <a:xfrm>
            <a:off x="10532656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Демократический союз африканских народов Южной Африки (текущее, но переименовать)</a:t>
            </a:r>
            <a:endParaRPr lang="ru-RU" sz="500" dirty="0"/>
          </a:p>
        </p:txBody>
      </p:sp>
      <p:cxnSp>
        <p:nvCxnSpPr>
          <p:cNvPr id="141" name="Прямая соединительная линия 140">
            <a:extLst>
              <a:ext uri="{FF2B5EF4-FFF2-40B4-BE49-F238E27FC236}">
                <a16:creationId xmlns:a16="http://schemas.microsoft.com/office/drawing/2014/main" id="{BB94E2D8-7880-44D7-97CA-4D17D4CAC014}"/>
              </a:ext>
            </a:extLst>
          </p:cNvPr>
          <p:cNvCxnSpPr>
            <a:cxnSpLocks/>
            <a:stCxn id="135" idx="3"/>
            <a:endCxn id="140" idx="1"/>
          </p:cNvCxnSpPr>
          <p:nvPr/>
        </p:nvCxnSpPr>
        <p:spPr>
          <a:xfrm>
            <a:off x="9958647" y="9976461"/>
            <a:ext cx="574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3F50D8DF-0634-43AD-80A2-E47126298642}"/>
              </a:ext>
            </a:extLst>
          </p:cNvPr>
          <p:cNvSpPr/>
          <p:nvPr/>
        </p:nvSpPr>
        <p:spPr>
          <a:xfrm>
            <a:off x="10531226" y="123396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Намибию (текущее)</a:t>
            </a:r>
            <a:endParaRPr lang="ru-RU" sz="500" dirty="0"/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95B3EF4F-5151-431D-AA6A-D00E487D5830}"/>
              </a:ext>
            </a:extLst>
          </p:cNvPr>
          <p:cNvSpPr/>
          <p:nvPr/>
        </p:nvSpPr>
        <p:spPr>
          <a:xfrm>
            <a:off x="11821310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Конго (текущее)</a:t>
            </a:r>
            <a:endParaRPr lang="ru-RU" sz="500" dirty="0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60610E5E-754A-4D53-A261-E399488942B9}"/>
              </a:ext>
            </a:extLst>
          </p:cNvPr>
          <p:cNvSpPr/>
          <p:nvPr/>
        </p:nvSpPr>
        <p:spPr>
          <a:xfrm>
            <a:off x="9174066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Конго (текущее)</a:t>
            </a:r>
            <a:endParaRPr lang="ru-RU" sz="500" dirty="0"/>
          </a:p>
        </p:txBody>
      </p:sp>
      <p:cxnSp>
        <p:nvCxnSpPr>
          <p:cNvPr id="145" name="Прямая соединительная линия 144">
            <a:extLst>
              <a:ext uri="{FF2B5EF4-FFF2-40B4-BE49-F238E27FC236}">
                <a16:creationId xmlns:a16="http://schemas.microsoft.com/office/drawing/2014/main" id="{FA260062-FB46-4D5D-9DE2-7B0B8BD8DFD0}"/>
              </a:ext>
            </a:extLst>
          </p:cNvPr>
          <p:cNvCxnSpPr>
            <a:cxnSpLocks/>
            <a:stCxn id="144" idx="3"/>
            <a:endCxn id="143" idx="1"/>
          </p:cNvCxnSpPr>
          <p:nvPr/>
        </p:nvCxnSpPr>
        <p:spPr>
          <a:xfrm>
            <a:off x="11289984" y="14255614"/>
            <a:ext cx="531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hape 248">
            <a:extLst>
              <a:ext uri="{FF2B5EF4-FFF2-40B4-BE49-F238E27FC236}">
                <a16:creationId xmlns:a16="http://schemas.microsoft.com/office/drawing/2014/main" id="{FC2C2AD8-9C0B-40B1-9111-0A2E007A3288}"/>
              </a:ext>
            </a:extLst>
          </p:cNvPr>
          <p:cNvCxnSpPr>
            <a:cxnSpLocks/>
            <a:stCxn id="132" idx="2"/>
            <a:endCxn id="243" idx="0"/>
          </p:cNvCxnSpPr>
          <p:nvPr/>
        </p:nvCxnSpPr>
        <p:spPr>
          <a:xfrm rot="5400000">
            <a:off x="9370276" y="5645522"/>
            <a:ext cx="390353" cy="13470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hape 248">
            <a:extLst>
              <a:ext uri="{FF2B5EF4-FFF2-40B4-BE49-F238E27FC236}">
                <a16:creationId xmlns:a16="http://schemas.microsoft.com/office/drawing/2014/main" id="{80E2086F-3E60-4652-AE9A-32DB04678296}"/>
              </a:ext>
            </a:extLst>
          </p:cNvPr>
          <p:cNvCxnSpPr>
            <a:cxnSpLocks/>
            <a:stCxn id="132" idx="2"/>
            <a:endCxn id="245" idx="0"/>
          </p:cNvCxnSpPr>
          <p:nvPr/>
        </p:nvCxnSpPr>
        <p:spPr>
          <a:xfrm rot="16200000" flipH="1">
            <a:off x="10715543" y="5647276"/>
            <a:ext cx="390353" cy="13435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hape 248">
            <a:extLst>
              <a:ext uri="{FF2B5EF4-FFF2-40B4-BE49-F238E27FC236}">
                <a16:creationId xmlns:a16="http://schemas.microsoft.com/office/drawing/2014/main" id="{E0B741F2-E935-498D-AC4E-642D3630538B}"/>
              </a:ext>
            </a:extLst>
          </p:cNvPr>
          <p:cNvCxnSpPr>
            <a:cxnSpLocks/>
            <a:stCxn id="135" idx="2"/>
            <a:endCxn id="137" idx="0"/>
          </p:cNvCxnSpPr>
          <p:nvPr/>
        </p:nvCxnSpPr>
        <p:spPr>
          <a:xfrm rot="16200000" flipH="1">
            <a:off x="9391649" y="10025499"/>
            <a:ext cx="356353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hape 248">
            <a:extLst>
              <a:ext uri="{FF2B5EF4-FFF2-40B4-BE49-F238E27FC236}">
                <a16:creationId xmlns:a16="http://schemas.microsoft.com/office/drawing/2014/main" id="{47638B92-B99E-4CB4-99E2-4C7AC3B60060}"/>
              </a:ext>
            </a:extLst>
          </p:cNvPr>
          <p:cNvCxnSpPr>
            <a:cxnSpLocks/>
            <a:stCxn id="135" idx="2"/>
            <a:endCxn id="138" idx="0"/>
          </p:cNvCxnSpPr>
          <p:nvPr/>
        </p:nvCxnSpPr>
        <p:spPr>
          <a:xfrm rot="5400000">
            <a:off x="8050303" y="10018054"/>
            <a:ext cx="351978" cy="13487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>
            <a:extLst>
              <a:ext uri="{FF2B5EF4-FFF2-40B4-BE49-F238E27FC236}">
                <a16:creationId xmlns:a16="http://schemas.microsoft.com/office/drawing/2014/main" id="{7C8EDC8E-CDE1-4CA2-91B4-52D4658E58DA}"/>
              </a:ext>
            </a:extLst>
          </p:cNvPr>
          <p:cNvCxnSpPr>
            <a:cxnSpLocks/>
            <a:stCxn id="140" idx="2"/>
            <a:endCxn id="142" idx="0"/>
          </p:cNvCxnSpPr>
          <p:nvPr/>
        </p:nvCxnSpPr>
        <p:spPr>
          <a:xfrm rot="5400000">
            <a:off x="10678300" y="11427346"/>
            <a:ext cx="1823200" cy="14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>
            <a:extLst>
              <a:ext uri="{FF2B5EF4-FFF2-40B4-BE49-F238E27FC236}">
                <a16:creationId xmlns:a16="http://schemas.microsoft.com/office/drawing/2014/main" id="{1279B33C-FD72-4315-86F0-C7DB150F3DD1}"/>
              </a:ext>
            </a:extLst>
          </p:cNvPr>
          <p:cNvCxnSpPr>
            <a:cxnSpLocks/>
            <a:stCxn id="142" idx="2"/>
            <a:endCxn id="144" idx="0"/>
          </p:cNvCxnSpPr>
          <p:nvPr/>
        </p:nvCxnSpPr>
        <p:spPr>
          <a:xfrm rot="5400000">
            <a:off x="10762629" y="12889057"/>
            <a:ext cx="295953" cy="13571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hape 248">
            <a:extLst>
              <a:ext uri="{FF2B5EF4-FFF2-40B4-BE49-F238E27FC236}">
                <a16:creationId xmlns:a16="http://schemas.microsoft.com/office/drawing/2014/main" id="{6CED0B40-61B7-466B-8F67-3EF77B3584A5}"/>
              </a:ext>
            </a:extLst>
          </p:cNvPr>
          <p:cNvCxnSpPr>
            <a:cxnSpLocks/>
            <a:stCxn id="142" idx="2"/>
            <a:endCxn id="143" idx="0"/>
          </p:cNvCxnSpPr>
          <p:nvPr/>
        </p:nvCxnSpPr>
        <p:spPr>
          <a:xfrm rot="16200000" flipH="1">
            <a:off x="12086251" y="12922595"/>
            <a:ext cx="295953" cy="1290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5198995C-E84D-44CF-8362-6FC5D4B1143B}"/>
              </a:ext>
            </a:extLst>
          </p:cNvPr>
          <p:cNvSpPr/>
          <p:nvPr/>
        </p:nvSpPr>
        <p:spPr>
          <a:xfrm>
            <a:off x="14545463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(текущее)</a:t>
            </a:r>
            <a:endParaRPr lang="ru-RU" sz="5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4020F592-5054-4E4A-B023-6359EC72C162}"/>
              </a:ext>
            </a:extLst>
          </p:cNvPr>
          <p:cNvSpPr/>
          <p:nvPr/>
        </p:nvSpPr>
        <p:spPr>
          <a:xfrm>
            <a:off x="14545463" y="108703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Эфиопию (текущее)</a:t>
            </a:r>
            <a:endParaRPr lang="ru-RU" sz="500" dirty="0"/>
          </a:p>
        </p:txBody>
      </p: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id="{8E7A537A-8EE2-4454-A485-36EAF5844820}"/>
              </a:ext>
            </a:extLst>
          </p:cNvPr>
          <p:cNvSpPr/>
          <p:nvPr/>
        </p:nvSpPr>
        <p:spPr>
          <a:xfrm>
            <a:off x="13219723" y="123041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Мозамбик (текущее)</a:t>
            </a:r>
            <a:endParaRPr lang="ru-RU" sz="500" dirty="0"/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4FF87BA2-DD53-4A8E-BC1F-D19E1127E3CD}"/>
              </a:ext>
            </a:extLst>
          </p:cNvPr>
          <p:cNvSpPr/>
          <p:nvPr/>
        </p:nvSpPr>
        <p:spPr>
          <a:xfrm>
            <a:off x="11871239" y="108703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Либерию (текущее)</a:t>
            </a:r>
            <a:endParaRPr lang="ru-RU" sz="500" dirty="0"/>
          </a:p>
        </p:txBody>
      </p:sp>
      <p:cxnSp>
        <p:nvCxnSpPr>
          <p:cNvPr id="165" name="Shape 248">
            <a:extLst>
              <a:ext uri="{FF2B5EF4-FFF2-40B4-BE49-F238E27FC236}">
                <a16:creationId xmlns:a16="http://schemas.microsoft.com/office/drawing/2014/main" id="{C584C0F4-71B5-4D37-8305-6677CA9CA6F0}"/>
              </a:ext>
            </a:extLst>
          </p:cNvPr>
          <p:cNvCxnSpPr>
            <a:cxnSpLocks/>
            <a:stCxn id="140" idx="2"/>
            <a:endCxn id="162" idx="0"/>
          </p:cNvCxnSpPr>
          <p:nvPr/>
        </p:nvCxnSpPr>
        <p:spPr>
          <a:xfrm rot="16200000" flipH="1">
            <a:off x="13420084" y="8686991"/>
            <a:ext cx="353868" cy="40128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hape 248">
            <a:extLst>
              <a:ext uri="{FF2B5EF4-FFF2-40B4-BE49-F238E27FC236}">
                <a16:creationId xmlns:a16="http://schemas.microsoft.com/office/drawing/2014/main" id="{3E5C971E-8B32-48F3-BCFC-6EDF7FDD62B8}"/>
              </a:ext>
            </a:extLst>
          </p:cNvPr>
          <p:cNvCxnSpPr>
            <a:cxnSpLocks/>
            <a:stCxn id="140" idx="2"/>
            <a:endCxn id="164" idx="0"/>
          </p:cNvCxnSpPr>
          <p:nvPr/>
        </p:nvCxnSpPr>
        <p:spPr>
          <a:xfrm rot="16200000" flipH="1">
            <a:off x="12082972" y="10024103"/>
            <a:ext cx="353869" cy="1338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hape 248">
            <a:extLst>
              <a:ext uri="{FF2B5EF4-FFF2-40B4-BE49-F238E27FC236}">
                <a16:creationId xmlns:a16="http://schemas.microsoft.com/office/drawing/2014/main" id="{388CEDB2-BCE5-47F4-A263-5613F83B749C}"/>
              </a:ext>
            </a:extLst>
          </p:cNvPr>
          <p:cNvCxnSpPr>
            <a:cxnSpLocks/>
            <a:stCxn id="142" idx="2"/>
            <a:endCxn id="161" idx="0"/>
          </p:cNvCxnSpPr>
          <p:nvPr/>
        </p:nvCxnSpPr>
        <p:spPr>
          <a:xfrm rot="16200000" flipH="1">
            <a:off x="13448327" y="11560518"/>
            <a:ext cx="295953" cy="40142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hape 248">
            <a:extLst>
              <a:ext uri="{FF2B5EF4-FFF2-40B4-BE49-F238E27FC236}">
                <a16:creationId xmlns:a16="http://schemas.microsoft.com/office/drawing/2014/main" id="{15ABCEDF-284E-44F8-83ED-B2CE718081A7}"/>
              </a:ext>
            </a:extLst>
          </p:cNvPr>
          <p:cNvCxnSpPr>
            <a:cxnSpLocks/>
            <a:stCxn id="140" idx="2"/>
            <a:endCxn id="163" idx="0"/>
          </p:cNvCxnSpPr>
          <p:nvPr/>
        </p:nvCxnSpPr>
        <p:spPr>
          <a:xfrm rot="16200000" flipH="1">
            <a:off x="12040280" y="10066795"/>
            <a:ext cx="1787737" cy="2687067"/>
          </a:xfrm>
          <a:prstGeom prst="bentConnector3">
            <a:avLst>
              <a:gd name="adj1" fmla="val 10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4D450CD8-6BA8-4CE6-A7AF-1D646DC797A7}"/>
              </a:ext>
            </a:extLst>
          </p:cNvPr>
          <p:cNvSpPr/>
          <p:nvPr/>
        </p:nvSpPr>
        <p:spPr>
          <a:xfrm>
            <a:off x="31377474" y="509938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чёрную Республику</a:t>
            </a:r>
            <a:endParaRPr lang="ru-RU" sz="800" dirty="0"/>
          </a:p>
        </p:txBody>
      </p: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40BC13A1-50C0-4F8A-A26E-B9A261B680F0}"/>
              </a:ext>
            </a:extLst>
          </p:cNvPr>
          <p:cNvSpPr/>
          <p:nvPr/>
        </p:nvSpPr>
        <p:spPr>
          <a:xfrm>
            <a:off x="28693985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родной земли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81" name="Прямая соединительная линия 180">
            <a:extLst>
              <a:ext uri="{FF2B5EF4-FFF2-40B4-BE49-F238E27FC236}">
                <a16:creationId xmlns:a16="http://schemas.microsoft.com/office/drawing/2014/main" id="{C0AA5F36-639B-4043-9411-7F1C19FF42D1}"/>
              </a:ext>
            </a:extLst>
          </p:cNvPr>
          <p:cNvCxnSpPr>
            <a:cxnSpLocks/>
            <a:stCxn id="197" idx="3"/>
            <a:endCxn id="200" idx="1"/>
          </p:cNvCxnSpPr>
          <p:nvPr/>
        </p:nvCxnSpPr>
        <p:spPr>
          <a:xfrm>
            <a:off x="42766613" y="7124607"/>
            <a:ext cx="5703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95166D09-967B-48B4-A7E5-518E9CABBC8E}"/>
              </a:ext>
            </a:extLst>
          </p:cNvPr>
          <p:cNvSpPr/>
          <p:nvPr/>
        </p:nvSpPr>
        <p:spPr>
          <a:xfrm>
            <a:off x="31377561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Ввести однопартийную систему</a:t>
            </a:r>
            <a:endParaRPr lang="ru-RU" sz="800" dirty="0"/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D04E1CE4-188F-4F4B-8A68-8D0B3634515C}"/>
              </a:ext>
            </a:extLst>
          </p:cNvPr>
          <p:cNvSpPr/>
          <p:nvPr/>
        </p:nvSpPr>
        <p:spPr>
          <a:xfrm>
            <a:off x="34062622" y="651861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ресурсы южной Африки</a:t>
            </a:r>
            <a:endParaRPr lang="ru-RU" sz="800" dirty="0"/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7D95E591-1D9F-40DF-BB43-A1025426DC3B}"/>
              </a:ext>
            </a:extLst>
          </p:cNvPr>
          <p:cNvSpPr/>
          <p:nvPr/>
        </p:nvSpPr>
        <p:spPr>
          <a:xfrm>
            <a:off x="27362424" y="9430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Коминтерн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A51D4A15-1158-4C28-8484-2097D4960981}"/>
              </a:ext>
            </a:extLst>
          </p:cNvPr>
          <p:cNvSpPr/>
          <p:nvPr/>
        </p:nvSpPr>
        <p:spPr>
          <a:xfrm>
            <a:off x="26007440" y="1081319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советников из Кремля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90" name="Shape 248">
            <a:extLst>
              <a:ext uri="{FF2B5EF4-FFF2-40B4-BE49-F238E27FC236}">
                <a16:creationId xmlns:a16="http://schemas.microsoft.com/office/drawing/2014/main" id="{51852AA5-4BC9-45D7-B135-81009A9566A8}"/>
              </a:ext>
            </a:extLst>
          </p:cNvPr>
          <p:cNvCxnSpPr>
            <a:cxnSpLocks/>
            <a:stCxn id="184" idx="2"/>
            <a:endCxn id="189" idx="0"/>
          </p:cNvCxnSpPr>
          <p:nvPr/>
        </p:nvCxnSpPr>
        <p:spPr>
          <a:xfrm rot="5400000">
            <a:off x="27591350" y="9984160"/>
            <a:ext cx="303082" cy="1354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hape 248">
            <a:extLst>
              <a:ext uri="{FF2B5EF4-FFF2-40B4-BE49-F238E27FC236}">
                <a16:creationId xmlns:a16="http://schemas.microsoft.com/office/drawing/2014/main" id="{D7D93370-20F5-4517-932B-5E66AC2C63FE}"/>
              </a:ext>
            </a:extLst>
          </p:cNvPr>
          <p:cNvCxnSpPr>
            <a:cxnSpLocks/>
            <a:stCxn id="179" idx="2"/>
            <a:endCxn id="180" idx="0"/>
          </p:cNvCxnSpPr>
          <p:nvPr/>
        </p:nvCxnSpPr>
        <p:spPr>
          <a:xfrm rot="5400000">
            <a:off x="30926279" y="5005055"/>
            <a:ext cx="334821" cy="26834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hape 248">
            <a:extLst>
              <a:ext uri="{FF2B5EF4-FFF2-40B4-BE49-F238E27FC236}">
                <a16:creationId xmlns:a16="http://schemas.microsoft.com/office/drawing/2014/main" id="{5BB9178E-3847-431F-B9DF-970D3B652FA9}"/>
              </a:ext>
            </a:extLst>
          </p:cNvPr>
          <p:cNvCxnSpPr>
            <a:cxnSpLocks/>
            <a:stCxn id="179" idx="2"/>
            <a:endCxn id="182" idx="0"/>
          </p:cNvCxnSpPr>
          <p:nvPr/>
        </p:nvCxnSpPr>
        <p:spPr>
          <a:xfrm rot="16200000" flipH="1">
            <a:off x="32268066" y="6346755"/>
            <a:ext cx="334821" cy="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hape 248">
            <a:extLst>
              <a:ext uri="{FF2B5EF4-FFF2-40B4-BE49-F238E27FC236}">
                <a16:creationId xmlns:a16="http://schemas.microsoft.com/office/drawing/2014/main" id="{1A9FD21D-78EE-4BA4-B9E1-E5D6A6E41E1D}"/>
              </a:ext>
            </a:extLst>
          </p:cNvPr>
          <p:cNvCxnSpPr>
            <a:cxnSpLocks/>
            <a:stCxn id="179" idx="2"/>
            <a:endCxn id="183" idx="0"/>
          </p:cNvCxnSpPr>
          <p:nvPr/>
        </p:nvCxnSpPr>
        <p:spPr>
          <a:xfrm rot="16200000" flipH="1">
            <a:off x="33608392" y="5006430"/>
            <a:ext cx="339230" cy="26851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hape 248">
            <a:extLst>
              <a:ext uri="{FF2B5EF4-FFF2-40B4-BE49-F238E27FC236}">
                <a16:creationId xmlns:a16="http://schemas.microsoft.com/office/drawing/2014/main" id="{EE84D303-F6DA-4C56-92C0-57364B77ACF8}"/>
              </a:ext>
            </a:extLst>
          </p:cNvPr>
          <p:cNvCxnSpPr>
            <a:cxnSpLocks/>
            <a:stCxn id="180" idx="2"/>
            <a:endCxn id="66" idx="0"/>
          </p:cNvCxnSpPr>
          <p:nvPr/>
        </p:nvCxnSpPr>
        <p:spPr>
          <a:xfrm rot="5400000">
            <a:off x="29572230" y="7772266"/>
            <a:ext cx="357771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D5947B72-7F18-4E3D-9015-6DE7BA610776}"/>
              </a:ext>
            </a:extLst>
          </p:cNvPr>
          <p:cNvCxnSpPr>
            <a:cxnSpLocks/>
            <a:stCxn id="184" idx="3"/>
            <a:endCxn id="253" idx="1"/>
          </p:cNvCxnSpPr>
          <p:nvPr/>
        </p:nvCxnSpPr>
        <p:spPr>
          <a:xfrm>
            <a:off x="29478342" y="9970111"/>
            <a:ext cx="563811" cy="16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id="{D75815DF-1295-45F6-A24F-F3F3F8B4BBFB}"/>
              </a:ext>
            </a:extLst>
          </p:cNvPr>
          <p:cNvSpPr/>
          <p:nvPr/>
        </p:nvSpPr>
        <p:spPr>
          <a:xfrm>
            <a:off x="26016965" y="1230419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Программа обмена студентами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2" name="Прямоугольник 211">
            <a:extLst>
              <a:ext uri="{FF2B5EF4-FFF2-40B4-BE49-F238E27FC236}">
                <a16:creationId xmlns:a16="http://schemas.microsoft.com/office/drawing/2014/main" id="{0151B7FA-9194-430D-BD39-8CC623C30AAC}"/>
              </a:ext>
            </a:extLst>
          </p:cNvPr>
          <p:cNvSpPr/>
          <p:nvPr/>
        </p:nvSpPr>
        <p:spPr>
          <a:xfrm>
            <a:off x="28701851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Намибию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3" name="Прямоугольник 212">
            <a:extLst>
              <a:ext uri="{FF2B5EF4-FFF2-40B4-BE49-F238E27FC236}">
                <a16:creationId xmlns:a16="http://schemas.microsoft.com/office/drawing/2014/main" id="{7729F444-4FEA-432F-8013-2BEBC57E2B6D}"/>
              </a:ext>
            </a:extLst>
          </p:cNvPr>
          <p:cNvSpPr/>
          <p:nvPr/>
        </p:nvSpPr>
        <p:spPr>
          <a:xfrm>
            <a:off x="30042572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и Мозамбик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4" name="Прямоугольник 213">
            <a:extLst>
              <a:ext uri="{FF2B5EF4-FFF2-40B4-BE49-F238E27FC236}">
                <a16:creationId xmlns:a16="http://schemas.microsoft.com/office/drawing/2014/main" id="{16AAD304-6FEE-4D2E-9993-5A8DC45D6651}"/>
              </a:ext>
            </a:extLst>
          </p:cNvPr>
          <p:cNvSpPr/>
          <p:nvPr/>
        </p:nvSpPr>
        <p:spPr>
          <a:xfrm>
            <a:off x="30035773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Деколонизация Конго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74B39C5A-7232-4332-92CA-D9A8138D38DA}"/>
              </a:ext>
            </a:extLst>
          </p:cNvPr>
          <p:cNvSpPr/>
          <p:nvPr/>
        </p:nvSpPr>
        <p:spPr>
          <a:xfrm>
            <a:off x="27356965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Южноафриканскую республику </a:t>
            </a:r>
            <a:r>
              <a:rPr lang="ru-RU" sz="1050" dirty="0"/>
              <a:t>(новое, сожрать внутренние королевства)</a:t>
            </a:r>
            <a:endParaRPr lang="ru-RU" sz="800" dirty="0"/>
          </a:p>
        </p:txBody>
      </p: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AE26874C-3E14-4254-9FF9-22A53182396D}"/>
              </a:ext>
            </a:extLst>
          </p:cNvPr>
          <p:cNvSpPr/>
          <p:nvPr/>
        </p:nvSpPr>
        <p:spPr>
          <a:xfrm>
            <a:off x="32715840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Мадагаскар </a:t>
            </a:r>
            <a:r>
              <a:rPr lang="ru-RU" sz="1050" dirty="0"/>
              <a:t>(Новое, сожрать </a:t>
            </a:r>
            <a:r>
              <a:rPr lang="ru-RU" sz="1050" dirty="0" err="1"/>
              <a:t>мадагаскар</a:t>
            </a:r>
            <a:r>
              <a:rPr lang="ru-RU" sz="1050" dirty="0"/>
              <a:t>)</a:t>
            </a:r>
            <a:endParaRPr lang="ru-RU" sz="800" dirty="0"/>
          </a:p>
        </p:txBody>
      </p:sp>
      <p:cxnSp>
        <p:nvCxnSpPr>
          <p:cNvPr id="217" name="Shape 248">
            <a:extLst>
              <a:ext uri="{FF2B5EF4-FFF2-40B4-BE49-F238E27FC236}">
                <a16:creationId xmlns:a16="http://schemas.microsoft.com/office/drawing/2014/main" id="{FC454BD7-96BE-4558-85A5-0C6F748CF25B}"/>
              </a:ext>
            </a:extLst>
          </p:cNvPr>
          <p:cNvCxnSpPr>
            <a:cxnSpLocks/>
            <a:stCxn id="189" idx="2"/>
            <a:endCxn id="211" idx="0"/>
          </p:cNvCxnSpPr>
          <p:nvPr/>
        </p:nvCxnSpPr>
        <p:spPr>
          <a:xfrm rot="16200000" flipH="1">
            <a:off x="26864659" y="12093932"/>
            <a:ext cx="411004" cy="9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hape 248">
            <a:extLst>
              <a:ext uri="{FF2B5EF4-FFF2-40B4-BE49-F238E27FC236}">
                <a16:creationId xmlns:a16="http://schemas.microsoft.com/office/drawing/2014/main" id="{458482DB-E941-4E82-968C-B151033B4F35}"/>
              </a:ext>
            </a:extLst>
          </p:cNvPr>
          <p:cNvCxnSpPr>
            <a:cxnSpLocks/>
            <a:stCxn id="257" idx="2"/>
            <a:endCxn id="215" idx="0"/>
          </p:cNvCxnSpPr>
          <p:nvPr/>
        </p:nvCxnSpPr>
        <p:spPr>
          <a:xfrm rot="5400000">
            <a:off x="28861653" y="11446463"/>
            <a:ext cx="1791730" cy="2685188"/>
          </a:xfrm>
          <a:prstGeom prst="bentConnector3">
            <a:avLst>
              <a:gd name="adj1" fmla="val 1225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hape 248">
            <a:extLst>
              <a:ext uri="{FF2B5EF4-FFF2-40B4-BE49-F238E27FC236}">
                <a16:creationId xmlns:a16="http://schemas.microsoft.com/office/drawing/2014/main" id="{3AE9B19C-B228-4A22-8CCB-A75C420B187D}"/>
              </a:ext>
            </a:extLst>
          </p:cNvPr>
          <p:cNvCxnSpPr>
            <a:cxnSpLocks/>
            <a:stCxn id="213" idx="2"/>
            <a:endCxn id="214" idx="0"/>
          </p:cNvCxnSpPr>
          <p:nvPr/>
        </p:nvCxnSpPr>
        <p:spPr>
          <a:xfrm rot="5400000">
            <a:off x="30923339" y="14935316"/>
            <a:ext cx="347586" cy="67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Прямоугольник 234">
            <a:extLst>
              <a:ext uri="{FF2B5EF4-FFF2-40B4-BE49-F238E27FC236}">
                <a16:creationId xmlns:a16="http://schemas.microsoft.com/office/drawing/2014/main" id="{169ADD3C-7D9B-40F6-B582-CA9FCE0885C3}"/>
              </a:ext>
            </a:extLst>
          </p:cNvPr>
          <p:cNvSpPr/>
          <p:nvPr/>
        </p:nvSpPr>
        <p:spPr>
          <a:xfrm>
            <a:off x="34062622" y="796247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коллективизацию среди фермеров</a:t>
            </a:r>
            <a:endParaRPr lang="ru-RU" sz="800" dirty="0"/>
          </a:p>
        </p:txBody>
      </p:sp>
      <p:cxnSp>
        <p:nvCxnSpPr>
          <p:cNvPr id="237" name="Shape 248">
            <a:extLst>
              <a:ext uri="{FF2B5EF4-FFF2-40B4-BE49-F238E27FC236}">
                <a16:creationId xmlns:a16="http://schemas.microsoft.com/office/drawing/2014/main" id="{B3D13C37-9FB0-4412-BC63-C2A65F220279}"/>
              </a:ext>
            </a:extLst>
          </p:cNvPr>
          <p:cNvCxnSpPr>
            <a:cxnSpLocks/>
            <a:stCxn id="253" idx="2"/>
            <a:endCxn id="257" idx="0"/>
          </p:cNvCxnSpPr>
          <p:nvPr/>
        </p:nvCxnSpPr>
        <p:spPr>
          <a:xfrm rot="5400000">
            <a:off x="30949381" y="10662460"/>
            <a:ext cx="301463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hape 248">
            <a:extLst>
              <a:ext uri="{FF2B5EF4-FFF2-40B4-BE49-F238E27FC236}">
                <a16:creationId xmlns:a16="http://schemas.microsoft.com/office/drawing/2014/main" id="{EC3C1C20-31C0-458B-B819-AA2D51E58845}"/>
              </a:ext>
            </a:extLst>
          </p:cNvPr>
          <p:cNvCxnSpPr>
            <a:cxnSpLocks/>
            <a:stCxn id="184" idx="2"/>
            <a:endCxn id="257" idx="0"/>
          </p:cNvCxnSpPr>
          <p:nvPr/>
        </p:nvCxnSpPr>
        <p:spPr>
          <a:xfrm rot="16200000" flipH="1">
            <a:off x="29608707" y="9321786"/>
            <a:ext cx="303081" cy="26797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id="{EC9BD36C-D972-42C4-93E6-6DAE9234F692}"/>
              </a:ext>
            </a:extLst>
          </p:cNvPr>
          <p:cNvSpPr/>
          <p:nvPr/>
        </p:nvSpPr>
        <p:spPr>
          <a:xfrm>
            <a:off x="7833982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Путь мирной пропаганды</a:t>
            </a:r>
            <a:endParaRPr lang="ru-RU" sz="500" dirty="0"/>
          </a:p>
        </p:txBody>
      </p: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948FBE2C-B2A6-473E-BB60-11F26ADF54F1}"/>
              </a:ext>
            </a:extLst>
          </p:cNvPr>
          <p:cNvSpPr/>
          <p:nvPr/>
        </p:nvSpPr>
        <p:spPr>
          <a:xfrm>
            <a:off x="5155479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Репрессировать коммунистов</a:t>
            </a:r>
            <a:endParaRPr lang="ru-RU" sz="800" dirty="0"/>
          </a:p>
        </p:txBody>
      </p:sp>
      <p:sp>
        <p:nvSpPr>
          <p:cNvPr id="245" name="Прямоугольник 244">
            <a:extLst>
              <a:ext uri="{FF2B5EF4-FFF2-40B4-BE49-F238E27FC236}">
                <a16:creationId xmlns:a16="http://schemas.microsoft.com/office/drawing/2014/main" id="{2E0544E4-9592-4382-8DDF-EB6FEA328AC2}"/>
              </a:ext>
            </a:extLst>
          </p:cNvPr>
          <p:cNvSpPr/>
          <p:nvPr/>
        </p:nvSpPr>
        <p:spPr>
          <a:xfrm>
            <a:off x="10524517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Умеренная радикализация партии</a:t>
            </a:r>
            <a:endParaRPr lang="ru-RU" sz="500" dirty="0"/>
          </a:p>
        </p:txBody>
      </p:sp>
      <p:sp>
        <p:nvSpPr>
          <p:cNvPr id="247" name="Прямоугольник 246">
            <a:extLst>
              <a:ext uri="{FF2B5EF4-FFF2-40B4-BE49-F238E27FC236}">
                <a16:creationId xmlns:a16="http://schemas.microsoft.com/office/drawing/2014/main" id="{B8E1ED6E-2489-4B4F-B2DE-827983897179}"/>
              </a:ext>
            </a:extLst>
          </p:cNvPr>
          <p:cNvSpPr/>
          <p:nvPr/>
        </p:nvSpPr>
        <p:spPr>
          <a:xfrm>
            <a:off x="13200695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200" dirty="0"/>
              <a:t>Разрешить женщинам вступать в конгресс</a:t>
            </a:r>
            <a:endParaRPr lang="ru-RU" sz="800" dirty="0"/>
          </a:p>
        </p:txBody>
      </p: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F708BF84-9B91-4866-9A16-4D9F425DADEC}"/>
              </a:ext>
            </a:extLst>
          </p:cNvPr>
          <p:cNvSpPr/>
          <p:nvPr/>
        </p:nvSpPr>
        <p:spPr>
          <a:xfrm>
            <a:off x="10524517" y="3962714"/>
            <a:ext cx="2115918" cy="5506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600" dirty="0"/>
              <a:t>Alfred </a:t>
            </a:r>
            <a:r>
              <a:rPr lang="en-US" sz="1600" dirty="0" err="1"/>
              <a:t>Bitini</a:t>
            </a:r>
            <a:r>
              <a:rPr lang="en-US" sz="1600" dirty="0"/>
              <a:t> </a:t>
            </a:r>
            <a:r>
              <a:rPr lang="en-US" sz="1600" dirty="0" err="1"/>
              <a:t>Xuma</a:t>
            </a:r>
            <a:endParaRPr lang="ru-RU" sz="100" dirty="0"/>
          </a:p>
        </p:txBody>
      </p:sp>
      <p:sp>
        <p:nvSpPr>
          <p:cNvPr id="251" name="Прямоугольник 250">
            <a:extLst>
              <a:ext uri="{FF2B5EF4-FFF2-40B4-BE49-F238E27FC236}">
                <a16:creationId xmlns:a16="http://schemas.microsoft.com/office/drawing/2014/main" id="{6867FE36-1FE1-475F-B884-FABF92EB00BC}"/>
              </a:ext>
            </a:extLst>
          </p:cNvPr>
          <p:cNvSpPr/>
          <p:nvPr/>
        </p:nvSpPr>
        <p:spPr>
          <a:xfrm>
            <a:off x="7841169" y="3962974"/>
            <a:ext cx="2115918" cy="5408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600" dirty="0"/>
              <a:t>Zacharias Richard </a:t>
            </a:r>
            <a:r>
              <a:rPr lang="en-US" sz="1600" dirty="0" err="1"/>
              <a:t>Mahabane</a:t>
            </a:r>
            <a:endParaRPr lang="ru-RU" sz="100" dirty="0"/>
          </a:p>
        </p:txBody>
      </p:sp>
      <p:sp>
        <p:nvSpPr>
          <p:cNvPr id="252" name="Прямоугольник 251">
            <a:extLst>
              <a:ext uri="{FF2B5EF4-FFF2-40B4-BE49-F238E27FC236}">
                <a16:creationId xmlns:a16="http://schemas.microsoft.com/office/drawing/2014/main" id="{5C03381E-AD84-48D0-9DF4-9972112B9350}"/>
              </a:ext>
            </a:extLst>
          </p:cNvPr>
          <p:cNvSpPr/>
          <p:nvPr/>
        </p:nvSpPr>
        <p:spPr>
          <a:xfrm>
            <a:off x="6497428" y="794705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Межконфессиональная африканская федерация министров</a:t>
            </a:r>
            <a:endParaRPr lang="ru-RU" sz="500" dirty="0"/>
          </a:p>
        </p:txBody>
      </p:sp>
      <p:sp>
        <p:nvSpPr>
          <p:cNvPr id="253" name="Прямоугольник 252">
            <a:extLst>
              <a:ext uri="{FF2B5EF4-FFF2-40B4-BE49-F238E27FC236}">
                <a16:creationId xmlns:a16="http://schemas.microsoft.com/office/drawing/2014/main" id="{850A0E66-09E6-4644-8D6F-21BF01BD6C95}"/>
              </a:ext>
            </a:extLst>
          </p:cNvPr>
          <p:cNvSpPr/>
          <p:nvPr/>
        </p:nvSpPr>
        <p:spPr>
          <a:xfrm>
            <a:off x="30042153" y="943172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Лига национального освобождения</a:t>
            </a:r>
            <a:endParaRPr lang="ru-RU" sz="800" dirty="0"/>
          </a:p>
        </p:txBody>
      </p:sp>
      <p:cxnSp>
        <p:nvCxnSpPr>
          <p:cNvPr id="254" name="Прямая соединительная линия 253">
            <a:extLst>
              <a:ext uri="{FF2B5EF4-FFF2-40B4-BE49-F238E27FC236}">
                <a16:creationId xmlns:a16="http://schemas.microsoft.com/office/drawing/2014/main" id="{05512C7F-F1A2-4A1D-9E7E-FDFD88048733}"/>
              </a:ext>
            </a:extLst>
          </p:cNvPr>
          <p:cNvCxnSpPr>
            <a:cxnSpLocks/>
            <a:stCxn id="243" idx="3"/>
            <a:endCxn id="245" idx="1"/>
          </p:cNvCxnSpPr>
          <p:nvPr/>
        </p:nvCxnSpPr>
        <p:spPr>
          <a:xfrm>
            <a:off x="9949900" y="7054210"/>
            <a:ext cx="5746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5" name="Shape 248">
            <a:extLst>
              <a:ext uri="{FF2B5EF4-FFF2-40B4-BE49-F238E27FC236}">
                <a16:creationId xmlns:a16="http://schemas.microsoft.com/office/drawing/2014/main" id="{965E4F13-6620-46F1-9F72-BCA7B26C6B87}"/>
              </a:ext>
            </a:extLst>
          </p:cNvPr>
          <p:cNvCxnSpPr>
            <a:cxnSpLocks/>
            <a:stCxn id="132" idx="2"/>
            <a:endCxn id="247" idx="0"/>
          </p:cNvCxnSpPr>
          <p:nvPr/>
        </p:nvCxnSpPr>
        <p:spPr>
          <a:xfrm rot="16200000" flipH="1">
            <a:off x="12053632" y="4309187"/>
            <a:ext cx="390353" cy="4019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hape 248">
            <a:extLst>
              <a:ext uri="{FF2B5EF4-FFF2-40B4-BE49-F238E27FC236}">
                <a16:creationId xmlns:a16="http://schemas.microsoft.com/office/drawing/2014/main" id="{43A2D1CA-9033-40EF-87B0-93997D4F9F71}"/>
              </a:ext>
            </a:extLst>
          </p:cNvPr>
          <p:cNvCxnSpPr>
            <a:cxnSpLocks/>
            <a:stCxn id="132" idx="2"/>
            <a:endCxn id="244" idx="0"/>
          </p:cNvCxnSpPr>
          <p:nvPr/>
        </p:nvCxnSpPr>
        <p:spPr>
          <a:xfrm rot="5400000">
            <a:off x="8031025" y="4306271"/>
            <a:ext cx="390353" cy="4025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>
            <a:extLst>
              <a:ext uri="{FF2B5EF4-FFF2-40B4-BE49-F238E27FC236}">
                <a16:creationId xmlns:a16="http://schemas.microsoft.com/office/drawing/2014/main" id="{31EA9CC3-4B9C-471F-B841-04E10150BF96}"/>
              </a:ext>
            </a:extLst>
          </p:cNvPr>
          <p:cNvCxnSpPr>
            <a:cxnSpLocks/>
            <a:stCxn id="243" idx="2"/>
            <a:endCxn id="252" idx="0"/>
          </p:cNvCxnSpPr>
          <p:nvPr/>
        </p:nvCxnSpPr>
        <p:spPr>
          <a:xfrm rot="5400000">
            <a:off x="8047240" y="7102357"/>
            <a:ext cx="352848" cy="13365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>
            <a:extLst>
              <a:ext uri="{FF2B5EF4-FFF2-40B4-BE49-F238E27FC236}">
                <a16:creationId xmlns:a16="http://schemas.microsoft.com/office/drawing/2014/main" id="{A394FB90-22D2-4484-A214-232F2AEB4696}"/>
              </a:ext>
            </a:extLst>
          </p:cNvPr>
          <p:cNvCxnSpPr>
            <a:cxnSpLocks/>
            <a:stCxn id="245" idx="2"/>
            <a:endCxn id="39" idx="0"/>
          </p:cNvCxnSpPr>
          <p:nvPr/>
        </p:nvCxnSpPr>
        <p:spPr>
          <a:xfrm rot="16200000" flipH="1">
            <a:off x="12077057" y="7099629"/>
            <a:ext cx="353871" cy="13430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hape 248">
            <a:extLst>
              <a:ext uri="{FF2B5EF4-FFF2-40B4-BE49-F238E27FC236}">
                <a16:creationId xmlns:a16="http://schemas.microsoft.com/office/drawing/2014/main" id="{703E60BD-ADB7-4A72-90BF-7EF67693663E}"/>
              </a:ext>
            </a:extLst>
          </p:cNvPr>
          <p:cNvCxnSpPr>
            <a:cxnSpLocks/>
            <a:stCxn id="243" idx="2"/>
            <a:endCxn id="95" idx="0"/>
          </p:cNvCxnSpPr>
          <p:nvPr/>
        </p:nvCxnSpPr>
        <p:spPr>
          <a:xfrm rot="16200000" flipH="1">
            <a:off x="9380545" y="7105606"/>
            <a:ext cx="369815" cy="1347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hape 248">
            <a:extLst>
              <a:ext uri="{FF2B5EF4-FFF2-40B4-BE49-F238E27FC236}">
                <a16:creationId xmlns:a16="http://schemas.microsoft.com/office/drawing/2014/main" id="{2BE0D2B9-EF73-4EA6-8C3F-892E696BB91F}"/>
              </a:ext>
            </a:extLst>
          </p:cNvPr>
          <p:cNvCxnSpPr>
            <a:cxnSpLocks/>
            <a:stCxn id="245" idx="2"/>
            <a:endCxn id="95" idx="0"/>
          </p:cNvCxnSpPr>
          <p:nvPr/>
        </p:nvCxnSpPr>
        <p:spPr>
          <a:xfrm rot="5400000">
            <a:off x="10725813" y="7107361"/>
            <a:ext cx="369815" cy="13435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>
            <a:extLst>
              <a:ext uri="{FF2B5EF4-FFF2-40B4-BE49-F238E27FC236}">
                <a16:creationId xmlns:a16="http://schemas.microsoft.com/office/drawing/2014/main" id="{C4320DC5-3F17-4C64-A1A3-5D0740777DD5}"/>
              </a:ext>
            </a:extLst>
          </p:cNvPr>
          <p:cNvCxnSpPr>
            <a:cxnSpLocks/>
            <a:stCxn id="95" idx="2"/>
            <a:endCxn id="140" idx="0"/>
          </p:cNvCxnSpPr>
          <p:nvPr/>
        </p:nvCxnSpPr>
        <p:spPr>
          <a:xfrm rot="16200000" flipH="1">
            <a:off x="10718571" y="8564417"/>
            <a:ext cx="392436" cy="13516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hape 248">
            <a:extLst>
              <a:ext uri="{FF2B5EF4-FFF2-40B4-BE49-F238E27FC236}">
                <a16:creationId xmlns:a16="http://schemas.microsoft.com/office/drawing/2014/main" id="{B5D0389A-2DCC-4BBF-9A57-8FF52A479BBB}"/>
              </a:ext>
            </a:extLst>
          </p:cNvPr>
          <p:cNvCxnSpPr>
            <a:cxnSpLocks/>
            <a:stCxn id="95" idx="2"/>
            <a:endCxn id="135" idx="0"/>
          </p:cNvCxnSpPr>
          <p:nvPr/>
        </p:nvCxnSpPr>
        <p:spPr>
          <a:xfrm rot="5400000">
            <a:off x="9373608" y="8571106"/>
            <a:ext cx="392436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2556BFD4-D2F0-4404-AAEE-9366CE5E0E2B}"/>
              </a:ext>
            </a:extLst>
          </p:cNvPr>
          <p:cNvSpPr/>
          <p:nvPr/>
        </p:nvSpPr>
        <p:spPr>
          <a:xfrm>
            <a:off x="7841169" y="1235554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от союзников (новое)</a:t>
            </a:r>
            <a:endParaRPr lang="ru-RU" sz="500" dirty="0"/>
          </a:p>
        </p:txBody>
      </p:sp>
      <p:cxnSp>
        <p:nvCxnSpPr>
          <p:cNvPr id="309" name="Shape 248">
            <a:extLst>
              <a:ext uri="{FF2B5EF4-FFF2-40B4-BE49-F238E27FC236}">
                <a16:creationId xmlns:a16="http://schemas.microsoft.com/office/drawing/2014/main" id="{5F86BDF8-1375-4E38-BF60-B4D7F56FC739}"/>
              </a:ext>
            </a:extLst>
          </p:cNvPr>
          <p:cNvCxnSpPr>
            <a:cxnSpLocks/>
            <a:stCxn id="135" idx="2"/>
            <a:endCxn id="308" idx="0"/>
          </p:cNvCxnSpPr>
          <p:nvPr/>
        </p:nvCxnSpPr>
        <p:spPr>
          <a:xfrm rot="5400000">
            <a:off x="7980367" y="11435222"/>
            <a:ext cx="1839082" cy="15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215ABD23-9D4E-461A-9AF0-4DBCA32E7358}"/>
              </a:ext>
            </a:extLst>
          </p:cNvPr>
          <p:cNvSpPr/>
          <p:nvPr/>
        </p:nvSpPr>
        <p:spPr>
          <a:xfrm>
            <a:off x="15887679" y="1230419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Родезию (новое)</a:t>
            </a:r>
            <a:endParaRPr lang="ru-RU" sz="500" dirty="0"/>
          </a:p>
        </p:txBody>
      </p:sp>
      <p:cxnSp>
        <p:nvCxnSpPr>
          <p:cNvPr id="315" name="Shape 248">
            <a:extLst>
              <a:ext uri="{FF2B5EF4-FFF2-40B4-BE49-F238E27FC236}">
                <a16:creationId xmlns:a16="http://schemas.microsoft.com/office/drawing/2014/main" id="{3DE9E056-50E7-4870-B99F-6A62987742D8}"/>
              </a:ext>
            </a:extLst>
          </p:cNvPr>
          <p:cNvCxnSpPr>
            <a:cxnSpLocks/>
            <a:stCxn id="140" idx="2"/>
            <a:endCxn id="314" idx="0"/>
          </p:cNvCxnSpPr>
          <p:nvPr/>
        </p:nvCxnSpPr>
        <p:spPr>
          <a:xfrm rot="16200000" flipH="1">
            <a:off x="13374258" y="8732817"/>
            <a:ext cx="1787736" cy="5355023"/>
          </a:xfrm>
          <a:prstGeom prst="bentConnector3">
            <a:avLst>
              <a:gd name="adj1" fmla="val 961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6735B9BD-008B-4094-B7AA-5B87EFC9DE63}"/>
              </a:ext>
            </a:extLst>
          </p:cNvPr>
          <p:cNvSpPr/>
          <p:nvPr/>
        </p:nvSpPr>
        <p:spPr>
          <a:xfrm>
            <a:off x="2967018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Мастерские чернокожих</a:t>
            </a:r>
            <a:endParaRPr lang="ru-RU" sz="500" dirty="0"/>
          </a:p>
        </p:txBody>
      </p: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C77885C1-D5CA-4930-ADE1-7C46C64D16E5}"/>
              </a:ext>
            </a:extLst>
          </p:cNvPr>
          <p:cNvSpPr/>
          <p:nvPr/>
        </p:nvSpPr>
        <p:spPr>
          <a:xfrm>
            <a:off x="10188403" y="193216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дороги для оборонительных целей </a:t>
            </a:r>
            <a:r>
              <a:rPr lang="ru-RU" sz="300" dirty="0"/>
              <a:t>(Хотя количество чернокожих рабочих росло и в 1930-е годы существовала значительная организация, их положение в производстве заметно изменилось только во время Второй мировой войны, когда они заменили белых, которые добровольно пошли на службу в армию. Увеличилось количество небольших мастерских, чтобы заменить ранее импортированные товары, ускорилось строительство дорог для потенциальных оборонных целей, а производство золота было увеличено для оплаты британской военной машины. Действительно, часть монет была отправлена ​​​​прямо в США за счет Великобритании. Сельское хозяйство также расширилось, чтобы прокормить войска в Африке, на экспорт в Западную Африку и на местный рынок. Все это были области увеличения занятости чернокожих.)</a:t>
            </a:r>
            <a:endParaRPr lang="ru-RU" sz="500" dirty="0"/>
          </a:p>
        </p:txBody>
      </p:sp>
      <p:sp>
        <p:nvSpPr>
          <p:cNvPr id="321" name="Прямоугольник 320">
            <a:extLst>
              <a:ext uri="{FF2B5EF4-FFF2-40B4-BE49-F238E27FC236}">
                <a16:creationId xmlns:a16="http://schemas.microsoft.com/office/drawing/2014/main" id="{961053D9-AAA7-4CAF-848A-3DA66DABCD04}"/>
              </a:ext>
            </a:extLst>
          </p:cNvPr>
          <p:cNvSpPr/>
          <p:nvPr/>
        </p:nvSpPr>
        <p:spPr>
          <a:xfrm>
            <a:off x="3215159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сельского хозяйства</a:t>
            </a:r>
            <a:endParaRPr lang="ru-RU" sz="500" dirty="0"/>
          </a:p>
        </p:txBody>
      </p: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id="{8A876C97-99BD-45AC-8D01-F343AE503AE2}"/>
              </a:ext>
            </a:extLst>
          </p:cNvPr>
          <p:cNvSpPr/>
          <p:nvPr/>
        </p:nvSpPr>
        <p:spPr>
          <a:xfrm>
            <a:off x="16189605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золотодобычу</a:t>
            </a:r>
            <a:endParaRPr lang="ru-RU" sz="500" dirty="0"/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665A1BD9-0771-4BD6-B348-D40983890E9C}"/>
              </a:ext>
            </a:extLst>
          </p:cNvPr>
          <p:cNvSpPr/>
          <p:nvPr/>
        </p:nvSpPr>
        <p:spPr>
          <a:xfrm>
            <a:off x="39358557" y="1372513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цветных, белых и чёрных профсоюзов </a:t>
            </a:r>
            <a:r>
              <a:rPr lang="ru-RU" sz="300" dirty="0"/>
              <a:t>(В частности, нужно было отменить цветную полосу, а черных и белых рабочих объединить в одно профсоюзное движение. До тех пор, пока это не будет достигнуто, рабочие, исключенные из профсоюзов, должны быть организованы в отдельные профсоюзы. Но они </a:t>
            </a:r>
            <a:r>
              <a:rPr lang="ru-RU" sz="300" dirty="0" err="1"/>
              <a:t>подчеркнули:«Ни</a:t>
            </a:r>
            <a:r>
              <a:rPr lang="ru-RU" sz="300" dirty="0"/>
              <a:t> при каких обстоятельствах… мы не рассматриваем такие чисто туземные профсоюзы как оппозиционные профсоюзы или как самостоятельную цель. Это всего лишь шаг к объединению всех профсоюзов, черных и белых, в одну центральную организацию профсоюзов всех рабочих Южной Африки».)</a:t>
            </a:r>
            <a:endParaRPr lang="ru-RU" sz="800" dirty="0"/>
          </a:p>
        </p:txBody>
      </p: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752C84E7-7069-46CF-8D98-C9A1A02720BA}"/>
              </a:ext>
            </a:extLst>
          </p:cNvPr>
          <p:cNvSpPr/>
          <p:nvPr/>
        </p:nvSpPr>
        <p:spPr>
          <a:xfrm>
            <a:off x="41925310" y="513937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против апартеида</a:t>
            </a:r>
            <a:endParaRPr lang="ru-RU" sz="500" dirty="0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215EA1EA-7CCD-4839-A9B1-0356F6327E10}"/>
              </a:ext>
            </a:extLst>
          </p:cNvPr>
          <p:cNvSpPr/>
          <p:nvPr/>
        </p:nvSpPr>
        <p:spPr>
          <a:xfrm>
            <a:off x="42000994" y="108764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социализм в африканских условиях (текущее, изменено название 3 воен. Зав, 10% поддержки войны)</a:t>
            </a:r>
            <a:endParaRPr lang="ru-RU" sz="500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15DD7879-ED81-4846-A052-BDF25170F776}"/>
              </a:ext>
            </a:extLst>
          </p:cNvPr>
          <p:cNvSpPr/>
          <p:nvPr/>
        </p:nvSpPr>
        <p:spPr>
          <a:xfrm>
            <a:off x="40650695" y="65846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Поддержать мировую революцию (вступление в 4 интернационал, но изменено название)</a:t>
            </a:r>
            <a:endParaRPr lang="ru-RU" sz="500" dirty="0"/>
          </a:p>
        </p:txBody>
      </p:sp>
      <p:sp>
        <p:nvSpPr>
          <p:cNvPr id="198" name="Прямоугольник 197">
            <a:extLst>
              <a:ext uri="{FF2B5EF4-FFF2-40B4-BE49-F238E27FC236}">
                <a16:creationId xmlns:a16="http://schemas.microsoft.com/office/drawing/2014/main" id="{40F3892C-19A4-4EE2-8CF4-3802CB87F842}"/>
              </a:ext>
            </a:extLst>
          </p:cNvPr>
          <p:cNvSpPr/>
          <p:nvPr/>
        </p:nvSpPr>
        <p:spPr>
          <a:xfrm>
            <a:off x="42000994" y="804255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угнетённых</a:t>
            </a:r>
            <a:endParaRPr lang="ru-RU" sz="500" dirty="0"/>
          </a:p>
        </p:txBody>
      </p:sp>
      <p:sp>
        <p:nvSpPr>
          <p:cNvPr id="200" name="Прямоугольник 199">
            <a:extLst>
              <a:ext uri="{FF2B5EF4-FFF2-40B4-BE49-F238E27FC236}">
                <a16:creationId xmlns:a16="http://schemas.microsoft.com/office/drawing/2014/main" id="{FFAA3B33-5852-432D-A3C7-D46B69099BB1}"/>
              </a:ext>
            </a:extLst>
          </p:cNvPr>
          <p:cNvSpPr/>
          <p:nvPr/>
        </p:nvSpPr>
        <p:spPr>
          <a:xfrm>
            <a:off x="43336968" y="65846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движение неевропейского единства</a:t>
            </a:r>
            <a:endParaRPr lang="ru-RU" sz="500" dirty="0"/>
          </a:p>
        </p:txBody>
      </p: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5FD3282B-6227-4385-846F-EA7DAB179048}"/>
              </a:ext>
            </a:extLst>
          </p:cNvPr>
          <p:cNvSpPr/>
          <p:nvPr/>
        </p:nvSpPr>
        <p:spPr>
          <a:xfrm>
            <a:off x="40657045" y="122998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в еврейском вопросе (евреи принадлежали к цветным)</a:t>
            </a:r>
            <a:endParaRPr lang="ru-RU" sz="500" dirty="0"/>
          </a:p>
        </p:txBody>
      </p:sp>
      <p:sp>
        <p:nvSpPr>
          <p:cNvPr id="203" name="Прямоугольник 202">
            <a:extLst>
              <a:ext uri="{FF2B5EF4-FFF2-40B4-BE49-F238E27FC236}">
                <a16:creationId xmlns:a16="http://schemas.microsoft.com/office/drawing/2014/main" id="{057FDB6C-639A-4A2B-B43B-A1EAEDD0FA56}"/>
              </a:ext>
            </a:extLst>
          </p:cNvPr>
          <p:cNvSpPr/>
          <p:nvPr/>
        </p:nvSpPr>
        <p:spPr>
          <a:xfrm>
            <a:off x="43330884" y="1229769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угнетённых арабов (текущее </a:t>
            </a:r>
            <a:r>
              <a:rPr lang="ru-RU" sz="1400" dirty="0" err="1"/>
              <a:t>нац</a:t>
            </a:r>
            <a:r>
              <a:rPr lang="ru-RU" sz="1400" dirty="0"/>
              <a:t> 72 регионов </a:t>
            </a:r>
            <a:r>
              <a:rPr lang="ru-RU" sz="1400" dirty="0" err="1"/>
              <a:t>мус</a:t>
            </a:r>
            <a:r>
              <a:rPr lang="ru-RU" sz="1400" dirty="0"/>
              <a:t> </a:t>
            </a:r>
            <a:r>
              <a:rPr lang="ru-RU" sz="1400" dirty="0" err="1"/>
              <a:t>африки</a:t>
            </a:r>
            <a:r>
              <a:rPr lang="ru-RU" sz="1400" dirty="0"/>
              <a:t>)</a:t>
            </a:r>
            <a:endParaRPr lang="ru-RU" sz="500" dirty="0"/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6C94C3ED-2619-47F4-A7C9-E9B23AF450C0}"/>
              </a:ext>
            </a:extLst>
          </p:cNvPr>
          <p:cNvSpPr/>
          <p:nvPr/>
        </p:nvSpPr>
        <p:spPr>
          <a:xfrm>
            <a:off x="39339577" y="1087974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индусов от империалистического гнёта (текущее, название изменено)</a:t>
            </a:r>
            <a:endParaRPr lang="ru-RU" sz="500" dirty="0"/>
          </a:p>
        </p:txBody>
      </p:sp>
      <p:sp>
        <p:nvSpPr>
          <p:cNvPr id="209" name="Прямоугольник 208">
            <a:extLst>
              <a:ext uri="{FF2B5EF4-FFF2-40B4-BE49-F238E27FC236}">
                <a16:creationId xmlns:a16="http://schemas.microsoft.com/office/drawing/2014/main" id="{DA264832-EDDB-45DE-857E-EF2A1A0CCA95}"/>
              </a:ext>
            </a:extLst>
          </p:cNvPr>
          <p:cNvSpPr/>
          <p:nvPr/>
        </p:nvSpPr>
        <p:spPr>
          <a:xfrm>
            <a:off x="44674223" y="803870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Турцию (текущее)</a:t>
            </a:r>
            <a:endParaRPr lang="ru-RU" sz="500" dirty="0"/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84BD2C83-7F0B-495E-A795-68E099A4282C}"/>
              </a:ext>
            </a:extLst>
          </p:cNvPr>
          <p:cNvSpPr/>
          <p:nvPr/>
        </p:nvSpPr>
        <p:spPr>
          <a:xfrm>
            <a:off x="47355326" y="804186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Палестину  (текущее)</a:t>
            </a:r>
            <a:endParaRPr lang="ru-RU" sz="500" dirty="0"/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068D5A92-12C5-4674-BB60-C9AF6DC376DD}"/>
              </a:ext>
            </a:extLst>
          </p:cNvPr>
          <p:cNvSpPr/>
          <p:nvPr/>
        </p:nvSpPr>
        <p:spPr>
          <a:xfrm>
            <a:off x="46019352" y="950050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Южную Родезию  (текущее)</a:t>
            </a:r>
            <a:endParaRPr lang="ru-RU" sz="500" dirty="0"/>
          </a:p>
        </p:txBody>
      </p:sp>
      <p:cxnSp>
        <p:nvCxnSpPr>
          <p:cNvPr id="225" name="Shape 248">
            <a:extLst>
              <a:ext uri="{FF2B5EF4-FFF2-40B4-BE49-F238E27FC236}">
                <a16:creationId xmlns:a16="http://schemas.microsoft.com/office/drawing/2014/main" id="{EC83F1B2-5677-47B7-89B7-9339717E53CE}"/>
              </a:ext>
            </a:extLst>
          </p:cNvPr>
          <p:cNvCxnSpPr>
            <a:cxnSpLocks/>
            <a:stCxn id="191" idx="2"/>
            <a:endCxn id="197" idx="0"/>
          </p:cNvCxnSpPr>
          <p:nvPr/>
        </p:nvCxnSpPr>
        <p:spPr>
          <a:xfrm rot="5400000">
            <a:off x="42163346" y="5764683"/>
            <a:ext cx="365233" cy="12746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hape 248">
            <a:extLst>
              <a:ext uri="{FF2B5EF4-FFF2-40B4-BE49-F238E27FC236}">
                <a16:creationId xmlns:a16="http://schemas.microsoft.com/office/drawing/2014/main" id="{F9072406-5AA8-42DE-92B5-0D4BA917E76A}"/>
              </a:ext>
            </a:extLst>
          </p:cNvPr>
          <p:cNvCxnSpPr>
            <a:cxnSpLocks/>
            <a:stCxn id="191" idx="2"/>
            <a:endCxn id="200" idx="0"/>
          </p:cNvCxnSpPr>
          <p:nvPr/>
        </p:nvCxnSpPr>
        <p:spPr>
          <a:xfrm rot="16200000" flipH="1">
            <a:off x="43506482" y="5696161"/>
            <a:ext cx="365233" cy="14116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hape 248">
            <a:extLst>
              <a:ext uri="{FF2B5EF4-FFF2-40B4-BE49-F238E27FC236}">
                <a16:creationId xmlns:a16="http://schemas.microsoft.com/office/drawing/2014/main" id="{5D6B41B9-2CC5-41C0-B3A7-715B18E79872}"/>
              </a:ext>
            </a:extLst>
          </p:cNvPr>
          <p:cNvCxnSpPr>
            <a:cxnSpLocks/>
            <a:stCxn id="200" idx="2"/>
            <a:endCxn id="209" idx="0"/>
          </p:cNvCxnSpPr>
          <p:nvPr/>
        </p:nvCxnSpPr>
        <p:spPr>
          <a:xfrm rot="16200000" flipH="1">
            <a:off x="44876505" y="7183028"/>
            <a:ext cx="374098" cy="13372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hape 248">
            <a:extLst>
              <a:ext uri="{FF2B5EF4-FFF2-40B4-BE49-F238E27FC236}">
                <a16:creationId xmlns:a16="http://schemas.microsoft.com/office/drawing/2014/main" id="{256A8B7B-1717-4B4C-9F5D-E711DC225A0F}"/>
              </a:ext>
            </a:extLst>
          </p:cNvPr>
          <p:cNvCxnSpPr>
            <a:cxnSpLocks/>
            <a:stCxn id="200" idx="2"/>
            <a:endCxn id="218" idx="0"/>
          </p:cNvCxnSpPr>
          <p:nvPr/>
        </p:nvCxnSpPr>
        <p:spPr>
          <a:xfrm rot="16200000" flipH="1">
            <a:off x="46215477" y="5844057"/>
            <a:ext cx="377258" cy="40183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hape 248">
            <a:extLst>
              <a:ext uri="{FF2B5EF4-FFF2-40B4-BE49-F238E27FC236}">
                <a16:creationId xmlns:a16="http://schemas.microsoft.com/office/drawing/2014/main" id="{11232296-C52D-45C3-BBF1-C59D3E29E989}"/>
              </a:ext>
            </a:extLst>
          </p:cNvPr>
          <p:cNvCxnSpPr>
            <a:cxnSpLocks/>
            <a:stCxn id="200" idx="2"/>
            <a:endCxn id="219" idx="0"/>
          </p:cNvCxnSpPr>
          <p:nvPr/>
        </p:nvCxnSpPr>
        <p:spPr>
          <a:xfrm rot="16200000" flipH="1">
            <a:off x="44818168" y="7241366"/>
            <a:ext cx="1835902" cy="2682384"/>
          </a:xfrm>
          <a:prstGeom prst="bentConnector3">
            <a:avLst>
              <a:gd name="adj1" fmla="val 1067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hape 248">
            <a:extLst>
              <a:ext uri="{FF2B5EF4-FFF2-40B4-BE49-F238E27FC236}">
                <a16:creationId xmlns:a16="http://schemas.microsoft.com/office/drawing/2014/main" id="{0E3C4F9F-42F6-472D-8A8B-E36CC3BEAA58}"/>
              </a:ext>
            </a:extLst>
          </p:cNvPr>
          <p:cNvCxnSpPr>
            <a:cxnSpLocks/>
            <a:stCxn id="200" idx="2"/>
            <a:endCxn id="198" idx="0"/>
          </p:cNvCxnSpPr>
          <p:nvPr/>
        </p:nvCxnSpPr>
        <p:spPr>
          <a:xfrm rot="5400000">
            <a:off x="43537964" y="7185596"/>
            <a:ext cx="377952" cy="133597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hape 248">
            <a:extLst>
              <a:ext uri="{FF2B5EF4-FFF2-40B4-BE49-F238E27FC236}">
                <a16:creationId xmlns:a16="http://schemas.microsoft.com/office/drawing/2014/main" id="{DC5596EF-0BFD-4C5F-BE4B-81CC4EB3D125}"/>
              </a:ext>
            </a:extLst>
          </p:cNvPr>
          <p:cNvCxnSpPr>
            <a:cxnSpLocks/>
            <a:stCxn id="197" idx="2"/>
            <a:endCxn id="198" idx="0"/>
          </p:cNvCxnSpPr>
          <p:nvPr/>
        </p:nvCxnSpPr>
        <p:spPr>
          <a:xfrm rot="16200000" flipH="1">
            <a:off x="42194827" y="7178433"/>
            <a:ext cx="377952" cy="13502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>
            <a:extLst>
              <a:ext uri="{FF2B5EF4-FFF2-40B4-BE49-F238E27FC236}">
                <a16:creationId xmlns:a16="http://schemas.microsoft.com/office/drawing/2014/main" id="{46A324E1-A9F3-4F99-9754-C8F10879F564}"/>
              </a:ext>
            </a:extLst>
          </p:cNvPr>
          <p:cNvSpPr/>
          <p:nvPr/>
        </p:nvSpPr>
        <p:spPr>
          <a:xfrm>
            <a:off x="36690454" y="1371561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Снижение налогов на землю </a:t>
            </a:r>
            <a:r>
              <a:rPr lang="ru-RU" sz="400" dirty="0"/>
              <a:t>(подготовленный М. Н. Авербахом (вождем чем самостоятельный тезис. Оригинал статьи, написанной Авербахом, и документы, отправленные позднее в Международный секретариат, не найдены. Однако статья, появившаяся в феврале 1936 г. в « Рабочем голосе»., орган CLSA, по земельному вопросу тупой. Он утверждал, что «простой призыв к земле не составляет аграрной проблемы». Африканцы, изгнанные с земли, страдали в основном от налогов. Их главная потребность заключалась не в земле, а в освобождении от налогов. Авербах, кажется, неправильно понял позицию большинства. Если бы африканцы получили больше земли, писал он, крестьяне по-прежнему страдали бы от этих пагубных налогов, призванных загнать их в шахты, промышленность и фермы.)</a:t>
            </a:r>
            <a:endParaRPr lang="ru-RU" sz="500" dirty="0"/>
          </a:p>
        </p:txBody>
      </p: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id="{E19DB08F-F422-42E4-8EC8-DCF6DF6ADE72}"/>
              </a:ext>
            </a:extLst>
          </p:cNvPr>
          <p:cNvSpPr/>
          <p:nvPr/>
        </p:nvSpPr>
        <p:spPr>
          <a:xfrm>
            <a:off x="30042153" y="108131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независимость туземным республикам</a:t>
            </a:r>
            <a:endParaRPr lang="ru-RU" sz="800" dirty="0"/>
          </a:p>
        </p:txBody>
      </p: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DBB21772-5DC6-49CD-8347-70472CFCB171}"/>
              </a:ext>
            </a:extLst>
          </p:cNvPr>
          <p:cNvSpPr/>
          <p:nvPr/>
        </p:nvSpPr>
        <p:spPr>
          <a:xfrm>
            <a:off x="38074577" y="123396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Социальная революция </a:t>
            </a:r>
            <a:r>
              <a:rPr lang="ru-RU" sz="500" dirty="0"/>
              <a:t>(Затем письмо продолжилось. Они подтвердили, что революционная партия должна повернуться прежде всего к черным рабочим. Их национальное самосознание надо было развивать, но не за счет разжигания и развития шовинизма. И национальный, и аграрный вопросы могли найти свое решение только через социальную революцию. На всякий случай они добавили, что центральным лозунгом было «ниспровержение британского империализма и колониального капитализма» и создание Советской Южно-Африканской Республики с правом всех рас на самоопределение и гарантиями прав меньшинств.)</a:t>
            </a:r>
            <a:endParaRPr lang="ru-RU" sz="100" dirty="0"/>
          </a:p>
        </p:txBody>
      </p:sp>
      <p:sp>
        <p:nvSpPr>
          <p:cNvPr id="259" name="Прямоугольник 258">
            <a:extLst>
              <a:ext uri="{FF2B5EF4-FFF2-40B4-BE49-F238E27FC236}">
                <a16:creationId xmlns:a16="http://schemas.microsoft.com/office/drawing/2014/main" id="{08EE18AE-8727-4E84-B350-FF84B357DC6D}"/>
              </a:ext>
            </a:extLst>
          </p:cNvPr>
          <p:cNvSpPr/>
          <p:nvPr/>
        </p:nvSpPr>
        <p:spPr>
          <a:xfrm>
            <a:off x="40672685" y="1517051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«от каждого по его способностям; каждому по его потребности» </a:t>
            </a:r>
            <a:r>
              <a:rPr lang="ru-RU" sz="500" dirty="0"/>
              <a:t>(Однако NEUM ничего не сделал, кроме призывов к объединению, у него не было планов действий, и о социализме больше не было разговоров. Забыты были заключительные слова того письма 1938 года, в котором говорилось, что девизом общества, которое они хотели, было «от каждого по его способностям; каждому по его потребности».)</a:t>
            </a:r>
          </a:p>
        </p:txBody>
      </p:sp>
      <p:sp>
        <p:nvSpPr>
          <p:cNvPr id="260" name="Прямоугольник 259">
            <a:extLst>
              <a:ext uri="{FF2B5EF4-FFF2-40B4-BE49-F238E27FC236}">
                <a16:creationId xmlns:a16="http://schemas.microsoft.com/office/drawing/2014/main" id="{621FE09E-C13D-4C26-BDAE-5E66C7E42E9D}"/>
              </a:ext>
            </a:extLst>
          </p:cNvPr>
          <p:cNvSpPr/>
          <p:nvPr/>
        </p:nvSpPr>
        <p:spPr>
          <a:xfrm>
            <a:off x="38047855" y="1518626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крестьян и рабочих </a:t>
            </a:r>
            <a:r>
              <a:rPr lang="ru-RU" sz="600" dirty="0"/>
              <a:t>(Путем популяризации среди рабочих нужд крестьянства и наоборот, большевики добились успеха в своей революции. Так может и наша революция иметь успех. Объединяя и защищая совместными усилиями общие цели и интересы рабочих и крестьян, черных и белых, революционное движение может привести к свержению капитализма и созданию Советской Южной Африки.)</a:t>
            </a:r>
            <a:endParaRPr lang="ru-RU" sz="500" dirty="0"/>
          </a:p>
        </p:txBody>
      </p:sp>
      <p:sp>
        <p:nvSpPr>
          <p:cNvPr id="261" name="Прямоугольник 260">
            <a:extLst>
              <a:ext uri="{FF2B5EF4-FFF2-40B4-BE49-F238E27FC236}">
                <a16:creationId xmlns:a16="http://schemas.microsoft.com/office/drawing/2014/main" id="{956584E7-3DC8-451E-8A93-10468CFF313C}"/>
              </a:ext>
            </a:extLst>
          </p:cNvPr>
          <p:cNvSpPr/>
          <p:nvPr/>
        </p:nvSpPr>
        <p:spPr>
          <a:xfrm>
            <a:off x="41980248" y="1371339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единой образовательной лиги </a:t>
            </a:r>
            <a:r>
              <a:rPr lang="ru-RU" sz="700" dirty="0"/>
              <a:t>(В движение вошли Африканская ассоциация учителей Кейптауна (CATA),Лига цветных учителей Южной Африки (TLSA), Ассоциация избирателей Капской Африки (CAVA) и Организованные органы </a:t>
            </a:r>
            <a:r>
              <a:rPr lang="ru-RU" sz="700" dirty="0" err="1"/>
              <a:t>Транскея</a:t>
            </a:r>
            <a:r>
              <a:rPr lang="ru-RU" sz="700" dirty="0"/>
              <a:t>.)</a:t>
            </a:r>
            <a:endParaRPr lang="ru-RU" sz="800" dirty="0"/>
          </a:p>
        </p:txBody>
      </p: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52EFBB1F-7910-4514-87B0-5B6B22F9A1E2}"/>
              </a:ext>
            </a:extLst>
          </p:cNvPr>
          <p:cNvSpPr/>
          <p:nvPr/>
        </p:nvSpPr>
        <p:spPr>
          <a:xfrm>
            <a:off x="39395669" y="807452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Изъять имущество миссионерских церквей </a:t>
            </a:r>
            <a:r>
              <a:rPr lang="ru-RU" sz="500" dirty="0"/>
              <a:t>(Также, в отличие от членов АНК, они не платили дань уважения какой-либо религиозной группе или церкви. Действительно, книга «Роль миссионера в завоевании», широко распространенная в кругах NEUM, была, как следует из ее названия, критикой роли миссионеров в Южной Африке как прародителей завоеваний и ментальных оков.)</a:t>
            </a:r>
            <a:endParaRPr lang="ru-RU" sz="100" dirty="0"/>
          </a:p>
        </p:txBody>
      </p:sp>
      <p:sp>
        <p:nvSpPr>
          <p:cNvPr id="263" name="Прямоугольник 262">
            <a:extLst>
              <a:ext uri="{FF2B5EF4-FFF2-40B4-BE49-F238E27FC236}">
                <a16:creationId xmlns:a16="http://schemas.microsoft.com/office/drawing/2014/main" id="{0AE0E348-7DA9-40B5-B7FB-B39FB858D660}"/>
              </a:ext>
            </a:extLst>
          </p:cNvPr>
          <p:cNvSpPr/>
          <p:nvPr/>
        </p:nvSpPr>
        <p:spPr>
          <a:xfrm>
            <a:off x="43330884" y="946736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Политическая революция в СССР </a:t>
            </a:r>
            <a:r>
              <a:rPr lang="ru-RU" sz="900" dirty="0"/>
              <a:t>(Многие говорили о необходимости «политической» революции в СССР, которая устранит сталинизм и обеспечит руководство грядущей мировой революцией.)</a:t>
            </a:r>
            <a:endParaRPr lang="ru-RU" sz="500" dirty="0"/>
          </a:p>
        </p:txBody>
      </p:sp>
      <p:sp>
        <p:nvSpPr>
          <p:cNvPr id="266" name="Прямоугольник 265">
            <a:extLst>
              <a:ext uri="{FF2B5EF4-FFF2-40B4-BE49-F238E27FC236}">
                <a16:creationId xmlns:a16="http://schemas.microsoft.com/office/drawing/2014/main" id="{2A2DA3A3-7506-43C9-8221-C1A4D02D818C}"/>
              </a:ext>
            </a:extLst>
          </p:cNvPr>
          <p:cNvSpPr/>
          <p:nvPr/>
        </p:nvSpPr>
        <p:spPr>
          <a:xfrm>
            <a:off x="40650694" y="946736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антиимпериалистические лозунги </a:t>
            </a:r>
            <a:r>
              <a:rPr lang="ru-RU" sz="400" dirty="0"/>
              <a:t>(Все колониальные националисты использовали антиимпериалистические лозунги, и это, по-видимому, поставило их в антикапиталистический лагерь. В свете ранних прокламаций Ленина и Коминтерна такая ориентация привела многие подобные группы к просоветской позиции и поставила их, опять-таки по-видимому, </a:t>
            </a:r>
            <a:r>
              <a:rPr lang="ru-RU" sz="400" dirty="0" err="1"/>
              <a:t>втвердо</a:t>
            </a:r>
            <a:r>
              <a:rPr lang="ru-RU" sz="400" dirty="0"/>
              <a:t> на стороне СССР и против империалистических держав.)</a:t>
            </a:r>
            <a:endParaRPr lang="ru-RU" sz="500" dirty="0"/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6A09D8C1-FE84-48D6-A838-F1E4C6F73CDC}"/>
              </a:ext>
            </a:extLst>
          </p:cNvPr>
          <p:cNvSpPr/>
          <p:nvPr/>
        </p:nvSpPr>
        <p:spPr>
          <a:xfrm>
            <a:off x="48707820" y="94991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Индию  (новый)</a:t>
            </a:r>
            <a:endParaRPr lang="ru-RU" sz="500" dirty="0"/>
          </a:p>
        </p:txBody>
      </p:sp>
      <p:cxnSp>
        <p:nvCxnSpPr>
          <p:cNvPr id="269" name="Shape 248">
            <a:extLst>
              <a:ext uri="{FF2B5EF4-FFF2-40B4-BE49-F238E27FC236}">
                <a16:creationId xmlns:a16="http://schemas.microsoft.com/office/drawing/2014/main" id="{FBEAA8DC-5277-431B-B72A-96CB92AB08F2}"/>
              </a:ext>
            </a:extLst>
          </p:cNvPr>
          <p:cNvCxnSpPr>
            <a:cxnSpLocks/>
            <a:stCxn id="200" idx="2"/>
            <a:endCxn id="267" idx="0"/>
          </p:cNvCxnSpPr>
          <p:nvPr/>
        </p:nvCxnSpPr>
        <p:spPr>
          <a:xfrm rot="16200000" flipH="1">
            <a:off x="46163095" y="5896439"/>
            <a:ext cx="1834516" cy="5370852"/>
          </a:xfrm>
          <a:prstGeom prst="bentConnector3">
            <a:avLst>
              <a:gd name="adj1" fmla="val 1083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>
            <a:extLst>
              <a:ext uri="{FF2B5EF4-FFF2-40B4-BE49-F238E27FC236}">
                <a16:creationId xmlns:a16="http://schemas.microsoft.com/office/drawing/2014/main" id="{D5D4437B-1223-4FCE-9062-B8243AC66A55}"/>
              </a:ext>
            </a:extLst>
          </p:cNvPr>
          <p:cNvCxnSpPr>
            <a:cxnSpLocks/>
            <a:stCxn id="191" idx="2"/>
            <a:endCxn id="262" idx="0"/>
          </p:cNvCxnSpPr>
          <p:nvPr/>
        </p:nvCxnSpPr>
        <p:spPr>
          <a:xfrm rot="5400000">
            <a:off x="40790875" y="5882128"/>
            <a:ext cx="1855148" cy="2529641"/>
          </a:xfrm>
          <a:prstGeom prst="bentConnector3">
            <a:avLst>
              <a:gd name="adj1" fmla="val 947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hape 248">
            <a:extLst>
              <a:ext uri="{FF2B5EF4-FFF2-40B4-BE49-F238E27FC236}">
                <a16:creationId xmlns:a16="http://schemas.microsoft.com/office/drawing/2014/main" id="{D95A6C3B-CFE7-40B6-9CE6-1A9B074D319A}"/>
              </a:ext>
            </a:extLst>
          </p:cNvPr>
          <p:cNvCxnSpPr>
            <a:cxnSpLocks/>
            <a:stCxn id="191" idx="2"/>
            <a:endCxn id="258" idx="0"/>
          </p:cNvCxnSpPr>
          <p:nvPr/>
        </p:nvCxnSpPr>
        <p:spPr>
          <a:xfrm rot="5400000">
            <a:off x="37997760" y="7354151"/>
            <a:ext cx="6120287" cy="3850733"/>
          </a:xfrm>
          <a:prstGeom prst="bentConnector3">
            <a:avLst>
              <a:gd name="adj1" fmla="val 285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hape 248">
            <a:extLst>
              <a:ext uri="{FF2B5EF4-FFF2-40B4-BE49-F238E27FC236}">
                <a16:creationId xmlns:a16="http://schemas.microsoft.com/office/drawing/2014/main" id="{1084AFBE-7DDB-4565-899D-F5786F8B9959}"/>
              </a:ext>
            </a:extLst>
          </p:cNvPr>
          <p:cNvCxnSpPr>
            <a:cxnSpLocks/>
            <a:stCxn id="258" idx="2"/>
            <a:endCxn id="255" idx="0"/>
          </p:cNvCxnSpPr>
          <p:nvPr/>
        </p:nvCxnSpPr>
        <p:spPr>
          <a:xfrm rot="5400000">
            <a:off x="38292499" y="12875576"/>
            <a:ext cx="295953" cy="1384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hape 248">
            <a:extLst>
              <a:ext uri="{FF2B5EF4-FFF2-40B4-BE49-F238E27FC236}">
                <a16:creationId xmlns:a16="http://schemas.microsoft.com/office/drawing/2014/main" id="{25708BBE-8555-4AEA-85E9-6204F5F68A3E}"/>
              </a:ext>
            </a:extLst>
          </p:cNvPr>
          <p:cNvCxnSpPr>
            <a:cxnSpLocks/>
            <a:stCxn id="258" idx="2"/>
            <a:endCxn id="261" idx="0"/>
          </p:cNvCxnSpPr>
          <p:nvPr/>
        </p:nvCxnSpPr>
        <p:spPr>
          <a:xfrm rot="16200000" flipH="1">
            <a:off x="40938506" y="11613690"/>
            <a:ext cx="293730" cy="39056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>
            <a:extLst>
              <a:ext uri="{FF2B5EF4-FFF2-40B4-BE49-F238E27FC236}">
                <a16:creationId xmlns:a16="http://schemas.microsoft.com/office/drawing/2014/main" id="{0E0F779A-C2E1-4552-804D-2183B64A70F0}"/>
              </a:ext>
            </a:extLst>
          </p:cNvPr>
          <p:cNvCxnSpPr>
            <a:cxnSpLocks/>
            <a:stCxn id="258" idx="2"/>
            <a:endCxn id="323" idx="0"/>
          </p:cNvCxnSpPr>
          <p:nvPr/>
        </p:nvCxnSpPr>
        <p:spPr>
          <a:xfrm rot="16200000" flipH="1">
            <a:off x="39621788" y="12930409"/>
            <a:ext cx="305477" cy="1283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hape 248">
            <a:extLst>
              <a:ext uri="{FF2B5EF4-FFF2-40B4-BE49-F238E27FC236}">
                <a16:creationId xmlns:a16="http://schemas.microsoft.com/office/drawing/2014/main" id="{EB6E88A6-88A3-42F9-BD1A-6684BEB9B8D6}"/>
              </a:ext>
            </a:extLst>
          </p:cNvPr>
          <p:cNvCxnSpPr>
            <a:cxnSpLocks/>
            <a:stCxn id="255" idx="2"/>
            <a:endCxn id="260" idx="0"/>
          </p:cNvCxnSpPr>
          <p:nvPr/>
        </p:nvCxnSpPr>
        <p:spPr>
          <a:xfrm rot="16200000" flipH="1">
            <a:off x="38231788" y="14312238"/>
            <a:ext cx="390650" cy="13574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hape 248">
            <a:extLst>
              <a:ext uri="{FF2B5EF4-FFF2-40B4-BE49-F238E27FC236}">
                <a16:creationId xmlns:a16="http://schemas.microsoft.com/office/drawing/2014/main" id="{B02C59D2-F9E9-489C-9E27-CE850599413C}"/>
              </a:ext>
            </a:extLst>
          </p:cNvPr>
          <p:cNvCxnSpPr>
            <a:cxnSpLocks/>
            <a:stCxn id="323" idx="2"/>
            <a:endCxn id="260" idx="0"/>
          </p:cNvCxnSpPr>
          <p:nvPr/>
        </p:nvCxnSpPr>
        <p:spPr>
          <a:xfrm rot="5400000">
            <a:off x="39570602" y="14340350"/>
            <a:ext cx="381126" cy="13107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hape 248">
            <a:extLst>
              <a:ext uri="{FF2B5EF4-FFF2-40B4-BE49-F238E27FC236}">
                <a16:creationId xmlns:a16="http://schemas.microsoft.com/office/drawing/2014/main" id="{8B496B63-0C0F-4927-8651-F1B95AF109E8}"/>
              </a:ext>
            </a:extLst>
          </p:cNvPr>
          <p:cNvCxnSpPr>
            <a:cxnSpLocks/>
            <a:stCxn id="261" idx="2"/>
            <a:endCxn id="259" idx="0"/>
          </p:cNvCxnSpPr>
          <p:nvPr/>
        </p:nvCxnSpPr>
        <p:spPr>
          <a:xfrm rot="5400000">
            <a:off x="42195865" y="14328171"/>
            <a:ext cx="377123" cy="1307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hape 248">
            <a:extLst>
              <a:ext uri="{FF2B5EF4-FFF2-40B4-BE49-F238E27FC236}">
                <a16:creationId xmlns:a16="http://schemas.microsoft.com/office/drawing/2014/main" id="{E6DE7C41-4D34-4CBF-97CF-6AF882811621}"/>
              </a:ext>
            </a:extLst>
          </p:cNvPr>
          <p:cNvCxnSpPr>
            <a:cxnSpLocks/>
            <a:stCxn id="198" idx="2"/>
            <a:endCxn id="266" idx="0"/>
          </p:cNvCxnSpPr>
          <p:nvPr/>
        </p:nvCxnSpPr>
        <p:spPr>
          <a:xfrm rot="5400000">
            <a:off x="42211402" y="8619810"/>
            <a:ext cx="344803" cy="13503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hape 248">
            <a:extLst>
              <a:ext uri="{FF2B5EF4-FFF2-40B4-BE49-F238E27FC236}">
                <a16:creationId xmlns:a16="http://schemas.microsoft.com/office/drawing/2014/main" id="{5847288F-E13F-43FA-AA58-BCF5A8AF3328}"/>
              </a:ext>
            </a:extLst>
          </p:cNvPr>
          <p:cNvCxnSpPr>
            <a:cxnSpLocks/>
            <a:stCxn id="198" idx="2"/>
            <a:endCxn id="263" idx="0"/>
          </p:cNvCxnSpPr>
          <p:nvPr/>
        </p:nvCxnSpPr>
        <p:spPr>
          <a:xfrm rot="16200000" flipH="1">
            <a:off x="43551497" y="8630015"/>
            <a:ext cx="344803" cy="13298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hape 248">
            <a:extLst>
              <a:ext uri="{FF2B5EF4-FFF2-40B4-BE49-F238E27FC236}">
                <a16:creationId xmlns:a16="http://schemas.microsoft.com/office/drawing/2014/main" id="{C80F61D8-ADF1-4B65-8A1E-844EE7901F2F}"/>
              </a:ext>
            </a:extLst>
          </p:cNvPr>
          <p:cNvCxnSpPr>
            <a:cxnSpLocks/>
            <a:stCxn id="266" idx="2"/>
            <a:endCxn id="194" idx="0"/>
          </p:cNvCxnSpPr>
          <p:nvPr/>
        </p:nvCxnSpPr>
        <p:spPr>
          <a:xfrm rot="16200000" flipH="1">
            <a:off x="42219254" y="10036761"/>
            <a:ext cx="329099" cy="13503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hape 248">
            <a:extLst>
              <a:ext uri="{FF2B5EF4-FFF2-40B4-BE49-F238E27FC236}">
                <a16:creationId xmlns:a16="http://schemas.microsoft.com/office/drawing/2014/main" id="{43615F59-8DE9-4A52-A00D-280ED942E214}"/>
              </a:ext>
            </a:extLst>
          </p:cNvPr>
          <p:cNvCxnSpPr>
            <a:cxnSpLocks/>
            <a:stCxn id="263" idx="2"/>
            <a:endCxn id="194" idx="0"/>
          </p:cNvCxnSpPr>
          <p:nvPr/>
        </p:nvCxnSpPr>
        <p:spPr>
          <a:xfrm rot="5400000">
            <a:off x="43559349" y="10046966"/>
            <a:ext cx="329099" cy="13298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hape 248">
            <a:extLst>
              <a:ext uri="{FF2B5EF4-FFF2-40B4-BE49-F238E27FC236}">
                <a16:creationId xmlns:a16="http://schemas.microsoft.com/office/drawing/2014/main" id="{3E568EFD-AB22-4B1D-ABAE-A49289BD4CD7}"/>
              </a:ext>
            </a:extLst>
          </p:cNvPr>
          <p:cNvCxnSpPr>
            <a:cxnSpLocks/>
            <a:stCxn id="266" idx="2"/>
            <a:endCxn id="204" idx="0"/>
          </p:cNvCxnSpPr>
          <p:nvPr/>
        </p:nvCxnSpPr>
        <p:spPr>
          <a:xfrm rot="5400000">
            <a:off x="40886903" y="10057996"/>
            <a:ext cx="332384" cy="13111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hape 248">
            <a:extLst>
              <a:ext uri="{FF2B5EF4-FFF2-40B4-BE49-F238E27FC236}">
                <a16:creationId xmlns:a16="http://schemas.microsoft.com/office/drawing/2014/main" id="{EF759961-7159-4379-AA26-833B860B0ED0}"/>
              </a:ext>
            </a:extLst>
          </p:cNvPr>
          <p:cNvCxnSpPr>
            <a:cxnSpLocks/>
            <a:stCxn id="266" idx="2"/>
            <a:endCxn id="201" idx="0"/>
          </p:cNvCxnSpPr>
          <p:nvPr/>
        </p:nvCxnSpPr>
        <p:spPr>
          <a:xfrm rot="16200000" flipH="1">
            <a:off x="40835598" y="11420416"/>
            <a:ext cx="1752461" cy="63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>
            <a:extLst>
              <a:ext uri="{FF2B5EF4-FFF2-40B4-BE49-F238E27FC236}">
                <a16:creationId xmlns:a16="http://schemas.microsoft.com/office/drawing/2014/main" id="{7F1D5B0D-BF85-4F7E-8FDE-7B0B73F1D859}"/>
              </a:ext>
            </a:extLst>
          </p:cNvPr>
          <p:cNvCxnSpPr>
            <a:cxnSpLocks/>
            <a:stCxn id="266" idx="2"/>
            <a:endCxn id="203" idx="0"/>
          </p:cNvCxnSpPr>
          <p:nvPr/>
        </p:nvCxnSpPr>
        <p:spPr>
          <a:xfrm rot="16200000" flipH="1">
            <a:off x="42173581" y="10082434"/>
            <a:ext cx="1750335" cy="2680190"/>
          </a:xfrm>
          <a:prstGeom prst="bentConnector3">
            <a:avLst>
              <a:gd name="adj1" fmla="val 94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090D5B30-D28E-45E5-80C9-AC7113668184}"/>
              </a:ext>
            </a:extLst>
          </p:cNvPr>
          <p:cNvSpPr/>
          <p:nvPr/>
        </p:nvSpPr>
        <p:spPr>
          <a:xfrm>
            <a:off x="44674223" y="1086904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войну колонизаторам (войну евро державам у кого есть терки в </a:t>
            </a:r>
            <a:r>
              <a:rPr lang="ru-RU" sz="1400" dirty="0" err="1"/>
              <a:t>африке</a:t>
            </a:r>
            <a:r>
              <a:rPr lang="ru-RU" sz="1400" dirty="0"/>
              <a:t>)</a:t>
            </a:r>
            <a:endParaRPr lang="ru-RU" sz="500" dirty="0"/>
          </a:p>
        </p:txBody>
      </p:sp>
      <p:cxnSp>
        <p:nvCxnSpPr>
          <p:cNvPr id="325" name="Shape 248">
            <a:extLst>
              <a:ext uri="{FF2B5EF4-FFF2-40B4-BE49-F238E27FC236}">
                <a16:creationId xmlns:a16="http://schemas.microsoft.com/office/drawing/2014/main" id="{7C694EB8-431B-486D-BF60-285B9805A151}"/>
              </a:ext>
            </a:extLst>
          </p:cNvPr>
          <p:cNvCxnSpPr>
            <a:cxnSpLocks/>
            <a:stCxn id="266" idx="2"/>
            <a:endCxn id="324" idx="0"/>
          </p:cNvCxnSpPr>
          <p:nvPr/>
        </p:nvCxnSpPr>
        <p:spPr>
          <a:xfrm rot="16200000" flipH="1">
            <a:off x="43559578" y="8696436"/>
            <a:ext cx="321678" cy="40235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>
            <a:extLst>
              <a:ext uri="{FF2B5EF4-FFF2-40B4-BE49-F238E27FC236}">
                <a16:creationId xmlns:a16="http://schemas.microsoft.com/office/drawing/2014/main" id="{6201302F-2B79-485A-8CA8-C76C5AFF5369}"/>
              </a:ext>
            </a:extLst>
          </p:cNvPr>
          <p:cNvSpPr/>
          <p:nvPr/>
        </p:nvSpPr>
        <p:spPr>
          <a:xfrm>
            <a:off x="28701851" y="165400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Испанские колонии</a:t>
            </a:r>
            <a:endParaRPr lang="ru-RU" sz="800" dirty="0"/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143F99BB-7B85-4860-8066-4F19AE080121}"/>
              </a:ext>
            </a:extLst>
          </p:cNvPr>
          <p:cNvSpPr/>
          <p:nvPr/>
        </p:nvSpPr>
        <p:spPr>
          <a:xfrm>
            <a:off x="31377561" y="165400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Итальянские колонии</a:t>
            </a:r>
            <a:endParaRPr lang="ru-RU" sz="800" dirty="0"/>
          </a:p>
        </p:txBody>
      </p:sp>
      <p:sp>
        <p:nvSpPr>
          <p:cNvPr id="249" name="Прямоугольник 248">
            <a:extLst>
              <a:ext uri="{FF2B5EF4-FFF2-40B4-BE49-F238E27FC236}">
                <a16:creationId xmlns:a16="http://schemas.microsoft.com/office/drawing/2014/main" id="{CBF8D7E5-5FA7-45F0-905E-03584CFA09A9}"/>
              </a:ext>
            </a:extLst>
          </p:cNvPr>
          <p:cNvSpPr/>
          <p:nvPr/>
        </p:nvSpPr>
        <p:spPr>
          <a:xfrm>
            <a:off x="35387525" y="943004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Пустить </a:t>
            </a:r>
            <a:r>
              <a:rPr lang="ru-RU" sz="1400" dirty="0" err="1"/>
              <a:t>Умсебензи</a:t>
            </a:r>
            <a:r>
              <a:rPr lang="ru-RU" sz="1400" dirty="0"/>
              <a:t> в массы</a:t>
            </a:r>
            <a:endParaRPr lang="ru-RU" sz="800" dirty="0"/>
          </a:p>
        </p:txBody>
      </p:sp>
      <p:sp>
        <p:nvSpPr>
          <p:cNvPr id="256" name="Прямоугольник 255">
            <a:extLst>
              <a:ext uri="{FF2B5EF4-FFF2-40B4-BE49-F238E27FC236}">
                <a16:creationId xmlns:a16="http://schemas.microsoft.com/office/drawing/2014/main" id="{DCF614AC-43D5-42AB-9B39-98F93934600F}"/>
              </a:ext>
            </a:extLst>
          </p:cNvPr>
          <p:cNvSpPr/>
          <p:nvPr/>
        </p:nvSpPr>
        <p:spPr>
          <a:xfrm>
            <a:off x="31802715" y="27973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Фолкеркская</a:t>
            </a:r>
            <a:r>
              <a:rPr lang="ru-RU" sz="1400" dirty="0"/>
              <a:t> забастовка 1937 года </a:t>
            </a:r>
            <a:r>
              <a:rPr lang="ru-RU" sz="100" dirty="0"/>
              <a:t>(Забастовка на </a:t>
            </a:r>
            <a:r>
              <a:rPr lang="ru-RU" sz="100" dirty="0" err="1"/>
              <a:t>Falkirk</a:t>
            </a:r>
            <a:r>
              <a:rPr lang="ru-RU" sz="100" dirty="0"/>
              <a:t> </a:t>
            </a:r>
            <a:r>
              <a:rPr lang="ru-RU" sz="100" dirty="0" err="1"/>
              <a:t>Iron</a:t>
            </a:r>
            <a:r>
              <a:rPr lang="ru-RU" sz="100" dirty="0"/>
              <a:t> </a:t>
            </a:r>
            <a:r>
              <a:rPr lang="ru-RU" sz="100" dirty="0" err="1"/>
              <a:t>Works</a:t>
            </a:r>
            <a:r>
              <a:rPr lang="ru-RU" sz="100" dirty="0"/>
              <a:t> в 1937 г., когда индийские рабочие и активисты CPSA, среди которых Х.А. Найду и </a:t>
            </a:r>
            <a:r>
              <a:rPr lang="ru-RU" sz="100" dirty="0" err="1"/>
              <a:t>Поннен</a:t>
            </a:r>
            <a:r>
              <a:rPr lang="ru-RU" sz="100" dirty="0"/>
              <a:t>, были вовлечены в конфликт с руководством в течение более трех месяцев, демонстрирует некоторую преемственность тенденций в организации профсоюзов, о которых говорилось выше. Первоначально все рабочие фабрики, белые, индийцы и африканцы, бастовали из-за заработной платы. Однако белые рабочие пришли к отдельному соглашению с руководством, и большинство чернокожих неквалифицированных рабочих по понятным причинам чувствовали себя обиженными, поскольку они были отстранены от работы и не получали повышения заработной платы. По словам Джорджа </a:t>
            </a:r>
            <a:r>
              <a:rPr lang="ru-RU" sz="100" dirty="0" err="1"/>
              <a:t>Поннена</a:t>
            </a:r>
            <a:r>
              <a:rPr lang="ru-RU" sz="100" dirty="0"/>
              <a:t>, в этот момент к нему пришла группа рабочих с фабрики и попросила помощи в создании собственного профсоюза, поскольку они чувствовали, что их интересы не представляет АЕС. Руководство отказалось это признать. Рабочие подтвердили, что создали отдельный профсоюз только из-за продолжающейся дискриминации в оплате труда и </a:t>
            </a:r>
            <a:r>
              <a:rPr lang="ru-RU" sz="100" dirty="0" err="1"/>
              <a:t>виктимизации</a:t>
            </a:r>
            <a:r>
              <a:rPr lang="ru-RU" sz="100" dirty="0"/>
              <a:t> по целому ряду вопросов, включая доступ к туалетам. Рабочие объявили забастовку, но довольно быстро вернулись к работе, когда руководство согласилось встретиться с ними, чтобы обсудить их требования. Однако мало что было достигнуто, и компания решила принять «жесткий» подход, чтобы быстро решить проблему. Вскоре после 11 мая Найду был уволен, а 26 других рабочих, включая председателя профсоюза премьер-министра Гарри, были переведены на короткий срок. В ответ рабочие решили работать на власть. Руководство попросило их всех покинуть завод и на следующий день ввело локаут и закрыло рабочее место. Когда рабочие не появились на следующий день, В этот момент, по словам Джорджа </a:t>
            </a:r>
            <a:r>
              <a:rPr lang="ru-RU" sz="100" dirty="0" err="1"/>
              <a:t>Поннена</a:t>
            </a:r>
            <a:r>
              <a:rPr lang="ru-RU" sz="100" dirty="0"/>
              <a:t>, организаторы забастовки обратились за поддержкой к Индийскому конгрессу </a:t>
            </a:r>
            <a:r>
              <a:rPr lang="ru-RU" sz="100" dirty="0" err="1"/>
              <a:t>Натала</a:t>
            </a:r>
            <a:r>
              <a:rPr lang="ru-RU" sz="100" dirty="0"/>
              <a:t>. «Мы сказали: смотрите, вы должны представлять индийских рабочих… мы смогли убедить их, что их долг — поддерживать рабочих». Как уже было сказано, и из хороших материальных соображений, были прецеденты вовлечения общины в забастовки, затрагивающие индийских рабочих, тем более что это был один из способов мобилизовать финансовую поддержку, необходимую для ее </a:t>
            </a:r>
            <a:r>
              <a:rPr lang="ru-RU" sz="100" dirty="0" err="1"/>
              <a:t>продолжения.Учитывая</a:t>
            </a:r>
            <a:r>
              <a:rPr lang="ru-RU" sz="100" dirty="0"/>
              <a:t> неспособность белых рабочих и официального профсоюзного движения поддержать забастовку, обращение к общественным ресурсам казалось наиболее очевидным краткосрочным решением. Однако прямое вовлечение NIC означало сделать еще один шаг вперед и имело определенные важные политические последствия. Во-первых, забастовку теперь стали называть «индейской». NIC не хотел сидеть в стороне и просто организовывать финансовую поддержку, и AI </a:t>
            </a:r>
            <a:r>
              <a:rPr lang="ru-RU" sz="100" dirty="0" err="1"/>
              <a:t>Kajee</a:t>
            </a:r>
            <a:r>
              <a:rPr lang="ru-RU" sz="100" dirty="0"/>
              <a:t>, «умеренный» лидер NIC, активно участвовал в переговорах. Если NIC собирался помочь финансово и помочь организовать сообщество в целом, он был полон решимости получить политическую славу. Первым действием </a:t>
            </a:r>
            <a:r>
              <a:rPr lang="ru-RU" sz="100" dirty="0" err="1"/>
              <a:t>Каджи</a:t>
            </a:r>
            <a:r>
              <a:rPr lang="ru-RU" sz="100" dirty="0"/>
              <a:t> было попросить генерального агента Индии в Южной Африке принять участие. Риторика NIC говорила о защите «чести индейцев» и требовала улучшения положения семей рабочих, вовлеченных в спор. Индийская пресса стала называть забастовку «индейским спором», что еще больше маргинализировало сто участвовавших в ней африканских </a:t>
            </a:r>
            <a:r>
              <a:rPr lang="ru-RU" sz="100" dirty="0" err="1"/>
              <a:t>рабочих.NIC</a:t>
            </a:r>
            <a:r>
              <a:rPr lang="ru-RU" sz="100" dirty="0"/>
              <a:t> теперь усугубил это разделение, придав спору исключительно индийский характер и заставив генерального агента действовать конкретно от имени индийских рабочих. 28 мая секретарь генерального агента провел переговоры с руководством от имени индийских рабочих, участвовавших в споре. Вскоре после этого Конгресс южноафриканских индейцев также провел совещание с руководством и безуспешно пытался убедить рабочих вернуться к работе. Когда Промышленный совет постановил, что фабрика в </a:t>
            </a:r>
            <a:r>
              <a:rPr lang="ru-RU" sz="100" dirty="0" err="1"/>
              <a:t>Фолкерке</a:t>
            </a:r>
            <a:r>
              <a:rPr lang="ru-RU" sz="100" dirty="0"/>
              <a:t> действовала в рамках своих прав, уволив своих сотрудников, </a:t>
            </a:r>
            <a:r>
              <a:rPr lang="ru-RU" sz="100" dirty="0" err="1"/>
              <a:t>Каджи</a:t>
            </a:r>
            <a:r>
              <a:rPr lang="ru-RU" sz="100" dirty="0"/>
              <a:t> и секретарь генерального агента сообщили рабочим эту новость. По данным Промышленного совета, </a:t>
            </a:r>
            <a:r>
              <a:rPr lang="ru-RU" sz="100" dirty="0" err="1"/>
              <a:t>Каджи</a:t>
            </a:r>
            <a:r>
              <a:rPr lang="ru-RU" sz="100" dirty="0"/>
              <a:t> присутствовал на собрании в качестве «официального делегата Конгресса», чтобы «поддержать» индийских рабочих, в то время как AC </a:t>
            </a:r>
            <a:r>
              <a:rPr lang="ru-RU" sz="100" dirty="0" err="1"/>
              <a:t>Wanless</a:t>
            </a:r>
            <a:r>
              <a:rPr lang="ru-RU" sz="100" dirty="0"/>
              <a:t> представлял профсоюз. Но именно </a:t>
            </a:r>
            <a:r>
              <a:rPr lang="ru-RU" sz="100" dirty="0" err="1"/>
              <a:t>Каджи</a:t>
            </a:r>
            <a:r>
              <a:rPr lang="ru-RU" sz="100" dirty="0"/>
              <a:t> в конечном итоге сделал осуждающее заявление о Промышленном совете и его позиции в споре. Он также напал на AEU за то, что он не организовал всех рабочих на заводе. Он предложил принять NISUW в качестве дочернего профсоюза, но без африканских членов, опасаясь расстроить свое собственное белое членство. Это было сочтено слишком запоздалым, и предложение было </a:t>
            </a:r>
            <a:r>
              <a:rPr lang="ru-RU" sz="100" dirty="0" err="1"/>
              <a:t>отклонено.Таким</a:t>
            </a:r>
            <a:r>
              <a:rPr lang="ru-RU" sz="100" dirty="0"/>
              <a:t> образом, NIC стал активно участвовать в споре, оказывая забастовщикам материальную и моральную помощь. Они также организовали массовый митинг, на котором присутствовало около 1200 человек и который получил широкое освещение в прессе. NIC должен был продолжать выполнять свою роль представителей индийских рабочих как части индийской общины; это подчеркивало индийский характер спора: «нападение на этих людей происходит потому, что они индейцы, потому что они лишены политической власти». Таким образом, забастовка стала частью широкой политической программы NIC. </a:t>
            </a:r>
            <a:r>
              <a:rPr lang="ru-RU" sz="100" dirty="0" err="1"/>
              <a:t>Каджи</a:t>
            </a:r>
            <a:r>
              <a:rPr lang="ru-RU" sz="100" dirty="0"/>
              <a:t> заявил, что «мы прежде всего индийцы». Но члены индийской компартии также участвовали в переговорах как члены забастовочного комитета и как члены Конгресса. Юсуф </a:t>
            </a:r>
            <a:r>
              <a:rPr lang="ru-RU" sz="100" dirty="0" err="1"/>
              <a:t>Даду</a:t>
            </a:r>
            <a:r>
              <a:rPr lang="ru-RU" sz="100" dirty="0"/>
              <a:t>, который должен был стать видным индийским членом CPSA в 1940-х годах, входил в состав делегации, в которую входили С. Нана, Мула и Ахмед </a:t>
            </a:r>
            <a:r>
              <a:rPr lang="ru-RU" sz="100" dirty="0" err="1"/>
              <a:t>Катрада</a:t>
            </a:r>
            <a:r>
              <a:rPr lang="ru-RU" sz="100" dirty="0"/>
              <a:t>, которые встретились с министром труда в еще одной неудавшейся попытке разрешить спор. . Члены CPSA, участвовавшие в забастовке, недостаточно отличались от NIC и фактически использовали тактику народного фронта, а не тактику единого фронта. Они были включены в состав националистической </a:t>
            </a:r>
            <a:r>
              <a:rPr lang="ru-RU" sz="100" dirty="0" err="1"/>
              <a:t>организации.Спор</a:t>
            </a:r>
            <a:r>
              <a:rPr lang="ru-RU" sz="100" dirty="0"/>
              <a:t> на литейном заводе в </a:t>
            </a:r>
            <a:r>
              <a:rPr lang="ru-RU" sz="100" dirty="0" err="1"/>
              <a:t>Фолкерке</a:t>
            </a:r>
            <a:r>
              <a:rPr lang="ru-RU" sz="100" dirty="0"/>
              <a:t> характеризовался несколькими способами. Белые рабочие и официальное профсоюзное движение того времени </a:t>
            </a:r>
            <a:r>
              <a:rPr lang="ru-RU" sz="100" dirty="0" err="1"/>
              <a:t>патемалистически</a:t>
            </a:r>
            <a:r>
              <a:rPr lang="ru-RU" sz="100" dirty="0"/>
              <a:t> считали, что рабочие на самом деле не понимают, что они делают, не знакомы с надлежащей профсоюзной процедурой и в любом случае являются несчастными обманщиками «красных» со скрытыми мотивами. Похоже, что рабочие обращались к членам партии за помощью в создании профсоюза, но </a:t>
            </a:r>
            <a:r>
              <a:rPr lang="ru-RU" sz="100" dirty="0" err="1"/>
              <a:t>Поннен</a:t>
            </a:r>
            <a:r>
              <a:rPr lang="ru-RU" sz="100" dirty="0"/>
              <a:t> и Найду уже имели репутацию профсоюзных активистов еще до того, как вступили в CPSA. «После нашей работы по организации рабочих на швейной фабрике до того, как мы вступили в партию, мы стали хорошо известны как организаторы, и люди часто приходили к нам за советом, если на их рабочем месте возник спор». Скорее всего, к ним обратились из-за их профсоюзного опыта, а не членства в партии. Это подтверждается тем фактом, что лица, участвовавшие в забастовке, довольно лицемерно относились к своим связям с компартией, как показывают тогдашние статьи в </a:t>
            </a:r>
            <a:r>
              <a:rPr lang="ru-RU" sz="100" dirty="0" err="1"/>
              <a:t>Indian</a:t>
            </a:r>
            <a:r>
              <a:rPr lang="ru-RU" sz="100" dirty="0"/>
              <a:t> </a:t>
            </a:r>
            <a:r>
              <a:rPr lang="ru-RU" sz="100" dirty="0" err="1"/>
              <a:t>Opinion</a:t>
            </a:r>
            <a:r>
              <a:rPr lang="ru-RU" sz="100" dirty="0"/>
              <a:t>. Приняв довольно авторитарный тон, 25 июня газета сообщила, что «спор между Менеджмент и их индийские сотрудники(</a:t>
            </a:r>
            <a:r>
              <a:rPr lang="ru-RU" sz="100" dirty="0" err="1"/>
              <a:t>sic</a:t>
            </a:r>
            <a:r>
              <a:rPr lang="ru-RU" sz="100" dirty="0"/>
              <a:t>) остается неурегулированным ... ». Он повторил утверждения о том, что руководство считало, что рабочие находились под влиянием коммунистов, и предупредил индийских рабочих, чтобы они не следовали примеру белых рабочих, которые использовали забастовочное оружие, потому что у них не было той же политической силы. и не имел поддержки белых </a:t>
            </a:r>
            <a:r>
              <a:rPr lang="ru-RU" sz="100" dirty="0" err="1"/>
              <a:t>рабочих.Газета</a:t>
            </a:r>
            <a:r>
              <a:rPr lang="ru-RU" sz="100" dirty="0"/>
              <a:t> также процитировала письмо в </a:t>
            </a:r>
            <a:r>
              <a:rPr lang="ru-RU" sz="100" dirty="0" err="1"/>
              <a:t>Natal</a:t>
            </a:r>
            <a:r>
              <a:rPr lang="ru-RU" sz="100" dirty="0"/>
              <a:t> </a:t>
            </a:r>
            <a:r>
              <a:rPr lang="ru-RU" sz="100" dirty="0" err="1"/>
              <a:t>Advertiser</a:t>
            </a:r>
            <a:r>
              <a:rPr lang="ru-RU" sz="100" dirty="0"/>
              <a:t> от премьер-министра Хани, к настоящему времени члена партии. Он начинался так: «Мы, рабочие </a:t>
            </a:r>
            <a:r>
              <a:rPr lang="ru-RU" sz="100" dirty="0" err="1"/>
              <a:t>Falkirk</a:t>
            </a:r>
            <a:r>
              <a:rPr lang="ru-RU" sz="100" dirty="0"/>
              <a:t> </a:t>
            </a:r>
            <a:r>
              <a:rPr lang="ru-RU" sz="100" dirty="0" err="1"/>
              <a:t>Iron</a:t>
            </a:r>
            <a:r>
              <a:rPr lang="ru-RU" sz="100" dirty="0"/>
              <a:t> </a:t>
            </a:r>
            <a:r>
              <a:rPr lang="ru-RU" sz="100" dirty="0" err="1"/>
              <a:t>Company</a:t>
            </a:r>
            <a:r>
              <a:rPr lang="ru-RU" sz="100" dirty="0"/>
              <a:t>, не знаем, что такое коммунизм. Мы совершенно </a:t>
            </a:r>
            <a:r>
              <a:rPr lang="ru-RU" sz="100" dirty="0" err="1"/>
              <a:t>неорганизованны</a:t>
            </a:r>
            <a:r>
              <a:rPr lang="ru-RU" sz="100" dirty="0"/>
              <a:t>. Нас не приняли в члены Объединенного инженерного союза». Изложив конкретные претензии неевропейских рабочих, Гарри заявил, что «если в результате этого спора мы будем приняты в члены Объединенного инженерного союза, мы будем полностью удовлетворены, и наш союз выполнит свою задачу и будет немедленно распущен». расформированы ... (это) было несправедливо по отношению к нам, (что), подняв пугало коммунизма ... (они) пытаются оттолкнуть общественное сочувствие от нашего дела ».Попытка Хани </a:t>
            </a:r>
            <a:r>
              <a:rPr lang="ru-RU" sz="100" dirty="0" err="1"/>
              <a:t>дистанцировать</a:t>
            </a:r>
            <a:r>
              <a:rPr lang="ru-RU" sz="100" dirty="0"/>
              <a:t> забастовщиков от Коммунистической партии, возможно, неудивительна, учитывая атмосферу того времени. Но в какой-то степени этому поверили, потому что все требования рабочих, выдвинутые через забастовочный комитет, касались условий трудового спора, т. е. о дискриминации в оплате труда, </a:t>
            </a:r>
            <a:r>
              <a:rPr lang="ru-RU" sz="100" dirty="0" err="1"/>
              <a:t>виктимизации</a:t>
            </a:r>
            <a:r>
              <a:rPr lang="ru-RU" sz="100" dirty="0"/>
              <a:t> и праве объединяться в профсоюзы. Я не нашел никаких доказательств того, что члены КПСА, которые также были в забастовочном комитете, когда-либо пытались расширить забастовку, приняв более широкую политическую повестку дня. В соответствии с более ранней деятельностью индийских профсоюзов, индийские члены CPSA следовали традиции реформистской воинственности индийских рабочих, которая опиралась на ресурсы и организационный опыт индийской общины, а не открывала период радикального </a:t>
            </a:r>
            <a:r>
              <a:rPr lang="ru-RU" sz="100" dirty="0" err="1"/>
              <a:t>антикапитализма.Вторым</a:t>
            </a:r>
            <a:r>
              <a:rPr lang="ru-RU" sz="100" dirty="0"/>
              <a:t> важным моментом, который следует учитывать, является роль сетевого адаптера. Внимательное прочтение событий позволяет предположить, что представители NIC действительно озвучивали требования рабочих. </a:t>
            </a:r>
            <a:r>
              <a:rPr lang="ru-RU" sz="100" dirty="0" err="1"/>
              <a:t>Каджи</a:t>
            </a:r>
            <a:r>
              <a:rPr lang="ru-RU" sz="100" dirty="0"/>
              <a:t>, в частности, приложил все усилия, чтобы опровергнуть выводы Промышленного совета, согласно которым руководство не проводило локаут и что рабочие, участвовавшие в споре, запугивали других забастовщиков. Однако его нападки на AEU за то, что он не организовал всех рабочих на фабрике, были довольно ироничными, поскольку </a:t>
            </a:r>
            <a:r>
              <a:rPr lang="ru-RU" sz="100" dirty="0" err="1"/>
              <a:t>Каджи</a:t>
            </a:r>
            <a:r>
              <a:rPr lang="ru-RU" sz="100" dirty="0"/>
              <a:t>, известный бизнесмен, резко выступал против объединения своих рабочих в профсоюзы. Вдобавок к этому, по словам </a:t>
            </a:r>
            <a:r>
              <a:rPr lang="ru-RU" sz="100" dirty="0" err="1"/>
              <a:t>Поннена</a:t>
            </a:r>
            <a:r>
              <a:rPr lang="ru-RU" sz="100" dirty="0"/>
              <a:t>, и он, и Найду входили в забастовочный комитет вместе с членами NIC и работали вместе. Опять же, как и в случае с более ранними индийскими рабочими организациями, в эту борьбу были вовлечены различные слои общества, потому что дифференциальная дискриминация сделала «</a:t>
            </a:r>
            <a:r>
              <a:rPr lang="ru-RU" sz="100" dirty="0" err="1"/>
              <a:t>индейство</a:t>
            </a:r>
            <a:r>
              <a:rPr lang="ru-RU" sz="100" dirty="0"/>
              <a:t>» важной категорией идентификации. Члены компартии организовались вокруг того, чтобы вырвать уступки от капитала, а не противостоять ему прямо, и, позволив африканским рабочим быть </a:t>
            </a:r>
            <a:r>
              <a:rPr lang="ru-RU" sz="100" dirty="0" err="1"/>
              <a:t>маргинализованными</a:t>
            </a:r>
            <a:r>
              <a:rPr lang="ru-RU" sz="100" dirty="0"/>
              <a:t> в споре, помогли подчеркнуть «индейский характер» забастовки. В процессе они нарушили формирование нерасовой классовой идентичности. Члены индийской компартии действовали так же, как раньше действовали радикальные индийские </a:t>
            </a:r>
            <a:r>
              <a:rPr lang="ru-RU" sz="100" dirty="0" err="1"/>
              <a:t>рабочие.Кроме</a:t>
            </a:r>
            <a:r>
              <a:rPr lang="ru-RU" sz="100" dirty="0"/>
              <a:t> того, забастовка произошла в то время, когда Коминтерн на своем VII конгрессе в 1935 г. вновь обратился к политике народного фронта. призывал все коммунистические партии к союзу с буржуазными организациями; и, как мы видели, антифашизм как предпосылка борьбы за демократические права обеспечил более широкую политическую повестку дня. Эти события предполагают, что не было четкого разделения между «радикальной» профсоюзной политикой и буржуазными союзами 1940-х годов. Индийские члены КПСА объединялись с буржуазными индийскими организациями в различных контекстах, в том числе в профсоюзах, вплоть до 1940-х годов, как мы увидим. Эта тактика также нашла отражение в отношениях между АНК и профсоюзами в 1950-х годах.</a:t>
            </a:r>
            <a:endParaRPr lang="ru-RU" sz="500" dirty="0"/>
          </a:p>
        </p:txBody>
      </p: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id="{555106CE-DEF1-48D2-8A1A-B669E0709E11}"/>
              </a:ext>
            </a:extLst>
          </p:cNvPr>
          <p:cNvSpPr/>
          <p:nvPr/>
        </p:nvSpPr>
        <p:spPr>
          <a:xfrm>
            <a:off x="34473147" y="27973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Забастовка Данлопа 1942 года </a:t>
            </a:r>
            <a:r>
              <a:rPr lang="ru-RU" sz="100" dirty="0"/>
              <a:t>(В начале 1940-х годов в Трансваале и Натале еще были широко распространены забастовочные действия. В Дурбане было несколько забастовок, когда совместные действия африканских и индийских рабочих обеспечили рабочим некоторые льготы. Чтобы воспрепятствовать этой тенденции, и правительство, и промышленность искали способы обуздать власть радикальных профсоюзов в этот период. В декабре 1942 года правительство приняло Военную меру 145, которая объявила вне закона забастовки африканских рабочих, которым грозил штраф в размере 500 фунтов стерлингов или три года тюремного заключения в случае проведения забастовки. Работодатели, со своей стороны, стремились координировать свои действия между отраслями промышленности и сформировали Ассоциацию работодателей </a:t>
            </a:r>
            <a:r>
              <a:rPr lang="ru-RU" sz="100" dirty="0" err="1"/>
              <a:t>Натала</a:t>
            </a:r>
            <a:r>
              <a:rPr lang="ru-RU" sz="100" dirty="0"/>
              <a:t>, которая стремилась координировать работодателей и руководство в отношении профсоюзов. Они также пытались более эффективно подавлять забастовки и более эффективно направлять поток африканской рабочей силы. Одним из способов, с помощью которого они пытались подорвать радикальную профсоюзную деятельность, было создание профсоюзов компаний в качестве альтернативы воинствующим нерасовым профсоюзам, которые начинали возникать в этот </a:t>
            </a:r>
            <a:r>
              <a:rPr lang="ru-RU" sz="100" dirty="0" err="1"/>
              <a:t>период.Попытка</a:t>
            </a:r>
            <a:r>
              <a:rPr lang="ru-RU" sz="100" dirty="0"/>
              <a:t> руководства сделать это на резиновом заводе Данлоп послужила фоном для забастовки, вспыхнувшей там в декабре 1942 г. С 1938 </a:t>
            </a:r>
            <a:r>
              <a:rPr lang="ru-RU" sz="100" dirty="0" err="1"/>
              <a:t>г.Промышленный</a:t>
            </a:r>
            <a:r>
              <a:rPr lang="ru-RU" sz="100" dirty="0"/>
              <a:t> союз работников каучука </a:t>
            </a:r>
            <a:r>
              <a:rPr lang="ru-RU" sz="100" dirty="0" err="1"/>
              <a:t>Натала</a:t>
            </a:r>
            <a:r>
              <a:rPr lang="ru-RU" sz="100" dirty="0"/>
              <a:t> (NRWIU) представлял 450 рабочих из Европы, Азии и коренных народов на заводе и добился улучшения их условий и заработной платы. К 1942 году в них насчитывалось 625 членов, большинство из которых были индийцами и африканцами. Однако в начале года руководство фабрики начало проводить политику замены индийской рабочей силы африканской, поскольку она была дешевле. С марта по декабрь 1942 года число индийских рабочих на фабрике сократилось с 282 до 149, несмотря на то, что промышленный арбитраж уже постановил, что 30 процентов работников </a:t>
            </a:r>
            <a:r>
              <a:rPr lang="ru-RU" sz="100" dirty="0" err="1"/>
              <a:t>Dunlop</a:t>
            </a:r>
            <a:r>
              <a:rPr lang="ru-RU" sz="100" dirty="0"/>
              <a:t> должны быть индийцами, а еще 40 процентов — африканцами. . Данлоп пытался возразить, что компания повторно нанимает белых рабочих, которые ушли в армию, потому что пообещала, что примет их обратно в подходящее время. Но расследование, проведенное Индийским конгрессом в Натале, показало, что белые рабочие, которых нанимали на фабрику, на самом деле были </a:t>
            </a:r>
            <a:r>
              <a:rPr lang="ru-RU" sz="100" dirty="0" err="1"/>
              <a:t>новобранцами.В</a:t>
            </a:r>
            <a:r>
              <a:rPr lang="ru-RU" sz="100" dirty="0"/>
              <a:t> то же время Данлоп создал профсоюз компании и с помощью различных средств, в том числе завуалированных угроз, что компания будет удерживать только «лояльных сотрудников», сумел получить значительное количество белых рабочих, а также несколько африканцев. , присоединиться. До этого момента они были членами NRWIU. Кроме того, в декабре также были уволены тринадцать «воинствующих индийских рабочих», все из которых долгое время работали в компании. Когда руководство отклонило просьбу NRWIU о восстановлении мужчин на работе, профсоюз объявил забастовку. Ни белые рабочие, ни африканцы, не входящие в профсоюзы, не поддержали забастовку. Бастующие быстро предстали перед судом, но к индийцам и африканцам снова относились по-разному, поскольку они имели разный правовой статус. Забастовочный комитет, избранный в </a:t>
            </a:r>
            <a:r>
              <a:rPr lang="ru-RU" sz="100" dirty="0" err="1"/>
              <a:t>Dunlop</a:t>
            </a:r>
            <a:r>
              <a:rPr lang="ru-RU" sz="100" dirty="0"/>
              <a:t>, читается как «Кто есть кто» среди индийских членов CPSA. с Джорджем </a:t>
            </a:r>
            <a:r>
              <a:rPr lang="ru-RU" sz="100" dirty="0" err="1"/>
              <a:t>Понненом</a:t>
            </a:r>
            <a:r>
              <a:rPr lang="ru-RU" sz="100" dirty="0"/>
              <a:t>, Х.А. Найду, доктором медицины Найду и Р.Д. Найду среди его членов. Полин Подбери, единственная женщина в линии пикета, член комитета и CPSA, которая вскоре должна была выйти замуж за Х.А. Найду, была арестована и обвинена в подстрекательстве к насилию. Р. Д. Найду был христианином из Южной Индии, который, как и </a:t>
            </a:r>
            <a:r>
              <a:rPr lang="ru-RU" sz="100" dirty="0" err="1"/>
              <a:t>Поннен</a:t>
            </a:r>
            <a:r>
              <a:rPr lang="ru-RU" sz="100" dirty="0"/>
              <a:t>, прервал свое образование и провел подростковый год, продавая хлеб по домам.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которая вскоре должна была выйти замуж за Х.А. Найду, была арестована и обвинена в подстрекательстве к насилию. Р. Д. Найду был христианином из Южной Индии, который, как и </a:t>
            </a:r>
            <a:r>
              <a:rPr lang="ru-RU" sz="100" dirty="0" err="1"/>
              <a:t>Поннен</a:t>
            </a:r>
            <a:r>
              <a:rPr lang="ru-RU" sz="100" dirty="0"/>
              <a:t>, прервал свое образование и провел подростковый год, продавая хлеб по домам.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которая вскоре должна была выйти замуж за Х.А. Найду, была арестована и обвинена в подстрекательстве к насилию. Р. Д. Найду был христианином из Южной Индии, который, как и </a:t>
            </a:r>
            <a:r>
              <a:rPr lang="ru-RU" sz="100" dirty="0" err="1"/>
              <a:t>Поннен</a:t>
            </a:r>
            <a:r>
              <a:rPr lang="ru-RU" sz="100" dirty="0"/>
              <a:t>, прервал свое образование и провел подростковый год, продавая хлеб по домам.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. Вместе с членами NIC забастовочный комитет </a:t>
            </a:r>
            <a:r>
              <a:rPr lang="ru-RU" sz="100" dirty="0" err="1"/>
              <a:t>Dunlop</a:t>
            </a:r>
            <a:r>
              <a:rPr lang="ru-RU" sz="100" dirty="0"/>
              <a:t> участвовал в сборе денег и еды, а также в формулировании политических требований забастовки. Однако после вторжения Германии в Советский Союз ни CPSA, ни NIC не хотели сорвать военные действия, и это смягчило их отношение к забастовке </a:t>
            </a:r>
            <a:r>
              <a:rPr lang="ru-RU" sz="100" dirty="0" err="1"/>
              <a:t>Dunlop</a:t>
            </a:r>
            <a:r>
              <a:rPr lang="ru-RU" sz="100" dirty="0"/>
              <a:t>. </a:t>
            </a:r>
            <a:r>
              <a:rPr lang="ru-RU" sz="100" dirty="0" err="1"/>
              <a:t>Каджи</a:t>
            </a:r>
            <a:r>
              <a:rPr lang="ru-RU" sz="100" dirty="0"/>
              <a:t> заметил: «Хотел бы я, чтобы не было войны, и этот могучий осьминог </a:t>
            </a:r>
            <a:r>
              <a:rPr lang="ru-RU" sz="100" dirty="0" err="1"/>
              <a:t>Данлопса</a:t>
            </a:r>
            <a:r>
              <a:rPr lang="ru-RU" sz="100" dirty="0"/>
              <a:t> мог бы почувствовать на себе оружие бойкота его товаров как здесь, так и в Индии».17 января 1943 года у мэрии Дурбана был созван массовый митинг, на котором присутствовало более 4000 человек, чтобы выразить поддержку забастовщикам и выразить протест против создания профсоюзов компаний. Собрание проходило под председательством </a:t>
            </a:r>
            <a:r>
              <a:rPr lang="ru-RU" sz="100" dirty="0" err="1"/>
              <a:t>Алека</a:t>
            </a:r>
            <a:r>
              <a:rPr lang="ru-RU" sz="100" dirty="0"/>
              <a:t> </a:t>
            </a:r>
            <a:r>
              <a:rPr lang="ru-RU" sz="100" dirty="0" err="1"/>
              <a:t>Уэнлесса</a:t>
            </a:r>
            <a:r>
              <a:rPr lang="ru-RU" sz="100" dirty="0"/>
              <a:t>, который знаменательно заявил, что попытка навязать компании профсоюзное движение была «проявлением фашизма и прямой угрозой военным усилиям». Продолжая в том же духе, Р. Д. Найду заявил, что это «противоречит целям Организации Объединенных Наций, (которые) боролись за свободу ассоциации». NIC также отправил сообщение о поддержке и выразил опасения по поводу срыва военных действий, но еще раз открыто «</a:t>
            </a:r>
            <a:r>
              <a:rPr lang="ru-RU" sz="100" dirty="0" err="1"/>
              <a:t>индианизировал</a:t>
            </a:r>
            <a:r>
              <a:rPr lang="ru-RU" sz="100" dirty="0"/>
              <a:t>» спор. Он заявил, что поддерживает забастовщиков, но хотел бы выступить посредником от имени рабочих до начала забастовки. Члены NIC обратились к Верховному комиссару Индии с просьбой обсудить этот вопрос с министром труда, поскольку теперь этот вопрос «вышел за рамки профсоюзной деятельности и приобрел индийский национальный </a:t>
            </a:r>
            <a:r>
              <a:rPr lang="ru-RU" sz="100" dirty="0" err="1"/>
              <a:t>аспект».В</a:t>
            </a:r>
            <a:r>
              <a:rPr lang="ru-RU" sz="100" dirty="0"/>
              <a:t> январе 1943 года забастовка была проиграна. Забастовавшие индийские и африканские рабочие были уволены руководством </a:t>
            </a:r>
            <a:r>
              <a:rPr lang="ru-RU" sz="100" dirty="0" err="1"/>
              <a:t>Dunlop</a:t>
            </a:r>
            <a:r>
              <a:rPr lang="ru-RU" sz="100" dirty="0"/>
              <a:t>. Африканских забастовщиков обвинили в насилии по отношению к «паршивым» рабочим. В основном африканские рабочие заменили забастовщиков, более 580 из которых были специально доставлены на грузовиках из </a:t>
            </a:r>
            <a:r>
              <a:rPr lang="ru-RU" sz="100" dirty="0" err="1"/>
              <a:t>Пондоленда</a:t>
            </a:r>
            <a:r>
              <a:rPr lang="ru-RU" sz="100" dirty="0"/>
              <a:t> и обучены </a:t>
            </a:r>
            <a:r>
              <a:rPr lang="ru-RU" sz="100" dirty="0" err="1"/>
              <a:t>белыми.рабочая</a:t>
            </a:r>
            <a:r>
              <a:rPr lang="ru-RU" sz="100" dirty="0"/>
              <a:t> сила. Это «избирательное использование резервной армии труда» помогло вызвать значительное недоверие и неприязнь среди индийцев и африканцев, но это не было чем-то новым, просто старые обиды и конкуренция, которые усилились и выдвинулись на первый план. Эта враждебность усилилась в этот период, поскольку, хотя растущая индустриализация и рост сектора услуг давали больше возможностей для трудоустройства, африканцы чувствовали, что индийцы блокируют их шансы. Индейцы долгое время после забастовки не работали в </a:t>
            </a:r>
            <a:r>
              <a:rPr lang="ru-RU" sz="100" dirty="0" err="1"/>
              <a:t>Dunlop</a:t>
            </a:r>
            <a:r>
              <a:rPr lang="ru-RU" sz="100" dirty="0"/>
              <a:t>. После еще одной судьбоносной забастовки в истории труда Индии, забастовки индийских рабочих прачечной в Дурбане в 1945 году, индийская рабочая сила снова была заменена африканской, и индийцы больше никогда не </a:t>
            </a:r>
            <a:r>
              <a:rPr lang="ru-RU" sz="100" dirty="0" err="1"/>
              <a:t>работали.В</a:t>
            </a:r>
            <a:r>
              <a:rPr lang="ru-RU" sz="100" dirty="0"/>
              <a:t> 1930-е годы призрак фашизма диктовал политические стратегии и политику левых организаций по всему миру. Международная оппозиция фашизму и стремление к демократическим правам в сочетании с развивающейся программой CPSA в контексте политики Южной Африки. Конкретные случаи организации профсоюзов, рассмотренные в этой главе, показывают, что индийские рабочие стали частью этой программы и что профсоюзные реформы рассматривались как часть более широкой борьбы за права, гражданство и антифашизм. Этой организационной работе способствовало вступление в партию ряда активных индийских профсоюзных деятелей, которые продолжили традицию борьбы индийских рабочих, борьбы, которая всегда опиралась на поддержку общества как в Южной Африке, так и за рубежом. Идея самопомощи, которая способствовала формированию представлений о сообществе, была особенно влиятельной в сфере образования, где многие индийцы были политизированы в рамках либеральной традиции, поощрявшей идеи равенства и гражданства. Союзы с NIC во время этих забастовок происходили в контексте изменения политики Коминтерна и его антифашистской платформы, но им способствовали более широкие понятия «сообщества» и сближение интересов лидеров NIC и CPSA. Однако участие NIC усилило восприятие забастовок как специфически «индейских» и маргинализированных африканских рабочих в профсоюзных спорах. Дифференциальное обращение, которое государство предоставляло африканским рабочим, также поощряло классовый опыт через вектор национальности, способствуя ощущению того, что они являются именно «индейцами», африканцами или белыми рабочими». </a:t>
            </a:r>
            <a:r>
              <a:rPr lang="ru-RU" sz="100" dirty="0" err="1"/>
              <a:t>Однако,Члены</a:t>
            </a:r>
            <a:r>
              <a:rPr lang="ru-RU" sz="100" dirty="0"/>
              <a:t> CPSA и индийские националистические организации были сложными, динамичными и проницаемыми. В следующей главе я более подробно рассмотрю участие CPSA в индийских организациях широкого фронта, в отношении Ганди и движения за независимость Индии, а также в отношении классовых вопросов. Я выделю некоторые различия, которые возникли между индийцами в Коммунистической партии и индийских националистических организациях, с оспариваемым видением </a:t>
            </a:r>
            <a:r>
              <a:rPr lang="ru-RU" sz="100" dirty="0" err="1"/>
              <a:t>индейства</a:t>
            </a:r>
            <a:r>
              <a:rPr lang="ru-RU" sz="100" dirty="0"/>
              <a:t>, сообщества и политических действий. Я также буду обсуждать преемственность в политической программе КП, которая противоречит идее отчетливого разрыва между радикальной политикой 1930-х и 40-х годов и предполагаемым примирением с националистическими организациями в 1950-х годах.</a:t>
            </a:r>
            <a:endParaRPr lang="ru-RU" sz="500" dirty="0"/>
          </a:p>
        </p:txBody>
      </p:sp>
      <p:sp>
        <p:nvSpPr>
          <p:cNvPr id="273" name="Прямоугольник 272">
            <a:extLst>
              <a:ext uri="{FF2B5EF4-FFF2-40B4-BE49-F238E27FC236}">
                <a16:creationId xmlns:a16="http://schemas.microsoft.com/office/drawing/2014/main" id="{790C883A-8E36-488E-9D37-AB7A70439BE5}"/>
              </a:ext>
            </a:extLst>
          </p:cNvPr>
          <p:cNvSpPr/>
          <p:nvPr/>
        </p:nvSpPr>
        <p:spPr>
          <a:xfrm>
            <a:off x="32729206" y="9430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Мобилизовать все силы на борьбу с фашизмом! </a:t>
            </a:r>
            <a:endParaRPr lang="ru-RU" sz="800" dirty="0"/>
          </a:p>
        </p:txBody>
      </p:sp>
      <p:cxnSp>
        <p:nvCxnSpPr>
          <p:cNvPr id="276" name="Shape 248">
            <a:extLst>
              <a:ext uri="{FF2B5EF4-FFF2-40B4-BE49-F238E27FC236}">
                <a16:creationId xmlns:a16="http://schemas.microsoft.com/office/drawing/2014/main" id="{4AA09D23-CE38-421D-BBD5-32E3F4CE98E5}"/>
              </a:ext>
            </a:extLst>
          </p:cNvPr>
          <p:cNvCxnSpPr>
            <a:cxnSpLocks/>
            <a:stCxn id="183" idx="2"/>
            <a:endCxn id="235" idx="0"/>
          </p:cNvCxnSpPr>
          <p:nvPr/>
        </p:nvCxnSpPr>
        <p:spPr>
          <a:xfrm rot="5400000">
            <a:off x="34938653" y="7780547"/>
            <a:ext cx="363856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>
            <a:extLst>
              <a:ext uri="{FF2B5EF4-FFF2-40B4-BE49-F238E27FC236}">
                <a16:creationId xmlns:a16="http://schemas.microsoft.com/office/drawing/2014/main" id="{3FA42726-9174-4F29-BF65-55ADC46C885A}"/>
              </a:ext>
            </a:extLst>
          </p:cNvPr>
          <p:cNvCxnSpPr>
            <a:cxnSpLocks/>
            <a:stCxn id="183" idx="2"/>
            <a:endCxn id="65" idx="0"/>
          </p:cNvCxnSpPr>
          <p:nvPr/>
        </p:nvCxnSpPr>
        <p:spPr>
          <a:xfrm rot="5400000">
            <a:off x="33601326" y="6432726"/>
            <a:ext cx="353362" cy="26851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>
            <a:extLst>
              <a:ext uri="{FF2B5EF4-FFF2-40B4-BE49-F238E27FC236}">
                <a16:creationId xmlns:a16="http://schemas.microsoft.com/office/drawing/2014/main" id="{32093D4D-B7AB-4952-AC16-553CF78E1350}"/>
              </a:ext>
            </a:extLst>
          </p:cNvPr>
          <p:cNvCxnSpPr>
            <a:cxnSpLocks/>
            <a:stCxn id="66" idx="2"/>
            <a:endCxn id="184" idx="0"/>
          </p:cNvCxnSpPr>
          <p:nvPr/>
        </p:nvCxnSpPr>
        <p:spPr>
          <a:xfrm rot="5400000">
            <a:off x="28886269" y="8566095"/>
            <a:ext cx="398130" cy="13299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>
            <a:extLst>
              <a:ext uri="{FF2B5EF4-FFF2-40B4-BE49-F238E27FC236}">
                <a16:creationId xmlns:a16="http://schemas.microsoft.com/office/drawing/2014/main" id="{4D3DE100-6F63-4974-9A7E-28065A179310}"/>
              </a:ext>
            </a:extLst>
          </p:cNvPr>
          <p:cNvCxnSpPr>
            <a:cxnSpLocks/>
            <a:stCxn id="66" idx="2"/>
            <a:endCxn id="253" idx="0"/>
          </p:cNvCxnSpPr>
          <p:nvPr/>
        </p:nvCxnSpPr>
        <p:spPr>
          <a:xfrm rot="16200000" flipH="1">
            <a:off x="30225324" y="8556941"/>
            <a:ext cx="399748" cy="1349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hape 248">
            <a:extLst>
              <a:ext uri="{FF2B5EF4-FFF2-40B4-BE49-F238E27FC236}">
                <a16:creationId xmlns:a16="http://schemas.microsoft.com/office/drawing/2014/main" id="{E5891B7E-CB5F-4EBA-B244-E22ED8E1A91A}"/>
              </a:ext>
            </a:extLst>
          </p:cNvPr>
          <p:cNvCxnSpPr>
            <a:cxnSpLocks/>
            <a:stCxn id="179" idx="2"/>
            <a:endCxn id="249" idx="0"/>
          </p:cNvCxnSpPr>
          <p:nvPr/>
        </p:nvCxnSpPr>
        <p:spPr>
          <a:xfrm rot="16200000" flipH="1">
            <a:off x="32815128" y="5799693"/>
            <a:ext cx="3250660" cy="4010051"/>
          </a:xfrm>
          <a:prstGeom prst="bentConnector3">
            <a:avLst>
              <a:gd name="adj1" fmla="val 51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Прямоугольник 289">
            <a:extLst>
              <a:ext uri="{FF2B5EF4-FFF2-40B4-BE49-F238E27FC236}">
                <a16:creationId xmlns:a16="http://schemas.microsoft.com/office/drawing/2014/main" id="{278D16BB-FDBF-449B-A690-A858ABF81FDD}"/>
              </a:ext>
            </a:extLst>
          </p:cNvPr>
          <p:cNvSpPr/>
          <p:nvPr/>
        </p:nvSpPr>
        <p:spPr>
          <a:xfrm>
            <a:off x="31377561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Родезию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297" name="Shape 248">
            <a:extLst>
              <a:ext uri="{FF2B5EF4-FFF2-40B4-BE49-F238E27FC236}">
                <a16:creationId xmlns:a16="http://schemas.microsoft.com/office/drawing/2014/main" id="{2E5CEB81-8F51-4CC7-BFD3-6870AF84267A}"/>
              </a:ext>
            </a:extLst>
          </p:cNvPr>
          <p:cNvCxnSpPr>
            <a:cxnSpLocks/>
            <a:stCxn id="290" idx="2"/>
            <a:endCxn id="213" idx="0"/>
          </p:cNvCxnSpPr>
          <p:nvPr/>
        </p:nvCxnSpPr>
        <p:spPr>
          <a:xfrm rot="5400000">
            <a:off x="31625436" y="12874837"/>
            <a:ext cx="285181" cy="13349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hape 248">
            <a:extLst>
              <a:ext uri="{FF2B5EF4-FFF2-40B4-BE49-F238E27FC236}">
                <a16:creationId xmlns:a16="http://schemas.microsoft.com/office/drawing/2014/main" id="{84E866F4-D79B-450D-9F47-A00044FA3472}"/>
              </a:ext>
            </a:extLst>
          </p:cNvPr>
          <p:cNvCxnSpPr>
            <a:cxnSpLocks/>
            <a:stCxn id="212" idx="2"/>
            <a:endCxn id="213" idx="0"/>
          </p:cNvCxnSpPr>
          <p:nvPr/>
        </p:nvCxnSpPr>
        <p:spPr>
          <a:xfrm rot="16200000" flipH="1">
            <a:off x="30287580" y="12871970"/>
            <a:ext cx="285181" cy="134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hape 248">
            <a:extLst>
              <a:ext uri="{FF2B5EF4-FFF2-40B4-BE49-F238E27FC236}">
                <a16:creationId xmlns:a16="http://schemas.microsoft.com/office/drawing/2014/main" id="{6806A5C0-9C92-4221-9909-972B914DA1ED}"/>
              </a:ext>
            </a:extLst>
          </p:cNvPr>
          <p:cNvCxnSpPr>
            <a:cxnSpLocks/>
            <a:stCxn id="257" idx="2"/>
            <a:endCxn id="212" idx="0"/>
          </p:cNvCxnSpPr>
          <p:nvPr/>
        </p:nvCxnSpPr>
        <p:spPr>
          <a:xfrm rot="5400000">
            <a:off x="30216687" y="11436315"/>
            <a:ext cx="426549" cy="1340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hape 248">
            <a:extLst>
              <a:ext uri="{FF2B5EF4-FFF2-40B4-BE49-F238E27FC236}">
                <a16:creationId xmlns:a16="http://schemas.microsoft.com/office/drawing/2014/main" id="{166046F6-53A2-4A8F-9E82-FECD6D61EDCA}"/>
              </a:ext>
            </a:extLst>
          </p:cNvPr>
          <p:cNvCxnSpPr>
            <a:cxnSpLocks/>
            <a:stCxn id="257" idx="2"/>
            <a:endCxn id="290" idx="0"/>
          </p:cNvCxnSpPr>
          <p:nvPr/>
        </p:nvCxnSpPr>
        <p:spPr>
          <a:xfrm rot="16200000" flipH="1">
            <a:off x="31554542" y="11438762"/>
            <a:ext cx="426549" cy="1335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>
            <a:extLst>
              <a:ext uri="{FF2B5EF4-FFF2-40B4-BE49-F238E27FC236}">
                <a16:creationId xmlns:a16="http://schemas.microsoft.com/office/drawing/2014/main" id="{868A50E7-D497-4453-8F17-23811042DB8B}"/>
              </a:ext>
            </a:extLst>
          </p:cNvPr>
          <p:cNvSpPr/>
          <p:nvPr/>
        </p:nvSpPr>
        <p:spPr>
          <a:xfrm>
            <a:off x="27356965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Британские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313" name="Shape 248">
            <a:extLst>
              <a:ext uri="{FF2B5EF4-FFF2-40B4-BE49-F238E27FC236}">
                <a16:creationId xmlns:a16="http://schemas.microsoft.com/office/drawing/2014/main" id="{BEB45FBF-7486-4531-8351-79A56BEB7C89}"/>
              </a:ext>
            </a:extLst>
          </p:cNvPr>
          <p:cNvCxnSpPr>
            <a:cxnSpLocks/>
            <a:stCxn id="257" idx="2"/>
            <a:endCxn id="216" idx="0"/>
          </p:cNvCxnSpPr>
          <p:nvPr/>
        </p:nvCxnSpPr>
        <p:spPr>
          <a:xfrm rot="16200000" flipH="1">
            <a:off x="31541090" y="11452213"/>
            <a:ext cx="1791730" cy="2673687"/>
          </a:xfrm>
          <a:prstGeom prst="bentConnector3">
            <a:avLst>
              <a:gd name="adj1" fmla="val 1172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C8C7E08F-B7C9-4CD3-8C8F-5B457D7950AB}"/>
              </a:ext>
            </a:extLst>
          </p:cNvPr>
          <p:cNvSpPr/>
          <p:nvPr/>
        </p:nvSpPr>
        <p:spPr>
          <a:xfrm>
            <a:off x="32714580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Французские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318" name="Shape 248">
            <a:extLst>
              <a:ext uri="{FF2B5EF4-FFF2-40B4-BE49-F238E27FC236}">
                <a16:creationId xmlns:a16="http://schemas.microsoft.com/office/drawing/2014/main" id="{C6747080-ACF1-466D-BAE8-F4F3F47DC1F4}"/>
              </a:ext>
            </a:extLst>
          </p:cNvPr>
          <p:cNvCxnSpPr>
            <a:cxnSpLocks/>
            <a:stCxn id="215" idx="2"/>
            <a:endCxn id="311" idx="0"/>
          </p:cNvCxnSpPr>
          <p:nvPr/>
        </p:nvCxnSpPr>
        <p:spPr>
          <a:xfrm rot="5400000">
            <a:off x="28241131" y="14938715"/>
            <a:ext cx="347586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hape 248">
            <a:extLst>
              <a:ext uri="{FF2B5EF4-FFF2-40B4-BE49-F238E27FC236}">
                <a16:creationId xmlns:a16="http://schemas.microsoft.com/office/drawing/2014/main" id="{58161C5D-DEC3-4839-BC8D-724EEFE6C33B}"/>
              </a:ext>
            </a:extLst>
          </p:cNvPr>
          <p:cNvCxnSpPr>
            <a:cxnSpLocks/>
            <a:stCxn id="216" idx="2"/>
            <a:endCxn id="316" idx="0"/>
          </p:cNvCxnSpPr>
          <p:nvPr/>
        </p:nvCxnSpPr>
        <p:spPr>
          <a:xfrm rot="5400000">
            <a:off x="33599376" y="14938085"/>
            <a:ext cx="347586" cy="1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hape 248">
            <a:extLst>
              <a:ext uri="{FF2B5EF4-FFF2-40B4-BE49-F238E27FC236}">
                <a16:creationId xmlns:a16="http://schemas.microsoft.com/office/drawing/2014/main" id="{BED6FD35-7ED6-489B-ACD7-6FC6A87D7BDF}"/>
              </a:ext>
            </a:extLst>
          </p:cNvPr>
          <p:cNvCxnSpPr>
            <a:cxnSpLocks/>
            <a:stCxn id="311" idx="2"/>
            <a:endCxn id="242" idx="0"/>
          </p:cNvCxnSpPr>
          <p:nvPr/>
        </p:nvCxnSpPr>
        <p:spPr>
          <a:xfrm rot="16200000" flipH="1">
            <a:off x="28913574" y="15693858"/>
            <a:ext cx="347586" cy="13448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hape 248">
            <a:extLst>
              <a:ext uri="{FF2B5EF4-FFF2-40B4-BE49-F238E27FC236}">
                <a16:creationId xmlns:a16="http://schemas.microsoft.com/office/drawing/2014/main" id="{A63CAA29-B0BF-400A-84BE-FBC537E38D9C}"/>
              </a:ext>
            </a:extLst>
          </p:cNvPr>
          <p:cNvCxnSpPr>
            <a:cxnSpLocks/>
            <a:stCxn id="311" idx="2"/>
            <a:endCxn id="246" idx="0"/>
          </p:cNvCxnSpPr>
          <p:nvPr/>
        </p:nvCxnSpPr>
        <p:spPr>
          <a:xfrm rot="16200000" flipH="1">
            <a:off x="30251429" y="14356003"/>
            <a:ext cx="347586" cy="40205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hape 248">
            <a:extLst>
              <a:ext uri="{FF2B5EF4-FFF2-40B4-BE49-F238E27FC236}">
                <a16:creationId xmlns:a16="http://schemas.microsoft.com/office/drawing/2014/main" id="{5EC344A3-0BF5-4484-9C11-CE03EA7FB834}"/>
              </a:ext>
            </a:extLst>
          </p:cNvPr>
          <p:cNvCxnSpPr>
            <a:cxnSpLocks/>
            <a:stCxn id="214" idx="2"/>
            <a:endCxn id="242" idx="0"/>
          </p:cNvCxnSpPr>
          <p:nvPr/>
        </p:nvCxnSpPr>
        <p:spPr>
          <a:xfrm rot="5400000">
            <a:off x="30252978" y="15699340"/>
            <a:ext cx="347586" cy="1333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hape 248">
            <a:extLst>
              <a:ext uri="{FF2B5EF4-FFF2-40B4-BE49-F238E27FC236}">
                <a16:creationId xmlns:a16="http://schemas.microsoft.com/office/drawing/2014/main" id="{A7F12841-AB34-4CC1-9965-824DF87AC7B9}"/>
              </a:ext>
            </a:extLst>
          </p:cNvPr>
          <p:cNvCxnSpPr>
            <a:cxnSpLocks/>
            <a:stCxn id="214" idx="2"/>
            <a:endCxn id="246" idx="0"/>
          </p:cNvCxnSpPr>
          <p:nvPr/>
        </p:nvCxnSpPr>
        <p:spPr>
          <a:xfrm rot="16200000" flipH="1">
            <a:off x="31590833" y="15695407"/>
            <a:ext cx="347586" cy="1341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hape 248">
            <a:extLst>
              <a:ext uri="{FF2B5EF4-FFF2-40B4-BE49-F238E27FC236}">
                <a16:creationId xmlns:a16="http://schemas.microsoft.com/office/drawing/2014/main" id="{6336FDC1-AA70-43B0-9203-70B8EF94EAD4}"/>
              </a:ext>
            </a:extLst>
          </p:cNvPr>
          <p:cNvCxnSpPr>
            <a:cxnSpLocks/>
            <a:stCxn id="316" idx="2"/>
            <a:endCxn id="242" idx="0"/>
          </p:cNvCxnSpPr>
          <p:nvPr/>
        </p:nvCxnSpPr>
        <p:spPr>
          <a:xfrm rot="5400000">
            <a:off x="31592382" y="14359937"/>
            <a:ext cx="347586" cy="40127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hape 248">
            <a:extLst>
              <a:ext uri="{FF2B5EF4-FFF2-40B4-BE49-F238E27FC236}">
                <a16:creationId xmlns:a16="http://schemas.microsoft.com/office/drawing/2014/main" id="{1C5B0918-B29C-4027-908B-CB9D03FDFEA9}"/>
              </a:ext>
            </a:extLst>
          </p:cNvPr>
          <p:cNvCxnSpPr>
            <a:cxnSpLocks/>
            <a:stCxn id="316" idx="2"/>
            <a:endCxn id="246" idx="0"/>
          </p:cNvCxnSpPr>
          <p:nvPr/>
        </p:nvCxnSpPr>
        <p:spPr>
          <a:xfrm rot="5400000">
            <a:off x="32930237" y="15697792"/>
            <a:ext cx="347586" cy="133701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hape 248">
            <a:extLst>
              <a:ext uri="{FF2B5EF4-FFF2-40B4-BE49-F238E27FC236}">
                <a16:creationId xmlns:a16="http://schemas.microsoft.com/office/drawing/2014/main" id="{6A050BE5-6D0C-4AD4-868D-EC7425253258}"/>
              </a:ext>
            </a:extLst>
          </p:cNvPr>
          <p:cNvCxnSpPr>
            <a:cxnSpLocks/>
            <a:stCxn id="66" idx="2"/>
            <a:endCxn id="273" idx="0"/>
          </p:cNvCxnSpPr>
          <p:nvPr/>
        </p:nvCxnSpPr>
        <p:spPr>
          <a:xfrm rot="16200000" flipH="1">
            <a:off x="31569660" y="7212606"/>
            <a:ext cx="398130" cy="40368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765E26F8-259A-4760-98B9-CFA5E8DB365C}"/>
              </a:ext>
            </a:extLst>
          </p:cNvPr>
          <p:cNvSpPr/>
          <p:nvPr/>
        </p:nvSpPr>
        <p:spPr>
          <a:xfrm>
            <a:off x="32714580" y="108020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Республику Намибия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1" name="Shape 248">
            <a:extLst>
              <a:ext uri="{FF2B5EF4-FFF2-40B4-BE49-F238E27FC236}">
                <a16:creationId xmlns:a16="http://schemas.microsoft.com/office/drawing/2014/main" id="{148F55FF-8BDD-4E8A-BE73-081B70FFD284}"/>
              </a:ext>
            </a:extLst>
          </p:cNvPr>
          <p:cNvCxnSpPr>
            <a:cxnSpLocks/>
            <a:stCxn id="253" idx="2"/>
            <a:endCxn id="350" idx="0"/>
          </p:cNvCxnSpPr>
          <p:nvPr/>
        </p:nvCxnSpPr>
        <p:spPr>
          <a:xfrm rot="16200000" flipH="1">
            <a:off x="32291169" y="9320671"/>
            <a:ext cx="290313" cy="2672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Прямоугольник 353">
            <a:extLst>
              <a:ext uri="{FF2B5EF4-FFF2-40B4-BE49-F238E27FC236}">
                <a16:creationId xmlns:a16="http://schemas.microsoft.com/office/drawing/2014/main" id="{BDEC123E-8F59-477F-B827-9EB5E35E3B23}"/>
              </a:ext>
            </a:extLst>
          </p:cNvPr>
          <p:cNvSpPr/>
          <p:nvPr/>
        </p:nvSpPr>
        <p:spPr>
          <a:xfrm>
            <a:off x="35353393" y="1079576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Родезийскую республику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5" name="Shape 248">
            <a:extLst>
              <a:ext uri="{FF2B5EF4-FFF2-40B4-BE49-F238E27FC236}">
                <a16:creationId xmlns:a16="http://schemas.microsoft.com/office/drawing/2014/main" id="{0D0F5707-F5F0-4A89-9C8D-7B643700012E}"/>
              </a:ext>
            </a:extLst>
          </p:cNvPr>
          <p:cNvCxnSpPr>
            <a:cxnSpLocks/>
            <a:stCxn id="253" idx="2"/>
            <a:endCxn id="354" idx="0"/>
          </p:cNvCxnSpPr>
          <p:nvPr/>
        </p:nvCxnSpPr>
        <p:spPr>
          <a:xfrm rot="16200000" flipH="1">
            <a:off x="33613713" y="7998128"/>
            <a:ext cx="284038" cy="53112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>
            <a:extLst>
              <a:ext uri="{FF2B5EF4-FFF2-40B4-BE49-F238E27FC236}">
                <a16:creationId xmlns:a16="http://schemas.microsoft.com/office/drawing/2014/main" id="{303508BD-E009-4A74-9100-C9F0887DF0CB}"/>
              </a:ext>
            </a:extLst>
          </p:cNvPr>
          <p:cNvSpPr/>
          <p:nvPr/>
        </p:nvSpPr>
        <p:spPr>
          <a:xfrm>
            <a:off x="35339410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союзными республиками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9" name="Shape 248">
            <a:extLst>
              <a:ext uri="{FF2B5EF4-FFF2-40B4-BE49-F238E27FC236}">
                <a16:creationId xmlns:a16="http://schemas.microsoft.com/office/drawing/2014/main" id="{FF497636-6F8A-4D52-A5D8-7BDAE47FFF42}"/>
              </a:ext>
            </a:extLst>
          </p:cNvPr>
          <p:cNvCxnSpPr>
            <a:cxnSpLocks/>
            <a:stCxn id="350" idx="2"/>
            <a:endCxn id="358" idx="0"/>
          </p:cNvCxnSpPr>
          <p:nvPr/>
        </p:nvCxnSpPr>
        <p:spPr>
          <a:xfrm rot="16200000" flipH="1">
            <a:off x="33469721" y="12184860"/>
            <a:ext cx="3230466" cy="2624830"/>
          </a:xfrm>
          <a:prstGeom prst="bentConnector3">
            <a:avLst>
              <a:gd name="adj1" fmla="val 655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hape 248">
            <a:extLst>
              <a:ext uri="{FF2B5EF4-FFF2-40B4-BE49-F238E27FC236}">
                <a16:creationId xmlns:a16="http://schemas.microsoft.com/office/drawing/2014/main" id="{7BA2ACFB-4C24-4A72-A2EB-4B1262117E3C}"/>
              </a:ext>
            </a:extLst>
          </p:cNvPr>
          <p:cNvCxnSpPr>
            <a:cxnSpLocks/>
            <a:stCxn id="354" idx="2"/>
            <a:endCxn id="358" idx="0"/>
          </p:cNvCxnSpPr>
          <p:nvPr/>
        </p:nvCxnSpPr>
        <p:spPr>
          <a:xfrm rot="5400000">
            <a:off x="34785991" y="13487146"/>
            <a:ext cx="3236741" cy="139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Прямая соединительная линия 380">
            <a:extLst>
              <a:ext uri="{FF2B5EF4-FFF2-40B4-BE49-F238E27FC236}">
                <a16:creationId xmlns:a16="http://schemas.microsoft.com/office/drawing/2014/main" id="{CD8E8FE1-3FE9-4617-A9E7-1413F44D5694}"/>
              </a:ext>
            </a:extLst>
          </p:cNvPr>
          <p:cNvCxnSpPr>
            <a:cxnSpLocks/>
            <a:stCxn id="179" idx="3"/>
            <a:endCxn id="191" idx="1"/>
          </p:cNvCxnSpPr>
          <p:nvPr/>
        </p:nvCxnSpPr>
        <p:spPr>
          <a:xfrm>
            <a:off x="33493392" y="5639389"/>
            <a:ext cx="8431918" cy="399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1A5ACA76-F98C-4AAE-8C89-68E8846C4F3E}"/>
              </a:ext>
            </a:extLst>
          </p:cNvPr>
          <p:cNvSpPr/>
          <p:nvPr/>
        </p:nvSpPr>
        <p:spPr>
          <a:xfrm>
            <a:off x="5626984" y="188041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/>
              <a:t>24 фокуса</a:t>
            </a:r>
            <a:endParaRPr lang="ru-RU" sz="3200" dirty="0"/>
          </a:p>
        </p:txBody>
      </p:sp>
      <p:sp>
        <p:nvSpPr>
          <p:cNvPr id="294" name="Прямоугольник 293">
            <a:extLst>
              <a:ext uri="{FF2B5EF4-FFF2-40B4-BE49-F238E27FC236}">
                <a16:creationId xmlns:a16="http://schemas.microsoft.com/office/drawing/2014/main" id="{6E35469B-525C-4828-B38E-EB394D1EC372}"/>
              </a:ext>
            </a:extLst>
          </p:cNvPr>
          <p:cNvSpPr/>
          <p:nvPr/>
        </p:nvSpPr>
        <p:spPr>
          <a:xfrm>
            <a:off x="36746111" y="651693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женской секции партии</a:t>
            </a:r>
            <a:endParaRPr lang="ru-RU" sz="800" dirty="0"/>
          </a:p>
        </p:txBody>
      </p:sp>
      <p:cxnSp>
        <p:nvCxnSpPr>
          <p:cNvPr id="295" name="Shape 248">
            <a:extLst>
              <a:ext uri="{FF2B5EF4-FFF2-40B4-BE49-F238E27FC236}">
                <a16:creationId xmlns:a16="http://schemas.microsoft.com/office/drawing/2014/main" id="{98250168-2090-4892-8242-4BC7C0F6FB8F}"/>
              </a:ext>
            </a:extLst>
          </p:cNvPr>
          <p:cNvCxnSpPr>
            <a:cxnSpLocks/>
            <a:stCxn id="179" idx="2"/>
            <a:endCxn id="294" idx="0"/>
          </p:cNvCxnSpPr>
          <p:nvPr/>
        </p:nvCxnSpPr>
        <p:spPr>
          <a:xfrm rot="16200000" flipH="1">
            <a:off x="34950976" y="3663845"/>
            <a:ext cx="337550" cy="53686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E0B91D39-873F-4E56-AD7B-A4D2A2CCFE0A}"/>
              </a:ext>
            </a:extLst>
          </p:cNvPr>
          <p:cNvSpPr/>
          <p:nvPr/>
        </p:nvSpPr>
        <p:spPr>
          <a:xfrm>
            <a:off x="1421221" y="79688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Набрать новых командующих</a:t>
            </a:r>
            <a:endParaRPr lang="ru-RU" sz="800" dirty="0"/>
          </a:p>
        </p:txBody>
      </p:sp>
      <p:sp>
        <p:nvSpPr>
          <p:cNvPr id="304" name="Прямоугольник 303">
            <a:extLst>
              <a:ext uri="{FF2B5EF4-FFF2-40B4-BE49-F238E27FC236}">
                <a16:creationId xmlns:a16="http://schemas.microsoft.com/office/drawing/2014/main" id="{1EC70A17-71D7-4837-A6E2-DD76104A96BE}"/>
              </a:ext>
            </a:extLst>
          </p:cNvPr>
          <p:cNvSpPr/>
          <p:nvPr/>
        </p:nvSpPr>
        <p:spPr>
          <a:xfrm>
            <a:off x="36747770" y="79492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Женские профсоюзы</a:t>
            </a:r>
            <a:endParaRPr lang="ru-RU" sz="800" dirty="0"/>
          </a:p>
        </p:txBody>
      </p:sp>
      <p:cxnSp>
        <p:nvCxnSpPr>
          <p:cNvPr id="307" name="Shape 248">
            <a:extLst>
              <a:ext uri="{FF2B5EF4-FFF2-40B4-BE49-F238E27FC236}">
                <a16:creationId xmlns:a16="http://schemas.microsoft.com/office/drawing/2014/main" id="{3D4FFAB0-F1E2-47BA-8A15-E97093B366CB}"/>
              </a:ext>
            </a:extLst>
          </p:cNvPr>
          <p:cNvCxnSpPr>
            <a:cxnSpLocks/>
            <a:stCxn id="294" idx="2"/>
            <a:endCxn id="304" idx="0"/>
          </p:cNvCxnSpPr>
          <p:nvPr/>
        </p:nvCxnSpPr>
        <p:spPr>
          <a:xfrm rot="16200000" flipH="1">
            <a:off x="37628733" y="7772275"/>
            <a:ext cx="352333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A2AB9ED9-5B3C-4386-B630-F3FB0647C62A}"/>
              </a:ext>
            </a:extLst>
          </p:cNvPr>
          <p:cNvSpPr/>
          <p:nvPr/>
        </p:nvSpPr>
        <p:spPr>
          <a:xfrm>
            <a:off x="1421221" y="50438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Копьё Нации</a:t>
            </a:r>
            <a:endParaRPr lang="ru-RU" sz="800" dirty="0"/>
          </a:p>
        </p:txBody>
      </p:sp>
      <p:sp>
        <p:nvSpPr>
          <p:cNvPr id="330" name="Прямоугольник 329">
            <a:extLst>
              <a:ext uri="{FF2B5EF4-FFF2-40B4-BE49-F238E27FC236}">
                <a16:creationId xmlns:a16="http://schemas.microsoft.com/office/drawing/2014/main" id="{8934B9E5-7DDC-45E3-B553-D88557E3717A}"/>
              </a:ext>
            </a:extLst>
          </p:cNvPr>
          <p:cNvSpPr/>
          <p:nvPr/>
        </p:nvSpPr>
        <p:spPr>
          <a:xfrm>
            <a:off x="2771979" y="651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Подготовиться к партизанской войне</a:t>
            </a:r>
            <a:endParaRPr lang="ru-RU" sz="800" dirty="0"/>
          </a:p>
        </p:txBody>
      </p:sp>
      <p:sp>
        <p:nvSpPr>
          <p:cNvPr id="331" name="Прямоугольник 330">
            <a:extLst>
              <a:ext uri="{FF2B5EF4-FFF2-40B4-BE49-F238E27FC236}">
                <a16:creationId xmlns:a16="http://schemas.microsoft.com/office/drawing/2014/main" id="{2A539DFE-7DE2-4F44-A176-FBF949A136E7}"/>
              </a:ext>
            </a:extLst>
          </p:cNvPr>
          <p:cNvSpPr/>
          <p:nvPr/>
        </p:nvSpPr>
        <p:spPr>
          <a:xfrm>
            <a:off x="77348" y="651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набор среди населения</a:t>
            </a:r>
            <a:endParaRPr lang="ru-RU" sz="800" dirty="0"/>
          </a:p>
        </p:txBody>
      </p:sp>
      <p:cxnSp>
        <p:nvCxnSpPr>
          <p:cNvPr id="333" name="Shape 248">
            <a:extLst>
              <a:ext uri="{FF2B5EF4-FFF2-40B4-BE49-F238E27FC236}">
                <a16:creationId xmlns:a16="http://schemas.microsoft.com/office/drawing/2014/main" id="{B197B95A-64FD-40DB-8AEF-404BEC0A4FAF}"/>
              </a:ext>
            </a:extLst>
          </p:cNvPr>
          <p:cNvCxnSpPr>
            <a:cxnSpLocks/>
            <a:stCxn id="327" idx="2"/>
            <a:endCxn id="331" idx="0"/>
          </p:cNvCxnSpPr>
          <p:nvPr/>
        </p:nvCxnSpPr>
        <p:spPr>
          <a:xfrm rot="5400000">
            <a:off x="1612725" y="5646438"/>
            <a:ext cx="389039" cy="1343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hape 248">
            <a:extLst>
              <a:ext uri="{FF2B5EF4-FFF2-40B4-BE49-F238E27FC236}">
                <a16:creationId xmlns:a16="http://schemas.microsoft.com/office/drawing/2014/main" id="{AEF02320-8584-4B14-9DA4-9E158D4E6BE1}"/>
              </a:ext>
            </a:extLst>
          </p:cNvPr>
          <p:cNvCxnSpPr>
            <a:cxnSpLocks/>
            <a:stCxn id="327" idx="2"/>
            <a:endCxn id="330" idx="0"/>
          </p:cNvCxnSpPr>
          <p:nvPr/>
        </p:nvCxnSpPr>
        <p:spPr>
          <a:xfrm rot="16200000" flipH="1">
            <a:off x="2960040" y="5642995"/>
            <a:ext cx="389039" cy="13507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hape 248">
            <a:extLst>
              <a:ext uri="{FF2B5EF4-FFF2-40B4-BE49-F238E27FC236}">
                <a16:creationId xmlns:a16="http://schemas.microsoft.com/office/drawing/2014/main" id="{FFE49214-3D1A-47C5-853C-A519DED7E626}"/>
              </a:ext>
            </a:extLst>
          </p:cNvPr>
          <p:cNvCxnSpPr>
            <a:cxnSpLocks/>
            <a:stCxn id="327" idx="2"/>
            <a:endCxn id="301" idx="0"/>
          </p:cNvCxnSpPr>
          <p:nvPr/>
        </p:nvCxnSpPr>
        <p:spPr>
          <a:xfrm rot="5400000">
            <a:off x="1556695" y="7046340"/>
            <a:ext cx="1844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Прямоугольник 336">
            <a:extLst>
              <a:ext uri="{FF2B5EF4-FFF2-40B4-BE49-F238E27FC236}">
                <a16:creationId xmlns:a16="http://schemas.microsoft.com/office/drawing/2014/main" id="{4810CE09-044F-4028-9963-17F645CF17E1}"/>
              </a:ext>
            </a:extLst>
          </p:cNvPr>
          <p:cNvSpPr/>
          <p:nvPr/>
        </p:nvSpPr>
        <p:spPr>
          <a:xfrm>
            <a:off x="85299" y="94364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Разработать тактику боевых групп</a:t>
            </a:r>
            <a:endParaRPr lang="ru-RU" sz="800" dirty="0"/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DACD93FF-4987-4926-8F38-D945341E780F}"/>
              </a:ext>
            </a:extLst>
          </p:cNvPr>
          <p:cNvSpPr/>
          <p:nvPr/>
        </p:nvSpPr>
        <p:spPr>
          <a:xfrm>
            <a:off x="2772818" y="94301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Обучение методам саботажа</a:t>
            </a:r>
            <a:endParaRPr lang="ru-RU" sz="800" dirty="0"/>
          </a:p>
        </p:txBody>
      </p:sp>
      <p:cxnSp>
        <p:nvCxnSpPr>
          <p:cNvPr id="340" name="Shape 248">
            <a:extLst>
              <a:ext uri="{FF2B5EF4-FFF2-40B4-BE49-F238E27FC236}">
                <a16:creationId xmlns:a16="http://schemas.microsoft.com/office/drawing/2014/main" id="{57ED5092-06C9-451A-9497-EE2BA068B736}"/>
              </a:ext>
            </a:extLst>
          </p:cNvPr>
          <p:cNvCxnSpPr>
            <a:cxnSpLocks/>
            <a:stCxn id="331" idx="2"/>
            <a:endCxn id="337" idx="0"/>
          </p:cNvCxnSpPr>
          <p:nvPr/>
        </p:nvCxnSpPr>
        <p:spPr>
          <a:xfrm rot="16200000" flipH="1">
            <a:off x="217499" y="8510701"/>
            <a:ext cx="1843567" cy="79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hape 248">
            <a:extLst>
              <a:ext uri="{FF2B5EF4-FFF2-40B4-BE49-F238E27FC236}">
                <a16:creationId xmlns:a16="http://schemas.microsoft.com/office/drawing/2014/main" id="{89C02F00-0F9E-417D-B0F2-B3BC9ACDD8E7}"/>
              </a:ext>
            </a:extLst>
          </p:cNvPr>
          <p:cNvCxnSpPr>
            <a:cxnSpLocks/>
            <a:stCxn id="330" idx="2"/>
            <a:endCxn id="339" idx="0"/>
          </p:cNvCxnSpPr>
          <p:nvPr/>
        </p:nvCxnSpPr>
        <p:spPr>
          <a:xfrm rot="16200000" flipH="1">
            <a:off x="2911749" y="8511082"/>
            <a:ext cx="1837217" cy="8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84AADFEF-C44F-4A0C-B548-AD6C27E9481A}"/>
              </a:ext>
            </a:extLst>
          </p:cNvPr>
          <p:cNvSpPr/>
          <p:nvPr/>
        </p:nvSpPr>
        <p:spPr>
          <a:xfrm>
            <a:off x="13197215" y="94281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Женская лига Африканского национального конгресса</a:t>
            </a:r>
            <a:endParaRPr lang="ru-RU" sz="500" dirty="0"/>
          </a:p>
        </p:txBody>
      </p:sp>
      <p:cxnSp>
        <p:nvCxnSpPr>
          <p:cNvPr id="345" name="Shape 248">
            <a:extLst>
              <a:ext uri="{FF2B5EF4-FFF2-40B4-BE49-F238E27FC236}">
                <a16:creationId xmlns:a16="http://schemas.microsoft.com/office/drawing/2014/main" id="{ED164C79-E745-4E00-B162-C077CEB94B3D}"/>
              </a:ext>
            </a:extLst>
          </p:cNvPr>
          <p:cNvCxnSpPr>
            <a:cxnSpLocks/>
            <a:stCxn id="82" idx="2"/>
            <a:endCxn id="343" idx="0"/>
          </p:cNvCxnSpPr>
          <p:nvPr/>
        </p:nvCxnSpPr>
        <p:spPr>
          <a:xfrm rot="5400000">
            <a:off x="14471165" y="7378221"/>
            <a:ext cx="1833940" cy="2265921"/>
          </a:xfrm>
          <a:prstGeom prst="bentConnector3">
            <a:avLst>
              <a:gd name="adj1" fmla="val 1011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hape 248">
            <a:extLst>
              <a:ext uri="{FF2B5EF4-FFF2-40B4-BE49-F238E27FC236}">
                <a16:creationId xmlns:a16="http://schemas.microsoft.com/office/drawing/2014/main" id="{AB025B75-CA82-4738-9584-661FF1F9AFC7}"/>
              </a:ext>
            </a:extLst>
          </p:cNvPr>
          <p:cNvCxnSpPr>
            <a:cxnSpLocks/>
            <a:stCxn id="247" idx="2"/>
            <a:endCxn id="343" idx="0"/>
          </p:cNvCxnSpPr>
          <p:nvPr/>
        </p:nvCxnSpPr>
        <p:spPr>
          <a:xfrm rot="5400000">
            <a:off x="13339944" y="8509440"/>
            <a:ext cx="1833941" cy="34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>
            <a:extLst>
              <a:ext uri="{FF2B5EF4-FFF2-40B4-BE49-F238E27FC236}">
                <a16:creationId xmlns:a16="http://schemas.microsoft.com/office/drawing/2014/main" id="{D55A3798-78DE-4AEA-B65A-44853BA63CDC}"/>
              </a:ext>
            </a:extLst>
          </p:cNvPr>
          <p:cNvSpPr/>
          <p:nvPr/>
        </p:nvSpPr>
        <p:spPr>
          <a:xfrm>
            <a:off x="5155354" y="946736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уничтоженные профсоюзы</a:t>
            </a:r>
            <a:endParaRPr lang="ru-RU" sz="500" dirty="0"/>
          </a:p>
        </p:txBody>
      </p:sp>
      <p:cxnSp>
        <p:nvCxnSpPr>
          <p:cNvPr id="349" name="Shape 248">
            <a:extLst>
              <a:ext uri="{FF2B5EF4-FFF2-40B4-BE49-F238E27FC236}">
                <a16:creationId xmlns:a16="http://schemas.microsoft.com/office/drawing/2014/main" id="{0D3B46AE-B282-44B8-8A12-4E5EECB02E66}"/>
              </a:ext>
            </a:extLst>
          </p:cNvPr>
          <p:cNvCxnSpPr>
            <a:cxnSpLocks/>
            <a:stCxn id="244" idx="2"/>
            <a:endCxn id="348" idx="0"/>
          </p:cNvCxnSpPr>
          <p:nvPr/>
        </p:nvCxnSpPr>
        <p:spPr>
          <a:xfrm rot="5400000">
            <a:off x="5276800" y="8530724"/>
            <a:ext cx="1873152" cy="1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Прямоугольник 290">
            <a:extLst>
              <a:ext uri="{FF2B5EF4-FFF2-40B4-BE49-F238E27FC236}">
                <a16:creationId xmlns:a16="http://schemas.microsoft.com/office/drawing/2014/main" id="{BBE97868-F913-4A04-B315-FFBD7C869FB8}"/>
              </a:ext>
            </a:extLst>
          </p:cNvPr>
          <p:cNvSpPr/>
          <p:nvPr/>
        </p:nvSpPr>
        <p:spPr>
          <a:xfrm>
            <a:off x="23559833" y="2386518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Открыть троллейбусное движение в Кейптауне (текущее)</a:t>
            </a:r>
            <a:endParaRPr lang="ru-RU" sz="800" dirty="0"/>
          </a:p>
        </p:txBody>
      </p:sp>
      <p:sp>
        <p:nvSpPr>
          <p:cNvPr id="293" name="Прямоугольник 292">
            <a:extLst>
              <a:ext uri="{FF2B5EF4-FFF2-40B4-BE49-F238E27FC236}">
                <a16:creationId xmlns:a16="http://schemas.microsoft.com/office/drawing/2014/main" id="{19E19291-2883-482A-9158-780CCDD02818}"/>
              </a:ext>
            </a:extLst>
          </p:cNvPr>
          <p:cNvSpPr/>
          <p:nvPr/>
        </p:nvSpPr>
        <p:spPr>
          <a:xfrm>
            <a:off x="21103961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Внедрить новые локомотивы (тут бы поезда) </a:t>
            </a:r>
            <a:r>
              <a:rPr lang="ru-RU" sz="800" dirty="0"/>
              <a:t>(текущее)</a:t>
            </a:r>
          </a:p>
        </p:txBody>
      </p:sp>
      <p:sp>
        <p:nvSpPr>
          <p:cNvPr id="356" name="Прямоугольник 355">
            <a:extLst>
              <a:ext uri="{FF2B5EF4-FFF2-40B4-BE49-F238E27FC236}">
                <a16:creationId xmlns:a16="http://schemas.microsoft.com/office/drawing/2014/main" id="{F30D2F31-8C89-4480-AD61-A748CEF20503}"/>
              </a:ext>
            </a:extLst>
          </p:cNvPr>
          <p:cNvSpPr/>
          <p:nvPr/>
        </p:nvSpPr>
        <p:spPr>
          <a:xfrm>
            <a:off x="24722844" y="295674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Вложения в пятую провинцию </a:t>
            </a:r>
            <a:r>
              <a:rPr lang="ru-RU" sz="800" dirty="0"/>
              <a:t>(текущее)</a:t>
            </a:r>
          </a:p>
        </p:txBody>
      </p:sp>
      <p:sp>
        <p:nvSpPr>
          <p:cNvPr id="357" name="Прямоугольник 356">
            <a:extLst>
              <a:ext uri="{FF2B5EF4-FFF2-40B4-BE49-F238E27FC236}">
                <a16:creationId xmlns:a16="http://schemas.microsoft.com/office/drawing/2014/main" id="{2FEA859D-10FB-4DAA-9DBD-D0DC7593E82F}"/>
              </a:ext>
            </a:extLst>
          </p:cNvPr>
          <p:cNvSpPr/>
          <p:nvPr/>
        </p:nvSpPr>
        <p:spPr>
          <a:xfrm>
            <a:off x="27300505" y="295664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автономию ЮЗА</a:t>
            </a:r>
            <a:r>
              <a:rPr lang="ru-RU" sz="800" dirty="0"/>
              <a:t> (текущее)</a:t>
            </a:r>
          </a:p>
        </p:txBody>
      </p:sp>
      <p:sp>
        <p:nvSpPr>
          <p:cNvPr id="360" name="Прямоугольник 359">
            <a:extLst>
              <a:ext uri="{FF2B5EF4-FFF2-40B4-BE49-F238E27FC236}">
                <a16:creationId xmlns:a16="http://schemas.microsoft.com/office/drawing/2014/main" id="{1151439D-42B9-4DDC-B179-24BAE7966164}"/>
              </a:ext>
            </a:extLst>
          </p:cNvPr>
          <p:cNvSpPr/>
          <p:nvPr/>
        </p:nvSpPr>
        <p:spPr>
          <a:xfrm>
            <a:off x="27296824" y="3098409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Дешёвая чернокожая сила </a:t>
            </a:r>
            <a:r>
              <a:rPr lang="ru-RU" sz="800" dirty="0"/>
              <a:t>(текущее)</a:t>
            </a:r>
          </a:p>
        </p:txBody>
      </p:sp>
      <p:cxnSp>
        <p:nvCxnSpPr>
          <p:cNvPr id="365" name="Shape 248">
            <a:extLst>
              <a:ext uri="{FF2B5EF4-FFF2-40B4-BE49-F238E27FC236}">
                <a16:creationId xmlns:a16="http://schemas.microsoft.com/office/drawing/2014/main" id="{A31771CB-5275-4C25-86A3-AEC450D8ADA5}"/>
              </a:ext>
            </a:extLst>
          </p:cNvPr>
          <p:cNvCxnSpPr>
            <a:cxnSpLocks/>
            <a:stCxn id="373" idx="2"/>
            <a:endCxn id="357" idx="0"/>
          </p:cNvCxnSpPr>
          <p:nvPr/>
        </p:nvCxnSpPr>
        <p:spPr>
          <a:xfrm rot="16200000" flipH="1">
            <a:off x="27547250" y="28755252"/>
            <a:ext cx="337629" cy="12848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hape 248">
            <a:extLst>
              <a:ext uri="{FF2B5EF4-FFF2-40B4-BE49-F238E27FC236}">
                <a16:creationId xmlns:a16="http://schemas.microsoft.com/office/drawing/2014/main" id="{0B92EA90-7AF8-459E-B3F8-E86651C88809}"/>
              </a:ext>
            </a:extLst>
          </p:cNvPr>
          <p:cNvCxnSpPr>
            <a:cxnSpLocks/>
            <a:stCxn id="373" idx="2"/>
            <a:endCxn id="356" idx="0"/>
          </p:cNvCxnSpPr>
          <p:nvPr/>
        </p:nvCxnSpPr>
        <p:spPr>
          <a:xfrm rot="5400000">
            <a:off x="26257953" y="28751689"/>
            <a:ext cx="338562" cy="12928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hape 248">
            <a:extLst>
              <a:ext uri="{FF2B5EF4-FFF2-40B4-BE49-F238E27FC236}">
                <a16:creationId xmlns:a16="http://schemas.microsoft.com/office/drawing/2014/main" id="{E0B58690-7BFB-4341-9B0B-D2CF51567296}"/>
              </a:ext>
            </a:extLst>
          </p:cNvPr>
          <p:cNvCxnSpPr>
            <a:cxnSpLocks/>
            <a:stCxn id="357" idx="2"/>
            <a:endCxn id="360" idx="0"/>
          </p:cNvCxnSpPr>
          <p:nvPr/>
        </p:nvCxnSpPr>
        <p:spPr>
          <a:xfrm rot="5400000">
            <a:off x="28187810" y="30813441"/>
            <a:ext cx="337628" cy="3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>
            <a:extLst>
              <a:ext uri="{FF2B5EF4-FFF2-40B4-BE49-F238E27FC236}">
                <a16:creationId xmlns:a16="http://schemas.microsoft.com/office/drawing/2014/main" id="{A0D9E41C-B9B6-4B98-AA22-DCB7343A00A2}"/>
              </a:ext>
            </a:extLst>
          </p:cNvPr>
          <p:cNvCxnSpPr>
            <a:cxnSpLocks/>
            <a:stCxn id="356" idx="2"/>
            <a:endCxn id="360" idx="0"/>
          </p:cNvCxnSpPr>
          <p:nvPr/>
        </p:nvCxnSpPr>
        <p:spPr>
          <a:xfrm rot="16200000" flipH="1">
            <a:off x="26899446" y="29528757"/>
            <a:ext cx="336695" cy="257398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id="{6589CDF3-EA74-4502-BEF2-691BB87A46C4}"/>
              </a:ext>
            </a:extLst>
          </p:cNvPr>
          <p:cNvSpPr/>
          <p:nvPr/>
        </p:nvSpPr>
        <p:spPr>
          <a:xfrm>
            <a:off x="23559833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Заложить новые доки в Кейптауне (1945 </a:t>
            </a:r>
            <a:r>
              <a:rPr lang="ru-RU" sz="1400" dirty="0" err="1"/>
              <a:t>г.Построен</a:t>
            </a:r>
            <a:r>
              <a:rPr lang="ru-RU" sz="1400" dirty="0"/>
              <a:t> Дункан Док.) (изменить описание)</a:t>
            </a:r>
            <a:endParaRPr lang="ru-RU" sz="800" dirty="0"/>
          </a:p>
        </p:txBody>
      </p: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2FC2B334-CF25-4EFB-958E-A3877D34A5B4}"/>
              </a:ext>
            </a:extLst>
          </p:cNvPr>
          <p:cNvSpPr/>
          <p:nvPr/>
        </p:nvSpPr>
        <p:spPr>
          <a:xfrm>
            <a:off x="26015705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внутренних регионов (текущее)</a:t>
            </a:r>
            <a:endParaRPr lang="ru-RU" sz="800" dirty="0"/>
          </a:p>
        </p:txBody>
      </p:sp>
      <p:sp>
        <p:nvSpPr>
          <p:cNvPr id="383" name="Прямоугольник 382">
            <a:extLst>
              <a:ext uri="{FF2B5EF4-FFF2-40B4-BE49-F238E27FC236}">
                <a16:creationId xmlns:a16="http://schemas.microsoft.com/office/drawing/2014/main" id="{74E3C8C4-8719-4232-8983-702495896567}"/>
              </a:ext>
            </a:extLst>
          </p:cNvPr>
          <p:cNvSpPr/>
          <p:nvPr/>
        </p:nvSpPr>
        <p:spPr>
          <a:xfrm>
            <a:off x="29670188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социальные изменения (изменено)</a:t>
            </a:r>
            <a:endParaRPr lang="ru-RU" sz="800" dirty="0"/>
          </a:p>
        </p:txBody>
      </p: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34CBEC2C-B29B-4008-BB32-C0D97A96B6A4}"/>
              </a:ext>
            </a:extLst>
          </p:cNvPr>
          <p:cNvSpPr/>
          <p:nvPr/>
        </p:nvSpPr>
        <p:spPr>
          <a:xfrm>
            <a:off x="28471577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сеть школ для чёрных(изменено)</a:t>
            </a:r>
            <a:endParaRPr lang="ru-RU" sz="800" dirty="0"/>
          </a:p>
        </p:txBody>
      </p:sp>
      <p:sp>
        <p:nvSpPr>
          <p:cNvPr id="385" name="Прямоугольник 384">
            <a:extLst>
              <a:ext uri="{FF2B5EF4-FFF2-40B4-BE49-F238E27FC236}">
                <a16:creationId xmlns:a16="http://schemas.microsoft.com/office/drawing/2014/main" id="{F6212F07-8BD3-444F-ADFF-B5C47CFD3244}"/>
              </a:ext>
            </a:extLst>
          </p:cNvPr>
          <p:cNvSpPr/>
          <p:nvPr/>
        </p:nvSpPr>
        <p:spPr>
          <a:xfrm>
            <a:off x="30927448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Вложиться в образование для белых (изменено) (1936)</a:t>
            </a:r>
            <a:endParaRPr lang="ru-RU" sz="800" dirty="0"/>
          </a:p>
        </p:txBody>
      </p:sp>
      <p:sp>
        <p:nvSpPr>
          <p:cNvPr id="387" name="Прямоугольник 386">
            <a:extLst>
              <a:ext uri="{FF2B5EF4-FFF2-40B4-BE49-F238E27FC236}">
                <a16:creationId xmlns:a16="http://schemas.microsoft.com/office/drawing/2014/main" id="{98064EED-8B9F-4A13-90EE-26802E23532C}"/>
              </a:ext>
            </a:extLst>
          </p:cNvPr>
          <p:cNvSpPr/>
          <p:nvPr/>
        </p:nvSpPr>
        <p:spPr>
          <a:xfrm>
            <a:off x="18690173" y="295664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университет Претории (текущее)</a:t>
            </a:r>
            <a:endParaRPr lang="ru-RU" sz="800" dirty="0"/>
          </a:p>
        </p:txBody>
      </p:sp>
      <p:sp>
        <p:nvSpPr>
          <p:cNvPr id="393" name="Прямоугольник 392">
            <a:extLst>
              <a:ext uri="{FF2B5EF4-FFF2-40B4-BE49-F238E27FC236}">
                <a16:creationId xmlns:a16="http://schemas.microsoft.com/office/drawing/2014/main" id="{7D821894-30E4-4D16-B7A3-4288BF3A8DD5}"/>
              </a:ext>
            </a:extLst>
          </p:cNvPr>
          <p:cNvSpPr/>
          <p:nvPr/>
        </p:nvSpPr>
        <p:spPr>
          <a:xfrm>
            <a:off x="17418194" y="309915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атомной энергетики (текущее)</a:t>
            </a:r>
            <a:endParaRPr lang="ru-RU" sz="800" dirty="0"/>
          </a:p>
        </p:txBody>
      </p: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85C37AE4-8F03-4A08-9707-A3ADEC64EC29}"/>
              </a:ext>
            </a:extLst>
          </p:cNvPr>
          <p:cNvSpPr/>
          <p:nvPr/>
        </p:nvSpPr>
        <p:spPr>
          <a:xfrm>
            <a:off x="19875372" y="30984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ракетных технологий (текущее)</a:t>
            </a:r>
            <a:endParaRPr lang="ru-RU" sz="800" dirty="0"/>
          </a:p>
        </p:txBody>
      </p:sp>
      <p:cxnSp>
        <p:nvCxnSpPr>
          <p:cNvPr id="395" name="Прямая соединительная линия 394">
            <a:extLst>
              <a:ext uri="{FF2B5EF4-FFF2-40B4-BE49-F238E27FC236}">
                <a16:creationId xmlns:a16="http://schemas.microsoft.com/office/drawing/2014/main" id="{EA678973-43FE-47C6-B2EF-08BFA8BDCB5C}"/>
              </a:ext>
            </a:extLst>
          </p:cNvPr>
          <p:cNvCxnSpPr>
            <a:cxnSpLocks/>
            <a:stCxn id="356" idx="3"/>
            <a:endCxn id="357" idx="1"/>
          </p:cNvCxnSpPr>
          <p:nvPr/>
        </p:nvCxnSpPr>
        <p:spPr>
          <a:xfrm flipV="1">
            <a:off x="26838762" y="30106467"/>
            <a:ext cx="461743" cy="9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6" name="Прямая соединительная линия 395">
            <a:extLst>
              <a:ext uri="{FF2B5EF4-FFF2-40B4-BE49-F238E27FC236}">
                <a16:creationId xmlns:a16="http://schemas.microsoft.com/office/drawing/2014/main" id="{E8A01847-02CC-4C2D-B6D4-08D7E256ABCB}"/>
              </a:ext>
            </a:extLst>
          </p:cNvPr>
          <p:cNvCxnSpPr>
            <a:cxnSpLocks/>
            <a:stCxn id="393" idx="3"/>
            <a:endCxn id="394" idx="1"/>
          </p:cNvCxnSpPr>
          <p:nvPr/>
        </p:nvCxnSpPr>
        <p:spPr>
          <a:xfrm flipV="1">
            <a:off x="19534112" y="31524096"/>
            <a:ext cx="341260" cy="74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7" name="Прямая соединительная линия 396">
            <a:extLst>
              <a:ext uri="{FF2B5EF4-FFF2-40B4-BE49-F238E27FC236}">
                <a16:creationId xmlns:a16="http://schemas.microsoft.com/office/drawing/2014/main" id="{1BE9E3DD-A17F-40ED-BBBC-532AEDB0BD61}"/>
              </a:ext>
            </a:extLst>
          </p:cNvPr>
          <p:cNvCxnSpPr>
            <a:cxnSpLocks/>
            <a:stCxn id="384" idx="3"/>
            <a:endCxn id="385" idx="1"/>
          </p:cNvCxnSpPr>
          <p:nvPr/>
        </p:nvCxnSpPr>
        <p:spPr>
          <a:xfrm>
            <a:off x="30587495" y="25819318"/>
            <a:ext cx="339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Shape 248">
            <a:extLst>
              <a:ext uri="{FF2B5EF4-FFF2-40B4-BE49-F238E27FC236}">
                <a16:creationId xmlns:a16="http://schemas.microsoft.com/office/drawing/2014/main" id="{EC82461A-7A55-41A3-80AF-7A628CA5F8E5}"/>
              </a:ext>
            </a:extLst>
          </p:cNvPr>
          <p:cNvCxnSpPr>
            <a:cxnSpLocks/>
            <a:stCxn id="387" idx="2"/>
            <a:endCxn id="394" idx="0"/>
          </p:cNvCxnSpPr>
          <p:nvPr/>
        </p:nvCxnSpPr>
        <p:spPr>
          <a:xfrm rot="16200000" flipH="1">
            <a:off x="20171917" y="30222681"/>
            <a:ext cx="337629" cy="11851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hape 248">
            <a:extLst>
              <a:ext uri="{FF2B5EF4-FFF2-40B4-BE49-F238E27FC236}">
                <a16:creationId xmlns:a16="http://schemas.microsoft.com/office/drawing/2014/main" id="{04663475-868B-4441-B2AC-AFF94DAC204A}"/>
              </a:ext>
            </a:extLst>
          </p:cNvPr>
          <p:cNvCxnSpPr>
            <a:cxnSpLocks/>
            <a:stCxn id="387" idx="2"/>
            <a:endCxn id="393" idx="0"/>
          </p:cNvCxnSpPr>
          <p:nvPr/>
        </p:nvCxnSpPr>
        <p:spPr>
          <a:xfrm rot="5400000">
            <a:off x="18939590" y="30183031"/>
            <a:ext cx="345107" cy="12719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Прямоугольник 399">
            <a:extLst>
              <a:ext uri="{FF2B5EF4-FFF2-40B4-BE49-F238E27FC236}">
                <a16:creationId xmlns:a16="http://schemas.microsoft.com/office/drawing/2014/main" id="{98CB1FCD-D016-4556-A623-C25C9F69458D}"/>
              </a:ext>
            </a:extLst>
          </p:cNvPr>
          <p:cNvSpPr/>
          <p:nvPr/>
        </p:nvSpPr>
        <p:spPr>
          <a:xfrm>
            <a:off x="18690174" y="326833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Внедрить современные стандарты образования (текущее)</a:t>
            </a:r>
            <a:endParaRPr lang="ru-RU" sz="800" dirty="0"/>
          </a:p>
        </p:txBody>
      </p:sp>
      <p:cxnSp>
        <p:nvCxnSpPr>
          <p:cNvPr id="403" name="Shape 248">
            <a:extLst>
              <a:ext uri="{FF2B5EF4-FFF2-40B4-BE49-F238E27FC236}">
                <a16:creationId xmlns:a16="http://schemas.microsoft.com/office/drawing/2014/main" id="{B3D5614B-64AC-46FA-9641-F98A81F2C35D}"/>
              </a:ext>
            </a:extLst>
          </p:cNvPr>
          <p:cNvCxnSpPr>
            <a:cxnSpLocks/>
            <a:stCxn id="394" idx="2"/>
            <a:endCxn id="400" idx="0"/>
          </p:cNvCxnSpPr>
          <p:nvPr/>
        </p:nvCxnSpPr>
        <p:spPr>
          <a:xfrm rot="5400000">
            <a:off x="20031122" y="31781107"/>
            <a:ext cx="619221" cy="11851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hape 248">
            <a:extLst>
              <a:ext uri="{FF2B5EF4-FFF2-40B4-BE49-F238E27FC236}">
                <a16:creationId xmlns:a16="http://schemas.microsoft.com/office/drawing/2014/main" id="{58E38658-E864-43E9-A148-A077C3FEA59C}"/>
              </a:ext>
            </a:extLst>
          </p:cNvPr>
          <p:cNvCxnSpPr>
            <a:cxnSpLocks/>
            <a:stCxn id="393" idx="2"/>
            <a:endCxn id="400" idx="0"/>
          </p:cNvCxnSpPr>
          <p:nvPr/>
        </p:nvCxnSpPr>
        <p:spPr>
          <a:xfrm rot="16200000" flipH="1">
            <a:off x="18806272" y="31741455"/>
            <a:ext cx="611743" cy="1271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Прямоугольник 405">
            <a:extLst>
              <a:ext uri="{FF2B5EF4-FFF2-40B4-BE49-F238E27FC236}">
                <a16:creationId xmlns:a16="http://schemas.microsoft.com/office/drawing/2014/main" id="{11D53174-6F15-4B59-9C87-AEC60385AFE0}"/>
              </a:ext>
            </a:extLst>
          </p:cNvPr>
          <p:cNvSpPr/>
          <p:nvPr/>
        </p:nvSpPr>
        <p:spPr>
          <a:xfrm>
            <a:off x="32151598" y="281500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Винодельни Пинотаж (1941)</a:t>
            </a:r>
            <a:endParaRPr lang="ru-RU" sz="800" dirty="0"/>
          </a:p>
        </p:txBody>
      </p:sp>
      <p:sp>
        <p:nvSpPr>
          <p:cNvPr id="407" name="Прямоугольник 406">
            <a:extLst>
              <a:ext uri="{FF2B5EF4-FFF2-40B4-BE49-F238E27FC236}">
                <a16:creationId xmlns:a16="http://schemas.microsoft.com/office/drawing/2014/main" id="{B2BDEA18-D950-4D2A-84E0-6AFC7BFECBD1}"/>
              </a:ext>
            </a:extLst>
          </p:cNvPr>
          <p:cNvSpPr/>
          <p:nvPr/>
        </p:nvSpPr>
        <p:spPr>
          <a:xfrm>
            <a:off x="13714653" y="252890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добычу Хрома</a:t>
            </a:r>
            <a:endParaRPr lang="ru-RU" sz="800" dirty="0"/>
          </a:p>
        </p:txBody>
      </p:sp>
      <p:sp>
        <p:nvSpPr>
          <p:cNvPr id="408" name="Прямоугольник 407">
            <a:extLst>
              <a:ext uri="{FF2B5EF4-FFF2-40B4-BE49-F238E27FC236}">
                <a16:creationId xmlns:a16="http://schemas.microsoft.com/office/drawing/2014/main" id="{B510A4A1-0CB1-4B30-877B-8169A826C48F}"/>
              </a:ext>
            </a:extLst>
          </p:cNvPr>
          <p:cNvSpPr/>
          <p:nvPr/>
        </p:nvSpPr>
        <p:spPr>
          <a:xfrm>
            <a:off x="16189605" y="2386848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Экспериментальные работы в алмазной отрасли</a:t>
            </a:r>
            <a:endParaRPr lang="ru-RU" sz="800" dirty="0"/>
          </a:p>
        </p:txBody>
      </p:sp>
      <p:sp>
        <p:nvSpPr>
          <p:cNvPr id="409" name="Прямоугольник 408">
            <a:extLst>
              <a:ext uri="{FF2B5EF4-FFF2-40B4-BE49-F238E27FC236}">
                <a16:creationId xmlns:a16="http://schemas.microsoft.com/office/drawing/2014/main" id="{5B3B97FD-E9A5-466E-B336-C13C2EC33A2A}"/>
              </a:ext>
            </a:extLst>
          </p:cNvPr>
          <p:cNvSpPr/>
          <p:nvPr/>
        </p:nvSpPr>
        <p:spPr>
          <a:xfrm>
            <a:off x="18646783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угледобывающих компаний</a:t>
            </a:r>
            <a:endParaRPr lang="ru-RU" sz="800" dirty="0"/>
          </a:p>
        </p:txBody>
      </p:sp>
      <p:sp>
        <p:nvSpPr>
          <p:cNvPr id="410" name="Прямоугольник 409">
            <a:extLst>
              <a:ext uri="{FF2B5EF4-FFF2-40B4-BE49-F238E27FC236}">
                <a16:creationId xmlns:a16="http://schemas.microsoft.com/office/drawing/2014/main" id="{A6251E2A-62E6-457D-B6AD-4AB5C5F67C14}"/>
              </a:ext>
            </a:extLst>
          </p:cNvPr>
          <p:cNvSpPr/>
          <p:nvPr/>
        </p:nvSpPr>
        <p:spPr>
          <a:xfrm>
            <a:off x="16189605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добычу урана</a:t>
            </a:r>
            <a:endParaRPr lang="ru-RU" sz="800" dirty="0"/>
          </a:p>
        </p:txBody>
      </p:sp>
      <p:sp>
        <p:nvSpPr>
          <p:cNvPr id="411" name="Прямоугольник 410">
            <a:extLst>
              <a:ext uri="{FF2B5EF4-FFF2-40B4-BE49-F238E27FC236}">
                <a16:creationId xmlns:a16="http://schemas.microsoft.com/office/drawing/2014/main" id="{A810956C-8C81-46CD-82F1-2C73CD6A360D}"/>
              </a:ext>
            </a:extLst>
          </p:cNvPr>
          <p:cNvSpPr/>
          <p:nvPr/>
        </p:nvSpPr>
        <p:spPr>
          <a:xfrm>
            <a:off x="14946375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Углубить раскопки железной руды</a:t>
            </a:r>
            <a:endParaRPr lang="ru-RU" sz="800" dirty="0"/>
          </a:p>
        </p:txBody>
      </p:sp>
      <p:sp>
        <p:nvSpPr>
          <p:cNvPr id="412" name="Прямоугольник 411">
            <a:extLst>
              <a:ext uri="{FF2B5EF4-FFF2-40B4-BE49-F238E27FC236}">
                <a16:creationId xmlns:a16="http://schemas.microsoft.com/office/drawing/2014/main" id="{E013B640-13C2-4561-A980-61EEF4C9936B}"/>
              </a:ext>
            </a:extLst>
          </p:cNvPr>
          <p:cNvSpPr/>
          <p:nvPr/>
        </p:nvSpPr>
        <p:spPr>
          <a:xfrm>
            <a:off x="13714653" y="267050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Упрочнить лидирующее место в алмазной отрасли</a:t>
            </a:r>
            <a:endParaRPr lang="ru-RU" sz="800" dirty="0"/>
          </a:p>
        </p:txBody>
      </p:sp>
      <p:sp>
        <p:nvSpPr>
          <p:cNvPr id="413" name="Прямоугольник 412">
            <a:extLst>
              <a:ext uri="{FF2B5EF4-FFF2-40B4-BE49-F238E27FC236}">
                <a16:creationId xmlns:a16="http://schemas.microsoft.com/office/drawing/2014/main" id="{8BB552E8-5927-43C6-9CBE-BD94613D3A4F}"/>
              </a:ext>
            </a:extLst>
          </p:cNvPr>
          <p:cNvSpPr/>
          <p:nvPr/>
        </p:nvSpPr>
        <p:spPr>
          <a:xfrm>
            <a:off x="21327990" y="217033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https://en.m.wikipedia.org/wiki/De_Beers</a:t>
            </a:r>
            <a:endParaRPr lang="ru-RU" sz="800" dirty="0"/>
          </a:p>
        </p:txBody>
      </p: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3B68D7CC-ADC7-45FC-AAC2-C4834B00D8D4}"/>
              </a:ext>
            </a:extLst>
          </p:cNvPr>
          <p:cNvSpPr/>
          <p:nvPr/>
        </p:nvSpPr>
        <p:spPr>
          <a:xfrm>
            <a:off x="26015705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Обезопасить горнодобывающую отрасль</a:t>
            </a:r>
            <a:endParaRPr lang="ru-RU" sz="800" dirty="0"/>
          </a:p>
        </p:txBody>
      </p:sp>
      <p:sp>
        <p:nvSpPr>
          <p:cNvPr id="415" name="Прямоугольник 414">
            <a:extLst>
              <a:ext uri="{FF2B5EF4-FFF2-40B4-BE49-F238E27FC236}">
                <a16:creationId xmlns:a16="http://schemas.microsoft.com/office/drawing/2014/main" id="{0208E2E7-22A1-4E23-AD59-E183A4AB30B4}"/>
              </a:ext>
            </a:extLst>
          </p:cNvPr>
          <p:cNvSpPr/>
          <p:nvPr/>
        </p:nvSpPr>
        <p:spPr>
          <a:xfrm>
            <a:off x="33383319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туземном тресте и земле (1936)</a:t>
            </a:r>
            <a:endParaRPr lang="ru-RU" sz="800" dirty="0"/>
          </a:p>
        </p:txBody>
      </p:sp>
      <p:sp>
        <p:nvSpPr>
          <p:cNvPr id="416" name="Прямоугольник 415">
            <a:extLst>
              <a:ext uri="{FF2B5EF4-FFF2-40B4-BE49-F238E27FC236}">
                <a16:creationId xmlns:a16="http://schemas.microsoft.com/office/drawing/2014/main" id="{5183ADFB-0CE9-4641-8F3A-B7B41140F3D9}"/>
              </a:ext>
            </a:extLst>
          </p:cNvPr>
          <p:cNvSpPr/>
          <p:nvPr/>
        </p:nvSpPr>
        <p:spPr>
          <a:xfrm>
            <a:off x="23563377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Южноафриканская радиовещательная корпорация </a:t>
            </a:r>
            <a:r>
              <a:rPr lang="ru-RU" sz="700" dirty="0"/>
              <a:t>(1936)</a:t>
            </a:r>
            <a:endParaRPr lang="ru-RU" sz="800" dirty="0"/>
          </a:p>
        </p:txBody>
      </p:sp>
      <p:sp>
        <p:nvSpPr>
          <p:cNvPr id="417" name="Прямоугольник 416">
            <a:extLst>
              <a:ext uri="{FF2B5EF4-FFF2-40B4-BE49-F238E27FC236}">
                <a16:creationId xmlns:a16="http://schemas.microsoft.com/office/drawing/2014/main" id="{8DAA09BF-0621-4F87-82F3-0F2D1D560DB6}"/>
              </a:ext>
            </a:extLst>
          </p:cNvPr>
          <p:cNvSpPr/>
          <p:nvPr/>
        </p:nvSpPr>
        <p:spPr>
          <a:xfrm>
            <a:off x="27235394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промышленном примирении и заработной плате (1937)</a:t>
            </a:r>
            <a:endParaRPr lang="ru-RU" sz="800" dirty="0"/>
          </a:p>
        </p:txBody>
      </p:sp>
      <p:sp>
        <p:nvSpPr>
          <p:cNvPr id="418" name="Прямоугольник 417">
            <a:extLst>
              <a:ext uri="{FF2B5EF4-FFF2-40B4-BE49-F238E27FC236}">
                <a16:creationId xmlns:a16="http://schemas.microsoft.com/office/drawing/2014/main" id="{CCF4112B-78CF-44C9-BFC8-E5AE5800A998}"/>
              </a:ext>
            </a:extLst>
          </p:cNvPr>
          <p:cNvSpPr/>
          <p:nvPr/>
        </p:nvSpPr>
        <p:spPr>
          <a:xfrm>
            <a:off x="3463300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маркетинге</a:t>
            </a:r>
            <a:r>
              <a:rPr lang="ru-RU" sz="500" dirty="0"/>
              <a:t> </a:t>
            </a:r>
            <a:r>
              <a:rPr lang="ru-RU" sz="1000" dirty="0"/>
              <a:t>(</a:t>
            </a:r>
            <a:r>
              <a:rPr lang="ru-RU" sz="1050" dirty="0"/>
              <a:t>1937) </a:t>
            </a:r>
            <a:endParaRPr lang="ru-RU" sz="800" dirty="0"/>
          </a:p>
        </p:txBody>
      </p:sp>
      <p:sp>
        <p:nvSpPr>
          <p:cNvPr id="419" name="Прямоугольник 418">
            <a:extLst>
              <a:ext uri="{FF2B5EF4-FFF2-40B4-BE49-F238E27FC236}">
                <a16:creationId xmlns:a16="http://schemas.microsoft.com/office/drawing/2014/main" id="{97EDE762-91A1-4BD2-B3B0-16CF467752B1}"/>
              </a:ext>
            </a:extLst>
          </p:cNvPr>
          <p:cNvSpPr/>
          <p:nvPr/>
        </p:nvSpPr>
        <p:spPr>
          <a:xfrm>
            <a:off x="19877236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Закончить постройку трансконтинентальной железной дороги</a:t>
            </a:r>
            <a:endParaRPr lang="ru-RU" sz="800" dirty="0"/>
          </a:p>
        </p:txBody>
      </p:sp>
      <p:sp>
        <p:nvSpPr>
          <p:cNvPr id="420" name="Прямоугольник 419">
            <a:extLst>
              <a:ext uri="{FF2B5EF4-FFF2-40B4-BE49-F238E27FC236}">
                <a16:creationId xmlns:a16="http://schemas.microsoft.com/office/drawing/2014/main" id="{026787F2-46EB-48E7-8A00-39DBCA329709}"/>
              </a:ext>
            </a:extLst>
          </p:cNvPr>
          <p:cNvSpPr/>
          <p:nvPr/>
        </p:nvSpPr>
        <p:spPr>
          <a:xfrm>
            <a:off x="18646783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Внутренние железные дороги</a:t>
            </a:r>
            <a:endParaRPr lang="ru-RU" sz="800" dirty="0"/>
          </a:p>
        </p:txBody>
      </p:sp>
      <p:sp>
        <p:nvSpPr>
          <p:cNvPr id="421" name="Прямоугольник 420">
            <a:extLst>
              <a:ext uri="{FF2B5EF4-FFF2-40B4-BE49-F238E27FC236}">
                <a16:creationId xmlns:a16="http://schemas.microsoft.com/office/drawing/2014/main" id="{F99920BC-5BD7-4AA3-BB90-FD60CF3820C9}"/>
              </a:ext>
            </a:extLst>
          </p:cNvPr>
          <p:cNvSpPr/>
          <p:nvPr/>
        </p:nvSpPr>
        <p:spPr>
          <a:xfrm>
            <a:off x="21104388" y="267065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Трансвааль – центр железных дорог</a:t>
            </a:r>
            <a:endParaRPr lang="ru-RU" sz="800" dirty="0"/>
          </a:p>
        </p:txBody>
      </p:sp>
      <p:sp>
        <p:nvSpPr>
          <p:cNvPr id="422" name="Прямоугольник 421">
            <a:extLst>
              <a:ext uri="{FF2B5EF4-FFF2-40B4-BE49-F238E27FC236}">
                <a16:creationId xmlns:a16="http://schemas.microsoft.com/office/drawing/2014/main" id="{C9A6598D-6EBA-41F5-A086-7422F7D1CBBC}"/>
              </a:ext>
            </a:extLst>
          </p:cNvPr>
          <p:cNvSpPr/>
          <p:nvPr/>
        </p:nvSpPr>
        <p:spPr>
          <a:xfrm>
            <a:off x="23559833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Запустить электростанцию Столовой бухты (1936)</a:t>
            </a:r>
            <a:endParaRPr lang="ru-RU" sz="800" dirty="0"/>
          </a:p>
        </p:txBody>
      </p:sp>
      <p:cxnSp>
        <p:nvCxnSpPr>
          <p:cNvPr id="425" name="Shape 248">
            <a:extLst>
              <a:ext uri="{FF2B5EF4-FFF2-40B4-BE49-F238E27FC236}">
                <a16:creationId xmlns:a16="http://schemas.microsoft.com/office/drawing/2014/main" id="{1C0E1EDA-6112-449B-8D45-E7C72731CCF7}"/>
              </a:ext>
            </a:extLst>
          </p:cNvPr>
          <p:cNvCxnSpPr>
            <a:cxnSpLocks/>
            <a:stCxn id="408" idx="2"/>
            <a:endCxn id="407" idx="0"/>
          </p:cNvCxnSpPr>
          <p:nvPr/>
        </p:nvCxnSpPr>
        <p:spPr>
          <a:xfrm rot="5400000">
            <a:off x="15839807" y="23881288"/>
            <a:ext cx="340563" cy="24749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>
            <a:extLst>
              <a:ext uri="{FF2B5EF4-FFF2-40B4-BE49-F238E27FC236}">
                <a16:creationId xmlns:a16="http://schemas.microsoft.com/office/drawing/2014/main" id="{A1569A00-87C6-4ACC-9C9F-5AE7DDFE889E}"/>
              </a:ext>
            </a:extLst>
          </p:cNvPr>
          <p:cNvCxnSpPr>
            <a:cxnSpLocks/>
            <a:stCxn id="408" idx="2"/>
            <a:endCxn id="409" idx="0"/>
          </p:cNvCxnSpPr>
          <p:nvPr/>
        </p:nvCxnSpPr>
        <p:spPr>
          <a:xfrm rot="16200000" flipH="1">
            <a:off x="18305871" y="23890176"/>
            <a:ext cx="340565" cy="2457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hape 248">
            <a:extLst>
              <a:ext uri="{FF2B5EF4-FFF2-40B4-BE49-F238E27FC236}">
                <a16:creationId xmlns:a16="http://schemas.microsoft.com/office/drawing/2014/main" id="{56649A38-32E3-4575-AD86-B79539030BD1}"/>
              </a:ext>
            </a:extLst>
          </p:cNvPr>
          <p:cNvCxnSpPr>
            <a:cxnSpLocks/>
            <a:stCxn id="291" idx="2"/>
            <a:endCxn id="293" idx="0"/>
          </p:cNvCxnSpPr>
          <p:nvPr/>
        </p:nvCxnSpPr>
        <p:spPr>
          <a:xfrm rot="5400000">
            <a:off x="23217923" y="23889179"/>
            <a:ext cx="343866" cy="24558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hape 248">
            <a:extLst>
              <a:ext uri="{FF2B5EF4-FFF2-40B4-BE49-F238E27FC236}">
                <a16:creationId xmlns:a16="http://schemas.microsoft.com/office/drawing/2014/main" id="{4393AA00-4777-49B6-A614-A445AD9E48FA}"/>
              </a:ext>
            </a:extLst>
          </p:cNvPr>
          <p:cNvCxnSpPr>
            <a:cxnSpLocks/>
            <a:stCxn id="293" idx="2"/>
            <a:endCxn id="420" idx="0"/>
          </p:cNvCxnSpPr>
          <p:nvPr/>
        </p:nvCxnSpPr>
        <p:spPr>
          <a:xfrm rot="5400000">
            <a:off x="20759971" y="25313819"/>
            <a:ext cx="346720" cy="2457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hape 248">
            <a:extLst>
              <a:ext uri="{FF2B5EF4-FFF2-40B4-BE49-F238E27FC236}">
                <a16:creationId xmlns:a16="http://schemas.microsoft.com/office/drawing/2014/main" id="{95CC49D0-1574-4AE3-9C68-91FF8A89FF0B}"/>
              </a:ext>
            </a:extLst>
          </p:cNvPr>
          <p:cNvCxnSpPr>
            <a:cxnSpLocks/>
            <a:stCxn id="420" idx="2"/>
            <a:endCxn id="419" idx="0"/>
          </p:cNvCxnSpPr>
          <p:nvPr/>
        </p:nvCxnSpPr>
        <p:spPr>
          <a:xfrm rot="16200000" flipH="1">
            <a:off x="20143433" y="27357076"/>
            <a:ext cx="353070" cy="1230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hape 248">
            <a:extLst>
              <a:ext uri="{FF2B5EF4-FFF2-40B4-BE49-F238E27FC236}">
                <a16:creationId xmlns:a16="http://schemas.microsoft.com/office/drawing/2014/main" id="{CA5992D2-100E-4BF6-8084-8A327F4990F1}"/>
              </a:ext>
            </a:extLst>
          </p:cNvPr>
          <p:cNvCxnSpPr>
            <a:cxnSpLocks/>
            <a:stCxn id="421" idx="2"/>
            <a:endCxn id="419" idx="0"/>
          </p:cNvCxnSpPr>
          <p:nvPr/>
        </p:nvCxnSpPr>
        <p:spPr>
          <a:xfrm rot="5400000">
            <a:off x="21367641" y="27354131"/>
            <a:ext cx="362261" cy="12271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hape 248">
            <a:extLst>
              <a:ext uri="{FF2B5EF4-FFF2-40B4-BE49-F238E27FC236}">
                <a16:creationId xmlns:a16="http://schemas.microsoft.com/office/drawing/2014/main" id="{75DBBB45-4351-426F-9388-2BEF9986DFAD}"/>
              </a:ext>
            </a:extLst>
          </p:cNvPr>
          <p:cNvCxnSpPr>
            <a:cxnSpLocks/>
            <a:stCxn id="408" idx="2"/>
            <a:endCxn id="411" idx="0"/>
          </p:cNvCxnSpPr>
          <p:nvPr/>
        </p:nvCxnSpPr>
        <p:spPr>
          <a:xfrm rot="5400000">
            <a:off x="15025772" y="25927045"/>
            <a:ext cx="3200355" cy="1243230"/>
          </a:xfrm>
          <a:prstGeom prst="bentConnector3">
            <a:avLst>
              <a:gd name="adj1" fmla="val 52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Прямая со стрелкой 447">
            <a:extLst>
              <a:ext uri="{FF2B5EF4-FFF2-40B4-BE49-F238E27FC236}">
                <a16:creationId xmlns:a16="http://schemas.microsoft.com/office/drawing/2014/main" id="{D054572B-74CE-49FB-B23F-137ACAB3AA29}"/>
              </a:ext>
            </a:extLst>
          </p:cNvPr>
          <p:cNvCxnSpPr>
            <a:cxnSpLocks/>
            <a:stCxn id="407" idx="2"/>
            <a:endCxn id="412" idx="0"/>
          </p:cNvCxnSpPr>
          <p:nvPr/>
        </p:nvCxnSpPr>
        <p:spPr>
          <a:xfrm>
            <a:off x="14772612" y="26369046"/>
            <a:ext cx="0" cy="3360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Прямая со стрелкой 450">
            <a:extLst>
              <a:ext uri="{FF2B5EF4-FFF2-40B4-BE49-F238E27FC236}">
                <a16:creationId xmlns:a16="http://schemas.microsoft.com/office/drawing/2014/main" id="{2C43F354-059D-4DB0-8721-719221C10B3F}"/>
              </a:ext>
            </a:extLst>
          </p:cNvPr>
          <p:cNvCxnSpPr>
            <a:cxnSpLocks/>
            <a:stCxn id="322" idx="2"/>
            <a:endCxn id="410" idx="0"/>
          </p:cNvCxnSpPr>
          <p:nvPr/>
        </p:nvCxnSpPr>
        <p:spPr>
          <a:xfrm>
            <a:off x="17247564" y="26369048"/>
            <a:ext cx="0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Прямая со стрелкой 453">
            <a:extLst>
              <a:ext uri="{FF2B5EF4-FFF2-40B4-BE49-F238E27FC236}">
                <a16:creationId xmlns:a16="http://schemas.microsoft.com/office/drawing/2014/main" id="{B6C01A1F-50D4-4C7F-90CA-A7766887112D}"/>
              </a:ext>
            </a:extLst>
          </p:cNvPr>
          <p:cNvCxnSpPr>
            <a:cxnSpLocks/>
            <a:stCxn id="409" idx="2"/>
            <a:endCxn id="420" idx="0"/>
          </p:cNvCxnSpPr>
          <p:nvPr/>
        </p:nvCxnSpPr>
        <p:spPr>
          <a:xfrm>
            <a:off x="19704742" y="26369048"/>
            <a:ext cx="0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hape 248">
            <a:extLst>
              <a:ext uri="{FF2B5EF4-FFF2-40B4-BE49-F238E27FC236}">
                <a16:creationId xmlns:a16="http://schemas.microsoft.com/office/drawing/2014/main" id="{585F9789-D5B6-4751-945B-516EC2C58F23}"/>
              </a:ext>
            </a:extLst>
          </p:cNvPr>
          <p:cNvCxnSpPr>
            <a:cxnSpLocks/>
            <a:stCxn id="409" idx="2"/>
            <a:endCxn id="421" idx="0"/>
          </p:cNvCxnSpPr>
          <p:nvPr/>
        </p:nvCxnSpPr>
        <p:spPr>
          <a:xfrm rot="16200000" flipH="1">
            <a:off x="20764780" y="25309009"/>
            <a:ext cx="337529" cy="24576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Прямая со стрелкой 459">
            <a:extLst>
              <a:ext uri="{FF2B5EF4-FFF2-40B4-BE49-F238E27FC236}">
                <a16:creationId xmlns:a16="http://schemas.microsoft.com/office/drawing/2014/main" id="{08C12D7C-36D5-4E12-9188-111687479AB6}"/>
              </a:ext>
            </a:extLst>
          </p:cNvPr>
          <p:cNvCxnSpPr>
            <a:cxnSpLocks/>
            <a:stCxn id="291" idx="2"/>
            <a:endCxn id="422" idx="0"/>
          </p:cNvCxnSpPr>
          <p:nvPr/>
        </p:nvCxnSpPr>
        <p:spPr>
          <a:xfrm>
            <a:off x="24617792" y="24945182"/>
            <a:ext cx="0" cy="3438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Прямая со стрелкой 462">
            <a:extLst>
              <a:ext uri="{FF2B5EF4-FFF2-40B4-BE49-F238E27FC236}">
                <a16:creationId xmlns:a16="http://schemas.microsoft.com/office/drawing/2014/main" id="{BE6B48E0-57CB-4905-B3CF-5A9AF18FA3F4}"/>
              </a:ext>
            </a:extLst>
          </p:cNvPr>
          <p:cNvCxnSpPr>
            <a:cxnSpLocks/>
            <a:stCxn id="422" idx="2"/>
            <a:endCxn id="416" idx="0"/>
          </p:cNvCxnSpPr>
          <p:nvPr/>
        </p:nvCxnSpPr>
        <p:spPr>
          <a:xfrm>
            <a:off x="24617792" y="26369048"/>
            <a:ext cx="3544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>
            <a:extLst>
              <a:ext uri="{FF2B5EF4-FFF2-40B4-BE49-F238E27FC236}">
                <a16:creationId xmlns:a16="http://schemas.microsoft.com/office/drawing/2014/main" id="{163D0B73-AD3F-45C1-9871-F265D332646A}"/>
              </a:ext>
            </a:extLst>
          </p:cNvPr>
          <p:cNvCxnSpPr>
            <a:cxnSpLocks/>
            <a:stCxn id="422" idx="2"/>
            <a:endCxn id="373" idx="0"/>
          </p:cNvCxnSpPr>
          <p:nvPr/>
        </p:nvCxnSpPr>
        <p:spPr>
          <a:xfrm rot="16200000" flipH="1">
            <a:off x="24955833" y="26031007"/>
            <a:ext cx="1779790" cy="2455872"/>
          </a:xfrm>
          <a:prstGeom prst="bentConnector3">
            <a:avLst>
              <a:gd name="adj1" fmla="val 87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hape 248">
            <a:extLst>
              <a:ext uri="{FF2B5EF4-FFF2-40B4-BE49-F238E27FC236}">
                <a16:creationId xmlns:a16="http://schemas.microsoft.com/office/drawing/2014/main" id="{38B97A0C-CF15-45DB-9FD6-EC725FD84812}"/>
              </a:ext>
            </a:extLst>
          </p:cNvPr>
          <p:cNvCxnSpPr>
            <a:cxnSpLocks/>
            <a:stCxn id="417" idx="2"/>
            <a:endCxn id="373" idx="0"/>
          </p:cNvCxnSpPr>
          <p:nvPr/>
        </p:nvCxnSpPr>
        <p:spPr>
          <a:xfrm rot="5400000">
            <a:off x="27498044" y="27353529"/>
            <a:ext cx="370930" cy="12196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hape 248">
            <a:extLst>
              <a:ext uri="{FF2B5EF4-FFF2-40B4-BE49-F238E27FC236}">
                <a16:creationId xmlns:a16="http://schemas.microsoft.com/office/drawing/2014/main" id="{E43BDC75-E8C3-42B8-B225-CDFD4A24FC1F}"/>
              </a:ext>
            </a:extLst>
          </p:cNvPr>
          <p:cNvCxnSpPr>
            <a:cxnSpLocks/>
            <a:stCxn id="383" idx="2"/>
            <a:endCxn id="414" idx="0"/>
          </p:cNvCxnSpPr>
          <p:nvPr/>
        </p:nvCxnSpPr>
        <p:spPr>
          <a:xfrm rot="5400000">
            <a:off x="28726746" y="23287647"/>
            <a:ext cx="348320" cy="36544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>
            <a:extLst>
              <a:ext uri="{FF2B5EF4-FFF2-40B4-BE49-F238E27FC236}">
                <a16:creationId xmlns:a16="http://schemas.microsoft.com/office/drawing/2014/main" id="{87234C00-795E-4185-BB78-B4DFED59D8D5}"/>
              </a:ext>
            </a:extLst>
          </p:cNvPr>
          <p:cNvCxnSpPr>
            <a:cxnSpLocks/>
            <a:stCxn id="383" idx="2"/>
            <a:endCxn id="384" idx="0"/>
          </p:cNvCxnSpPr>
          <p:nvPr/>
        </p:nvCxnSpPr>
        <p:spPr>
          <a:xfrm rot="5400000">
            <a:off x="29959547" y="24510718"/>
            <a:ext cx="338590" cy="11986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>
            <a:extLst>
              <a:ext uri="{FF2B5EF4-FFF2-40B4-BE49-F238E27FC236}">
                <a16:creationId xmlns:a16="http://schemas.microsoft.com/office/drawing/2014/main" id="{D4CCABE6-97D4-4105-93E9-32A70EB5ACB6}"/>
              </a:ext>
            </a:extLst>
          </p:cNvPr>
          <p:cNvCxnSpPr>
            <a:cxnSpLocks/>
            <a:stCxn id="383" idx="2"/>
            <a:endCxn id="385" idx="0"/>
          </p:cNvCxnSpPr>
          <p:nvPr/>
        </p:nvCxnSpPr>
        <p:spPr>
          <a:xfrm rot="16200000" flipH="1">
            <a:off x="31187482" y="24481393"/>
            <a:ext cx="338590" cy="1257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hape 248">
            <a:extLst>
              <a:ext uri="{FF2B5EF4-FFF2-40B4-BE49-F238E27FC236}">
                <a16:creationId xmlns:a16="http://schemas.microsoft.com/office/drawing/2014/main" id="{04406A94-4D68-4E3B-A185-816972AAD50D}"/>
              </a:ext>
            </a:extLst>
          </p:cNvPr>
          <p:cNvCxnSpPr>
            <a:cxnSpLocks/>
            <a:stCxn id="384" idx="2"/>
            <a:endCxn id="417" idx="0"/>
          </p:cNvCxnSpPr>
          <p:nvPr/>
        </p:nvCxnSpPr>
        <p:spPr>
          <a:xfrm rot="5400000">
            <a:off x="28742150" y="25910522"/>
            <a:ext cx="338590" cy="12361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hape 248">
            <a:extLst>
              <a:ext uri="{FF2B5EF4-FFF2-40B4-BE49-F238E27FC236}">
                <a16:creationId xmlns:a16="http://schemas.microsoft.com/office/drawing/2014/main" id="{379DA79B-7B03-4CE3-B5C7-7E9C569C7BFF}"/>
              </a:ext>
            </a:extLst>
          </p:cNvPr>
          <p:cNvCxnSpPr>
            <a:cxnSpLocks/>
            <a:stCxn id="385" idx="2"/>
            <a:endCxn id="417" idx="0"/>
          </p:cNvCxnSpPr>
          <p:nvPr/>
        </p:nvCxnSpPr>
        <p:spPr>
          <a:xfrm rot="5400000">
            <a:off x="29970085" y="24682586"/>
            <a:ext cx="338590" cy="36920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hape 248">
            <a:extLst>
              <a:ext uri="{FF2B5EF4-FFF2-40B4-BE49-F238E27FC236}">
                <a16:creationId xmlns:a16="http://schemas.microsoft.com/office/drawing/2014/main" id="{D41A89F4-AADC-494A-A04C-F120E6B71608}"/>
              </a:ext>
            </a:extLst>
          </p:cNvPr>
          <p:cNvCxnSpPr>
            <a:cxnSpLocks/>
            <a:stCxn id="385" idx="2"/>
            <a:endCxn id="319" idx="0"/>
          </p:cNvCxnSpPr>
          <p:nvPr/>
        </p:nvCxnSpPr>
        <p:spPr>
          <a:xfrm rot="5400000">
            <a:off x="31187482" y="25899983"/>
            <a:ext cx="338590" cy="12572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hape 248">
            <a:extLst>
              <a:ext uri="{FF2B5EF4-FFF2-40B4-BE49-F238E27FC236}">
                <a16:creationId xmlns:a16="http://schemas.microsoft.com/office/drawing/2014/main" id="{3687ACE2-F7C0-4ECB-9022-B8221549BF70}"/>
              </a:ext>
            </a:extLst>
          </p:cNvPr>
          <p:cNvCxnSpPr>
            <a:cxnSpLocks/>
            <a:stCxn id="384" idx="2"/>
            <a:endCxn id="319" idx="0"/>
          </p:cNvCxnSpPr>
          <p:nvPr/>
        </p:nvCxnSpPr>
        <p:spPr>
          <a:xfrm rot="16200000" flipH="1">
            <a:off x="29959546" y="25929307"/>
            <a:ext cx="338590" cy="11986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hape 248">
            <a:extLst>
              <a:ext uri="{FF2B5EF4-FFF2-40B4-BE49-F238E27FC236}">
                <a16:creationId xmlns:a16="http://schemas.microsoft.com/office/drawing/2014/main" id="{592B8110-494B-4B66-B594-90A5E025E9F1}"/>
              </a:ext>
            </a:extLst>
          </p:cNvPr>
          <p:cNvCxnSpPr>
            <a:cxnSpLocks/>
            <a:stCxn id="383" idx="2"/>
            <a:endCxn id="415" idx="0"/>
          </p:cNvCxnSpPr>
          <p:nvPr/>
        </p:nvCxnSpPr>
        <p:spPr>
          <a:xfrm rot="16200000" flipH="1">
            <a:off x="32415417" y="23253457"/>
            <a:ext cx="338590" cy="37131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hape 248">
            <a:extLst>
              <a:ext uri="{FF2B5EF4-FFF2-40B4-BE49-F238E27FC236}">
                <a16:creationId xmlns:a16="http://schemas.microsoft.com/office/drawing/2014/main" id="{5A4B961B-3733-4129-BC73-3B4C2244B2D4}"/>
              </a:ext>
            </a:extLst>
          </p:cNvPr>
          <p:cNvCxnSpPr>
            <a:cxnSpLocks/>
            <a:stCxn id="415" idx="2"/>
            <a:endCxn id="321" idx="0"/>
          </p:cNvCxnSpPr>
          <p:nvPr/>
        </p:nvCxnSpPr>
        <p:spPr>
          <a:xfrm rot="5400000">
            <a:off x="33656123" y="25912753"/>
            <a:ext cx="338590" cy="1231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>
            <a:extLst>
              <a:ext uri="{FF2B5EF4-FFF2-40B4-BE49-F238E27FC236}">
                <a16:creationId xmlns:a16="http://schemas.microsoft.com/office/drawing/2014/main" id="{0E49FC30-7F95-414C-BCF1-C89612144E07}"/>
              </a:ext>
            </a:extLst>
          </p:cNvPr>
          <p:cNvCxnSpPr>
            <a:cxnSpLocks/>
            <a:stCxn id="415" idx="2"/>
            <a:endCxn id="418" idx="0"/>
          </p:cNvCxnSpPr>
          <p:nvPr/>
        </p:nvCxnSpPr>
        <p:spPr>
          <a:xfrm rot="16200000" flipH="1">
            <a:off x="34896827" y="25903768"/>
            <a:ext cx="338590" cy="12496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>
            <a:extLst>
              <a:ext uri="{FF2B5EF4-FFF2-40B4-BE49-F238E27FC236}">
                <a16:creationId xmlns:a16="http://schemas.microsoft.com/office/drawing/2014/main" id="{9786A1C4-F115-4707-BEB8-7BD45F18AFA1}"/>
              </a:ext>
            </a:extLst>
          </p:cNvPr>
          <p:cNvCxnSpPr>
            <a:cxnSpLocks/>
            <a:stCxn id="321" idx="2"/>
            <a:endCxn id="406" idx="0"/>
          </p:cNvCxnSpPr>
          <p:nvPr/>
        </p:nvCxnSpPr>
        <p:spPr>
          <a:xfrm>
            <a:off x="33209557" y="27777908"/>
            <a:ext cx="0" cy="372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>
            <a:extLst>
              <a:ext uri="{FF2B5EF4-FFF2-40B4-BE49-F238E27FC236}">
                <a16:creationId xmlns:a16="http://schemas.microsoft.com/office/drawing/2014/main" id="{79E19F73-D641-4C7A-AA27-959AAEAD578F}"/>
              </a:ext>
            </a:extLst>
          </p:cNvPr>
          <p:cNvCxnSpPr>
            <a:cxnSpLocks/>
            <a:stCxn id="410" idx="2"/>
            <a:endCxn id="393" idx="0"/>
          </p:cNvCxnSpPr>
          <p:nvPr/>
        </p:nvCxnSpPr>
        <p:spPr>
          <a:xfrm rot="16200000" flipH="1">
            <a:off x="16263955" y="28779376"/>
            <a:ext cx="3195806" cy="1228589"/>
          </a:xfrm>
          <a:prstGeom prst="bentConnector3">
            <a:avLst>
              <a:gd name="adj1" fmla="val 70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Прямая со стрелкой 596">
            <a:extLst>
              <a:ext uri="{FF2B5EF4-FFF2-40B4-BE49-F238E27FC236}">
                <a16:creationId xmlns:a16="http://schemas.microsoft.com/office/drawing/2014/main" id="{EFF7721C-2831-4027-8613-EB301D241B42}"/>
              </a:ext>
            </a:extLst>
          </p:cNvPr>
          <p:cNvCxnSpPr>
            <a:cxnSpLocks/>
            <a:stCxn id="416" idx="2"/>
            <a:endCxn id="371" idx="0"/>
          </p:cNvCxnSpPr>
          <p:nvPr/>
        </p:nvCxnSpPr>
        <p:spPr>
          <a:xfrm flipH="1">
            <a:off x="24617792" y="27795768"/>
            <a:ext cx="3544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hape 248">
            <a:extLst>
              <a:ext uri="{FF2B5EF4-FFF2-40B4-BE49-F238E27FC236}">
                <a16:creationId xmlns:a16="http://schemas.microsoft.com/office/drawing/2014/main" id="{1BDFD058-3088-4A39-B00D-0D88C5B4D41E}"/>
              </a:ext>
            </a:extLst>
          </p:cNvPr>
          <p:cNvCxnSpPr>
            <a:cxnSpLocks/>
            <a:stCxn id="373" idx="2"/>
            <a:endCxn id="387" idx="0"/>
          </p:cNvCxnSpPr>
          <p:nvPr/>
        </p:nvCxnSpPr>
        <p:spPr>
          <a:xfrm rot="5400000">
            <a:off x="23242084" y="25734886"/>
            <a:ext cx="337629" cy="73255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>
            <a:extLst>
              <a:ext uri="{FF2B5EF4-FFF2-40B4-BE49-F238E27FC236}">
                <a16:creationId xmlns:a16="http://schemas.microsoft.com/office/drawing/2014/main" id="{33D724F3-BCB9-4419-ABB7-752519A753B4}"/>
              </a:ext>
            </a:extLst>
          </p:cNvPr>
          <p:cNvSpPr/>
          <p:nvPr/>
        </p:nvSpPr>
        <p:spPr>
          <a:xfrm>
            <a:off x="34089514" y="1230419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рабочую республику Конго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64" name="Shape 248">
            <a:extLst>
              <a:ext uri="{FF2B5EF4-FFF2-40B4-BE49-F238E27FC236}">
                <a16:creationId xmlns:a16="http://schemas.microsoft.com/office/drawing/2014/main" id="{9B715593-1715-4A42-91C3-88FE3A615CA3}"/>
              </a:ext>
            </a:extLst>
          </p:cNvPr>
          <p:cNvCxnSpPr>
            <a:cxnSpLocks/>
            <a:stCxn id="362" idx="2"/>
            <a:endCxn id="358" idx="0"/>
          </p:cNvCxnSpPr>
          <p:nvPr/>
        </p:nvCxnSpPr>
        <p:spPr>
          <a:xfrm rot="16200000" flipH="1">
            <a:off x="34908266" y="13623404"/>
            <a:ext cx="1728311" cy="1249896"/>
          </a:xfrm>
          <a:prstGeom prst="bentConnector3">
            <a:avLst>
              <a:gd name="adj1" fmla="val 816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hape 248">
            <a:extLst>
              <a:ext uri="{FF2B5EF4-FFF2-40B4-BE49-F238E27FC236}">
                <a16:creationId xmlns:a16="http://schemas.microsoft.com/office/drawing/2014/main" id="{66F0B54A-C8E7-4525-B599-B86C61BA3285}"/>
              </a:ext>
            </a:extLst>
          </p:cNvPr>
          <p:cNvCxnSpPr>
            <a:cxnSpLocks/>
            <a:stCxn id="253" idx="2"/>
            <a:endCxn id="362" idx="0"/>
          </p:cNvCxnSpPr>
          <p:nvPr/>
        </p:nvCxnSpPr>
        <p:spPr>
          <a:xfrm rot="16200000" flipH="1">
            <a:off x="32227558" y="9384282"/>
            <a:ext cx="1792468" cy="4047361"/>
          </a:xfrm>
          <a:prstGeom prst="bentConnector3">
            <a:avLst>
              <a:gd name="adj1" fmla="val 847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Прямоугольник 360">
            <a:extLst>
              <a:ext uri="{FF2B5EF4-FFF2-40B4-BE49-F238E27FC236}">
                <a16:creationId xmlns:a16="http://schemas.microsoft.com/office/drawing/2014/main" id="{4788210C-B018-441F-9EF9-1F3D1019454F}"/>
              </a:ext>
            </a:extLst>
          </p:cNvPr>
          <p:cNvSpPr/>
          <p:nvPr/>
        </p:nvSpPr>
        <p:spPr>
          <a:xfrm>
            <a:off x="30927448" y="2250890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/>
              <a:t>Гул был членом AAC и вместе с другими членами или сторонниками WPSA был связан с Товариществом Новой Эры, созданным в 1937 году из ядра студентов и членов существующих организаций Кейптауна. Этот клуб оказал значительное влияние в Кейптауне и его окрестностях и обеспечил растущее влияние среди цветных учителей и их организации, Лиги учителей Южной Африки. NEF сыграл ведущую роль в противодействии созданию Департамента по делам цветных, помог сформировать </a:t>
            </a:r>
            <a:r>
              <a:rPr lang="ru-RU" sz="500" dirty="0" err="1"/>
              <a:t>Anti</a:t>
            </a:r>
            <a:r>
              <a:rPr lang="ru-RU" sz="500" dirty="0"/>
              <a:t>-CAD в 1943 году и присоединился к AAC, чтобы сформировать NEUM. После 1943 года Гул и другие, упомянутые выше, посвятили все свое время работе в NEUM, выпуская </a:t>
            </a:r>
            <a:r>
              <a:rPr lang="ru-RU" sz="500" dirty="0" err="1"/>
              <a:t>Torch</a:t>
            </a:r>
            <a:r>
              <a:rPr lang="ru-RU" sz="500" dirty="0"/>
              <a:t> , информационные бюллетени AAC и </a:t>
            </a:r>
            <a:r>
              <a:rPr lang="ru-RU" sz="500" dirty="0" err="1"/>
              <a:t>Anti</a:t>
            </a:r>
            <a:r>
              <a:rPr lang="ru-RU" sz="500" dirty="0"/>
              <a:t>-CAD.</a:t>
            </a:r>
            <a:endParaRPr lang="ru-RU" sz="100" dirty="0"/>
          </a:p>
        </p:txBody>
      </p:sp>
      <p:sp>
        <p:nvSpPr>
          <p:cNvPr id="369" name="Прямоугольник 368">
            <a:extLst>
              <a:ext uri="{FF2B5EF4-FFF2-40B4-BE49-F238E27FC236}">
                <a16:creationId xmlns:a16="http://schemas.microsoft.com/office/drawing/2014/main" id="{06D8E490-8AB5-4E7B-91C5-8E5B42D33714}"/>
              </a:ext>
            </a:extLst>
          </p:cNvPr>
          <p:cNvSpPr/>
          <p:nvPr/>
        </p:nvSpPr>
        <p:spPr>
          <a:xfrm>
            <a:off x="33312917" y="224710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Вопреки всему, что впоследствии утверждало меньшинство, в редакционную комиссию не было представлено никакого формального </a:t>
            </a:r>
            <a:r>
              <a:rPr lang="ru-RU" sz="300" dirty="0" err="1"/>
              <a:t>контртезиса</a:t>
            </a:r>
            <a:r>
              <a:rPr lang="ru-RU" sz="300" dirty="0"/>
              <a:t> по «Родному вопросу», а подготовленный М. Н. Авербахом (вождем чем самостоятельный тезис. Оригинал статьи, написанной Авербахом, и документы, отправленные позднее в Международный секретариат, не найдены. Однако статья, появившаяся в феврале 1936 г. в « Рабочем голосе»., орган CLSA, по земельному вопросу тупой. Он утверждал, что «простой призыв к земле не составляет аграрной проблемы». Африканцы, изгнанные с земли, страдали в основном от налогов. Их главная потребность заключалась не в земле, а в освобождении от налогов. Авербах, кажется, неправильно понял позицию большинства. Если бы африканцы получили больше земли, писал он, крестьяне по-прежнему страдали бы от этих пагубных налогов, призванных загнать их в шахты, промышленность и фермы. [11]Но позиция большинства, чувствительная к нехватке земли, была направлена ​​не на то, чтобы предоставить больше земли африканцам в неизменной стране, а на то, чтобы найти рычаг, с помощью которого можно свергнуть капитализм. Позиция меньшинства в этом вопросе была настолько неясной, что затемнила их главное утверждение: именно борьба африканских рабочих должна была стать ключом к переменам в Южной Африке. Эту позицию можно было занять без всякого обращения к теории, а когда дело доходило до теории, Авербах и меньшинство мало что могли предложить.</a:t>
            </a:r>
            <a:endParaRPr lang="ru-RU" sz="1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36367</TotalTime>
  <Words>5976</Words>
  <Application>Microsoft Office PowerPoint</Application>
  <PresentationFormat>Произвольный</PresentationFormat>
  <Paragraphs>174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1940</cp:revision>
  <dcterms:created xsi:type="dcterms:W3CDTF">2018-10-23T08:09:21Z</dcterms:created>
  <dcterms:modified xsi:type="dcterms:W3CDTF">2023-04-27T11:54:15Z</dcterms:modified>
</cp:coreProperties>
</file>