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3561" autoAdjust="0"/>
  </p:normalViewPr>
  <p:slideViewPr>
    <p:cSldViewPr snapToGrid="0">
      <p:cViewPr>
        <p:scale>
          <a:sx n="170" d="100"/>
          <a:sy n="170" d="100"/>
        </p:scale>
        <p:origin x="324" y="1408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20.10.2023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20.10.2023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Прямоугольник 613"/>
          <p:cNvSpPr/>
          <p:nvPr/>
        </p:nvSpPr>
        <p:spPr>
          <a:xfrm>
            <a:off x="18078828" y="789700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116</a:t>
            </a:r>
          </a:p>
        </p:txBody>
      </p:sp>
      <p:cxnSp>
        <p:nvCxnSpPr>
          <p:cNvPr id="643" name="Прямая соединительная линия 642"/>
          <p:cNvCxnSpPr>
            <a:cxnSpLocks/>
            <a:stCxn id="55" idx="3"/>
            <a:endCxn id="56" idx="1"/>
          </p:cNvCxnSpPr>
          <p:nvPr/>
        </p:nvCxnSpPr>
        <p:spPr>
          <a:xfrm>
            <a:off x="3271248" y="7828724"/>
            <a:ext cx="602570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cxnSpLocks/>
            <a:stCxn id="860" idx="2"/>
            <a:endCxn id="987" idx="0"/>
          </p:cNvCxnSpPr>
          <p:nvPr/>
        </p:nvCxnSpPr>
        <p:spPr>
          <a:xfrm>
            <a:off x="2113342" y="3101574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" name="Прямоугольник 859">
            <a:extLst>
              <a:ext uri="{FF2B5EF4-FFF2-40B4-BE49-F238E27FC236}">
                <a16:creationId xmlns:a16="http://schemas.microsoft.com/office/drawing/2014/main" xmlns="" id="{6192B7C6-55FD-4881-A7C8-B46143BFCF64}"/>
              </a:ext>
            </a:extLst>
          </p:cNvPr>
          <p:cNvSpPr/>
          <p:nvPr/>
        </p:nvSpPr>
        <p:spPr>
          <a:xfrm>
            <a:off x="1650179" y="256157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Сформировать «Воздушный </a:t>
            </a:r>
            <a:r>
              <a:rPr lang="ru-RU" sz="700" dirty="0" smtClean="0"/>
              <a:t>корпус» </a:t>
            </a:r>
            <a:r>
              <a:rPr lang="ru-RU" sz="700" dirty="0"/>
              <a:t>(</a:t>
            </a:r>
            <a:r>
              <a:rPr lang="ru-RU" sz="700" dirty="0" smtClean="0"/>
              <a:t>1936 после июня)</a:t>
            </a:r>
            <a:endParaRPr lang="ru-RU" sz="4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:a16="http://schemas.microsoft.com/office/drawing/2014/main" xmlns="" id="{67193EE9-417B-43C2-AB81-CA3693D3020C}"/>
              </a:ext>
            </a:extLst>
          </p:cNvPr>
          <p:cNvSpPr/>
          <p:nvPr/>
        </p:nvSpPr>
        <p:spPr>
          <a:xfrm>
            <a:off x="1650179" y="33622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Преобразование ВВС (1938)</a:t>
            </a:r>
            <a:endParaRPr lang="ru-RU" sz="400" dirty="0"/>
          </a:p>
        </p:txBody>
      </p:sp>
      <p:sp>
        <p:nvSpPr>
          <p:cNvPr id="991" name="Прямоугольник 990">
            <a:extLst>
              <a:ext uri="{FF2B5EF4-FFF2-40B4-BE49-F238E27FC236}">
                <a16:creationId xmlns:a16="http://schemas.microsoft.com/office/drawing/2014/main" xmlns="" id="{DF4FA738-4588-47B9-8CCD-BD1F596377F3}"/>
              </a:ext>
            </a:extLst>
          </p:cNvPr>
          <p:cNvSpPr/>
          <p:nvPr/>
        </p:nvSpPr>
        <p:spPr>
          <a:xfrm>
            <a:off x="1650174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аэропорта </a:t>
            </a:r>
            <a:r>
              <a:rPr lang="en-US" sz="700" dirty="0"/>
              <a:t>Las Mercedes </a:t>
            </a:r>
            <a:r>
              <a:rPr lang="ru-RU" sz="700" dirty="0"/>
              <a:t>(1942</a:t>
            </a:r>
            <a:r>
              <a:rPr lang="ru-RU" sz="700" dirty="0" smtClean="0"/>
              <a:t>)</a:t>
            </a:r>
            <a:endParaRPr lang="ru-RU" sz="700" dirty="0"/>
          </a:p>
        </p:txBody>
      </p:sp>
      <p:sp>
        <p:nvSpPr>
          <p:cNvPr id="994" name="Прямоугольник 993">
            <a:extLst>
              <a:ext uri="{FF2B5EF4-FFF2-40B4-BE49-F238E27FC236}">
                <a16:creationId xmlns:a16="http://schemas.microsoft.com/office/drawing/2014/main" xmlns="" id="{2C61400B-484B-4957-B0B2-641DF530B9A0}"/>
              </a:ext>
            </a:extLst>
          </p:cNvPr>
          <p:cNvSpPr/>
          <p:nvPr/>
        </p:nvSpPr>
        <p:spPr>
          <a:xfrm>
            <a:off x="260691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Авиационная миссия США (1952</a:t>
            </a:r>
            <a:r>
              <a:rPr lang="ru-RU" sz="700" dirty="0" smtClean="0"/>
              <a:t>)</a:t>
            </a:r>
            <a:endParaRPr lang="ru-RU" sz="700" dirty="0"/>
          </a:p>
        </p:txBody>
      </p:sp>
      <p:sp>
        <p:nvSpPr>
          <p:cNvPr id="995" name="Прямоугольник 994">
            <a:extLst>
              <a:ext uri="{FF2B5EF4-FFF2-40B4-BE49-F238E27FC236}">
                <a16:creationId xmlns:a16="http://schemas.microsoft.com/office/drawing/2014/main" xmlns="" id="{F18E07CC-8B9D-421A-926B-156E5FCEBD1B}"/>
              </a:ext>
            </a:extLst>
          </p:cNvPr>
          <p:cNvSpPr/>
          <p:nvPr/>
        </p:nvSpPr>
        <p:spPr>
          <a:xfrm>
            <a:off x="4429151" y="255573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Национальная гвардия (1936</a:t>
            </a:r>
            <a:r>
              <a:rPr lang="ru-RU" sz="700" dirty="0" smtClean="0"/>
              <a:t>)</a:t>
            </a:r>
            <a:endParaRPr lang="ru-RU" sz="400" dirty="0"/>
          </a:p>
        </p:txBody>
      </p:sp>
      <p:sp>
        <p:nvSpPr>
          <p:cNvPr id="996" name="Прямоугольник 995">
            <a:extLst>
              <a:ext uri="{FF2B5EF4-FFF2-40B4-BE49-F238E27FC236}">
                <a16:creationId xmlns:a16="http://schemas.microsoft.com/office/drawing/2014/main" xmlns="" id="{0A3E31CE-1F95-493B-99B8-75E1E74691B0}"/>
              </a:ext>
            </a:extLst>
          </p:cNvPr>
          <p:cNvSpPr/>
          <p:nvPr/>
        </p:nvSpPr>
        <p:spPr>
          <a:xfrm>
            <a:off x="5127603" y="336417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Никарагуанская военная академия (1939) </a:t>
            </a:r>
            <a:r>
              <a:rPr lang="ru-RU" sz="100" dirty="0" smtClean="0"/>
              <a:t>(</a:t>
            </a:r>
            <a:endParaRPr lang="ru-RU" sz="4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:a16="http://schemas.microsoft.com/office/drawing/2014/main" xmlns="" id="{D1BF57CA-E69C-44E3-AAB9-85050AFD605D}"/>
              </a:ext>
            </a:extLst>
          </p:cNvPr>
          <p:cNvSpPr/>
          <p:nvPr/>
        </p:nvSpPr>
        <p:spPr>
          <a:xfrm>
            <a:off x="260691" y="33622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Военное авиационное училище (август 1940)</a:t>
            </a:r>
            <a:endParaRPr lang="ru-RU" sz="4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:a16="http://schemas.microsoft.com/office/drawing/2014/main" xmlns="" id="{ED20F934-4F09-47D0-A5C3-475497C89CA8}"/>
              </a:ext>
            </a:extLst>
          </p:cNvPr>
          <p:cNvSpPr/>
          <p:nvPr/>
        </p:nvSpPr>
        <p:spPr>
          <a:xfrm>
            <a:off x="260691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Приобрести самолёты у США (1942</a:t>
            </a:r>
            <a:r>
              <a:rPr lang="ru-RU" sz="700" dirty="0" smtClean="0"/>
              <a:t>)</a:t>
            </a:r>
            <a:endParaRPr lang="ru-RU" sz="700" dirty="0"/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:a16="http://schemas.microsoft.com/office/drawing/2014/main" xmlns="" id="{3031F683-9F5E-4938-B59B-3FA74405AA5D}"/>
              </a:ext>
            </a:extLst>
          </p:cNvPr>
          <p:cNvSpPr/>
          <p:nvPr/>
        </p:nvSpPr>
        <p:spPr>
          <a:xfrm>
            <a:off x="1650174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Авиакомпания </a:t>
            </a:r>
            <a:r>
              <a:rPr lang="ru-RU" sz="700" dirty="0"/>
              <a:t>«</a:t>
            </a:r>
            <a:r>
              <a:rPr lang="en-US" sz="700" dirty="0"/>
              <a:t>LANICA»</a:t>
            </a:r>
            <a:r>
              <a:rPr lang="ru-RU" sz="700" dirty="0"/>
              <a:t> (июнь 1945) </a:t>
            </a:r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:a16="http://schemas.microsoft.com/office/drawing/2014/main" xmlns="" id="{6902397C-BDFE-4DCF-A1A2-FAE0B2626BDA}"/>
              </a:ext>
            </a:extLst>
          </p:cNvPr>
          <p:cNvSpPr/>
          <p:nvPr/>
        </p:nvSpPr>
        <p:spPr>
          <a:xfrm>
            <a:off x="3728020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база Атлантического побережья </a:t>
            </a:r>
            <a:r>
              <a:rPr lang="ru-RU" sz="700" dirty="0" smtClean="0"/>
              <a:t>(1945)</a:t>
            </a:r>
            <a:r>
              <a:rPr lang="ru-RU" sz="700" dirty="0"/>
              <a:t/>
            </a:r>
            <a:br>
              <a:rPr lang="ru-RU" sz="700" dirty="0"/>
            </a:br>
            <a:endParaRPr lang="ru-RU" sz="4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:a16="http://schemas.microsoft.com/office/drawing/2014/main" xmlns="" id="{69B79668-F64A-48E7-B6D8-046B42C5083A}"/>
              </a:ext>
            </a:extLst>
          </p:cNvPr>
          <p:cNvSpPr/>
          <p:nvPr/>
        </p:nvSpPr>
        <p:spPr>
          <a:xfrm>
            <a:off x="3039666" y="336031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база Тихоокеанского побережья (1945</a:t>
            </a:r>
            <a:r>
              <a:rPr lang="ru-RU" sz="700" dirty="0" smtClean="0"/>
              <a:t>)</a:t>
            </a:r>
            <a:endParaRPr lang="ru-RU" sz="400" dirty="0"/>
          </a:p>
        </p:txBody>
      </p:sp>
      <p:sp>
        <p:nvSpPr>
          <p:cNvPr id="1006" name="Прямоугольник 1005">
            <a:extLst>
              <a:ext uri="{FF2B5EF4-FFF2-40B4-BE49-F238E27FC236}">
                <a16:creationId xmlns:a16="http://schemas.microsoft.com/office/drawing/2014/main" xmlns="" id="{DBC3419A-22FA-43FF-B8B9-DD68FEBDCE02}"/>
              </a:ext>
            </a:extLst>
          </p:cNvPr>
          <p:cNvSpPr/>
          <p:nvPr/>
        </p:nvSpPr>
        <p:spPr>
          <a:xfrm>
            <a:off x="3039666" y="256157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ВМС </a:t>
            </a:r>
            <a:r>
              <a:rPr lang="ru-RU" sz="700" dirty="0" smtClean="0"/>
              <a:t>Никарагуа</a:t>
            </a:r>
            <a:r>
              <a:rPr lang="en-US" sz="700" dirty="0" smtClean="0"/>
              <a:t> (1938)</a:t>
            </a:r>
            <a:endParaRPr lang="ru-RU" sz="400" dirty="0"/>
          </a:p>
        </p:txBody>
      </p:sp>
      <p:sp>
        <p:nvSpPr>
          <p:cNvPr id="1007" name="Прямоугольник 1006">
            <a:extLst>
              <a:ext uri="{FF2B5EF4-FFF2-40B4-BE49-F238E27FC236}">
                <a16:creationId xmlns:a16="http://schemas.microsoft.com/office/drawing/2014/main" xmlns="" id="{16A1A0CD-EC27-4841-9CAC-A2951FA574D9}"/>
              </a:ext>
            </a:extLst>
          </p:cNvPr>
          <p:cNvSpPr/>
          <p:nvPr/>
        </p:nvSpPr>
        <p:spPr>
          <a:xfrm>
            <a:off x="4429151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Закупка чехословацких винтовок (1937) </a:t>
            </a:r>
          </a:p>
        </p:txBody>
      </p:sp>
      <p:sp>
        <p:nvSpPr>
          <p:cNvPr id="1009" name="Прямоугольник 1008">
            <a:extLst>
              <a:ext uri="{FF2B5EF4-FFF2-40B4-BE49-F238E27FC236}">
                <a16:creationId xmlns:a16="http://schemas.microsoft.com/office/drawing/2014/main" xmlns="" id="{D6B9B13E-4EC1-48C5-9D81-8A7DC0201F74}"/>
              </a:ext>
            </a:extLst>
          </p:cNvPr>
          <p:cNvSpPr/>
          <p:nvPr/>
        </p:nvSpPr>
        <p:spPr>
          <a:xfrm>
            <a:off x="5813474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Сотрудничество с </a:t>
            </a:r>
            <a:r>
              <a:rPr lang="ru-RU" sz="700" dirty="0" smtClean="0"/>
              <a:t>Италией (1937)</a:t>
            </a:r>
            <a:endParaRPr lang="ru-RU" sz="400" dirty="0"/>
          </a:p>
        </p:txBody>
      </p:sp>
      <p:sp>
        <p:nvSpPr>
          <p:cNvPr id="1010" name="Прямоугольник 1009">
            <a:extLst>
              <a:ext uri="{FF2B5EF4-FFF2-40B4-BE49-F238E27FC236}">
                <a16:creationId xmlns:a16="http://schemas.microsoft.com/office/drawing/2014/main" xmlns="" id="{EB093940-7B32-4F48-90D9-92C619CCC27C}"/>
              </a:ext>
            </a:extLst>
          </p:cNvPr>
          <p:cNvSpPr/>
          <p:nvPr/>
        </p:nvSpPr>
        <p:spPr>
          <a:xfrm>
            <a:off x="955431" y="8355769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Упростить обмен валюты (октябрь 1936</a:t>
            </a:r>
            <a:r>
              <a:rPr lang="ru-RU" sz="700" dirty="0" smtClean="0"/>
              <a:t>)</a:t>
            </a:r>
            <a:endParaRPr lang="ru-RU" sz="400" dirty="0"/>
          </a:p>
        </p:txBody>
      </p:sp>
      <p:cxnSp>
        <p:nvCxnSpPr>
          <p:cNvPr id="1011" name="Прямая со стрелкой 1010">
            <a:extLst>
              <a:ext uri="{FF2B5EF4-FFF2-40B4-BE49-F238E27FC236}">
                <a16:creationId xmlns:a16="http://schemas.microsoft.com/office/drawing/2014/main" xmlns="" id="{6FF1BA7F-812C-44A5-BEC2-31F4B6F55538}"/>
              </a:ext>
            </a:extLst>
          </p:cNvPr>
          <p:cNvCxnSpPr>
            <a:cxnSpLocks/>
            <a:stCxn id="1006" idx="2"/>
            <a:endCxn id="1004" idx="0"/>
          </p:cNvCxnSpPr>
          <p:nvPr/>
        </p:nvCxnSpPr>
        <p:spPr>
          <a:xfrm>
            <a:off x="3502829" y="3101574"/>
            <a:ext cx="0" cy="2587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903">
            <a:extLst>
              <a:ext uri="{FF2B5EF4-FFF2-40B4-BE49-F238E27FC236}">
                <a16:creationId xmlns:a16="http://schemas.microsoft.com/office/drawing/2014/main" xmlns="" id="{61CC6BA5-39EA-4B23-A209-0E7E8DB14AB7}"/>
              </a:ext>
            </a:extLst>
          </p:cNvPr>
          <p:cNvCxnSpPr>
            <a:cxnSpLocks/>
            <a:stCxn id="860" idx="2"/>
            <a:endCxn id="998" idx="0"/>
          </p:cNvCxnSpPr>
          <p:nvPr/>
        </p:nvCxnSpPr>
        <p:spPr>
          <a:xfrm rot="5400000">
            <a:off x="1288264" y="2537164"/>
            <a:ext cx="260669" cy="13894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Прямая со стрелкой 1013">
            <a:extLst>
              <a:ext uri="{FF2B5EF4-FFF2-40B4-BE49-F238E27FC236}">
                <a16:creationId xmlns:a16="http://schemas.microsoft.com/office/drawing/2014/main" xmlns="" id="{DE622A39-F9DB-4104-B64D-4660F6424C79}"/>
              </a:ext>
            </a:extLst>
          </p:cNvPr>
          <p:cNvCxnSpPr>
            <a:cxnSpLocks/>
            <a:stCxn id="998" idx="2"/>
            <a:endCxn id="999" idx="0"/>
          </p:cNvCxnSpPr>
          <p:nvPr/>
        </p:nvCxnSpPr>
        <p:spPr>
          <a:xfrm>
            <a:off x="723854" y="3902243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Прямая со стрелкой 1014">
            <a:extLst>
              <a:ext uri="{FF2B5EF4-FFF2-40B4-BE49-F238E27FC236}">
                <a16:creationId xmlns:a16="http://schemas.microsoft.com/office/drawing/2014/main" xmlns="" id="{F4E65FFA-5006-43A8-9BFD-FFB14F085370}"/>
              </a:ext>
            </a:extLst>
          </p:cNvPr>
          <p:cNvCxnSpPr>
            <a:cxnSpLocks/>
            <a:stCxn id="999" idx="2"/>
            <a:endCxn id="994" idx="0"/>
          </p:cNvCxnSpPr>
          <p:nvPr/>
        </p:nvCxnSpPr>
        <p:spPr>
          <a:xfrm>
            <a:off x="723854" y="4702912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Прямая со стрелкой 1015">
            <a:extLst>
              <a:ext uri="{FF2B5EF4-FFF2-40B4-BE49-F238E27FC236}">
                <a16:creationId xmlns:a16="http://schemas.microsoft.com/office/drawing/2014/main" xmlns="" id="{CC2FBAD9-0DAC-475C-84AF-B8C4D7F7CD36}"/>
              </a:ext>
            </a:extLst>
          </p:cNvPr>
          <p:cNvCxnSpPr>
            <a:cxnSpLocks/>
            <a:stCxn id="987" idx="2"/>
            <a:endCxn id="991" idx="0"/>
          </p:cNvCxnSpPr>
          <p:nvPr/>
        </p:nvCxnSpPr>
        <p:spPr>
          <a:xfrm flipH="1">
            <a:off x="2113337" y="3902243"/>
            <a:ext cx="5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Прямая со стрелкой 1016">
            <a:extLst>
              <a:ext uri="{FF2B5EF4-FFF2-40B4-BE49-F238E27FC236}">
                <a16:creationId xmlns:a16="http://schemas.microsoft.com/office/drawing/2014/main" xmlns="" id="{7F5BA024-9E61-46B2-B19B-838E6AB850FD}"/>
              </a:ext>
            </a:extLst>
          </p:cNvPr>
          <p:cNvCxnSpPr>
            <a:cxnSpLocks/>
            <a:stCxn id="991" idx="2"/>
            <a:endCxn id="1000" idx="0"/>
          </p:cNvCxnSpPr>
          <p:nvPr/>
        </p:nvCxnSpPr>
        <p:spPr>
          <a:xfrm>
            <a:off x="2113337" y="4702912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8" name="Соединительная линия уступом 903">
            <a:extLst>
              <a:ext uri="{FF2B5EF4-FFF2-40B4-BE49-F238E27FC236}">
                <a16:creationId xmlns:a16="http://schemas.microsoft.com/office/drawing/2014/main" xmlns="" id="{D9E9FE67-1272-43E5-98D8-86DDB97DE61E}"/>
              </a:ext>
            </a:extLst>
          </p:cNvPr>
          <p:cNvCxnSpPr>
            <a:cxnSpLocks/>
            <a:stCxn id="1006" idx="2"/>
            <a:endCxn id="1003" idx="0"/>
          </p:cNvCxnSpPr>
          <p:nvPr/>
        </p:nvCxnSpPr>
        <p:spPr>
          <a:xfrm rot="16200000" flipH="1">
            <a:off x="3316337" y="3288066"/>
            <a:ext cx="1061338" cy="688354"/>
          </a:xfrm>
          <a:prstGeom prst="bentConnector3">
            <a:avLst>
              <a:gd name="adj1" fmla="val 885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Прямая со стрелкой 1018">
            <a:extLst>
              <a:ext uri="{FF2B5EF4-FFF2-40B4-BE49-F238E27FC236}">
                <a16:creationId xmlns:a16="http://schemas.microsoft.com/office/drawing/2014/main" xmlns="" id="{59266080-AC10-42CA-B68E-CEDF802FA3D3}"/>
              </a:ext>
            </a:extLst>
          </p:cNvPr>
          <p:cNvCxnSpPr>
            <a:cxnSpLocks/>
            <a:stCxn id="995" idx="2"/>
            <a:endCxn id="1007" idx="0"/>
          </p:cNvCxnSpPr>
          <p:nvPr/>
        </p:nvCxnSpPr>
        <p:spPr>
          <a:xfrm>
            <a:off x="4892314" y="3095738"/>
            <a:ext cx="0" cy="1867843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Соединительная линия уступом 903">
            <a:extLst>
              <a:ext uri="{FF2B5EF4-FFF2-40B4-BE49-F238E27FC236}">
                <a16:creationId xmlns:a16="http://schemas.microsoft.com/office/drawing/2014/main" xmlns="" id="{62E8E398-7627-44D2-9D70-5C4E18D9492C}"/>
              </a:ext>
            </a:extLst>
          </p:cNvPr>
          <p:cNvCxnSpPr>
            <a:cxnSpLocks/>
            <a:stCxn id="995" idx="2"/>
            <a:endCxn id="996" idx="0"/>
          </p:cNvCxnSpPr>
          <p:nvPr/>
        </p:nvCxnSpPr>
        <p:spPr>
          <a:xfrm rot="16200000" flipH="1">
            <a:off x="5107323" y="2880729"/>
            <a:ext cx="268435" cy="69845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995" idx="2"/>
            <a:endCxn id="1009" idx="0"/>
          </p:cNvCxnSpPr>
          <p:nvPr/>
        </p:nvCxnSpPr>
        <p:spPr>
          <a:xfrm rot="16200000" flipH="1">
            <a:off x="4650554" y="3337497"/>
            <a:ext cx="1867843" cy="1384323"/>
          </a:xfrm>
          <a:prstGeom prst="bentConnector3">
            <a:avLst>
              <a:gd name="adj1" fmla="val 6825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xmlns="" id="{59ACB422-97FE-4024-8EC7-A17F82AC2F7B}"/>
              </a:ext>
            </a:extLst>
          </p:cNvPr>
          <p:cNvSpPr/>
          <p:nvPr/>
        </p:nvSpPr>
        <p:spPr>
          <a:xfrm>
            <a:off x="7208130" y="578155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Основать ипотечный банк</a:t>
            </a:r>
            <a:endParaRPr lang="ru-RU" sz="400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xmlns="" id="{8F6B01E8-2051-4659-A9F2-6CCFEACACA21}"/>
              </a:ext>
            </a:extLst>
          </p:cNvPr>
          <p:cNvSpPr/>
          <p:nvPr/>
        </p:nvSpPr>
        <p:spPr>
          <a:xfrm>
            <a:off x="7208129" y="65705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Основать национальную кассу народного кредитования</a:t>
            </a:r>
            <a:endParaRPr lang="ru-RU" sz="4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xmlns="" id="{9367D27D-AEBB-46B0-A932-DCEBE1910C36}"/>
              </a:ext>
            </a:extLst>
          </p:cNvPr>
          <p:cNvSpPr/>
          <p:nvPr/>
        </p:nvSpPr>
        <p:spPr>
          <a:xfrm>
            <a:off x="5818647" y="65705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Учредить национальное издательство</a:t>
            </a:r>
            <a:endParaRPr lang="ru-RU" sz="400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xmlns="" id="{97D21FA9-0A99-4302-9C8A-886C2A95D444}"/>
              </a:ext>
            </a:extLst>
          </p:cNvPr>
          <p:cNvSpPr/>
          <p:nvPr/>
        </p:nvSpPr>
        <p:spPr>
          <a:xfrm>
            <a:off x="4429151" y="578155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Больница Сан-</a:t>
            </a:r>
            <a:r>
              <a:rPr lang="ru-RU" sz="700" dirty="0" err="1"/>
              <a:t>Висенте</a:t>
            </a:r>
            <a:r>
              <a:rPr lang="ru-RU" sz="700" dirty="0"/>
              <a:t> в Леоне</a:t>
            </a:r>
            <a:endParaRPr lang="ru-RU" sz="400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6036037" y="1650860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Ликвидировать договор Брайана-Чаморро</a:t>
            </a:r>
            <a:endParaRPr lang="ru-RU" sz="4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xmlns="" id="{CCC56779-6173-48FC-B7E9-574156FA22BE}"/>
              </a:ext>
            </a:extLst>
          </p:cNvPr>
          <p:cNvSpPr/>
          <p:nvPr/>
        </p:nvSpPr>
        <p:spPr>
          <a:xfrm>
            <a:off x="10442560" y="1857459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Возобновить строительство Никарагуанского канала</a:t>
            </a:r>
            <a:endParaRPr lang="ru-RU" sz="400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xmlns="" id="{03F7D570-4EE1-495E-9294-D367F2E7763E}"/>
              </a:ext>
            </a:extLst>
          </p:cNvPr>
          <p:cNvSpPr/>
          <p:nvPr/>
        </p:nvSpPr>
        <p:spPr>
          <a:xfrm>
            <a:off x="7201571" y="255574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Нарастить импорт из Германии</a:t>
            </a:r>
            <a:endParaRPr lang="ru-RU" sz="400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xmlns="" id="{5858A8E5-3EFA-419C-99B9-6773CA7E1501}"/>
              </a:ext>
            </a:extLst>
          </p:cNvPr>
          <p:cNvSpPr/>
          <p:nvPr/>
        </p:nvSpPr>
        <p:spPr>
          <a:xfrm>
            <a:off x="6590135" y="334954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Германские вложения в сельское </a:t>
            </a:r>
            <a:r>
              <a:rPr lang="ru-RU" sz="700" dirty="0" smtClean="0"/>
              <a:t>хозяйство</a:t>
            </a:r>
            <a:endParaRPr lang="ru-RU" sz="400" dirty="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xmlns="" id="{29CBE310-5100-413A-B4C1-EA4E28F411B1}"/>
              </a:ext>
            </a:extLst>
          </p:cNvPr>
          <p:cNvSpPr/>
          <p:nvPr/>
        </p:nvSpPr>
        <p:spPr>
          <a:xfrm>
            <a:off x="7838962" y="334370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Нарастить экспорт кофе</a:t>
            </a:r>
            <a:endParaRPr lang="ru-RU" sz="400" dirty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xmlns="" id="{1163C105-465F-453D-9A47-C92FC2A2CB52}"/>
              </a:ext>
            </a:extLst>
          </p:cNvPr>
          <p:cNvSpPr/>
          <p:nvPr/>
        </p:nvSpPr>
        <p:spPr>
          <a:xfrm>
            <a:off x="9934947" y="255573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Американские вложения в </a:t>
            </a:r>
            <a:r>
              <a:rPr lang="ru-RU" sz="700" dirty="0" smtClean="0"/>
              <a:t>промышленность</a:t>
            </a:r>
            <a:endParaRPr lang="ru-RU" sz="400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xmlns="" id="{D53819E8-2FF6-4FFA-A7E4-75D55AADB8B5}"/>
              </a:ext>
            </a:extLst>
          </p:cNvPr>
          <p:cNvSpPr/>
          <p:nvPr/>
        </p:nvSpPr>
        <p:spPr>
          <a:xfrm>
            <a:off x="9301494" y="334954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Золотодобывающие кампании</a:t>
            </a:r>
            <a:endParaRPr lang="ru-RU" sz="400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xmlns="" id="{F9117D70-446E-4EA7-820C-5F0C5AE4BB1B}"/>
              </a:ext>
            </a:extLst>
          </p:cNvPr>
          <p:cNvSpPr/>
          <p:nvPr/>
        </p:nvSpPr>
        <p:spPr>
          <a:xfrm>
            <a:off x="8581873" y="255574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Стабилизация курса </a:t>
            </a:r>
            <a:r>
              <a:rPr lang="ru-RU" sz="700" dirty="0" smtClean="0"/>
              <a:t>кордобы (июль 1936)</a:t>
            </a:r>
            <a:endParaRPr lang="ru-RU" sz="100" dirty="0"/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xmlns="" id="{357E437B-3536-45BE-A3D0-3F539D983768}"/>
              </a:ext>
            </a:extLst>
          </p:cNvPr>
          <p:cNvSpPr/>
          <p:nvPr/>
        </p:nvSpPr>
        <p:spPr>
          <a:xfrm>
            <a:off x="4429150" y="65705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после землетрясения 1931 </a:t>
            </a:r>
            <a:r>
              <a:rPr lang="ru-RU" sz="700" dirty="0" smtClean="0"/>
              <a:t>года</a:t>
            </a:r>
            <a:endParaRPr lang="ru-RU" sz="400" dirty="0"/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xmlns="" id="{F822F6CB-0335-40A1-921A-29544F834AD9}"/>
              </a:ext>
            </a:extLst>
          </p:cNvPr>
          <p:cNvCxnSpPr>
            <a:cxnSpLocks/>
            <a:stCxn id="37" idx="2"/>
            <a:endCxn id="50" idx="0"/>
          </p:cNvCxnSpPr>
          <p:nvPr/>
        </p:nvCxnSpPr>
        <p:spPr>
          <a:xfrm flipH="1">
            <a:off x="4892313" y="6321553"/>
            <a:ext cx="1" cy="2490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xmlns="" id="{5BCAF6D7-5BA1-4C42-82B8-95F6B189B961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7671292" y="6321553"/>
            <a:ext cx="1" cy="2490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xmlns="" id="{59913842-712E-4C78-8382-3186E11F9969}"/>
              </a:ext>
            </a:extLst>
          </p:cNvPr>
          <p:cNvSpPr/>
          <p:nvPr/>
        </p:nvSpPr>
        <p:spPr>
          <a:xfrm>
            <a:off x="2344923" y="755872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Отставка </a:t>
            </a:r>
            <a:r>
              <a:rPr lang="ru-RU" sz="700" dirty="0" err="1"/>
              <a:t>Сакасы</a:t>
            </a:r>
            <a:endParaRPr lang="ru-RU" sz="400" dirty="0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xmlns="" id="{6C5218F4-B4FE-4973-B0D1-795F69898B06}"/>
              </a:ext>
            </a:extLst>
          </p:cNvPr>
          <p:cNvSpPr/>
          <p:nvPr/>
        </p:nvSpPr>
        <p:spPr>
          <a:xfrm>
            <a:off x="9296949" y="755872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«Правительство Согласия»</a:t>
            </a:r>
            <a:endParaRPr lang="ru-RU" sz="400" dirty="0"/>
          </a:p>
        </p:txBody>
      </p:sp>
      <p:cxnSp>
        <p:nvCxnSpPr>
          <p:cNvPr id="59" name="Соединительная линия уступом 903">
            <a:extLst>
              <a:ext uri="{FF2B5EF4-FFF2-40B4-BE49-F238E27FC236}">
                <a16:creationId xmlns:a16="http://schemas.microsoft.com/office/drawing/2014/main" xmlns="" id="{109A067E-CE15-4E03-9773-91E0273879C6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 rot="5400000">
            <a:off x="3626121" y="6292532"/>
            <a:ext cx="448158" cy="208422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903">
            <a:extLst>
              <a:ext uri="{FF2B5EF4-FFF2-40B4-BE49-F238E27FC236}">
                <a16:creationId xmlns:a16="http://schemas.microsoft.com/office/drawing/2014/main" xmlns="" id="{6C07AA97-4525-4DE7-ADCC-04D2CBE84DB2}"/>
              </a:ext>
            </a:extLst>
          </p:cNvPr>
          <p:cNvCxnSpPr>
            <a:cxnSpLocks/>
            <a:stCxn id="36" idx="2"/>
            <a:endCxn id="55" idx="0"/>
          </p:cNvCxnSpPr>
          <p:nvPr/>
        </p:nvCxnSpPr>
        <p:spPr>
          <a:xfrm rot="5400000">
            <a:off x="4320869" y="5597783"/>
            <a:ext cx="448158" cy="347372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903">
            <a:extLst>
              <a:ext uri="{FF2B5EF4-FFF2-40B4-BE49-F238E27FC236}">
                <a16:creationId xmlns:a16="http://schemas.microsoft.com/office/drawing/2014/main" xmlns="" id="{43EDEE73-8E0A-4B11-A556-528A0A52CC3F}"/>
              </a:ext>
            </a:extLst>
          </p:cNvPr>
          <p:cNvCxnSpPr>
            <a:cxnSpLocks/>
            <a:stCxn id="35" idx="2"/>
            <a:endCxn id="55" idx="0"/>
          </p:cNvCxnSpPr>
          <p:nvPr/>
        </p:nvCxnSpPr>
        <p:spPr>
          <a:xfrm rot="5400000">
            <a:off x="5015610" y="4903042"/>
            <a:ext cx="448158" cy="486320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903">
            <a:extLst>
              <a:ext uri="{FF2B5EF4-FFF2-40B4-BE49-F238E27FC236}">
                <a16:creationId xmlns:a16="http://schemas.microsoft.com/office/drawing/2014/main" xmlns="" id="{59D2BA6A-BD9D-4F57-A305-E873010A82F4}"/>
              </a:ext>
            </a:extLst>
          </p:cNvPr>
          <p:cNvCxnSpPr>
            <a:cxnSpLocks/>
            <a:stCxn id="50" idx="2"/>
            <a:endCxn id="56" idx="0"/>
          </p:cNvCxnSpPr>
          <p:nvPr/>
        </p:nvCxnSpPr>
        <p:spPr>
          <a:xfrm rot="16200000" flipH="1">
            <a:off x="7102133" y="4900745"/>
            <a:ext cx="448158" cy="48677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903">
            <a:extLst>
              <a:ext uri="{FF2B5EF4-FFF2-40B4-BE49-F238E27FC236}">
                <a16:creationId xmlns:a16="http://schemas.microsoft.com/office/drawing/2014/main" xmlns="" id="{00B11476-6764-4576-A5AA-307DE0B54FA8}"/>
              </a:ext>
            </a:extLst>
          </p:cNvPr>
          <p:cNvCxnSpPr>
            <a:cxnSpLocks/>
            <a:stCxn id="36" idx="2"/>
            <a:endCxn id="56" idx="0"/>
          </p:cNvCxnSpPr>
          <p:nvPr/>
        </p:nvCxnSpPr>
        <p:spPr>
          <a:xfrm rot="16200000" flipH="1">
            <a:off x="7796882" y="5595494"/>
            <a:ext cx="448158" cy="347830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903">
            <a:extLst>
              <a:ext uri="{FF2B5EF4-FFF2-40B4-BE49-F238E27FC236}">
                <a16:creationId xmlns:a16="http://schemas.microsoft.com/office/drawing/2014/main" xmlns="" id="{F1EE0CAA-C3CE-4369-8DB1-59C2A23436F1}"/>
              </a:ext>
            </a:extLst>
          </p:cNvPr>
          <p:cNvCxnSpPr>
            <a:cxnSpLocks/>
            <a:stCxn id="35" idx="2"/>
            <a:endCxn id="56" idx="0"/>
          </p:cNvCxnSpPr>
          <p:nvPr/>
        </p:nvCxnSpPr>
        <p:spPr>
          <a:xfrm rot="16200000" flipH="1">
            <a:off x="8491623" y="6290235"/>
            <a:ext cx="448158" cy="20888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xmlns="" id="{F492B8D6-39F0-4D20-92A4-58A3AE1323E7}"/>
              </a:ext>
            </a:extLst>
          </p:cNvPr>
          <p:cNvSpPr/>
          <p:nvPr/>
        </p:nvSpPr>
        <p:spPr>
          <a:xfrm>
            <a:off x="3030566" y="1075704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Присоединиться к </a:t>
            </a:r>
            <a:r>
              <a:rPr lang="ru-RU" sz="700" dirty="0" smtClean="0"/>
              <a:t>германской коалиции</a:t>
            </a:r>
            <a:endParaRPr lang="ru-RU" sz="400" dirty="0"/>
          </a:p>
        </p:txBody>
      </p:sp>
      <p:sp>
        <p:nvSpPr>
          <p:cNvPr id="78" name="Прямоугольник 77">
            <a:extLst>
              <a:ext uri="{FF2B5EF4-FFF2-40B4-BE49-F238E27FC236}">
                <a16:creationId xmlns:a16="http://schemas.microsoft.com/office/drawing/2014/main" xmlns="" id="{AE8DBF0B-DB9F-42C3-8B1F-A688891403FA}"/>
              </a:ext>
            </a:extLst>
          </p:cNvPr>
          <p:cNvSpPr/>
          <p:nvPr/>
        </p:nvSpPr>
        <p:spPr>
          <a:xfrm>
            <a:off x="955426" y="915030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Усилить контроль над сбором </a:t>
            </a:r>
            <a:r>
              <a:rPr lang="ru-RU" sz="700" dirty="0" smtClean="0"/>
              <a:t>налогов</a:t>
            </a:r>
            <a:endParaRPr lang="ru-RU" sz="400" dirty="0"/>
          </a:p>
        </p:txBody>
      </p:sp>
      <p:sp>
        <p:nvSpPr>
          <p:cNvPr id="80" name="Прямоугольник 79">
            <a:extLst>
              <a:ext uri="{FF2B5EF4-FFF2-40B4-BE49-F238E27FC236}">
                <a16:creationId xmlns:a16="http://schemas.microsoft.com/office/drawing/2014/main" xmlns="" id="{51DDA96E-A685-43FC-845D-8C9265EE929A}"/>
              </a:ext>
            </a:extLst>
          </p:cNvPr>
          <p:cNvSpPr/>
          <p:nvPr/>
        </p:nvSpPr>
        <p:spPr>
          <a:xfrm>
            <a:off x="955424" y="1486770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Установление минимальной заработной платы</a:t>
            </a:r>
            <a:endParaRPr lang="ru-RU" sz="400" dirty="0"/>
          </a:p>
        </p:txBody>
      </p: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xmlns="" id="{FC846415-2760-43A4-A1A1-795C4968509B}"/>
              </a:ext>
            </a:extLst>
          </p:cNvPr>
          <p:cNvSpPr/>
          <p:nvPr/>
        </p:nvSpPr>
        <p:spPr>
          <a:xfrm>
            <a:off x="3734408" y="1486770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Налог на капитал</a:t>
            </a:r>
            <a:endParaRPr lang="ru-RU" sz="400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xmlns="" id="{BF5DE4AD-D7D4-4C86-9704-BFA8884FD2C7}"/>
              </a:ext>
            </a:extLst>
          </p:cNvPr>
          <p:cNvSpPr/>
          <p:nvPr/>
        </p:nvSpPr>
        <p:spPr>
          <a:xfrm>
            <a:off x="2329435" y="1486770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Признание права на забастовку</a:t>
            </a:r>
            <a:endParaRPr lang="ru-RU" sz="400" dirty="0"/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xmlns="" id="{FFDF3200-07AF-4F88-9AFA-E895A9EB463F}"/>
              </a:ext>
            </a:extLst>
          </p:cNvPr>
          <p:cNvSpPr/>
          <p:nvPr/>
        </p:nvSpPr>
        <p:spPr>
          <a:xfrm>
            <a:off x="4894610" y="1564943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Социализация сельскохозяйственных предприятий</a:t>
            </a:r>
            <a:endParaRPr lang="ru-RU" sz="400" dirty="0"/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xmlns="" id="{CA07F76D-4941-4BBE-8B5A-F0348C4D0FB6}"/>
              </a:ext>
            </a:extLst>
          </p:cNvPr>
          <p:cNvSpPr/>
          <p:nvPr/>
        </p:nvSpPr>
        <p:spPr>
          <a:xfrm>
            <a:off x="3734408" y="1564943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крупных предприятий</a:t>
            </a:r>
            <a:endParaRPr lang="ru-RU" sz="400" dirty="0"/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xmlns="" id="{B4C6B690-1886-4211-AFBE-6C0A99C1C73F}"/>
              </a:ext>
            </a:extLst>
          </p:cNvPr>
          <p:cNvSpPr/>
          <p:nvPr/>
        </p:nvSpPr>
        <p:spPr>
          <a:xfrm>
            <a:off x="955435" y="1650860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 от обслуживания внешнего долга</a:t>
            </a:r>
            <a:endParaRPr lang="ru-RU" sz="4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xmlns="" id="{D4D526C2-9053-416E-9EDD-C32F7B959DFA}"/>
              </a:ext>
            </a:extLst>
          </p:cNvPr>
          <p:cNvSpPr/>
          <p:nvPr/>
        </p:nvSpPr>
        <p:spPr>
          <a:xfrm>
            <a:off x="2344924" y="1564943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Пропаганда социализма в государственном образовании</a:t>
            </a:r>
            <a:endParaRPr lang="ru-RU" sz="400" dirty="0"/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xmlns="" id="{05781F45-96BD-4772-A7F8-D0C0E48CF0C4}"/>
              </a:ext>
            </a:extLst>
          </p:cNvPr>
          <p:cNvSpPr/>
          <p:nvPr/>
        </p:nvSpPr>
        <p:spPr>
          <a:xfrm>
            <a:off x="2927777" y="17260318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Государство рабочих </a:t>
            </a:r>
            <a:r>
              <a:rPr lang="ru-RU" sz="300" dirty="0"/>
              <a:t>(В программе НПТ говорилось, что «государство признает право на жизнь только тех, кто работает; кто не работает — тот не ест».)</a:t>
            </a:r>
            <a:endParaRPr lang="ru-RU" sz="400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xmlns="" id="{422F676B-23F7-43EE-A95A-69895A18F0AD}"/>
              </a:ext>
            </a:extLst>
          </p:cNvPr>
          <p:cNvSpPr/>
          <p:nvPr/>
        </p:nvSpPr>
        <p:spPr>
          <a:xfrm>
            <a:off x="14037726" y="5677245"/>
            <a:ext cx="1918902" cy="1962976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ИВЕНТЫ НА ТО ЧТОБЫ ДАВИТЬ ЛЕВЫХ</a:t>
            </a:r>
            <a:br>
              <a:rPr lang="ru-RU" sz="700" dirty="0"/>
            </a:br>
            <a:r>
              <a:rPr lang="ru-RU" sz="400" dirty="0"/>
              <a:t>После свержения </a:t>
            </a:r>
            <a:r>
              <a:rPr lang="ru-RU" sz="400" dirty="0" err="1"/>
              <a:t>Сакасы</a:t>
            </a:r>
            <a:r>
              <a:rPr lang="ru-RU" sz="400" dirty="0"/>
              <a:t> </a:t>
            </a:r>
            <a:r>
              <a:rPr lang="ru-RU" sz="400" dirty="0" err="1"/>
              <a:t>Сомоса</a:t>
            </a:r>
            <a:r>
              <a:rPr lang="ru-RU" sz="400" dirty="0"/>
              <a:t> в августе 1936 года бросил нескольких </a:t>
            </a:r>
            <a:r>
              <a:rPr lang="ru-RU" sz="400" dirty="0" err="1"/>
              <a:t>ли¬деров</a:t>
            </a:r>
            <a:r>
              <a:rPr lang="ru-RU" sz="400" dirty="0"/>
              <a:t> НПТ в тюрьму на острова Корн. В 1937-м такой же участи подверглись и оставшиеся на свободе руководители НПТ. В 1938 году диктатор расколол очередное руководство НПТ, а в 1939-му отправил всех более или менее </a:t>
            </a:r>
            <a:r>
              <a:rPr lang="ru-RU" sz="400" dirty="0" err="1"/>
              <a:t>актив¬ных</a:t>
            </a:r>
            <a:r>
              <a:rPr lang="ru-RU" sz="400" dirty="0"/>
              <a:t> членов партии либо в тюрьму, либо в </a:t>
            </a:r>
            <a:r>
              <a:rPr lang="ru-RU" sz="400" dirty="0" err="1"/>
              <a:t>эмиграцию.Сомосе</a:t>
            </a:r>
            <a:r>
              <a:rPr lang="ru-RU" sz="400" dirty="0"/>
              <a:t> не нравились политические рабочие организации, так как </a:t>
            </a:r>
            <a:r>
              <a:rPr lang="ru-RU" sz="400" dirty="0" err="1"/>
              <a:t>полити¬ку</a:t>
            </a:r>
            <a:r>
              <a:rPr lang="ru-RU" sz="400" dirty="0"/>
              <a:t> в Никарагуа он хотел определять единолично. Больше по душе диктатору были организации вроде «</a:t>
            </a:r>
            <a:r>
              <a:rPr lang="ru-RU" sz="400" dirty="0" err="1"/>
              <a:t>зубатовских</a:t>
            </a:r>
            <a:r>
              <a:rPr lang="ru-RU" sz="400" dirty="0"/>
              <a:t> профсоюзов» в царской России. </a:t>
            </a:r>
            <a:r>
              <a:rPr lang="ru-RU" sz="400" dirty="0" err="1"/>
              <a:t>Рабо¬чие</a:t>
            </a:r>
            <a:r>
              <a:rPr lang="ru-RU" sz="400" dirty="0"/>
              <a:t>, с точки зрения </a:t>
            </a:r>
            <a:r>
              <a:rPr lang="ru-RU" sz="400" dirty="0" err="1"/>
              <a:t>Сомосы</a:t>
            </a:r>
            <a:r>
              <a:rPr lang="ru-RU" sz="400" dirty="0"/>
              <a:t>, должны были заниматься самообразованием, </a:t>
            </a:r>
            <a:r>
              <a:rPr lang="ru-RU" sz="400" dirty="0" err="1"/>
              <a:t>тан¬цами</a:t>
            </a:r>
            <a:r>
              <a:rPr lang="ru-RU" sz="400" dirty="0"/>
              <a:t> и другими культурными формами досуга. В августе 1936 года был введен налог на алкоголь, сборы от которого должны были пойти на строительство в Манагуа и каждом центре департаментов «Рабочего дома». Именно в таких домах рабочие и должны были «культурно отдыхать» вместо того, чтобы </a:t>
            </a:r>
            <a:r>
              <a:rPr lang="ru-RU" sz="400" dirty="0" err="1"/>
              <a:t>зани¬маться</a:t>
            </a:r>
            <a:r>
              <a:rPr lang="ru-RU" sz="400" dirty="0"/>
              <a:t> политикой.</a:t>
            </a:r>
            <a:br>
              <a:rPr lang="ru-RU" sz="400" dirty="0"/>
            </a:br>
            <a:r>
              <a:rPr lang="ru-RU" sz="400" dirty="0"/>
              <a:t>В январе 1943 года появился антифашистский «Конгресс за мир, единство и </a:t>
            </a:r>
            <a:r>
              <a:rPr lang="ru-RU" sz="400" dirty="0" err="1"/>
              <a:t>освобожде¬ние</a:t>
            </a:r>
            <a:r>
              <a:rPr lang="ru-RU" sz="400" dirty="0"/>
              <a:t>», за которым стояли коммунисты. Они пытались объединить в этой </a:t>
            </a:r>
            <a:r>
              <a:rPr lang="ru-RU" sz="400" dirty="0" err="1"/>
              <a:t>орга¬низации</a:t>
            </a:r>
            <a:r>
              <a:rPr lang="ru-RU" sz="400" dirty="0"/>
              <a:t> рабочих, студентов и представителей городских средних слоев. </a:t>
            </a:r>
            <a:r>
              <a:rPr lang="ru-RU" sz="400" dirty="0" err="1"/>
              <a:t>Одна¬ко</a:t>
            </a:r>
            <a:r>
              <a:rPr lang="ru-RU" sz="400" dirty="0"/>
              <a:t> по указанию </a:t>
            </a:r>
            <a:r>
              <a:rPr lang="ru-RU" sz="400" dirty="0" err="1"/>
              <a:t>Сомосы</a:t>
            </a:r>
            <a:r>
              <a:rPr lang="ru-RU" sz="400" dirty="0"/>
              <a:t> конгресс был разгромлен национальной гвардией</a:t>
            </a:r>
            <a:br>
              <a:rPr lang="ru-RU" sz="400" dirty="0"/>
            </a:br>
            <a:r>
              <a:rPr lang="ru-RU" sz="400" dirty="0"/>
              <a:t>Коммунисты тем не менее образовали Блок антифашистских трудящихся, </a:t>
            </a:r>
            <a:r>
              <a:rPr lang="ru-RU" sz="400" dirty="0" err="1"/>
              <a:t>ко¬торый</a:t>
            </a:r>
            <a:r>
              <a:rPr lang="ru-RU" sz="400" dirty="0"/>
              <a:t> во время празднования 1 мая 1943 года потребовал снижения цен и </a:t>
            </a:r>
            <a:r>
              <a:rPr lang="ru-RU" sz="400" dirty="0" err="1"/>
              <a:t>раз¬дачу</a:t>
            </a:r>
            <a:r>
              <a:rPr lang="ru-RU" sz="400" dirty="0"/>
              <a:t> земли крестьянам. После этого все руководители блока были арестованы.</a:t>
            </a:r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xmlns="" id="{F33E5A38-0B16-4D37-89E1-19C913A5BC13}"/>
              </a:ext>
            </a:extLst>
          </p:cNvPr>
          <p:cNvSpPr/>
          <p:nvPr/>
        </p:nvSpPr>
        <p:spPr>
          <a:xfrm>
            <a:off x="1629450" y="995237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Налог на </a:t>
            </a:r>
            <a:r>
              <a:rPr lang="ru-RU" sz="700" dirty="0" smtClean="0"/>
              <a:t>алкоголь (август 1936)</a:t>
            </a:r>
            <a:endParaRPr lang="ru-RU" sz="400" dirty="0"/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xmlns="" id="{8C2287E1-C065-4042-BB84-91F0CF7A3A74}"/>
              </a:ext>
            </a:extLst>
          </p:cNvPr>
          <p:cNvSpPr/>
          <p:nvPr/>
        </p:nvSpPr>
        <p:spPr>
          <a:xfrm>
            <a:off x="2344919" y="835166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Синие </a:t>
            </a:r>
            <a:r>
              <a:rPr lang="ru-RU" sz="700" dirty="0" smtClean="0"/>
              <a:t>рубашки</a:t>
            </a:r>
            <a:endParaRPr lang="ru-RU" sz="40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xmlns="" id="{58596D98-69F8-48F5-B5AF-D2569C87ECDC}"/>
              </a:ext>
            </a:extLst>
          </p:cNvPr>
          <p:cNvSpPr/>
          <p:nvPr/>
        </p:nvSpPr>
        <p:spPr>
          <a:xfrm>
            <a:off x="260692" y="995589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железных дорог (1937</a:t>
            </a:r>
            <a:r>
              <a:rPr lang="ru-RU" sz="700" dirty="0" smtClean="0"/>
              <a:t>)</a:t>
            </a:r>
            <a:endParaRPr lang="ru-RU" sz="400" dirty="0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xmlns="" id="{A0E90C58-DFD9-4550-AC8D-DED87F819668}"/>
              </a:ext>
            </a:extLst>
          </p:cNvPr>
          <p:cNvSpPr/>
          <p:nvPr/>
        </p:nvSpPr>
        <p:spPr>
          <a:xfrm>
            <a:off x="2344922" y="915281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 муниципальных выборов </a:t>
            </a:r>
            <a:endParaRPr lang="en-US" sz="700" dirty="0" smtClean="0"/>
          </a:p>
          <a:p>
            <a:pPr algn="ctr"/>
            <a:r>
              <a:rPr lang="ru-RU" sz="700" dirty="0" smtClean="0"/>
              <a:t>(</a:t>
            </a:r>
            <a:r>
              <a:rPr lang="ru-RU" sz="700" dirty="0"/>
              <a:t>август </a:t>
            </a:r>
            <a:r>
              <a:rPr lang="ru-RU" sz="700" dirty="0" smtClean="0"/>
              <a:t>1937</a:t>
            </a:r>
            <a:r>
              <a:rPr lang="en-US" sz="700" dirty="0" smtClean="0"/>
              <a:t>)</a:t>
            </a:r>
            <a:endParaRPr lang="ru-RU" sz="400" dirty="0"/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xmlns="" id="{905EFC66-02B2-49ED-A696-FAEF4A1D6416}"/>
              </a:ext>
            </a:extLst>
          </p:cNvPr>
          <p:cNvSpPr/>
          <p:nvPr/>
        </p:nvSpPr>
        <p:spPr>
          <a:xfrm>
            <a:off x="3734406" y="915281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Либеральная </a:t>
            </a:r>
            <a:r>
              <a:rPr lang="ru-RU" sz="700" dirty="0" smtClean="0"/>
              <a:t>Лига</a:t>
            </a:r>
            <a:r>
              <a:rPr lang="en-US" sz="700" dirty="0" smtClean="0"/>
              <a:t> (1937 </a:t>
            </a:r>
            <a:r>
              <a:rPr lang="ru-RU" sz="700" dirty="0" smtClean="0"/>
              <a:t>октябрь</a:t>
            </a:r>
            <a:r>
              <a:rPr lang="en-US" sz="700" dirty="0" smtClean="0"/>
              <a:t>)</a:t>
            </a:r>
            <a:endParaRPr lang="ru-RU" sz="400" dirty="0"/>
          </a:p>
        </p:txBody>
      </p:sp>
      <p:sp>
        <p:nvSpPr>
          <p:cNvPr id="94" name="Прямоугольник 93">
            <a:extLst>
              <a:ext uri="{FF2B5EF4-FFF2-40B4-BE49-F238E27FC236}">
                <a16:creationId xmlns:a16="http://schemas.microsoft.com/office/drawing/2014/main" xmlns="" id="{9261C47C-5EE1-4F56-8101-3DF5265766CF}"/>
              </a:ext>
            </a:extLst>
          </p:cNvPr>
          <p:cNvSpPr/>
          <p:nvPr/>
        </p:nvSpPr>
        <p:spPr>
          <a:xfrm>
            <a:off x="3033276" y="995589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Конституция </a:t>
            </a:r>
            <a:r>
              <a:rPr lang="ru-RU" sz="700" dirty="0" err="1"/>
              <a:t>Сомосы</a:t>
            </a:r>
            <a:r>
              <a:rPr lang="ru-RU" sz="700" dirty="0"/>
              <a:t> (ноябрь 1938)</a:t>
            </a:r>
            <a:endParaRPr lang="ru-RU" sz="400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xmlns="" id="{C2DE2667-AAF6-4947-B73A-9F430C79018E}"/>
              </a:ext>
            </a:extLst>
          </p:cNvPr>
          <p:cNvSpPr/>
          <p:nvPr/>
        </p:nvSpPr>
        <p:spPr>
          <a:xfrm>
            <a:off x="955425" y="115326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Поблажки </a:t>
            </a:r>
            <a:r>
              <a:rPr lang="ru-RU" sz="700" dirty="0" smtClean="0"/>
              <a:t>рабочим</a:t>
            </a:r>
            <a:endParaRPr lang="ru-RU" sz="400" dirty="0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xmlns="" id="{F057BD5D-D5FA-4727-B502-9F95624798B4}"/>
              </a:ext>
            </a:extLst>
          </p:cNvPr>
          <p:cNvSpPr/>
          <p:nvPr/>
        </p:nvSpPr>
        <p:spPr>
          <a:xfrm>
            <a:off x="3734407" y="8355769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Примириться с либеральной партией (июль 1937</a:t>
            </a:r>
            <a:r>
              <a:rPr lang="ru-RU" sz="700" dirty="0" smtClean="0"/>
              <a:t>)</a:t>
            </a:r>
            <a:endParaRPr lang="ru-RU" sz="400" dirty="0"/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xmlns="" id="{BE32C799-1429-4853-B5A8-AE3345E90D8D}"/>
              </a:ext>
            </a:extLst>
          </p:cNvPr>
          <p:cNvSpPr/>
          <p:nvPr/>
        </p:nvSpPr>
        <p:spPr>
          <a:xfrm>
            <a:off x="5818638" y="8355769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сотрудничество с США</a:t>
            </a:r>
            <a:endParaRPr lang="ru-RU" sz="400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xmlns="" id="{21F111C9-B52C-460E-AD39-A8B9F798CB25}"/>
              </a:ext>
            </a:extLst>
          </p:cNvPr>
          <p:cNvSpPr/>
          <p:nvPr/>
        </p:nvSpPr>
        <p:spPr>
          <a:xfrm>
            <a:off x="5121994" y="9152813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Получить кредит для стабилизации курса кордобы</a:t>
            </a:r>
            <a:endParaRPr lang="ru-RU" sz="400" dirty="0"/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xmlns="" id="{3CDEA90A-403D-44E8-BD63-5F728A857464}"/>
              </a:ext>
            </a:extLst>
          </p:cNvPr>
          <p:cNvSpPr/>
          <p:nvPr/>
        </p:nvSpPr>
        <p:spPr>
          <a:xfrm>
            <a:off x="6515040" y="9150306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каучука в </a:t>
            </a:r>
            <a:r>
              <a:rPr lang="ru-RU" sz="700" dirty="0" smtClean="0"/>
              <a:t>США</a:t>
            </a:r>
            <a:endParaRPr lang="ru-RU" sz="400" dirty="0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xmlns="" id="{8B70D98A-AAC5-4F3D-938D-F15D11AC9F90}"/>
              </a:ext>
            </a:extLst>
          </p:cNvPr>
          <p:cNvSpPr/>
          <p:nvPr/>
        </p:nvSpPr>
        <p:spPr>
          <a:xfrm>
            <a:off x="4426568" y="9950031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Военные советники для </a:t>
            </a:r>
            <a:r>
              <a:rPr lang="ru-RU" sz="700" dirty="0" smtClean="0"/>
              <a:t>академий</a:t>
            </a:r>
            <a:endParaRPr lang="ru-RU" sz="400" dirty="0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xmlns="" id="{F402EBBD-5722-48B1-9BBA-587E5C4DFB4D}"/>
              </a:ext>
            </a:extLst>
          </p:cNvPr>
          <p:cNvSpPr/>
          <p:nvPr/>
        </p:nvSpPr>
        <p:spPr>
          <a:xfrm>
            <a:off x="5813475" y="9947945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Проект углубления реки </a:t>
            </a:r>
            <a:r>
              <a:rPr lang="ru-RU" sz="700" dirty="0" smtClean="0"/>
              <a:t>Сан-Хуан</a:t>
            </a:r>
            <a:endParaRPr lang="ru-RU" sz="400" dirty="0"/>
          </a:p>
        </p:txBody>
      </p:sp>
      <p:sp>
        <p:nvSpPr>
          <p:cNvPr id="102" name="Прямоугольник 101">
            <a:extLst>
              <a:ext uri="{FF2B5EF4-FFF2-40B4-BE49-F238E27FC236}">
                <a16:creationId xmlns:a16="http://schemas.microsoft.com/office/drawing/2014/main" xmlns="" id="{62E65D83-9718-4B14-AFE2-F1D04B420F81}"/>
              </a:ext>
            </a:extLst>
          </p:cNvPr>
          <p:cNvSpPr/>
          <p:nvPr/>
        </p:nvSpPr>
        <p:spPr>
          <a:xfrm>
            <a:off x="7208129" y="9944843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Строительства Панамериканского шоссе в </a:t>
            </a:r>
            <a:r>
              <a:rPr lang="ru-RU" sz="700" dirty="0" smtClean="0"/>
              <a:t>Никарагуа</a:t>
            </a:r>
            <a:endParaRPr lang="ru-RU" sz="400" dirty="0"/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xmlns="" id="{C6BDA37E-3E81-4B99-A54A-C631250D3A33}"/>
              </a:ext>
            </a:extLst>
          </p:cNvPr>
          <p:cNvSpPr/>
          <p:nvPr/>
        </p:nvSpPr>
        <p:spPr>
          <a:xfrm>
            <a:off x="6515040" y="10750105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Совместное строительства Никарагуанского </a:t>
            </a:r>
            <a:r>
              <a:rPr lang="ru-RU" sz="700" dirty="0" smtClean="0"/>
              <a:t>канала</a:t>
            </a:r>
            <a:endParaRPr lang="ru-RU" sz="400" dirty="0"/>
          </a:p>
        </p:txBody>
      </p:sp>
      <p:sp>
        <p:nvSpPr>
          <p:cNvPr id="112" name="Прямоугольник 111">
            <a:extLst>
              <a:ext uri="{FF2B5EF4-FFF2-40B4-BE49-F238E27FC236}">
                <a16:creationId xmlns:a16="http://schemas.microsoft.com/office/drawing/2014/main" xmlns="" id="{9B5A9C46-C31A-401D-9EBF-78AE38F570DF}"/>
              </a:ext>
            </a:extLst>
          </p:cNvPr>
          <p:cNvSpPr/>
          <p:nvPr/>
        </p:nvSpPr>
        <p:spPr>
          <a:xfrm>
            <a:off x="4429149" y="10758455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Присоединиться к странам </a:t>
            </a:r>
            <a:r>
              <a:rPr lang="ru-RU" sz="700" dirty="0" err="1" smtClean="0"/>
              <a:t>антигерманской</a:t>
            </a:r>
            <a:r>
              <a:rPr lang="ru-RU" sz="700" dirty="0" smtClean="0"/>
              <a:t> коалиции (8 декабря 1941)</a:t>
            </a:r>
            <a:endParaRPr lang="ru-RU" sz="500" dirty="0"/>
          </a:p>
        </p:txBody>
      </p:sp>
      <p:cxnSp>
        <p:nvCxnSpPr>
          <p:cNvPr id="117" name="Соединительная линия уступом 903">
            <a:extLst>
              <a:ext uri="{FF2B5EF4-FFF2-40B4-BE49-F238E27FC236}">
                <a16:creationId xmlns:a16="http://schemas.microsoft.com/office/drawing/2014/main" xmlns="" id="{7F550792-EE6C-4B6F-B826-22E45DB79321}"/>
              </a:ext>
            </a:extLst>
          </p:cNvPr>
          <p:cNvCxnSpPr>
            <a:cxnSpLocks/>
            <a:stCxn id="55" idx="2"/>
            <a:endCxn id="97" idx="0"/>
          </p:cNvCxnSpPr>
          <p:nvPr/>
        </p:nvCxnSpPr>
        <p:spPr>
          <a:xfrm rot="16200000" flipH="1">
            <a:off x="4416421" y="6490388"/>
            <a:ext cx="257045" cy="347371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Соединительная линия уступом 903">
            <a:extLst>
              <a:ext uri="{FF2B5EF4-FFF2-40B4-BE49-F238E27FC236}">
                <a16:creationId xmlns:a16="http://schemas.microsoft.com/office/drawing/2014/main" xmlns="" id="{42BA63A1-F902-44BD-AEC4-6A00A7DD5215}"/>
              </a:ext>
            </a:extLst>
          </p:cNvPr>
          <p:cNvCxnSpPr>
            <a:cxnSpLocks/>
            <a:stCxn id="56" idx="2"/>
            <a:endCxn id="97" idx="0"/>
          </p:cNvCxnSpPr>
          <p:nvPr/>
        </p:nvCxnSpPr>
        <p:spPr>
          <a:xfrm rot="5400000">
            <a:off x="7892435" y="6488091"/>
            <a:ext cx="257045" cy="347831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Соединительная линия уступом 903">
            <a:extLst>
              <a:ext uri="{FF2B5EF4-FFF2-40B4-BE49-F238E27FC236}">
                <a16:creationId xmlns:a16="http://schemas.microsoft.com/office/drawing/2014/main" xmlns="" id="{52CF7390-DEEA-4782-9037-6AAA2FAB1267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 rot="5400000">
            <a:off x="5804957" y="8675969"/>
            <a:ext cx="257044" cy="6966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Соединительная линия уступом 903">
            <a:extLst>
              <a:ext uri="{FF2B5EF4-FFF2-40B4-BE49-F238E27FC236}">
                <a16:creationId xmlns:a16="http://schemas.microsoft.com/office/drawing/2014/main" xmlns="" id="{7A113AE3-4577-430A-BA26-EF4235023FFA}"/>
              </a:ext>
            </a:extLst>
          </p:cNvPr>
          <p:cNvCxnSpPr>
            <a:cxnSpLocks/>
            <a:stCxn id="97" idx="2"/>
            <a:endCxn id="99" idx="0"/>
          </p:cNvCxnSpPr>
          <p:nvPr/>
        </p:nvCxnSpPr>
        <p:spPr>
          <a:xfrm rot="16200000" flipH="1">
            <a:off x="6502734" y="8674836"/>
            <a:ext cx="254537" cy="696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Соединительная линия уступом 903">
            <a:extLst>
              <a:ext uri="{FF2B5EF4-FFF2-40B4-BE49-F238E27FC236}">
                <a16:creationId xmlns:a16="http://schemas.microsoft.com/office/drawing/2014/main" xmlns="" id="{40147503-E638-42DF-A929-5C7B9F2B48B1}"/>
              </a:ext>
            </a:extLst>
          </p:cNvPr>
          <p:cNvCxnSpPr>
            <a:cxnSpLocks/>
            <a:stCxn id="98" idx="2"/>
            <a:endCxn id="100" idx="0"/>
          </p:cNvCxnSpPr>
          <p:nvPr/>
        </p:nvCxnSpPr>
        <p:spPr>
          <a:xfrm rot="5400000">
            <a:off x="5108835" y="9473709"/>
            <a:ext cx="257218" cy="6954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Соединительная линия уступом 903">
            <a:extLst>
              <a:ext uri="{FF2B5EF4-FFF2-40B4-BE49-F238E27FC236}">
                <a16:creationId xmlns:a16="http://schemas.microsoft.com/office/drawing/2014/main" xmlns="" id="{B109EAAA-04CC-455A-9A24-9F6792FBCCC4}"/>
              </a:ext>
            </a:extLst>
          </p:cNvPr>
          <p:cNvCxnSpPr>
            <a:cxnSpLocks/>
            <a:stCxn id="102" idx="2"/>
            <a:endCxn id="103" idx="0"/>
          </p:cNvCxnSpPr>
          <p:nvPr/>
        </p:nvCxnSpPr>
        <p:spPr>
          <a:xfrm rot="5400000">
            <a:off x="7192117" y="10270930"/>
            <a:ext cx="265262" cy="6930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Соединительная линия уступом 903">
            <a:extLst>
              <a:ext uri="{FF2B5EF4-FFF2-40B4-BE49-F238E27FC236}">
                <a16:creationId xmlns:a16="http://schemas.microsoft.com/office/drawing/2014/main" xmlns="" id="{BB75BD33-58E7-4B2D-9AE8-736000AF5996}"/>
              </a:ext>
            </a:extLst>
          </p:cNvPr>
          <p:cNvCxnSpPr>
            <a:cxnSpLocks/>
            <a:stCxn id="101" idx="2"/>
            <a:endCxn id="103" idx="0"/>
          </p:cNvCxnSpPr>
          <p:nvPr/>
        </p:nvCxnSpPr>
        <p:spPr>
          <a:xfrm rot="16200000" flipH="1">
            <a:off x="6496340" y="10268242"/>
            <a:ext cx="262160" cy="7015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140">
            <a:extLst>
              <a:ext uri="{FF2B5EF4-FFF2-40B4-BE49-F238E27FC236}">
                <a16:creationId xmlns:a16="http://schemas.microsoft.com/office/drawing/2014/main" xmlns="" id="{F0204958-F3C4-46F5-A7B8-B2E525B442E3}"/>
              </a:ext>
            </a:extLst>
          </p:cNvPr>
          <p:cNvCxnSpPr>
            <a:cxnSpLocks/>
            <a:stCxn id="100" idx="2"/>
            <a:endCxn id="112" idx="0"/>
          </p:cNvCxnSpPr>
          <p:nvPr/>
        </p:nvCxnSpPr>
        <p:spPr>
          <a:xfrm>
            <a:off x="4889731" y="10490031"/>
            <a:ext cx="2581" cy="2684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903">
            <a:extLst>
              <a:ext uri="{FF2B5EF4-FFF2-40B4-BE49-F238E27FC236}">
                <a16:creationId xmlns:a16="http://schemas.microsoft.com/office/drawing/2014/main" xmlns="" id="{5C748310-8A24-4A37-94AD-69E898DBB5BF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rot="16200000" flipH="1">
            <a:off x="5803331" y="9474638"/>
            <a:ext cx="255132" cy="69148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Соединительная линия уступом 903">
            <a:extLst>
              <a:ext uri="{FF2B5EF4-FFF2-40B4-BE49-F238E27FC236}">
                <a16:creationId xmlns:a16="http://schemas.microsoft.com/office/drawing/2014/main" xmlns="" id="{6247459E-8D36-4B32-A142-C426692F0DC9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 rot="5400000">
            <a:off x="6498602" y="9468343"/>
            <a:ext cx="257639" cy="70156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Соединительная линия уступом 903">
            <a:extLst>
              <a:ext uri="{FF2B5EF4-FFF2-40B4-BE49-F238E27FC236}">
                <a16:creationId xmlns:a16="http://schemas.microsoft.com/office/drawing/2014/main" xmlns="" id="{B5229C84-1524-4F6C-8C6B-E4AA146420CD}"/>
              </a:ext>
            </a:extLst>
          </p:cNvPr>
          <p:cNvCxnSpPr>
            <a:cxnSpLocks/>
            <a:stCxn id="98" idx="2"/>
            <a:endCxn id="102" idx="0"/>
          </p:cNvCxnSpPr>
          <p:nvPr/>
        </p:nvCxnSpPr>
        <p:spPr>
          <a:xfrm rot="16200000" flipH="1">
            <a:off x="6502209" y="8775760"/>
            <a:ext cx="252030" cy="208613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903">
            <a:extLst>
              <a:ext uri="{FF2B5EF4-FFF2-40B4-BE49-F238E27FC236}">
                <a16:creationId xmlns:a16="http://schemas.microsoft.com/office/drawing/2014/main" xmlns="" id="{2D2CC445-D083-4638-B348-AE346D452DE8}"/>
              </a:ext>
            </a:extLst>
          </p:cNvPr>
          <p:cNvCxnSpPr>
            <a:cxnSpLocks/>
            <a:stCxn id="99" idx="2"/>
            <a:endCxn id="102" idx="0"/>
          </p:cNvCxnSpPr>
          <p:nvPr/>
        </p:nvCxnSpPr>
        <p:spPr>
          <a:xfrm rot="16200000" flipH="1">
            <a:off x="7197479" y="9471029"/>
            <a:ext cx="254537" cy="69308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Прямоугольник 155">
            <a:extLst>
              <a:ext uri="{FF2B5EF4-FFF2-40B4-BE49-F238E27FC236}">
                <a16:creationId xmlns:a16="http://schemas.microsoft.com/office/drawing/2014/main" xmlns="" id="{70F2E1EB-331E-413E-A7A7-863A2E76F5D1}"/>
              </a:ext>
            </a:extLst>
          </p:cNvPr>
          <p:cNvSpPr/>
          <p:nvPr/>
        </p:nvSpPr>
        <p:spPr>
          <a:xfrm>
            <a:off x="257741" y="1075294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Подчинить </a:t>
            </a:r>
            <a:r>
              <a:rPr lang="ru-RU" sz="700" dirty="0" smtClean="0"/>
              <a:t>национальный банк (1938)</a:t>
            </a:r>
            <a:endParaRPr lang="ru-RU" sz="400" dirty="0"/>
          </a:p>
        </p:txBody>
      </p:sp>
      <p:sp>
        <p:nvSpPr>
          <p:cNvPr id="158" name="Прямоугольник 157">
            <a:extLst>
              <a:ext uri="{FF2B5EF4-FFF2-40B4-BE49-F238E27FC236}">
                <a16:creationId xmlns:a16="http://schemas.microsoft.com/office/drawing/2014/main" xmlns="" id="{39373D37-652A-432A-AF2C-81923E65FD74}"/>
              </a:ext>
            </a:extLst>
          </p:cNvPr>
          <p:cNvSpPr/>
          <p:nvPr/>
        </p:nvSpPr>
        <p:spPr>
          <a:xfrm>
            <a:off x="4429149" y="11532641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Конфискация германского имущества </a:t>
            </a:r>
            <a:endParaRPr lang="ru-RU" sz="5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xmlns="" id="{D21D4960-F203-4755-9FED-7CFC800F902A}"/>
              </a:ext>
            </a:extLst>
          </p:cNvPr>
          <p:cNvSpPr/>
          <p:nvPr/>
        </p:nvSpPr>
        <p:spPr>
          <a:xfrm>
            <a:off x="3026887" y="115326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</a:t>
            </a:r>
            <a:r>
              <a:rPr lang="ru-RU" sz="700" dirty="0" err="1" smtClean="0"/>
              <a:t>Гуанакасте</a:t>
            </a:r>
            <a:endParaRPr lang="ru-RU" sz="400" dirty="0"/>
          </a:p>
        </p:txBody>
      </p:sp>
      <p:sp>
        <p:nvSpPr>
          <p:cNvPr id="163" name="Прямоугольник 162">
            <a:extLst>
              <a:ext uri="{FF2B5EF4-FFF2-40B4-BE49-F238E27FC236}">
                <a16:creationId xmlns:a16="http://schemas.microsoft.com/office/drawing/2014/main" xmlns="" id="{BD849E57-A12E-42AE-AA12-4FB9BA687E1A}"/>
              </a:ext>
            </a:extLst>
          </p:cNvPr>
          <p:cNvSpPr/>
          <p:nvPr/>
        </p:nvSpPr>
        <p:spPr>
          <a:xfrm>
            <a:off x="257739" y="1227249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защите демократии (1941) </a:t>
            </a:r>
            <a:br>
              <a:rPr lang="ru-RU" sz="700" dirty="0"/>
            </a:br>
            <a:r>
              <a:rPr lang="ru-RU" sz="200" dirty="0" smtClean="0"/>
              <a:t>(</a:t>
            </a:r>
            <a:endParaRPr lang="ru-RU" sz="400" dirty="0"/>
          </a:p>
        </p:txBody>
      </p:sp>
      <p:cxnSp>
        <p:nvCxnSpPr>
          <p:cNvPr id="164" name="Прямая со стрелкой 163">
            <a:extLst>
              <a:ext uri="{FF2B5EF4-FFF2-40B4-BE49-F238E27FC236}">
                <a16:creationId xmlns:a16="http://schemas.microsoft.com/office/drawing/2014/main" xmlns="" id="{B048244F-EB49-46C4-A9EC-3C9E6EB26FD0}"/>
              </a:ext>
            </a:extLst>
          </p:cNvPr>
          <p:cNvCxnSpPr>
            <a:cxnSpLocks/>
            <a:stCxn id="112" idx="2"/>
            <a:endCxn id="158" idx="0"/>
          </p:cNvCxnSpPr>
          <p:nvPr/>
        </p:nvCxnSpPr>
        <p:spPr>
          <a:xfrm>
            <a:off x="4892312" y="11298455"/>
            <a:ext cx="0" cy="2341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Соединительная линия уступом 903">
            <a:extLst>
              <a:ext uri="{FF2B5EF4-FFF2-40B4-BE49-F238E27FC236}">
                <a16:creationId xmlns:a16="http://schemas.microsoft.com/office/drawing/2014/main" xmlns="" id="{3BF92898-1A8D-44CD-90AE-9ED96D3CC103}"/>
              </a:ext>
            </a:extLst>
          </p:cNvPr>
          <p:cNvCxnSpPr>
            <a:cxnSpLocks/>
            <a:stCxn id="96" idx="2"/>
            <a:endCxn id="94" idx="0"/>
          </p:cNvCxnSpPr>
          <p:nvPr/>
        </p:nvCxnSpPr>
        <p:spPr>
          <a:xfrm rot="5400000">
            <a:off x="3316942" y="9075267"/>
            <a:ext cx="1060127" cy="701131"/>
          </a:xfrm>
          <a:prstGeom prst="bentConnector3">
            <a:avLst>
              <a:gd name="adj1" fmla="val 1324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Соединительная линия уступом 903">
            <a:extLst>
              <a:ext uri="{FF2B5EF4-FFF2-40B4-BE49-F238E27FC236}">
                <a16:creationId xmlns:a16="http://schemas.microsoft.com/office/drawing/2014/main" xmlns="" id="{EF7071D1-BE49-4A1B-8811-FFC6268219EF}"/>
              </a:ext>
            </a:extLst>
          </p:cNvPr>
          <p:cNvCxnSpPr>
            <a:cxnSpLocks/>
            <a:stCxn id="92" idx="2"/>
            <a:endCxn id="94" idx="0"/>
          </p:cNvCxnSpPr>
          <p:nvPr/>
        </p:nvCxnSpPr>
        <p:spPr>
          <a:xfrm rot="16200000" flipH="1">
            <a:off x="3020721" y="9480177"/>
            <a:ext cx="263083" cy="6883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Соединительная линия уступом 903">
            <a:extLst>
              <a:ext uri="{FF2B5EF4-FFF2-40B4-BE49-F238E27FC236}">
                <a16:creationId xmlns:a16="http://schemas.microsoft.com/office/drawing/2014/main" xmlns="" id="{30D330E8-189B-403C-83EF-0C1AB67953A6}"/>
              </a:ext>
            </a:extLst>
          </p:cNvPr>
          <p:cNvCxnSpPr>
            <a:cxnSpLocks/>
            <a:stCxn id="55" idx="2"/>
            <a:endCxn id="1010" idx="0"/>
          </p:cNvCxnSpPr>
          <p:nvPr/>
        </p:nvCxnSpPr>
        <p:spPr>
          <a:xfrm rot="5400000">
            <a:off x="1984818" y="7532500"/>
            <a:ext cx="257045" cy="13894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903">
            <a:extLst>
              <a:ext uri="{FF2B5EF4-FFF2-40B4-BE49-F238E27FC236}">
                <a16:creationId xmlns:a16="http://schemas.microsoft.com/office/drawing/2014/main" xmlns="" id="{1B345060-1C77-489A-A3B6-573436341CD2}"/>
              </a:ext>
            </a:extLst>
          </p:cNvPr>
          <p:cNvCxnSpPr>
            <a:cxnSpLocks/>
            <a:stCxn id="78" idx="2"/>
            <a:endCxn id="91" idx="0"/>
          </p:cNvCxnSpPr>
          <p:nvPr/>
        </p:nvCxnSpPr>
        <p:spPr>
          <a:xfrm rot="5400000">
            <a:off x="938427" y="9475734"/>
            <a:ext cx="265590" cy="6947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Соединительная линия уступом 903">
            <a:extLst>
              <a:ext uri="{FF2B5EF4-FFF2-40B4-BE49-F238E27FC236}">
                <a16:creationId xmlns:a16="http://schemas.microsoft.com/office/drawing/2014/main" xmlns="" id="{47EFD662-D8F0-4D46-B8BE-62DAF2481AC2}"/>
              </a:ext>
            </a:extLst>
          </p:cNvPr>
          <p:cNvCxnSpPr>
            <a:cxnSpLocks/>
            <a:stCxn id="55" idx="2"/>
            <a:endCxn id="89" idx="0"/>
          </p:cNvCxnSpPr>
          <p:nvPr/>
        </p:nvCxnSpPr>
        <p:spPr>
          <a:xfrm rot="5400000">
            <a:off x="1523525" y="8667813"/>
            <a:ext cx="1853650" cy="715473"/>
          </a:xfrm>
          <a:prstGeom prst="bentConnector3">
            <a:avLst>
              <a:gd name="adj1" fmla="val 744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Соединительная линия уступом 903">
            <a:extLst>
              <a:ext uri="{FF2B5EF4-FFF2-40B4-BE49-F238E27FC236}">
                <a16:creationId xmlns:a16="http://schemas.microsoft.com/office/drawing/2014/main" xmlns="" id="{42EC46F3-1198-439C-9201-297275403091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 rot="5400000">
            <a:off x="1939142" y="9975343"/>
            <a:ext cx="1036745" cy="2077851"/>
          </a:xfrm>
          <a:prstGeom prst="bentConnector3">
            <a:avLst>
              <a:gd name="adj1" fmla="val 1318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Прямая со стрелкой 199">
            <a:extLst>
              <a:ext uri="{FF2B5EF4-FFF2-40B4-BE49-F238E27FC236}">
                <a16:creationId xmlns:a16="http://schemas.microsoft.com/office/drawing/2014/main" xmlns="" id="{C65B3E6E-D325-417D-A60E-CBAC49A6F0BD}"/>
              </a:ext>
            </a:extLst>
          </p:cNvPr>
          <p:cNvCxnSpPr>
            <a:cxnSpLocks/>
            <a:stCxn id="96" idx="2"/>
            <a:endCxn id="93" idx="0"/>
          </p:cNvCxnSpPr>
          <p:nvPr/>
        </p:nvCxnSpPr>
        <p:spPr>
          <a:xfrm flipH="1">
            <a:off x="4197569" y="8895769"/>
            <a:ext cx="1" cy="2570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 стрелкой 202">
            <a:extLst>
              <a:ext uri="{FF2B5EF4-FFF2-40B4-BE49-F238E27FC236}">
                <a16:creationId xmlns:a16="http://schemas.microsoft.com/office/drawing/2014/main" xmlns="" id="{D3A51449-15E2-4BEA-88A5-B2691A1B3690}"/>
              </a:ext>
            </a:extLst>
          </p:cNvPr>
          <p:cNvCxnSpPr>
            <a:cxnSpLocks/>
            <a:stCxn id="55" idx="2"/>
            <a:endCxn id="90" idx="0"/>
          </p:cNvCxnSpPr>
          <p:nvPr/>
        </p:nvCxnSpPr>
        <p:spPr>
          <a:xfrm flipH="1">
            <a:off x="2808082" y="8098724"/>
            <a:ext cx="4" cy="2529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 стрелкой 205">
            <a:extLst>
              <a:ext uri="{FF2B5EF4-FFF2-40B4-BE49-F238E27FC236}">
                <a16:creationId xmlns:a16="http://schemas.microsoft.com/office/drawing/2014/main" xmlns="" id="{AFD4E665-A61D-46C2-A133-3412690F30F3}"/>
              </a:ext>
            </a:extLst>
          </p:cNvPr>
          <p:cNvCxnSpPr>
            <a:cxnSpLocks/>
            <a:stCxn id="90" idx="2"/>
            <a:endCxn id="92" idx="0"/>
          </p:cNvCxnSpPr>
          <p:nvPr/>
        </p:nvCxnSpPr>
        <p:spPr>
          <a:xfrm>
            <a:off x="2808082" y="8891660"/>
            <a:ext cx="3" cy="2611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>
            <a:extLst>
              <a:ext uri="{FF2B5EF4-FFF2-40B4-BE49-F238E27FC236}">
                <a16:creationId xmlns:a16="http://schemas.microsoft.com/office/drawing/2014/main" xmlns="" id="{6B358EC7-E053-4570-B92E-4C044AC26D2C}"/>
              </a:ext>
            </a:extLst>
          </p:cNvPr>
          <p:cNvCxnSpPr>
            <a:cxnSpLocks/>
            <a:stCxn id="1010" idx="2"/>
            <a:endCxn id="78" idx="0"/>
          </p:cNvCxnSpPr>
          <p:nvPr/>
        </p:nvCxnSpPr>
        <p:spPr>
          <a:xfrm flipH="1">
            <a:off x="1418589" y="8895769"/>
            <a:ext cx="5" cy="2545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>
            <a:extLst>
              <a:ext uri="{FF2B5EF4-FFF2-40B4-BE49-F238E27FC236}">
                <a16:creationId xmlns:a16="http://schemas.microsoft.com/office/drawing/2014/main" xmlns="" id="{929707B4-0ED3-4FF6-B9DB-8E849B5466B2}"/>
              </a:ext>
            </a:extLst>
          </p:cNvPr>
          <p:cNvCxnSpPr>
            <a:cxnSpLocks/>
            <a:stCxn id="91" idx="2"/>
            <a:endCxn id="156" idx="0"/>
          </p:cNvCxnSpPr>
          <p:nvPr/>
        </p:nvCxnSpPr>
        <p:spPr>
          <a:xfrm flipH="1">
            <a:off x="720904" y="10495896"/>
            <a:ext cx="2951" cy="2570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>
            <a:extLst>
              <a:ext uri="{FF2B5EF4-FFF2-40B4-BE49-F238E27FC236}">
                <a16:creationId xmlns:a16="http://schemas.microsoft.com/office/drawing/2014/main" xmlns="" id="{3763D6CD-8165-4195-A229-9E111149C4E6}"/>
              </a:ext>
            </a:extLst>
          </p:cNvPr>
          <p:cNvCxnSpPr>
            <a:cxnSpLocks/>
            <a:stCxn id="94" idx="2"/>
            <a:endCxn id="77" idx="0"/>
          </p:cNvCxnSpPr>
          <p:nvPr/>
        </p:nvCxnSpPr>
        <p:spPr>
          <a:xfrm flipH="1">
            <a:off x="3493729" y="10495896"/>
            <a:ext cx="2710" cy="2611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>
            <a:extLst>
              <a:ext uri="{FF2B5EF4-FFF2-40B4-BE49-F238E27FC236}">
                <a16:creationId xmlns:a16="http://schemas.microsoft.com/office/drawing/2014/main" xmlns="" id="{8F90957D-3F70-4F7D-A50B-157EE934D6F5}"/>
              </a:ext>
            </a:extLst>
          </p:cNvPr>
          <p:cNvSpPr/>
          <p:nvPr/>
        </p:nvSpPr>
        <p:spPr>
          <a:xfrm>
            <a:off x="9979396" y="414169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цементной фабрики</a:t>
            </a:r>
            <a:endParaRPr lang="ru-RU" sz="400" dirty="0"/>
          </a:p>
        </p:txBody>
      </p:sp>
      <p:sp>
        <p:nvSpPr>
          <p:cNvPr id="227" name="Прямоугольник 226">
            <a:extLst>
              <a:ext uri="{FF2B5EF4-FFF2-40B4-BE49-F238E27FC236}">
                <a16:creationId xmlns:a16="http://schemas.microsoft.com/office/drawing/2014/main" xmlns="" id="{77B2829B-9A73-48A5-B93C-36696747ADD9}"/>
              </a:ext>
            </a:extLst>
          </p:cNvPr>
          <p:cNvSpPr/>
          <p:nvPr/>
        </p:nvSpPr>
        <p:spPr>
          <a:xfrm>
            <a:off x="1629449" y="1227067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Устранение коммунистических угроз в ЦА </a:t>
            </a:r>
            <a:r>
              <a:rPr lang="ru-RU" sz="100" dirty="0" smtClean="0"/>
              <a:t>(</a:t>
            </a:r>
            <a:endParaRPr lang="ru-RU" sz="400" dirty="0"/>
          </a:p>
        </p:txBody>
      </p:sp>
      <p:cxnSp>
        <p:nvCxnSpPr>
          <p:cNvPr id="231" name="Соединительная линия уступом 903">
            <a:extLst>
              <a:ext uri="{FF2B5EF4-FFF2-40B4-BE49-F238E27FC236}">
                <a16:creationId xmlns:a16="http://schemas.microsoft.com/office/drawing/2014/main" xmlns="" id="{4F66CE16-F4D4-4BEA-B35B-7CA503F701C0}"/>
              </a:ext>
            </a:extLst>
          </p:cNvPr>
          <p:cNvCxnSpPr>
            <a:cxnSpLocks/>
            <a:stCxn id="95" idx="2"/>
            <a:endCxn id="163" idx="0"/>
          </p:cNvCxnSpPr>
          <p:nvPr/>
        </p:nvCxnSpPr>
        <p:spPr>
          <a:xfrm rot="5400000">
            <a:off x="969819" y="11823724"/>
            <a:ext cx="199853" cy="6976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Прямая соединительная линия 237">
            <a:extLst>
              <a:ext uri="{FF2B5EF4-FFF2-40B4-BE49-F238E27FC236}">
                <a16:creationId xmlns:a16="http://schemas.microsoft.com/office/drawing/2014/main" xmlns="" id="{FD347516-2278-4B85-B9D1-D49EF200F440}"/>
              </a:ext>
            </a:extLst>
          </p:cNvPr>
          <p:cNvCxnSpPr>
            <a:cxnSpLocks/>
            <a:stCxn id="77" idx="3"/>
            <a:endCxn id="112" idx="1"/>
          </p:cNvCxnSpPr>
          <p:nvPr/>
        </p:nvCxnSpPr>
        <p:spPr>
          <a:xfrm>
            <a:off x="3956891" y="11027048"/>
            <a:ext cx="472258" cy="14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903">
            <a:extLst>
              <a:ext uri="{FF2B5EF4-FFF2-40B4-BE49-F238E27FC236}">
                <a16:creationId xmlns:a16="http://schemas.microsoft.com/office/drawing/2014/main" xmlns="" id="{FD352671-4213-4DF2-A335-A0D96AEF3058}"/>
              </a:ext>
            </a:extLst>
          </p:cNvPr>
          <p:cNvCxnSpPr>
            <a:cxnSpLocks/>
            <a:stCxn id="89" idx="2"/>
            <a:endCxn id="95" idx="0"/>
          </p:cNvCxnSpPr>
          <p:nvPr/>
        </p:nvCxnSpPr>
        <p:spPr>
          <a:xfrm rot="5400000">
            <a:off x="1235468" y="10675495"/>
            <a:ext cx="1040267" cy="674025"/>
          </a:xfrm>
          <a:prstGeom prst="bentConnector3">
            <a:avLst>
              <a:gd name="adj1" fmla="val 1254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Прямоугольник 269">
            <a:extLst>
              <a:ext uri="{FF2B5EF4-FFF2-40B4-BE49-F238E27FC236}">
                <a16:creationId xmlns:a16="http://schemas.microsoft.com/office/drawing/2014/main" xmlns="" id="{A5342E2A-ECF3-4482-981E-FB362358AC03}"/>
              </a:ext>
            </a:extLst>
          </p:cNvPr>
          <p:cNvSpPr/>
          <p:nvPr/>
        </p:nvSpPr>
        <p:spPr>
          <a:xfrm>
            <a:off x="1631983" y="1075811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</a:t>
            </a:r>
            <a:r>
              <a:rPr lang="ru-RU" sz="700" dirty="0" err="1"/>
              <a:t>Доминиканой</a:t>
            </a:r>
            <a:endParaRPr lang="ru-RU" sz="400" dirty="0"/>
          </a:p>
        </p:txBody>
      </p:sp>
      <p:cxnSp>
        <p:nvCxnSpPr>
          <p:cNvPr id="271" name="Прямая соединительная линия 270">
            <a:extLst>
              <a:ext uri="{FF2B5EF4-FFF2-40B4-BE49-F238E27FC236}">
                <a16:creationId xmlns:a16="http://schemas.microsoft.com/office/drawing/2014/main" xmlns="" id="{A658E4AD-DAE9-412E-8260-CC41A0C2A1E1}"/>
              </a:ext>
            </a:extLst>
          </p:cNvPr>
          <p:cNvCxnSpPr>
            <a:cxnSpLocks/>
            <a:stCxn id="270" idx="3"/>
            <a:endCxn id="77" idx="1"/>
          </p:cNvCxnSpPr>
          <p:nvPr/>
        </p:nvCxnSpPr>
        <p:spPr>
          <a:xfrm flipV="1">
            <a:off x="2558308" y="11027048"/>
            <a:ext cx="472258" cy="10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Соединительная линия уступом 903">
            <a:extLst>
              <a:ext uri="{FF2B5EF4-FFF2-40B4-BE49-F238E27FC236}">
                <a16:creationId xmlns:a16="http://schemas.microsoft.com/office/drawing/2014/main" xmlns="" id="{572840DF-3EA8-46E1-931A-FA2FFC7D98A4}"/>
              </a:ext>
            </a:extLst>
          </p:cNvPr>
          <p:cNvCxnSpPr>
            <a:cxnSpLocks/>
            <a:stCxn id="94" idx="2"/>
            <a:endCxn id="270" idx="0"/>
          </p:cNvCxnSpPr>
          <p:nvPr/>
        </p:nvCxnSpPr>
        <p:spPr>
          <a:xfrm rot="5400000">
            <a:off x="2664683" y="9926360"/>
            <a:ext cx="262221" cy="14012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Соединительная линия уступом 903">
            <a:extLst>
              <a:ext uri="{FF2B5EF4-FFF2-40B4-BE49-F238E27FC236}">
                <a16:creationId xmlns:a16="http://schemas.microsoft.com/office/drawing/2014/main" xmlns="" id="{576D432B-14DD-4A6D-AB31-394D7535A00A}"/>
              </a:ext>
            </a:extLst>
          </p:cNvPr>
          <p:cNvCxnSpPr>
            <a:cxnSpLocks/>
            <a:stCxn id="95" idx="2"/>
            <a:endCxn id="227" idx="0"/>
          </p:cNvCxnSpPr>
          <p:nvPr/>
        </p:nvCxnSpPr>
        <p:spPr>
          <a:xfrm rot="16200000" flipH="1">
            <a:off x="1656583" y="11834646"/>
            <a:ext cx="198034" cy="6740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Соединительная линия уступом 903">
            <a:extLst>
              <a:ext uri="{FF2B5EF4-FFF2-40B4-BE49-F238E27FC236}">
                <a16:creationId xmlns:a16="http://schemas.microsoft.com/office/drawing/2014/main" xmlns="" id="{2A1524CC-F749-457E-8785-AFB89CF85AC6}"/>
              </a:ext>
            </a:extLst>
          </p:cNvPr>
          <p:cNvCxnSpPr>
            <a:cxnSpLocks/>
            <a:stCxn id="270" idx="2"/>
            <a:endCxn id="162" idx="0"/>
          </p:cNvCxnSpPr>
          <p:nvPr/>
        </p:nvCxnSpPr>
        <p:spPr>
          <a:xfrm rot="16200000" flipH="1">
            <a:off x="2675336" y="10717927"/>
            <a:ext cx="234524" cy="139490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Соединительная линия уступом 903">
            <a:extLst>
              <a:ext uri="{FF2B5EF4-FFF2-40B4-BE49-F238E27FC236}">
                <a16:creationId xmlns:a16="http://schemas.microsoft.com/office/drawing/2014/main" xmlns="" id="{034CF559-3849-42CF-A3F3-E3159A936C70}"/>
              </a:ext>
            </a:extLst>
          </p:cNvPr>
          <p:cNvCxnSpPr>
            <a:cxnSpLocks/>
            <a:stCxn id="112" idx="2"/>
            <a:endCxn id="162" idx="0"/>
          </p:cNvCxnSpPr>
          <p:nvPr/>
        </p:nvCxnSpPr>
        <p:spPr>
          <a:xfrm rot="5400000">
            <a:off x="4074088" y="10714417"/>
            <a:ext cx="234186" cy="140226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Соединительная линия уступом 903">
            <a:extLst>
              <a:ext uri="{FF2B5EF4-FFF2-40B4-BE49-F238E27FC236}">
                <a16:creationId xmlns:a16="http://schemas.microsoft.com/office/drawing/2014/main" xmlns="" id="{7672BA52-6BCF-494F-8AA2-A64772CE3CC0}"/>
              </a:ext>
            </a:extLst>
          </p:cNvPr>
          <p:cNvCxnSpPr>
            <a:cxnSpLocks/>
            <a:stCxn id="77" idx="2"/>
            <a:endCxn id="162" idx="0"/>
          </p:cNvCxnSpPr>
          <p:nvPr/>
        </p:nvCxnSpPr>
        <p:spPr>
          <a:xfrm rot="5400000">
            <a:off x="3374094" y="11413005"/>
            <a:ext cx="235593" cy="36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Прямоугольник 303">
            <a:extLst>
              <a:ext uri="{FF2B5EF4-FFF2-40B4-BE49-F238E27FC236}">
                <a16:creationId xmlns:a16="http://schemas.microsoft.com/office/drawing/2014/main" xmlns="" id="{5A90479D-BFEC-4250-A8B4-175610005B0C}"/>
              </a:ext>
            </a:extLst>
          </p:cNvPr>
          <p:cNvSpPr/>
          <p:nvPr/>
        </p:nvSpPr>
        <p:spPr>
          <a:xfrm>
            <a:off x="7902869" y="8351660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Устранить клан </a:t>
            </a:r>
            <a:r>
              <a:rPr lang="ru-RU" sz="700" dirty="0" err="1"/>
              <a:t>Сомосы</a:t>
            </a:r>
            <a:endParaRPr lang="ru-RU" sz="400" dirty="0"/>
          </a:p>
        </p:txBody>
      </p:sp>
      <p:sp>
        <p:nvSpPr>
          <p:cNvPr id="305" name="Прямоугольник 304">
            <a:extLst>
              <a:ext uri="{FF2B5EF4-FFF2-40B4-BE49-F238E27FC236}">
                <a16:creationId xmlns:a16="http://schemas.microsoft.com/office/drawing/2014/main" xmlns="" id="{73C6584F-AB91-413A-9C68-4ACD181B75C0}"/>
              </a:ext>
            </a:extLst>
          </p:cNvPr>
          <p:cNvSpPr/>
          <p:nvPr/>
        </p:nvSpPr>
        <p:spPr>
          <a:xfrm>
            <a:off x="5820935" y="2555740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Реорганизовать Национальную </a:t>
            </a:r>
            <a:r>
              <a:rPr lang="ru-RU" sz="700" dirty="0" smtClean="0"/>
              <a:t>гвардию</a:t>
            </a:r>
            <a:endParaRPr lang="ru-RU" sz="400" dirty="0"/>
          </a:p>
        </p:txBody>
      </p:sp>
      <p:cxnSp>
        <p:nvCxnSpPr>
          <p:cNvPr id="306" name="Соединительная линия уступом 903">
            <a:extLst>
              <a:ext uri="{FF2B5EF4-FFF2-40B4-BE49-F238E27FC236}">
                <a16:creationId xmlns:a16="http://schemas.microsoft.com/office/drawing/2014/main" xmlns="" id="{8BEF26C8-19FF-4ACF-94F5-4225C4EB8246}"/>
              </a:ext>
            </a:extLst>
          </p:cNvPr>
          <p:cNvCxnSpPr>
            <a:cxnSpLocks/>
            <a:stCxn id="56" idx="2"/>
            <a:endCxn id="304" idx="0"/>
          </p:cNvCxnSpPr>
          <p:nvPr/>
        </p:nvCxnSpPr>
        <p:spPr>
          <a:xfrm rot="5400000">
            <a:off x="8936604" y="7528152"/>
            <a:ext cx="252936" cy="13940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Соединительная линия уступом 903">
            <a:extLst>
              <a:ext uri="{FF2B5EF4-FFF2-40B4-BE49-F238E27FC236}">
                <a16:creationId xmlns:a16="http://schemas.microsoft.com/office/drawing/2014/main" xmlns="" id="{07137075-E005-4218-9DD1-C16A5EBE52A6}"/>
              </a:ext>
            </a:extLst>
          </p:cNvPr>
          <p:cNvCxnSpPr>
            <a:cxnSpLocks/>
            <a:stCxn id="55" idx="2"/>
            <a:endCxn id="96" idx="0"/>
          </p:cNvCxnSpPr>
          <p:nvPr/>
        </p:nvCxnSpPr>
        <p:spPr>
          <a:xfrm rot="16200000" flipH="1">
            <a:off x="3374306" y="7532504"/>
            <a:ext cx="257045" cy="13894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Прямоугольник 129">
            <a:extLst>
              <a:ext uri="{FF2B5EF4-FFF2-40B4-BE49-F238E27FC236}">
                <a16:creationId xmlns:a16="http://schemas.microsoft.com/office/drawing/2014/main" xmlns="" id="{ABFF5B51-3609-4286-A116-20D114007F6D}"/>
              </a:ext>
            </a:extLst>
          </p:cNvPr>
          <p:cNvSpPr/>
          <p:nvPr/>
        </p:nvSpPr>
        <p:spPr>
          <a:xfrm>
            <a:off x="9292357" y="8349423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социальные слои общества </a:t>
            </a:r>
            <a:r>
              <a:rPr lang="ru-RU" sz="200" dirty="0"/>
              <a:t>(В первые годы своего существования PLI добилась объединения различных социальных слоев: рабочих, студентов, торговцев, домохозяек, крестьян и т. д.)</a:t>
            </a:r>
            <a:endParaRPr lang="ru-RU" sz="400" dirty="0"/>
          </a:p>
        </p:txBody>
      </p: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xmlns="" id="{42471CBD-413A-4A3C-B6F6-DCD88E55B78D}"/>
              </a:ext>
            </a:extLst>
          </p:cNvPr>
          <p:cNvSpPr/>
          <p:nvPr/>
        </p:nvSpPr>
        <p:spPr>
          <a:xfrm>
            <a:off x="10564701" y="334905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Банановые плантации</a:t>
            </a:r>
            <a:endParaRPr lang="ru-RU" sz="400" dirty="0"/>
          </a:p>
        </p:txBody>
      </p:sp>
      <p:sp>
        <p:nvSpPr>
          <p:cNvPr id="133" name="Прямоугольник 132">
            <a:extLst>
              <a:ext uri="{FF2B5EF4-FFF2-40B4-BE49-F238E27FC236}">
                <a16:creationId xmlns:a16="http://schemas.microsoft.com/office/drawing/2014/main" xmlns="" id="{5A02DB7D-6E57-4AEF-9913-B75B2F02E27D}"/>
              </a:ext>
            </a:extLst>
          </p:cNvPr>
          <p:cNvSpPr/>
          <p:nvPr/>
        </p:nvSpPr>
        <p:spPr>
          <a:xfrm>
            <a:off x="9292357" y="11532641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Вторая Великая Республика Центральной Америки</a:t>
            </a:r>
            <a:endParaRPr lang="ru-RU" sz="400" dirty="0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xmlns="" id="{D80463F0-008D-4836-8F9E-3D2D6E66AB47}"/>
              </a:ext>
            </a:extLst>
          </p:cNvPr>
          <p:cNvSpPr/>
          <p:nvPr/>
        </p:nvSpPr>
        <p:spPr>
          <a:xfrm>
            <a:off x="9292357" y="1074967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Центральноамериканский союз</a:t>
            </a:r>
            <a:endParaRPr lang="ru-RU" sz="400" dirty="0"/>
          </a:p>
        </p:txBody>
      </p:sp>
      <p:sp>
        <p:nvSpPr>
          <p:cNvPr id="136" name="Прямоугольник 135">
            <a:extLst>
              <a:ext uri="{FF2B5EF4-FFF2-40B4-BE49-F238E27FC236}">
                <a16:creationId xmlns:a16="http://schemas.microsoft.com/office/drawing/2014/main" xmlns="" id="{C758B007-0C96-4689-82E4-6C593885F846}"/>
              </a:ext>
            </a:extLst>
          </p:cNvPr>
          <p:cNvSpPr/>
          <p:nvPr/>
        </p:nvSpPr>
        <p:spPr>
          <a:xfrm>
            <a:off x="9292356" y="12270675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Великая конституция  </a:t>
            </a:r>
            <a:r>
              <a:rPr lang="ru-RU" sz="100" dirty="0"/>
              <a:t>(Договор не был конституцией, и существование республики зависело исключительно от готовности каждого члена остаться в союзе, но, тем не менее, была создана Великая Республика Центральной Америки со столицей в </a:t>
            </a:r>
            <a:r>
              <a:rPr lang="ru-RU" sz="100" dirty="0" err="1"/>
              <a:t>Амапале</a:t>
            </a:r>
            <a:r>
              <a:rPr lang="ru-RU" sz="100" dirty="0"/>
              <a:t> .) Подписавшие настоящий договор правительства не отказываются от своей автономии и независимости в отношении управления своими внутренними делами, и конституция и законы каждого штата остаются в силе, поскольку они не противоречат положениям настоящего договора. . Для исполнения положений, содержащихся в Статье I, должен быть сейм, состоящий из одного члена и одного заместителя, избираемых каждым из съездов подписавших республик сроком на три года. 27 августа 1898 года представители собрались в Манагуа , чтобы разработать и подписать конституцию Великой республики. Конституция Великой Республики Центральной Америки была ратифицирована 1 ноября 1898 года, официально изменив название страны на Соединенные Штаты Центральной Америки .</a:t>
            </a:r>
            <a:endParaRPr lang="ru-RU" sz="400" dirty="0"/>
          </a:p>
        </p:txBody>
      </p:sp>
      <p:sp>
        <p:nvSpPr>
          <p:cNvPr id="139" name="Прямоугольник 138">
            <a:extLst>
              <a:ext uri="{FF2B5EF4-FFF2-40B4-BE49-F238E27FC236}">
                <a16:creationId xmlns:a16="http://schemas.microsoft.com/office/drawing/2014/main" xmlns="" id="{2772F863-F97F-446C-9EF5-E9FBA76BA105}"/>
              </a:ext>
            </a:extLst>
          </p:cNvPr>
          <p:cNvSpPr/>
          <p:nvPr/>
        </p:nvSpPr>
        <p:spPr>
          <a:xfrm>
            <a:off x="3026887" y="1227067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военное положение (в состоянии войны)</a:t>
            </a:r>
            <a:endParaRPr lang="ru-RU" sz="400" dirty="0"/>
          </a:p>
        </p:txBody>
      </p: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xmlns="" id="{B3FCE5AB-B549-43E5-94DB-B0838C67B62E}"/>
              </a:ext>
            </a:extLst>
          </p:cNvPr>
          <p:cNvCxnSpPr>
            <a:cxnSpLocks/>
            <a:stCxn id="162" idx="2"/>
            <a:endCxn id="139" idx="0"/>
          </p:cNvCxnSpPr>
          <p:nvPr/>
        </p:nvCxnSpPr>
        <p:spPr>
          <a:xfrm>
            <a:off x="3490050" y="12072641"/>
            <a:ext cx="0" cy="1980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>
            <a:extLst>
              <a:ext uri="{FF2B5EF4-FFF2-40B4-BE49-F238E27FC236}">
                <a16:creationId xmlns:a16="http://schemas.microsoft.com/office/drawing/2014/main" xmlns="" id="{6DB489FB-B7F5-4424-8C73-6D37DF418426}"/>
              </a:ext>
            </a:extLst>
          </p:cNvPr>
          <p:cNvCxnSpPr>
            <a:cxnSpLocks/>
            <a:stCxn id="56" idx="2"/>
            <a:endCxn id="130" idx="0"/>
          </p:cNvCxnSpPr>
          <p:nvPr/>
        </p:nvCxnSpPr>
        <p:spPr>
          <a:xfrm flipH="1">
            <a:off x="9755520" y="8098724"/>
            <a:ext cx="4592" cy="250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xmlns="" id="{D8560F03-D7E5-4EAE-8AB6-25DD52B13299}"/>
              </a:ext>
            </a:extLst>
          </p:cNvPr>
          <p:cNvSpPr/>
          <p:nvPr/>
        </p:nvSpPr>
        <p:spPr>
          <a:xfrm>
            <a:off x="10677253" y="8349423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</a:t>
            </a:r>
            <a:r>
              <a:rPr lang="ru-RU" sz="700" dirty="0" err="1"/>
              <a:t>Монкаду</a:t>
            </a:r>
            <a:r>
              <a:rPr lang="ru-RU" sz="700" dirty="0"/>
              <a:t> на службу </a:t>
            </a:r>
            <a:r>
              <a:rPr lang="ru-RU" sz="500" dirty="0"/>
              <a:t>(может ему передать пост директора </a:t>
            </a:r>
            <a:r>
              <a:rPr lang="ru-RU" sz="500" dirty="0" err="1"/>
              <a:t>нац</a:t>
            </a:r>
            <a:r>
              <a:rPr lang="ru-RU" sz="500" dirty="0"/>
              <a:t> гвардии)</a:t>
            </a:r>
            <a:endParaRPr lang="ru-RU" sz="400" dirty="0"/>
          </a:p>
        </p:txBody>
      </p:sp>
      <p:sp>
        <p:nvSpPr>
          <p:cNvPr id="145" name="Прямоугольник 144">
            <a:extLst>
              <a:ext uri="{FF2B5EF4-FFF2-40B4-BE49-F238E27FC236}">
                <a16:creationId xmlns:a16="http://schemas.microsoft.com/office/drawing/2014/main" xmlns="" id="{9B2FDAB2-B211-4434-9C5B-E5DF44A10A33}"/>
              </a:ext>
            </a:extLst>
          </p:cNvPr>
          <p:cNvSpPr/>
          <p:nvPr/>
        </p:nvSpPr>
        <p:spPr>
          <a:xfrm>
            <a:off x="4424325" y="1227067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Денонсировать договор </a:t>
            </a:r>
            <a:r>
              <a:rPr lang="ru-RU" sz="700" dirty="0" err="1" smtClean="0"/>
              <a:t>Эсгуэрры-Баркенаса</a:t>
            </a:r>
            <a:endParaRPr lang="ru-RU" sz="400" dirty="0"/>
          </a:p>
        </p:txBody>
      </p:sp>
      <p:cxnSp>
        <p:nvCxnSpPr>
          <p:cNvPr id="146" name="Соединительная линия уступом 903">
            <a:extLst>
              <a:ext uri="{FF2B5EF4-FFF2-40B4-BE49-F238E27FC236}">
                <a16:creationId xmlns:a16="http://schemas.microsoft.com/office/drawing/2014/main" xmlns="" id="{7F2B1BD7-0FDF-4BD9-834C-72911F99D650}"/>
              </a:ext>
            </a:extLst>
          </p:cNvPr>
          <p:cNvCxnSpPr>
            <a:cxnSpLocks/>
            <a:stCxn id="162" idx="2"/>
            <a:endCxn id="145" idx="0"/>
          </p:cNvCxnSpPr>
          <p:nvPr/>
        </p:nvCxnSpPr>
        <p:spPr>
          <a:xfrm rot="16200000" flipH="1">
            <a:off x="4089752" y="11472939"/>
            <a:ext cx="198034" cy="13974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xmlns="" id="{5F0353F8-E21C-4F18-BE59-BB22D272D767}"/>
              </a:ext>
            </a:extLst>
          </p:cNvPr>
          <p:cNvSpPr/>
          <p:nvPr/>
        </p:nvSpPr>
        <p:spPr>
          <a:xfrm>
            <a:off x="9292356" y="9947945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«политику добрососедства» </a:t>
            </a:r>
            <a:r>
              <a:rPr lang="ru-RU" sz="400" dirty="0"/>
              <a:t>(Укрепить отношения со странами Центральной Америки)</a:t>
            </a:r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xmlns="" id="{4A8FCB66-A700-49E8-963C-C94CA0CCF5FD}"/>
              </a:ext>
            </a:extLst>
          </p:cNvPr>
          <p:cNvSpPr/>
          <p:nvPr/>
        </p:nvSpPr>
        <p:spPr>
          <a:xfrm>
            <a:off x="10677253" y="9146233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Либеральная Лига </a:t>
            </a:r>
            <a:r>
              <a:rPr lang="ru-RU" sz="100" dirty="0"/>
              <a:t>(</a:t>
            </a:r>
            <a:r>
              <a:rPr lang="ru-RU" sz="100" dirty="0" err="1"/>
              <a:t>Сомоса</a:t>
            </a:r>
            <a:r>
              <a:rPr lang="ru-RU" sz="100" dirty="0"/>
              <a:t> решил также милитаризовать часть либеральной партии. В 1937 году так называемой Военной либеральной лиге (в ней состояли члены </a:t>
            </a:r>
            <a:r>
              <a:rPr lang="ru-RU" sz="100" dirty="0" err="1"/>
              <a:t>либераль¬ной</a:t>
            </a:r>
            <a:r>
              <a:rPr lang="ru-RU" sz="100" dirty="0"/>
              <a:t> партии — ветераны гражданских войн) был присвоен статус </a:t>
            </a:r>
            <a:r>
              <a:rPr lang="ru-RU" sz="100" dirty="0" err="1"/>
              <a:t>вспомога¬тельных</a:t>
            </a:r>
            <a:r>
              <a:rPr lang="ru-RU" sz="100" dirty="0"/>
              <a:t> военных формирований национальной гвардии. Всего в лиге было примерно 2600 членов, и ее боевые отряды были распределены по городам и поселкам . Главой лиги был сам </a:t>
            </a:r>
            <a:r>
              <a:rPr lang="ru-RU" sz="100" dirty="0" err="1"/>
              <a:t>Сомоса</a:t>
            </a:r>
            <a:r>
              <a:rPr lang="ru-RU" sz="100" dirty="0"/>
              <a:t>.)</a:t>
            </a:r>
            <a:endParaRPr lang="ru-RU" sz="400" dirty="0"/>
          </a:p>
        </p:txBody>
      </p:sp>
      <p:sp>
        <p:nvSpPr>
          <p:cNvPr id="151" name="Прямоугольник 150">
            <a:extLst>
              <a:ext uri="{FF2B5EF4-FFF2-40B4-BE49-F238E27FC236}">
                <a16:creationId xmlns:a16="http://schemas.microsoft.com/office/drawing/2014/main" xmlns="" id="{42471CBD-413A-4A3C-B6F6-DCD88E55B78D}"/>
              </a:ext>
            </a:extLst>
          </p:cNvPr>
          <p:cNvSpPr/>
          <p:nvPr/>
        </p:nvSpPr>
        <p:spPr>
          <a:xfrm>
            <a:off x="7201572" y="415321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Международный университет сельского хозяйства </a:t>
            </a:r>
            <a:r>
              <a:rPr lang="ru-RU" sz="700" dirty="0" smtClean="0"/>
              <a:t>и животноводства</a:t>
            </a:r>
            <a:endParaRPr lang="ru-RU" sz="100" dirty="0"/>
          </a:p>
        </p:txBody>
      </p:sp>
      <p:sp>
        <p:nvSpPr>
          <p:cNvPr id="152" name="Прямоугольник 151">
            <a:extLst>
              <a:ext uri="{FF2B5EF4-FFF2-40B4-BE49-F238E27FC236}">
                <a16:creationId xmlns:a16="http://schemas.microsoft.com/office/drawing/2014/main" xmlns="" id="{29CBE310-5100-413A-B4C1-EA4E28F411B1}"/>
              </a:ext>
            </a:extLst>
          </p:cNvPr>
          <p:cNvSpPr/>
          <p:nvPr/>
        </p:nvSpPr>
        <p:spPr>
          <a:xfrm>
            <a:off x="7203327" y="495774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Международный университет интеграции Латинской </a:t>
            </a:r>
            <a:r>
              <a:rPr lang="ru-RU" sz="700" dirty="0" smtClean="0"/>
              <a:t>Америки</a:t>
            </a:r>
            <a:endParaRPr lang="ru-RU" sz="400" dirty="0"/>
          </a:p>
        </p:txBody>
      </p:sp>
      <p:cxnSp>
        <p:nvCxnSpPr>
          <p:cNvPr id="154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7232115" y="2916923"/>
            <a:ext cx="253802" cy="61143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rot="16200000" flipH="1">
            <a:off x="7859445" y="2901028"/>
            <a:ext cx="247969" cy="6373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49" idx="2"/>
            <a:endCxn id="45" idx="0"/>
          </p:cNvCxnSpPr>
          <p:nvPr/>
        </p:nvCxnSpPr>
        <p:spPr>
          <a:xfrm rot="5400000">
            <a:off x="8549597" y="2848269"/>
            <a:ext cx="247969" cy="7429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49" idx="2"/>
            <a:endCxn id="48" idx="0"/>
          </p:cNvCxnSpPr>
          <p:nvPr/>
        </p:nvCxnSpPr>
        <p:spPr>
          <a:xfrm rot="16200000" flipH="1">
            <a:off x="9277945" y="2862830"/>
            <a:ext cx="253802" cy="719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rot="5400000">
            <a:off x="9954483" y="2905914"/>
            <a:ext cx="253803" cy="63345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47" idx="2"/>
            <a:endCxn id="132" idx="0"/>
          </p:cNvCxnSpPr>
          <p:nvPr/>
        </p:nvCxnSpPr>
        <p:spPr>
          <a:xfrm rot="16200000" flipH="1">
            <a:off x="10586329" y="2907520"/>
            <a:ext cx="253316" cy="6297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48" idx="2"/>
            <a:endCxn id="226" idx="0"/>
          </p:cNvCxnSpPr>
          <p:nvPr/>
        </p:nvCxnSpPr>
        <p:spPr>
          <a:xfrm rot="16200000" flipH="1">
            <a:off x="9977534" y="3676665"/>
            <a:ext cx="252148" cy="6779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132" idx="2"/>
            <a:endCxn id="226" idx="0"/>
          </p:cNvCxnSpPr>
          <p:nvPr/>
        </p:nvCxnSpPr>
        <p:spPr>
          <a:xfrm rot="5400000">
            <a:off x="10608895" y="3722720"/>
            <a:ext cx="252635" cy="58530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45" idx="2"/>
            <a:endCxn id="151" idx="0"/>
          </p:cNvCxnSpPr>
          <p:nvPr/>
        </p:nvCxnSpPr>
        <p:spPr>
          <a:xfrm rot="5400000">
            <a:off x="7848676" y="3699768"/>
            <a:ext cx="269509" cy="63739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43" idx="2"/>
            <a:endCxn id="151" idx="0"/>
          </p:cNvCxnSpPr>
          <p:nvPr/>
        </p:nvCxnSpPr>
        <p:spPr>
          <a:xfrm rot="16200000" flipH="1">
            <a:off x="7227178" y="3715661"/>
            <a:ext cx="263676" cy="6114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 стрелкой 190">
            <a:extLst>
              <a:ext uri="{FF2B5EF4-FFF2-40B4-BE49-F238E27FC236}">
                <a16:creationId xmlns:a16="http://schemas.microsoft.com/office/drawing/2014/main" xmlns="" id="{11E09268-6642-4446-BE40-6FEF2498A4ED}"/>
              </a:ext>
            </a:extLst>
          </p:cNvPr>
          <p:cNvCxnSpPr>
            <a:cxnSpLocks/>
            <a:stCxn id="151" idx="2"/>
            <a:endCxn id="152" idx="0"/>
          </p:cNvCxnSpPr>
          <p:nvPr/>
        </p:nvCxnSpPr>
        <p:spPr>
          <a:xfrm>
            <a:off x="7664735" y="4693218"/>
            <a:ext cx="1755" cy="26452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единительная линия 203"/>
          <p:cNvCxnSpPr>
            <a:cxnSpLocks/>
            <a:stCxn id="995" idx="3"/>
            <a:endCxn id="305" idx="1"/>
          </p:cNvCxnSpPr>
          <p:nvPr/>
        </p:nvCxnSpPr>
        <p:spPr>
          <a:xfrm>
            <a:off x="5355476" y="2825738"/>
            <a:ext cx="46545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 стрелкой 210">
            <a:extLst>
              <a:ext uri="{FF2B5EF4-FFF2-40B4-BE49-F238E27FC236}">
                <a16:creationId xmlns:a16="http://schemas.microsoft.com/office/drawing/2014/main" xmlns="" id="{59266080-AC10-42CA-B68E-CEDF802FA3D3}"/>
              </a:ext>
            </a:extLst>
          </p:cNvPr>
          <p:cNvCxnSpPr>
            <a:cxnSpLocks/>
            <a:stCxn id="305" idx="2"/>
            <a:endCxn id="1009" idx="0"/>
          </p:cNvCxnSpPr>
          <p:nvPr/>
        </p:nvCxnSpPr>
        <p:spPr>
          <a:xfrm flipH="1">
            <a:off x="6276637" y="3095740"/>
            <a:ext cx="7461" cy="186784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305" idx="2"/>
            <a:endCxn id="996" idx="0"/>
          </p:cNvCxnSpPr>
          <p:nvPr/>
        </p:nvCxnSpPr>
        <p:spPr>
          <a:xfrm rot="5400000">
            <a:off x="5803216" y="2883290"/>
            <a:ext cx="268433" cy="6933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305" idx="2"/>
            <a:endCxn id="1007" idx="0"/>
          </p:cNvCxnSpPr>
          <p:nvPr/>
        </p:nvCxnSpPr>
        <p:spPr>
          <a:xfrm rot="5400000">
            <a:off x="4654286" y="3333768"/>
            <a:ext cx="1867841" cy="1391784"/>
          </a:xfrm>
          <a:prstGeom prst="bentConnector3">
            <a:avLst>
              <a:gd name="adj1" fmla="val 6824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>
            <a:extLst>
              <a:ext uri="{FF2B5EF4-FFF2-40B4-BE49-F238E27FC236}">
                <a16:creationId xmlns:a16="http://schemas.microsoft.com/office/drawing/2014/main" xmlns="" id="{D53819E8-2FF6-4FFA-A7E4-75D55AADB8B5}"/>
              </a:ext>
            </a:extLst>
          </p:cNvPr>
          <p:cNvSpPr/>
          <p:nvPr/>
        </p:nvSpPr>
        <p:spPr>
          <a:xfrm>
            <a:off x="8579163" y="496615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Молочный </a:t>
            </a:r>
            <a:r>
              <a:rPr lang="ru-RU" sz="700" dirty="0" smtClean="0"/>
              <a:t>завод</a:t>
            </a:r>
            <a:endParaRPr lang="ru-RU" sz="200" dirty="0"/>
          </a:p>
        </p:txBody>
      </p:sp>
      <p:cxnSp>
        <p:nvCxnSpPr>
          <p:cNvPr id="225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43" idx="2"/>
            <a:endCxn id="168" idx="0"/>
          </p:cNvCxnSpPr>
          <p:nvPr/>
        </p:nvCxnSpPr>
        <p:spPr>
          <a:xfrm rot="16200000" flipH="1">
            <a:off x="7912482" y="3030357"/>
            <a:ext cx="273370" cy="19917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Прямоугольник 242">
            <a:extLst>
              <a:ext uri="{FF2B5EF4-FFF2-40B4-BE49-F238E27FC236}">
                <a16:creationId xmlns:a16="http://schemas.microsoft.com/office/drawing/2014/main" xmlns="" id="{03F7D570-4EE1-495E-9294-D367F2E7763E}"/>
              </a:ext>
            </a:extLst>
          </p:cNvPr>
          <p:cNvSpPr/>
          <p:nvPr/>
        </p:nvSpPr>
        <p:spPr>
          <a:xfrm>
            <a:off x="11725180" y="93477"/>
            <a:ext cx="4089396" cy="5476194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r>
              <a:rPr lang="ru-RU" sz="500" dirty="0" smtClean="0"/>
              <a:t>Однако </a:t>
            </a:r>
            <a:r>
              <a:rPr lang="ru-RU" sz="500" dirty="0"/>
              <a:t>«план Эдвардса» не решал глав­ной проблемы — отсутствия валюты в Никарагуа. Фактически американцы лишь предлагали меньше импортировать. Но без импорта не мог функционировать и экспорт — аграриям были нужны машины, оборудование, горючее и т.д.</a:t>
            </a:r>
          </a:p>
          <a:p>
            <a:r>
              <a:rPr lang="ru-RU" sz="500" dirty="0"/>
              <a:t>Неудивительно, что уже в декабре 1937 года Торговая палата Манагуа и Аграрная ассоциация Никарагуа, объединявшая крупных сельхозпроизводи­телей, открыто высказались против «плана Эдвардса». Предприниматели тре­бовали отмены ограничений валютного курса и свободной продажи валюты.</a:t>
            </a:r>
          </a:p>
          <a:p>
            <a:r>
              <a:rPr lang="ru-RU" sz="500" dirty="0"/>
              <a:t>Сильной стороной </a:t>
            </a:r>
            <a:r>
              <a:rPr lang="ru-RU" sz="500" dirty="0" err="1"/>
              <a:t>Сомосы</a:t>
            </a:r>
            <a:r>
              <a:rPr lang="ru-RU" sz="500" dirty="0"/>
              <a:t> была гибкость в проводимой политике, так как никаких собственных убеждений у него не было. Поэтому 10 декабря 1937 года </a:t>
            </a:r>
            <a:r>
              <a:rPr lang="ru-RU" sz="500" dirty="0" err="1"/>
              <a:t>Сомоса</a:t>
            </a:r>
            <a:r>
              <a:rPr lang="ru-RU" sz="500" dirty="0"/>
              <a:t> признал «план Эдвардса» неудачным, но, правда, лишь потому, что Эдвардсу якобы дали «неправильные данные» (</a:t>
            </a:r>
            <a:r>
              <a:rPr lang="ru-RU" sz="500" dirty="0" err="1"/>
              <a:t>Сомоса</a:t>
            </a:r>
            <a:r>
              <a:rPr lang="ru-RU" sz="500" dirty="0"/>
              <a:t> не хотел обижать аме­риканцев). </a:t>
            </a:r>
            <a:r>
              <a:rPr lang="ru-RU" sz="500" dirty="0" err="1"/>
              <a:t>Сомоса</a:t>
            </a:r>
            <a:r>
              <a:rPr lang="ru-RU" sz="500" dirty="0"/>
              <a:t> предложил, чтобы экспортеры могли самостоятельно про­давать на рынке 80% валютной выручки по фактически сложившемуся курсу</a:t>
            </a:r>
            <a:r>
              <a:rPr lang="ru-RU" sz="500" dirty="0" smtClean="0"/>
              <a:t>.</a:t>
            </a:r>
            <a:br>
              <a:rPr lang="ru-RU" sz="500" dirty="0" smtClean="0"/>
            </a:br>
            <a:r>
              <a:rPr lang="ru-RU" sz="500" dirty="0"/>
              <a:t>Такое коренное изменение валютной политики привело к резкому паде­нию курса кордобы, который установился на уровне 1:5,9 к июню 1938 года.</a:t>
            </a:r>
          </a:p>
          <a:p>
            <a:r>
              <a:rPr lang="ru-RU" sz="500" dirty="0"/>
              <a:t>Однако такой курс не устраивал импортеров, и они решили договориться и не покупать кордобу дороже курса 1:4,5.</a:t>
            </a:r>
          </a:p>
          <a:p>
            <a:r>
              <a:rPr lang="ru-RU" sz="500" dirty="0"/>
              <a:t>Между тем в стране из-за подорожания импорта резко выросли цены, что угрожало уже политической стабильности режима.</a:t>
            </a:r>
          </a:p>
          <a:p>
            <a:r>
              <a:rPr lang="ru-RU" sz="500" dirty="0"/>
              <a:t>В июне 1938 года </a:t>
            </a:r>
            <a:r>
              <a:rPr lang="ru-RU" sz="500" dirty="0" err="1"/>
              <a:t>Сомоса</a:t>
            </a:r>
            <a:r>
              <a:rPr lang="ru-RU" sz="500" dirty="0"/>
              <a:t> опять ввел контроль над обменным курсом, запре­тив свободную покупку и продажу долларов частными лицами. Правительство теперь устанавливало официальный курс кордобы еженедельно, что опять-та­ки не добавляло стабильности в ведении бизнеса для экспортеров и импор­теров. Фактически правительство закрепило кордобу на сложившемся крайне низком обменном курсе по отношению к доллару.</a:t>
            </a:r>
          </a:p>
          <a:p>
            <a:r>
              <a:rPr lang="ru-RU" sz="500" dirty="0"/>
              <a:t>Население было крайне недовольно ростом цен — ведь, продавая кофе и ба­наны, Никарагуа закупала очень много продовольствия, цены на которое с па­дением кордобы, естественно, сильно выросли. В марте 1937 года «популист» </a:t>
            </a:r>
            <a:r>
              <a:rPr lang="ru-RU" sz="500" dirty="0" err="1"/>
              <a:t>Сомоса</a:t>
            </a:r>
            <a:r>
              <a:rPr lang="ru-RU" sz="500" dirty="0"/>
              <a:t> начал бороться с порождением собственной политики. Он заставил всех торговцев помещать ценники на видных местах на витринах магазинов и лавок, чтобы правительственные чиновники (из состава Комиссии по валют­ному обмену) могли их контролировать. К тому же чиновникам дали право проверять бухгалтерскую отчетность торговцев, чтобы выяснять, насколько их закупочные цены отличаются от цен продажи.</a:t>
            </a:r>
          </a:p>
          <a:p>
            <a:r>
              <a:rPr lang="ru-RU" sz="500" dirty="0"/>
              <a:t>Однако торговцев такие меры не сильно напугали, и цены продолжили свой стремительный рост. Тогда </a:t>
            </a:r>
            <a:r>
              <a:rPr lang="ru-RU" sz="500" dirty="0" err="1"/>
              <a:t>Сомоса</a:t>
            </a:r>
            <a:r>
              <a:rPr lang="ru-RU" sz="500" dirty="0"/>
              <a:t> был вынужден перейти уже к прямо­му контролю над ценами. В январе 1938 года максимальная торговая наценка на товары повседневного пользования (ткани, нитки, мачете, плуги, лопаты, лекарства, мука и т.д.) была установлена в размере 20%.</a:t>
            </a:r>
          </a:p>
          <a:p>
            <a:r>
              <a:rPr lang="ru-RU" sz="500" dirty="0"/>
              <a:t>Для контроля над ценами был создан специальный государственный ор­ган — Национальная комиссия по регулированию. В нее имели право обра­титься все недовольные потребители. Комиссия могла оштрафовать и даже за­крыть торговое предприятие за превышение предельной наценки.</a:t>
            </a:r>
          </a:p>
          <a:p>
            <a:r>
              <a:rPr lang="ru-RU" sz="500" dirty="0"/>
              <a:t>Торговая палата Манагуа в письме к </a:t>
            </a:r>
            <a:r>
              <a:rPr lang="ru-RU" sz="500" dirty="0" err="1"/>
              <a:t>Сомосе</a:t>
            </a:r>
            <a:r>
              <a:rPr lang="ru-RU" sz="500" dirty="0"/>
              <a:t> отмечала, что причиной посто­янного роста цен является нестабильность курса кордобы, и предприниматели стараются с помощью повышения цен гарантировать себя от возможных по­терь при обмене (ведь кордоба в любом случае не росла, а только падала по от­ношению к доллару).</a:t>
            </a:r>
          </a:p>
          <a:p>
            <a:r>
              <a:rPr lang="ru-RU" sz="500" dirty="0"/>
              <a:t>В июне 1937 года, чтобы сбить цены, </a:t>
            </a:r>
            <a:r>
              <a:rPr lang="ru-RU" sz="500" dirty="0" err="1"/>
              <a:t>Сомоса</a:t>
            </a:r>
            <a:r>
              <a:rPr lang="ru-RU" sz="500" dirty="0"/>
              <a:t> ввел пятилетнее эмбарго на экспорт говядины (причем сам диктатор этот запрет обходил, продавая мясо со своих предприятий). Предприниматели, конечно, были недовольны, но к тому времени руководство Торговой палатой уже находилось в руках став­ленников </a:t>
            </a:r>
            <a:r>
              <a:rPr lang="ru-RU" sz="500" dirty="0" err="1"/>
              <a:t>Сомосы</a:t>
            </a:r>
            <a:r>
              <a:rPr lang="ru-RU" sz="500" dirty="0"/>
              <a:t>, и протесты были вялыми и сервильными. На границе с Ко­ста-Рикой расцвела контрабанда говядины, в которой активно участвовали национальная гвардия и близкие к режиму бизнесмены.</a:t>
            </a:r>
          </a:p>
          <a:p>
            <a:r>
              <a:rPr lang="ru-RU" sz="500" dirty="0"/>
              <a:t>В феврале 1938 года </a:t>
            </a:r>
            <a:r>
              <a:rPr lang="ru-RU" sz="500" dirty="0" err="1"/>
              <a:t>Сомоса</a:t>
            </a:r>
            <a:r>
              <a:rPr lang="ru-RU" sz="500" dirty="0"/>
              <a:t> объявил о более радикальных мерах по борь­бе с инфляцией. Предполагалось создать национальный комиссариат, который продавал бы рабочим и крестьянам продукты первой необходимости по себе­стоимости. Организовывать такие магазины предполагалось за счет взносов самих же рабочих. Но такая мера ударила бы по бизнесу уже сильно, а </a:t>
            </a:r>
            <a:r>
              <a:rPr lang="ru-RU" sz="500" dirty="0" err="1"/>
              <a:t>Сомоса</a:t>
            </a:r>
            <a:r>
              <a:rPr lang="ru-RU" sz="500" dirty="0"/>
              <a:t> никогда не ссорился с предпринимателями — главной социальной опорой сво­ей власти. Поэтому из идеи альтернативных государственных магазинов так ничего и не вышло.</a:t>
            </a:r>
          </a:p>
          <a:p>
            <a:r>
              <a:rPr lang="ru-RU" sz="500" dirty="0"/>
              <a:t>Таким образом, валютная политика </a:t>
            </a:r>
            <a:r>
              <a:rPr lang="ru-RU" sz="500" dirty="0" err="1"/>
              <a:t>Сомосы</a:t>
            </a:r>
            <a:r>
              <a:rPr lang="ru-RU" sz="500" dirty="0"/>
              <a:t> не решила ни одной из постав­ленных задач, но зато привела к резкому росту цен в стране.</a:t>
            </a:r>
          </a:p>
          <a:p>
            <a:r>
              <a:rPr lang="ru-RU" sz="500" dirty="0"/>
              <a:t>Для укрепления доходной базы бюджета </a:t>
            </a:r>
            <a:r>
              <a:rPr lang="ru-RU" sz="500" dirty="0" err="1"/>
              <a:t>Сомоса</a:t>
            </a:r>
            <a:r>
              <a:rPr lang="ru-RU" sz="500" dirty="0"/>
              <a:t> упорядочил налогообло­жение, создав единую налоговую службу. Однако основная тяжесть при взи­мании налогов по-прежнему лежала на рядовых потребителях, потому что практически все собираемые налоги были косвенными. Правительство взи­мало акциз на бензин, алкогольные напитки, табак и сахар. Правда, в декабре 1939 года был введен налог на имущество (0,5% от оценочной стоимости) и на­лог на наследство на недвижимость (плавающая шкала от 0,5 до 15%). Однако этих налогов собиралось очень мало, и существенной роли в формировании дохода бюджета они не играли.</a:t>
            </a:r>
          </a:p>
          <a:p>
            <a:r>
              <a:rPr lang="ru-RU" sz="500" dirty="0"/>
              <a:t>Единственным налогом, не затрагивающим население впрямую, был налог на экспорт кофе, но он был снижен на 20% по просьбе экспортеров.</a:t>
            </a:r>
          </a:p>
          <a:p>
            <a:r>
              <a:rPr lang="ru-RU" sz="500" dirty="0"/>
              <a:t>Соответственно, введение </a:t>
            </a:r>
            <a:r>
              <a:rPr lang="ru-RU" sz="500" dirty="0" err="1"/>
              <a:t>Сомосой</a:t>
            </a:r>
            <a:r>
              <a:rPr lang="ru-RU" sz="500" dirty="0"/>
              <a:t> акцизов только усилило инфляцию в стране.</a:t>
            </a:r>
          </a:p>
          <a:p>
            <a:r>
              <a:rPr lang="ru-RU" sz="500" dirty="0"/>
              <a:t>Тем не менее благодаря девальвации кордобы </a:t>
            </a:r>
            <a:r>
              <a:rPr lang="ru-RU" sz="500" dirty="0" err="1"/>
              <a:t>Сомоса</a:t>
            </a:r>
            <a:r>
              <a:rPr lang="ru-RU" sz="500" dirty="0"/>
              <a:t> смог на бумаге серьез­но увеличить доходы правительства: с 5,5 миллиона кордоб в 1935-1936 годах до 16,7 миллионов в 1938-1939 годах</a:t>
            </a:r>
            <a:r>
              <a:rPr lang="ru-RU" sz="500" baseline="30000" dirty="0"/>
              <a:t>60</a:t>
            </a:r>
            <a:r>
              <a:rPr lang="ru-RU" sz="500" dirty="0"/>
              <a:t>. Однако в долларах эти доходы только упали: с 4,8 миллиона долларов до 3,4 в этот же отрезок времени.</a:t>
            </a:r>
          </a:p>
          <a:p>
            <a:r>
              <a:rPr lang="ru-RU" sz="500" dirty="0" err="1"/>
              <a:t>Сомосе</a:t>
            </a:r>
            <a:r>
              <a:rPr lang="ru-RU" sz="500" dirty="0"/>
              <a:t> удалось подчинить правительству Национальный банк, который с 1938 года был зарегистрирован в Манагуа (ранее — в США). Совет директоров банка теперь назначался лично президентом. Была учреждена единая служба банковского надзора. Реорганизации подвергся Ипотечный банк, выдававший долгосрочные кредиты аграрному сектору. Были расширены кредитные пол­номочия «Национальной кассы народного кредита»: раньше этот банк выда­вал кредиты в размере до 100 кордоб, теперь — до 3000.</a:t>
            </a:r>
          </a:p>
          <a:p>
            <a:r>
              <a:rPr lang="ru-RU" sz="500" dirty="0"/>
              <a:t>В целом экономическая политика </a:t>
            </a:r>
            <a:r>
              <a:rPr lang="ru-RU" sz="500" dirty="0" err="1"/>
              <a:t>Сомосы</a:t>
            </a:r>
            <a:r>
              <a:rPr lang="ru-RU" sz="500" dirty="0"/>
              <a:t> до Второй мировой войны не могла продемонстрировать крупных успехов. Причиной этого было трудное экономическое положение главного рынка для никарагуанских товаров — США, которые так и не смогли достичь докризисного уровня 1929 года до войны.</a:t>
            </a:r>
          </a:p>
          <a:p>
            <a:r>
              <a:rPr lang="ru-RU" sz="500" dirty="0"/>
              <a:t>Начало войны было использовано </a:t>
            </a:r>
            <a:r>
              <a:rPr lang="ru-RU" sz="500" dirty="0" err="1"/>
              <a:t>Сомосой</a:t>
            </a:r>
            <a:r>
              <a:rPr lang="ru-RU" sz="500" dirty="0"/>
              <a:t> для «закручивания гаек», как в экономике, так и в политике. Были введены ограничения на импорт (по­скольку отпали традиционные европейские рынки экспорта), а предельные торговые наценки были установлены в размере 5%. В декабре 1941 года, когда Никарагуа вслед за США объявила войну Германии и Японии, была учреждена Государственная хунта по контролю над ценами и торговлей</a:t>
            </a:r>
            <a:r>
              <a:rPr lang="ru-RU" sz="500" dirty="0" smtClean="0"/>
              <a:t>.</a:t>
            </a:r>
            <a:endParaRPr lang="ru-RU" sz="500" dirty="0"/>
          </a:p>
        </p:txBody>
      </p:sp>
      <p:sp>
        <p:nvSpPr>
          <p:cNvPr id="168" name="Прямоугольник 167">
            <a:extLst>
              <a:ext uri="{FF2B5EF4-FFF2-40B4-BE49-F238E27FC236}">
                <a16:creationId xmlns:a16="http://schemas.microsoft.com/office/drawing/2014/main" xmlns="" id="{29CBE310-5100-413A-B4C1-EA4E28F411B1}"/>
              </a:ext>
            </a:extLst>
          </p:cNvPr>
          <p:cNvSpPr/>
          <p:nvPr/>
        </p:nvSpPr>
        <p:spPr>
          <a:xfrm>
            <a:off x="8581874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Увеличить выращивание крупнорогатого скота</a:t>
            </a:r>
            <a:endParaRPr lang="ru-RU" sz="400" dirty="0"/>
          </a:p>
        </p:txBody>
      </p:sp>
      <p:sp>
        <p:nvSpPr>
          <p:cNvPr id="171" name="Прямоугольник 170">
            <a:extLst>
              <a:ext uri="{FF2B5EF4-FFF2-40B4-BE49-F238E27FC236}">
                <a16:creationId xmlns:a16="http://schemas.microsoft.com/office/drawing/2014/main" xmlns="" id="{29CBE310-5100-413A-B4C1-EA4E28F411B1}"/>
              </a:ext>
            </a:extLst>
          </p:cNvPr>
          <p:cNvSpPr/>
          <p:nvPr/>
        </p:nvSpPr>
        <p:spPr>
          <a:xfrm>
            <a:off x="9292355" y="576438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Построить кожевенный завод</a:t>
            </a:r>
            <a:endParaRPr lang="ru-RU" sz="400" dirty="0"/>
          </a:p>
        </p:txBody>
      </p:sp>
      <p:cxnSp>
        <p:nvCxnSpPr>
          <p:cNvPr id="172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168" idx="2"/>
            <a:endCxn id="171" idx="0"/>
          </p:cNvCxnSpPr>
          <p:nvPr/>
        </p:nvCxnSpPr>
        <p:spPr>
          <a:xfrm rot="16200000" flipH="1">
            <a:off x="8869543" y="4878405"/>
            <a:ext cx="1061468" cy="710481"/>
          </a:xfrm>
          <a:prstGeom prst="bentConnector3">
            <a:avLst>
              <a:gd name="adj1" fmla="val 1272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>
            <a:extLst>
              <a:ext uri="{FF2B5EF4-FFF2-40B4-BE49-F238E27FC236}">
                <a16:creationId xmlns:a16="http://schemas.microsoft.com/office/drawing/2014/main" xmlns="" id="{11E09268-6642-4446-BE40-6FEF2498A4ED}"/>
              </a:ext>
            </a:extLst>
          </p:cNvPr>
          <p:cNvCxnSpPr>
            <a:cxnSpLocks/>
            <a:stCxn id="168" idx="2"/>
            <a:endCxn id="221" idx="0"/>
          </p:cNvCxnSpPr>
          <p:nvPr/>
        </p:nvCxnSpPr>
        <p:spPr>
          <a:xfrm flipH="1">
            <a:off x="9042326" y="4702912"/>
            <a:ext cx="2711" cy="2632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xmlns="" id="{8F90957D-3F70-4F7D-A50B-157EE934D6F5}"/>
              </a:ext>
            </a:extLst>
          </p:cNvPr>
          <p:cNvSpPr/>
          <p:nvPr/>
        </p:nvSpPr>
        <p:spPr>
          <a:xfrm>
            <a:off x="9979397" y="496364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производство </a:t>
            </a:r>
            <a:r>
              <a:rPr lang="ru-RU" sz="700" dirty="0" smtClean="0"/>
              <a:t>хлопковой одежды </a:t>
            </a:r>
            <a:r>
              <a:rPr lang="ru-RU" sz="700" dirty="0"/>
              <a:t>(1950)</a:t>
            </a:r>
            <a:endParaRPr lang="ru-RU" sz="400" dirty="0"/>
          </a:p>
        </p:txBody>
      </p:sp>
      <p:cxnSp>
        <p:nvCxnSpPr>
          <p:cNvPr id="182" name="Соединительная линия уступом 903">
            <a:extLst>
              <a:ext uri="{FF2B5EF4-FFF2-40B4-BE49-F238E27FC236}">
                <a16:creationId xmlns:a16="http://schemas.microsoft.com/office/drawing/2014/main" xmlns="" id="{BDC7F8CB-0052-4FAE-993D-F1332955CF43}"/>
              </a:ext>
            </a:extLst>
          </p:cNvPr>
          <p:cNvCxnSpPr>
            <a:cxnSpLocks/>
            <a:stCxn id="168" idx="2"/>
            <a:endCxn id="180" idx="0"/>
          </p:cNvCxnSpPr>
          <p:nvPr/>
        </p:nvCxnSpPr>
        <p:spPr>
          <a:xfrm rot="16200000" flipH="1">
            <a:off x="9613432" y="4134516"/>
            <a:ext cx="260733" cy="13975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2344924" y="1309942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Отказаться от договора </a:t>
            </a:r>
            <a:r>
              <a:rPr lang="ru-RU" sz="700" dirty="0"/>
              <a:t>Брайана-Чаморро</a:t>
            </a:r>
            <a:endParaRPr lang="ru-RU" sz="400" dirty="0"/>
          </a:p>
        </p:txBody>
      </p:sp>
      <p:cxnSp>
        <p:nvCxnSpPr>
          <p:cNvPr id="186" name="Соединительная линия уступом 903">
            <a:extLst>
              <a:ext uri="{FF2B5EF4-FFF2-40B4-BE49-F238E27FC236}">
                <a16:creationId xmlns:a16="http://schemas.microsoft.com/office/drawing/2014/main" xmlns="" id="{2A1524CC-F749-457E-8785-AFB89CF85AC6}"/>
              </a:ext>
            </a:extLst>
          </p:cNvPr>
          <p:cNvCxnSpPr>
            <a:cxnSpLocks/>
            <a:stCxn id="270" idx="2"/>
            <a:endCxn id="185" idx="0"/>
          </p:cNvCxnSpPr>
          <p:nvPr/>
        </p:nvCxnSpPr>
        <p:spPr>
          <a:xfrm rot="16200000" flipH="1">
            <a:off x="1550965" y="11842297"/>
            <a:ext cx="1801303" cy="712941"/>
          </a:xfrm>
          <a:prstGeom prst="bentConnector3">
            <a:avLst>
              <a:gd name="adj1" fmla="val 665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Соединительная линия уступом 903">
            <a:extLst>
              <a:ext uri="{FF2B5EF4-FFF2-40B4-BE49-F238E27FC236}">
                <a16:creationId xmlns:a16="http://schemas.microsoft.com/office/drawing/2014/main" xmlns="" id="{2A1524CC-F749-457E-8785-AFB89CF85AC6}"/>
              </a:ext>
            </a:extLst>
          </p:cNvPr>
          <p:cNvCxnSpPr>
            <a:cxnSpLocks/>
            <a:stCxn id="77" idx="2"/>
            <a:endCxn id="185" idx="0"/>
          </p:cNvCxnSpPr>
          <p:nvPr/>
        </p:nvCxnSpPr>
        <p:spPr>
          <a:xfrm rot="5400000">
            <a:off x="2249722" y="11855413"/>
            <a:ext cx="1802372" cy="685642"/>
          </a:xfrm>
          <a:prstGeom prst="bentConnector3">
            <a:avLst>
              <a:gd name="adj1" fmla="val 638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Прямоугольник 194">
            <a:extLst>
              <a:ext uri="{FF2B5EF4-FFF2-40B4-BE49-F238E27FC236}">
                <a16:creationId xmlns:a16="http://schemas.microsoft.com/office/drawing/2014/main" xmlns="" id="{5A90479D-BFEC-4250-A8B4-175610005B0C}"/>
              </a:ext>
            </a:extLst>
          </p:cNvPr>
          <p:cNvSpPr/>
          <p:nvPr/>
        </p:nvSpPr>
        <p:spPr>
          <a:xfrm>
            <a:off x="8134455" y="9236649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Ввести </a:t>
            </a:r>
            <a:r>
              <a:rPr lang="ru-RU" sz="700" dirty="0"/>
              <a:t>университетскую автономию </a:t>
            </a:r>
            <a:r>
              <a:rPr lang="ru-RU" sz="100" dirty="0"/>
              <a:t>(Автономия университета – это политическая и административная независимость государственного университета по отношению к внешним факторам. Принцип университетской автономии утверждает, что университет должен быть автономным и самоуправляемым и что он должен избирать свои собственные органы власти без вмешательства со стороны политической власти, принимая решения о своем собственном уставе и программах обучения .)</a:t>
            </a:r>
          </a:p>
        </p:txBody>
      </p:sp>
      <p:sp>
        <p:nvSpPr>
          <p:cNvPr id="170" name="Прямоугольник 169">
            <a:extLst>
              <a:ext uri="{FF2B5EF4-FFF2-40B4-BE49-F238E27FC236}">
                <a16:creationId xmlns:a16="http://schemas.microsoft.com/office/drawing/2014/main" xmlns="" id="{FC846415-2760-43A4-A1A1-795C4968509B}"/>
              </a:ext>
            </a:extLst>
          </p:cNvPr>
          <p:cNvSpPr/>
          <p:nvPr/>
        </p:nvSpPr>
        <p:spPr>
          <a:xfrm>
            <a:off x="2344924" y="1406594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Побег президента </a:t>
            </a:r>
            <a:br>
              <a:rPr lang="ru-RU" sz="700" dirty="0" smtClean="0"/>
            </a:br>
            <a:r>
              <a:rPr lang="ru-RU" sz="200" dirty="0" smtClean="0"/>
              <a:t>(</a:t>
            </a:r>
            <a:r>
              <a:rPr lang="ru-RU" sz="200" dirty="0" smtClean="0"/>
              <a:t>это </a:t>
            </a:r>
            <a:r>
              <a:rPr lang="ru-RU" sz="200" dirty="0"/>
              <a:t>стремление к политической независимости, усиленное мировой рецессией, позволило создать 7 августа 1931 года Никарагуанскую рабочую партию (PTN) , занимавшую позиции, сочетавшие </a:t>
            </a:r>
            <a:r>
              <a:rPr lang="ru-RU" sz="200" dirty="0" err="1"/>
              <a:t>юнионизм</a:t>
            </a:r>
            <a:r>
              <a:rPr lang="ru-RU" sz="200" dirty="0"/>
              <a:t>, национализм и </a:t>
            </a:r>
            <a:r>
              <a:rPr lang="ru-RU" sz="200" dirty="0" err="1"/>
              <a:t>антиимпериализм</a:t>
            </a:r>
            <a:r>
              <a:rPr lang="ru-RU" sz="200" dirty="0"/>
              <a:t>.)</a:t>
            </a:r>
            <a:endParaRPr lang="ru-RU" sz="100" dirty="0"/>
          </a:p>
        </p:txBody>
      </p:sp>
      <p:sp>
        <p:nvSpPr>
          <p:cNvPr id="174" name="Прямоугольник 173">
            <a:extLst>
              <a:ext uri="{FF2B5EF4-FFF2-40B4-BE49-F238E27FC236}">
                <a16:creationId xmlns:a16="http://schemas.microsoft.com/office/drawing/2014/main" xmlns="" id="{FC846415-2760-43A4-A1A1-795C4968509B}"/>
              </a:ext>
            </a:extLst>
          </p:cNvPr>
          <p:cNvSpPr/>
          <p:nvPr/>
        </p:nvSpPr>
        <p:spPr>
          <a:xfrm>
            <a:off x="955422" y="1564943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Эль </a:t>
            </a:r>
            <a:r>
              <a:rPr lang="ru-RU" sz="700" dirty="0" err="1" smtClean="0"/>
              <a:t>пролетарио</a:t>
            </a:r>
            <a:r>
              <a:rPr lang="ru-RU" sz="700" dirty="0" smtClean="0"/>
              <a:t> </a:t>
            </a:r>
            <a:r>
              <a:rPr lang="ru-RU" sz="400" dirty="0"/>
              <a:t>(газета В 1935 году « </a:t>
            </a:r>
            <a:r>
              <a:rPr lang="ru-RU" sz="400" dirty="0" err="1"/>
              <a:t>Кауза</a:t>
            </a:r>
            <a:r>
              <a:rPr lang="ru-RU" sz="400" dirty="0"/>
              <a:t> </a:t>
            </a:r>
            <a:r>
              <a:rPr lang="ru-RU" sz="400" dirty="0" err="1"/>
              <a:t>Обрера</a:t>
            </a:r>
            <a:r>
              <a:rPr lang="ru-RU" sz="400" dirty="0"/>
              <a:t> » была заменена на « Эль </a:t>
            </a:r>
            <a:r>
              <a:rPr lang="ru-RU" sz="400" dirty="0" err="1"/>
              <a:t>Пролетарио</a:t>
            </a:r>
            <a:r>
              <a:rPr lang="ru-RU" sz="400" dirty="0" smtClean="0"/>
              <a:t>».)</a:t>
            </a:r>
            <a:endParaRPr lang="ru-RU" sz="100" dirty="0"/>
          </a:p>
        </p:txBody>
      </p: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xmlns="" id="{9C02A14C-DE5F-49AD-A4EE-A27966D0EFDC}"/>
              </a:ext>
            </a:extLst>
          </p:cNvPr>
          <p:cNvSpPr/>
          <p:nvPr/>
        </p:nvSpPr>
        <p:spPr>
          <a:xfrm>
            <a:off x="6036036" y="1564943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Защитить</a:t>
            </a:r>
            <a:r>
              <a:rPr lang="ru-RU" sz="700" dirty="0" smtClean="0"/>
              <a:t>ся</a:t>
            </a:r>
            <a:r>
              <a:rPr lang="ru-RU" sz="700" dirty="0" smtClean="0"/>
              <a:t> </a:t>
            </a:r>
            <a:r>
              <a:rPr lang="ru-RU" sz="700" dirty="0" smtClean="0"/>
              <a:t>от интервенции </a:t>
            </a:r>
            <a:r>
              <a:rPr lang="ru-RU" sz="700" dirty="0"/>
              <a:t>США </a:t>
            </a:r>
            <a:r>
              <a:rPr lang="ru-RU" sz="200" dirty="0"/>
              <a:t>(Хотя ее социальную базу составляли рабочие и ремесленники, ПТС в большей степени отражала радикальный средний класс и интеллектуальный сектор, выступавший против военной интервенции Северной Америки)</a:t>
            </a:r>
            <a:endParaRPr lang="ru-RU" sz="100" dirty="0"/>
          </a:p>
        </p:txBody>
      </p:sp>
      <p:sp>
        <p:nvSpPr>
          <p:cNvPr id="178" name="Прямоугольник 177">
            <a:extLst>
              <a:ext uri="{FF2B5EF4-FFF2-40B4-BE49-F238E27FC236}">
                <a16:creationId xmlns:a16="http://schemas.microsoft.com/office/drawing/2014/main" xmlns="" id="{FC846415-2760-43A4-A1A1-795C4968509B}"/>
              </a:ext>
            </a:extLst>
          </p:cNvPr>
          <p:cNvSpPr/>
          <p:nvPr/>
        </p:nvSpPr>
        <p:spPr>
          <a:xfrm>
            <a:off x="3510329" y="1310902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лидеры PTN Карлос </a:t>
            </a:r>
            <a:r>
              <a:rPr lang="ru-RU" sz="300" dirty="0" err="1"/>
              <a:t>Леклер</a:t>
            </a:r>
            <a:r>
              <a:rPr lang="ru-RU" sz="300" dirty="0"/>
              <a:t>, Роберто Гонсалес, </a:t>
            </a:r>
            <a:r>
              <a:rPr lang="ru-RU" sz="300" dirty="0" err="1"/>
              <a:t>Хусто</a:t>
            </a:r>
            <a:r>
              <a:rPr lang="ru-RU" sz="300" dirty="0"/>
              <a:t> </a:t>
            </a:r>
            <a:r>
              <a:rPr lang="ru-RU" sz="300" dirty="0" err="1"/>
              <a:t>Солорсано</a:t>
            </a:r>
            <a:r>
              <a:rPr lang="ru-RU" sz="300" dirty="0"/>
              <a:t> и </a:t>
            </a:r>
            <a:r>
              <a:rPr lang="ru-RU" sz="300" dirty="0" err="1"/>
              <a:t>Хесус</a:t>
            </a:r>
            <a:r>
              <a:rPr lang="ru-RU" sz="300" dirty="0"/>
              <a:t> </a:t>
            </a:r>
            <a:r>
              <a:rPr lang="ru-RU" sz="300" dirty="0" err="1"/>
              <a:t>Маравилла</a:t>
            </a:r>
            <a:r>
              <a:rPr lang="ru-RU" sz="300" dirty="0"/>
              <a:t> </a:t>
            </a:r>
            <a:r>
              <a:rPr lang="ru-RU" sz="300" dirty="0" err="1" smtClean="0"/>
              <a:t>Альмендарес</a:t>
            </a:r>
            <a:r>
              <a:rPr lang="ru-RU" sz="300" dirty="0" smtClean="0"/>
              <a:t> (</a:t>
            </a:r>
            <a:r>
              <a:rPr lang="es-ES" sz="300" dirty="0"/>
              <a:t>los dirigentes del PTN, Carlos Lecleair, Roberto Gonzalez, Justo Solórzano y Jesús Maravilla Almendarez</a:t>
            </a:r>
            <a:r>
              <a:rPr lang="ru-RU" sz="300" dirty="0" smtClean="0"/>
              <a:t>)</a:t>
            </a:r>
            <a:endParaRPr lang="ru-RU" sz="100" dirty="0"/>
          </a:p>
        </p:txBody>
      </p:sp>
      <p:sp>
        <p:nvSpPr>
          <p:cNvPr id="181" name="Прямоугольник 180">
            <a:extLst>
              <a:ext uri="{FF2B5EF4-FFF2-40B4-BE49-F238E27FC236}">
                <a16:creationId xmlns:a16="http://schemas.microsoft.com/office/drawing/2014/main" xmlns="" id="{FC846415-2760-43A4-A1A1-795C4968509B}"/>
              </a:ext>
            </a:extLst>
          </p:cNvPr>
          <p:cNvSpPr/>
          <p:nvPr/>
        </p:nvSpPr>
        <p:spPr>
          <a:xfrm>
            <a:off x="4664442" y="13099419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В 1936 году </a:t>
            </a:r>
            <a:r>
              <a:rPr lang="ru-RU" sz="200" dirty="0" err="1"/>
              <a:t>Сомоса</a:t>
            </a:r>
            <a:r>
              <a:rPr lang="ru-RU" sz="200" dirty="0"/>
              <a:t> Гарсия использовал забастовку водителей против роста цен на бензин, чтобы создать необходимый хаос, который позволил бы ему замаскировать государственный переворот против президента Хуана </a:t>
            </a:r>
            <a:r>
              <a:rPr lang="ru-RU" sz="200" dirty="0" err="1"/>
              <a:t>Баутисты</a:t>
            </a:r>
            <a:r>
              <a:rPr lang="ru-RU" sz="200" dirty="0"/>
              <a:t> </a:t>
            </a:r>
            <a:r>
              <a:rPr lang="ru-RU" sz="200" dirty="0" err="1"/>
              <a:t>Сакасы</a:t>
            </a:r>
            <a:r>
              <a:rPr lang="ru-RU" sz="200" dirty="0"/>
              <a:t>. Был сектор ПТС, который выступал против маневра </a:t>
            </a:r>
            <a:r>
              <a:rPr lang="ru-RU" sz="200" dirty="0" err="1"/>
              <a:t>Сомосы</a:t>
            </a:r>
            <a:r>
              <a:rPr lang="ru-RU" sz="200" dirty="0"/>
              <a:t>, но другое крыло укрепило свою зависимость от </a:t>
            </a:r>
            <a:r>
              <a:rPr lang="ru-RU" sz="200" dirty="0" err="1"/>
              <a:t>Сомосы</a:t>
            </a:r>
            <a:r>
              <a:rPr lang="ru-RU" sz="200" dirty="0"/>
              <a:t>, который уже находился у власти и мог предлагать гонорары и льготы. В группу профсоюзных активистов </a:t>
            </a:r>
            <a:r>
              <a:rPr lang="ru-RU" sz="200" dirty="0" err="1"/>
              <a:t>Сомосы</a:t>
            </a:r>
            <a:r>
              <a:rPr lang="ru-RU" sz="200" dirty="0"/>
              <a:t> в составе PTN входили </a:t>
            </a:r>
            <a:r>
              <a:rPr lang="ru-RU" sz="200" dirty="0" err="1"/>
              <a:t>Хесус</a:t>
            </a:r>
            <a:r>
              <a:rPr lang="ru-RU" sz="200" dirty="0"/>
              <a:t> </a:t>
            </a:r>
            <a:r>
              <a:rPr lang="ru-RU" sz="200" dirty="0" err="1"/>
              <a:t>Маравилла</a:t>
            </a:r>
            <a:r>
              <a:rPr lang="ru-RU" sz="200" dirty="0"/>
              <a:t>, Роберто Гонсалес, Алехандро </a:t>
            </a:r>
            <a:r>
              <a:rPr lang="ru-RU" sz="200" dirty="0" err="1"/>
              <a:t>дель</a:t>
            </a:r>
            <a:r>
              <a:rPr lang="ru-RU" sz="200" dirty="0"/>
              <a:t> </a:t>
            </a:r>
            <a:r>
              <a:rPr lang="ru-RU" sz="200" dirty="0" err="1"/>
              <a:t>Паласио</a:t>
            </a:r>
            <a:r>
              <a:rPr lang="ru-RU" sz="200" dirty="0"/>
              <a:t>, </a:t>
            </a:r>
            <a:r>
              <a:rPr lang="ru-RU" sz="200" dirty="0" err="1"/>
              <a:t>Абсалон</a:t>
            </a:r>
            <a:r>
              <a:rPr lang="ru-RU" sz="200" dirty="0"/>
              <a:t> Гонсалес и поэт Эмилио </a:t>
            </a:r>
            <a:r>
              <a:rPr lang="ru-RU" sz="200" dirty="0" err="1"/>
              <a:t>Кинтана</a:t>
            </a:r>
            <a:r>
              <a:rPr lang="ru-RU" sz="200" dirty="0"/>
              <a:t>. Независимое крыло было наказано </a:t>
            </a:r>
            <a:r>
              <a:rPr lang="ru-RU" sz="200" dirty="0" err="1"/>
              <a:t>Сомосой</a:t>
            </a:r>
            <a:r>
              <a:rPr lang="ru-RU" sz="200" dirty="0"/>
              <a:t>, отправив его в тюрьму или заточение на побережье Карибского моря, куда в то время было недоступно по суше.</a:t>
            </a:r>
            <a:endParaRPr lang="ru-RU" sz="100" dirty="0"/>
          </a:p>
        </p:txBody>
      </p:sp>
      <p:sp>
        <p:nvSpPr>
          <p:cNvPr id="183" name="Прямоугольник 182">
            <a:extLst>
              <a:ext uri="{FF2B5EF4-FFF2-40B4-BE49-F238E27FC236}">
                <a16:creationId xmlns:a16="http://schemas.microsoft.com/office/drawing/2014/main" xmlns="" id="{FC846415-2760-43A4-A1A1-795C4968509B}"/>
              </a:ext>
            </a:extLst>
          </p:cNvPr>
          <p:cNvSpPr/>
          <p:nvPr/>
        </p:nvSpPr>
        <p:spPr>
          <a:xfrm>
            <a:off x="4887149" y="1486770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Конфедерация трудящихся Никарагуа </a:t>
            </a:r>
            <a:r>
              <a:rPr lang="ru-RU" sz="100" dirty="0"/>
              <a:t>(Однако в том же году была основана Конфедерация трудящихся Никарагуа (CTN) как первый национальный профсоюз, представителем которой стал еженедельник «</a:t>
            </a:r>
            <a:r>
              <a:rPr lang="ru-RU" sz="100" dirty="0" err="1"/>
              <a:t>Causa</a:t>
            </a:r>
            <a:r>
              <a:rPr lang="ru-RU" sz="100" dirty="0"/>
              <a:t> </a:t>
            </a:r>
            <a:r>
              <a:rPr lang="ru-RU" sz="100" dirty="0" err="1"/>
              <a:t>Obrera</a:t>
            </a:r>
            <a:r>
              <a:rPr lang="ru-RU" sz="100" dirty="0"/>
              <a:t>». Как и в случае с ПТС, ее основные лидеры были разделены на два крыла: </a:t>
            </a:r>
            <a:r>
              <a:rPr lang="ru-RU" sz="100" dirty="0" err="1"/>
              <a:t>сомоцисты</a:t>
            </a:r>
            <a:r>
              <a:rPr lang="ru-RU" sz="100" dirty="0"/>
              <a:t> и независимые. В течение некоторого времени эти два крыла сосуществовали с множеством противоречий. Оба течения первоначально были выражены в еженедельнике « </a:t>
            </a:r>
            <a:r>
              <a:rPr lang="ru-RU" sz="100" dirty="0" err="1"/>
              <a:t>Хой</a:t>
            </a:r>
            <a:r>
              <a:rPr lang="ru-RU" sz="100" dirty="0"/>
              <a:t>» .)</a:t>
            </a:r>
          </a:p>
        </p:txBody>
      </p:sp>
      <p:sp>
        <p:nvSpPr>
          <p:cNvPr id="188" name="Прямоугольник 187">
            <a:extLst>
              <a:ext uri="{FF2B5EF4-FFF2-40B4-BE49-F238E27FC236}">
                <a16:creationId xmlns:a16="http://schemas.microsoft.com/office/drawing/2014/main" xmlns="" id="{FC846415-2760-43A4-A1A1-795C4968509B}"/>
              </a:ext>
            </a:extLst>
          </p:cNvPr>
          <p:cNvSpPr/>
          <p:nvPr/>
        </p:nvSpPr>
        <p:spPr>
          <a:xfrm>
            <a:off x="1768476" y="1796238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Связь с Ком </a:t>
            </a:r>
            <a:r>
              <a:rPr lang="ru-RU" sz="700" dirty="0"/>
              <a:t>партией Сальвадора </a:t>
            </a:r>
            <a:r>
              <a:rPr lang="ru-RU" sz="200" dirty="0"/>
              <a:t>(</a:t>
            </a:r>
            <a:r>
              <a:rPr lang="ru-RU" sz="200" dirty="0" err="1"/>
              <a:t>Густаво</a:t>
            </a:r>
            <a:r>
              <a:rPr lang="ru-RU" sz="200" dirty="0"/>
              <a:t> </a:t>
            </a:r>
            <a:r>
              <a:rPr lang="ru-RU" sz="200" dirty="0" err="1"/>
              <a:t>Гутьеррес</a:t>
            </a:r>
            <a:r>
              <a:rPr lang="ru-RU" sz="200" dirty="0"/>
              <a:t> </a:t>
            </a:r>
            <a:r>
              <a:rPr lang="ru-RU" sz="200" dirty="0" err="1"/>
              <a:t>Майорга</a:t>
            </a:r>
            <a:r>
              <a:rPr lang="ru-RU" sz="200" dirty="0"/>
              <a:t> в своей работе «История рабочего движения в Никарагуа» сообщает нам, что Роберто Гонсалес, лидер ПТН, был членом Коммунистической партии Сальвадора. Это слабые ниточки международных связей ПТС.)</a:t>
            </a:r>
            <a:endParaRPr lang="ru-RU" sz="100" dirty="0"/>
          </a:p>
        </p:txBody>
      </p: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xmlns="" id="{FFDF3200-07AF-4F88-9AFA-E895A9EB463F}"/>
              </a:ext>
            </a:extLst>
          </p:cNvPr>
          <p:cNvSpPr/>
          <p:nvPr/>
        </p:nvSpPr>
        <p:spPr>
          <a:xfrm>
            <a:off x="2927777" y="1796238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Связь с ком </a:t>
            </a:r>
            <a:r>
              <a:rPr lang="ru-RU" sz="700" dirty="0"/>
              <a:t>партией Мексики </a:t>
            </a:r>
            <a:r>
              <a:rPr lang="ru-RU" sz="200" dirty="0"/>
              <a:t>(На основании вышеизложенного гораздо легче апостериорно охарактеризовать ПТН как партию с революционно-националистическим руководством. Руководство PTN тесно связано с Национально-революционной партией (PNR) Мексики, которая позже стала Институционально-революционной партией (PRI), которую в то время возглавлял </a:t>
            </a:r>
            <a:r>
              <a:rPr lang="ru-RU" sz="200" dirty="0" err="1"/>
              <a:t>Ласаро</a:t>
            </a:r>
            <a:r>
              <a:rPr lang="ru-RU" sz="200" dirty="0"/>
              <a:t> </a:t>
            </a:r>
            <a:r>
              <a:rPr lang="ru-RU" sz="200" dirty="0" err="1"/>
              <a:t>Карденас</a:t>
            </a:r>
            <a:r>
              <a:rPr lang="ru-RU" sz="200" dirty="0"/>
              <a:t>, который возглавил кампанию по национализации нефти. глубокая аграрная реформа. Контакты осуществлялись через посла Мексики в Манагуа </a:t>
            </a:r>
            <a:r>
              <a:rPr lang="ru-RU" sz="200" dirty="0" err="1"/>
              <a:t>Рейеса</a:t>
            </a:r>
            <a:r>
              <a:rPr lang="ru-RU" sz="200" dirty="0"/>
              <a:t> </a:t>
            </a:r>
            <a:r>
              <a:rPr lang="ru-RU" sz="200" dirty="0" err="1"/>
              <a:t>Спиндолу</a:t>
            </a:r>
            <a:r>
              <a:rPr lang="ru-RU" sz="200" dirty="0"/>
              <a:t>.)</a:t>
            </a:r>
            <a:endParaRPr lang="ru-RU" sz="100" dirty="0"/>
          </a:p>
        </p:txBody>
      </p:sp>
      <p:sp>
        <p:nvSpPr>
          <p:cNvPr id="192" name="Прямоугольник 191">
            <a:extLst>
              <a:ext uri="{FF2B5EF4-FFF2-40B4-BE49-F238E27FC236}">
                <a16:creationId xmlns:a16="http://schemas.microsoft.com/office/drawing/2014/main" xmlns="" id="{CA07F76D-4941-4BBE-8B5A-F0348C4D0FB6}"/>
              </a:ext>
            </a:extLst>
          </p:cNvPr>
          <p:cNvSpPr/>
          <p:nvPr/>
        </p:nvSpPr>
        <p:spPr>
          <a:xfrm>
            <a:off x="4255091" y="1650860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</a:t>
            </a:r>
            <a:r>
              <a:rPr lang="ru-RU" sz="700" dirty="0" smtClean="0"/>
              <a:t>земли</a:t>
            </a:r>
            <a:endParaRPr lang="ru-RU" sz="400" dirty="0"/>
          </a:p>
        </p:txBody>
      </p:sp>
      <p:sp>
        <p:nvSpPr>
          <p:cNvPr id="193" name="Прямоугольник 192">
            <a:extLst>
              <a:ext uri="{FF2B5EF4-FFF2-40B4-BE49-F238E27FC236}">
                <a16:creationId xmlns:a16="http://schemas.microsoft.com/office/drawing/2014/main" xmlns="" id="{CA07F76D-4941-4BBE-8B5A-F0348C4D0FB6}"/>
              </a:ext>
            </a:extLst>
          </p:cNvPr>
          <p:cNvSpPr/>
          <p:nvPr/>
        </p:nvSpPr>
        <p:spPr>
          <a:xfrm>
            <a:off x="2344924" y="1650860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Трудовой кодекс и </a:t>
            </a:r>
            <a:r>
              <a:rPr lang="ru-RU" sz="700" dirty="0"/>
              <a:t>социальные гарантии </a:t>
            </a:r>
            <a:r>
              <a:rPr lang="ru-RU" sz="200" dirty="0"/>
              <a:t>(</a:t>
            </a:r>
            <a:r>
              <a:rPr lang="ru-RU" sz="200" dirty="0" err="1"/>
              <a:t>Сомоса</a:t>
            </a:r>
            <a:r>
              <a:rPr lang="ru-RU" sz="200" dirty="0"/>
              <a:t> Гарсия, уже находившийся у власти, применил тактику, чтобы привлечь на свою сторону эту процветающую партию для своего личного политического проекта; присвоил минимальную демократическую программу ПТС, пообещав обнародовать Трудовой кодекс и главу о социальных гарантиях в Конституции, если ПТС ее поддержит.)</a:t>
            </a:r>
            <a:endParaRPr lang="ru-RU" sz="100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39609</TotalTime>
  <Words>1325</Words>
  <Application>Microsoft Office PowerPoint</Application>
  <PresentationFormat>Произвольный</PresentationFormat>
  <Paragraphs>117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Курочкин Михаил Александрович</cp:lastModifiedBy>
  <cp:revision>2249</cp:revision>
  <dcterms:created xsi:type="dcterms:W3CDTF">2018-10-23T08:09:21Z</dcterms:created>
  <dcterms:modified xsi:type="dcterms:W3CDTF">2023-10-20T11:45:14Z</dcterms:modified>
</cp:coreProperties>
</file>