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10044" y="-51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16087459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8261244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1192556" y="215821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554280" y="200624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7266350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4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27396758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4711610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4264781" y="208461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3971541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16629295" y="207856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16656602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(Земля должна быть предоставлена ​​всем безземельным)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1286480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3971541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12864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19341663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r>
              <a:rPr lang="ru-RU" sz="1400" dirty="0"/>
              <a:t> </a:t>
            </a:r>
            <a:r>
              <a:rPr lang="ru-RU" sz="400" dirty="0"/>
              <a:t>(южноафриканское национально -освободительное панафриканское движение, которое в настоящее время является политической партией. Он был основан группой африканистов во главе с Робертом </a:t>
            </a:r>
            <a:r>
              <a:rPr lang="ru-RU" sz="400" dirty="0" err="1"/>
              <a:t>Собукве</a:t>
            </a:r>
            <a:r>
              <a:rPr lang="ru-RU" sz="400" dirty="0"/>
              <a:t> , которая отделилась от Африканского национального конгресса (АНК) в 1959 году, поскольку ПАК возражал против утверждения АНК, что «земля принадлежит всем, кто живет на ней, как белым, так и черным» и также отверг многорасовое мировоззрение, вместо этого выступая за Южную Африку, основанную на африканском национализме.)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3971541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16656602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 </a:t>
            </a:r>
            <a:r>
              <a:rPr lang="ru-RU" sz="1000" dirty="0"/>
              <a:t>(Государство должно помочь крестьянам орудиями, семенами, тракторами и плотинами, чтобы спасти землю и помочь землепашцам;)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53128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 </a:t>
            </a:r>
            <a:r>
              <a:rPr lang="ru-RU" sz="500" dirty="0"/>
              <a:t>(Высшее образование и техническое обучение должны быть открыты для всех посредством государственных пособий и стипендий, присуждаемых на основе </a:t>
            </a:r>
            <a:r>
              <a:rPr lang="ru-RU" sz="500" dirty="0" err="1"/>
              <a:t>заслуг;Неграмотность</a:t>
            </a:r>
            <a:r>
              <a:rPr lang="ru-RU" sz="500" dirty="0"/>
              <a:t> взрослых должна быть ликвидирована посредством государственного плана массового </a:t>
            </a:r>
            <a:r>
              <a:rPr lang="ru-RU" sz="500" dirty="0" err="1"/>
              <a:t>образования;Учителя</a:t>
            </a:r>
            <a:r>
              <a:rPr lang="ru-RU" sz="500" dirty="0"/>
              <a:t> имеют все права других </a:t>
            </a:r>
            <a:r>
              <a:rPr lang="ru-RU" sz="500" dirty="0" err="1"/>
              <a:t>граждан;Цветовая</a:t>
            </a:r>
            <a:r>
              <a:rPr lang="ru-RU" sz="500" dirty="0"/>
              <a:t> полоса в культурной жизни, в спорте и в образовании отменяется.)</a:t>
            </a:r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18001280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 </a:t>
            </a:r>
            <a:r>
              <a:rPr lang="ru-RU" sz="400" dirty="0"/>
              <a:t>(Трущобы должны быть снесены и построены новые пригороды, где везде есть транспорт, дороги, освещение, игровые площадки, ясли и социальные </a:t>
            </a:r>
            <a:r>
              <a:rPr lang="ru-RU" sz="400" dirty="0" err="1"/>
              <a:t>центры;Престарелые</a:t>
            </a:r>
            <a:r>
              <a:rPr lang="ru-RU" sz="400" dirty="0"/>
              <a:t>, сироты, инвалиды и больные находятся на попечении </a:t>
            </a:r>
            <a:r>
              <a:rPr lang="ru-RU" sz="400" dirty="0" err="1"/>
              <a:t>государства;Отдых</a:t>
            </a:r>
            <a:r>
              <a:rPr lang="ru-RU" sz="400" dirty="0"/>
              <a:t>, досуг и развлечения должны быть правом </a:t>
            </a:r>
            <a:r>
              <a:rPr lang="ru-RU" sz="400" dirty="0" err="1"/>
              <a:t>всех;Ограждения</a:t>
            </a:r>
            <a:r>
              <a:rPr lang="ru-RU" sz="400" dirty="0"/>
              <a:t> и гетто должны быть упразднены, а законы, разделяющие семьи, должны быть отменены.)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4579805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 </a:t>
            </a:r>
            <a:r>
              <a:rPr lang="ru-RU" sz="500" dirty="0"/>
              <a:t>(Народы протекторатов — </a:t>
            </a:r>
            <a:r>
              <a:rPr lang="ru-RU" sz="500" dirty="0" err="1"/>
              <a:t>Басутоленда</a:t>
            </a:r>
            <a:r>
              <a:rPr lang="ru-RU" sz="500" dirty="0"/>
              <a:t>, Бечуаналенда и Свазиленда — будут свободны в выборе своего будущего; Право всех народов Африки на независимость и самоуправление должно быть признано и должно быть основой тесного сотрудничества.)</a:t>
            </a:r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19341663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r>
              <a:rPr lang="ru-RU" sz="700" dirty="0"/>
              <a:t>(минус белое население ПКК в то время считал Южную Африку африканским государством по праву «неотъемлемым правом коренных африканских народов» и отказывался поддерживать равные права угнетенных и угнетателей, эксплуататоров и эксплуатируемых, обездоленных и безземельных африканцев «обиженных».)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2026724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r>
              <a:rPr lang="ru-RU" sz="1400" dirty="0"/>
              <a:t> </a:t>
            </a:r>
            <a:r>
              <a:rPr lang="ru-RU" sz="800" dirty="0"/>
              <a:t>(была военным крылом Панафриканского конгресса , африканского националистического движения в Южной Африке . На языке коса слово «</a:t>
            </a:r>
            <a:r>
              <a:rPr lang="ru-RU" sz="800" dirty="0" err="1"/>
              <a:t>поко</a:t>
            </a:r>
            <a:r>
              <a:rPr lang="ru-RU" sz="800" dirty="0"/>
              <a:t>» означает «чистый». 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1934314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 </a:t>
            </a:r>
            <a:r>
              <a:rPr lang="ru-RU" sz="500" dirty="0"/>
              <a:t>(ПКК следовал идее о том, что правительство Южной Африки должно быть сформировано африканским народом, обязанным своей верностью только Африке, как заявил </a:t>
            </a:r>
            <a:r>
              <a:rPr lang="ru-RU" sz="500" dirty="0" err="1"/>
              <a:t>Собукве</a:t>
            </a:r>
            <a:r>
              <a:rPr lang="ru-RU" sz="500" dirty="0"/>
              <a:t> в инаугурационной речи </a:t>
            </a:r>
            <a:r>
              <a:rPr lang="ru-RU" sz="500" dirty="0" err="1"/>
              <a:t>ПКК:«Политически</a:t>
            </a:r>
            <a:r>
              <a:rPr lang="ru-RU" sz="500" dirty="0"/>
              <a:t> мы стремимся к тому, чтобы африканцы управляли африканцами, для африканцев, чтобы каждый, кто обязан своей единственной лояльностью Африке и готов принять демократическое правление африканского большинства, считался африканцем»</a:t>
            </a:r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19348013" y="28827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3516385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2159751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4858915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4843005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16200814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19537130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18192896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5511855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16856089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18885876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1571567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0229037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0218632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7533460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2030132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2904655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068974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 </a:t>
            </a:r>
            <a:r>
              <a:rPr lang="ru-RU" sz="1050" dirty="0"/>
              <a:t>(Это </a:t>
            </a:r>
            <a:r>
              <a:rPr lang="ru-RU" sz="1050" dirty="0" err="1"/>
              <a:t>панафриканизм</a:t>
            </a:r>
            <a:r>
              <a:rPr lang="ru-RU" sz="1050" dirty="0"/>
              <a:t> с тремя принципами африканского национализма , социализма и континентального единства)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0881364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2224856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262345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2822841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4167178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4579805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3241530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4579805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1892738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5931457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5357448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5930027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7220111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4572867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6688785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4769077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6114344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4790450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3449104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6077101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6161430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7485052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9944264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9944264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8618524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7270040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8818885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7481773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8847128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7439081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27396758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4713269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37342124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2739684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0081906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3381708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26829187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2026724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3610634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26945563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28287350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29627676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5591514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5497626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2036249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4721135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26061856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26055057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3376249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28735124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2883943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4880937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26942623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0081906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26968665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5627991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3232783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 </a:t>
            </a:r>
            <a:r>
              <a:rPr lang="ru-RU" sz="600" dirty="0"/>
              <a:t>(Он планировал агитировать за изменения посредством «мирной пропаганды», избрания в законодательные органы сторонников Конгресса, посредством протестов и запросов и, наконец, посредством «пассивных действий или продолжающегося </a:t>
            </a:r>
            <a:r>
              <a:rPr lang="ru-RU" sz="600" dirty="0" err="1"/>
              <a:t>движения».Община</a:t>
            </a:r>
            <a:r>
              <a:rPr lang="ru-RU" sz="600" dirty="0"/>
              <a:t> южноафриканских индейцев .)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54280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женщинам вступать в конгресс</a:t>
            </a:r>
            <a:r>
              <a:rPr lang="ru-RU" sz="600" dirty="0"/>
              <a:t>(Другой пример децентрализации: официально членство было открыто только для чернокожих мужчин (женщинам разрешалось вступать только с 1943 г.), но на местном уровне практика, похоже, была иной.)</a:t>
            </a:r>
            <a:endParaRPr lang="ru-RU" sz="5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5923318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 </a:t>
            </a:r>
            <a:r>
              <a:rPr lang="ru-RU" sz="800" dirty="0"/>
              <a:t>(Однако на фоне всплеска профсоюзной активности в 1940-х годах АНК пережил возрождение и умеренную радикализацию при генерал-президенте Альфреде </a:t>
            </a:r>
            <a:r>
              <a:rPr lang="ru-RU" sz="800" dirty="0" err="1"/>
              <a:t>Битини</a:t>
            </a:r>
            <a:r>
              <a:rPr lang="ru-RU" sz="800" dirty="0"/>
              <a:t> </a:t>
            </a:r>
            <a:r>
              <a:rPr lang="ru-RU" sz="800" dirty="0" err="1"/>
              <a:t>Ксуме</a:t>
            </a:r>
            <a:r>
              <a:rPr lang="ru-RU" sz="800" dirty="0"/>
              <a:t>)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8599496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 </a:t>
            </a:r>
            <a:r>
              <a:rPr lang="ru-RU" sz="600" dirty="0"/>
              <a:t>(Он был избран президентом Африканского национального конгресса с 1924 по 1927 год, он был противником коммунизма и, следовательно, выступал против Дж. Т. </a:t>
            </a:r>
            <a:r>
              <a:rPr lang="ru-RU" sz="600" dirty="0" err="1"/>
              <a:t>Гумеде</a:t>
            </a:r>
            <a:r>
              <a:rPr lang="ru-RU" sz="600" dirty="0"/>
              <a:t> .)</a:t>
            </a:r>
            <a:endParaRPr lang="ru-RU" sz="5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5923318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3239970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1896229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 </a:t>
            </a:r>
            <a:r>
              <a:rPr lang="ru-RU" sz="700" dirty="0"/>
              <a:t>(В 1940-х годах он сосредоточился на религиозных организациях, в том числе на Межконфессиональной африканской федерации министров, основанной в 1945 году)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26061437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5348701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7452433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3429826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3446041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7475858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4779346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6124614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6117372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4772409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3239970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3379168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1286480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8773059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1768315" y="88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24713269" y="20970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21768315" y="21431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24721135" y="7600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3934068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36500821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36576505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35226206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36576505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37912479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35232556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37906395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3915088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39249734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1930837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0594863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36738857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38081993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39452016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0790988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39393679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38113475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36770338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1265965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26061437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2650088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35248196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2623366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36555759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3971180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37906395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35226205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3283331" y="943011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0773112" y="5861933"/>
            <a:ext cx="1765504" cy="5370852"/>
          </a:xfrm>
          <a:prstGeom prst="bentConnector3">
            <a:avLst>
              <a:gd name="adj1" fmla="val 111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35366386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2573271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2868010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35514017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4197299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2807299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4146113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36771376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36786913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38127008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36794765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38134860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35462414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35411109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36749092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39249734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38135089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4721135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27396845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287351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29506413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217684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1372677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0957937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29620610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4905553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26244608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27582261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27396845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27644720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26306864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26235971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27573826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3376249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27560374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28733864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4260415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29618660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4932858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26270713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26272262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27610117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27611666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28949521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28894687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28733864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28310453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1372677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29632997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0077036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0244560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1560829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29512676" y="5639389"/>
            <a:ext cx="6988145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32700</TotalTime>
  <Words>6517</Words>
  <Application>Microsoft Office PowerPoint</Application>
  <PresentationFormat>Произвольный</PresentationFormat>
  <Paragraphs>133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1859</cp:revision>
  <dcterms:created xsi:type="dcterms:W3CDTF">2018-10-23T08:09:21Z</dcterms:created>
  <dcterms:modified xsi:type="dcterms:W3CDTF">2023-04-04T18:48:31Z</dcterms:modified>
</cp:coreProperties>
</file>