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40" d="100"/>
          <a:sy n="40" d="100"/>
        </p:scale>
        <p:origin x="-600" y="-18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07.04.2022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07.04.2022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07.04.2022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2782963" y="256903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2747955" y="384945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191" idx="0"/>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783499" y="1236702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57834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4437042" y="-273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70858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95022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83807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95022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sp>
        <p:nvSpPr>
          <p:cNvPr id="191" name="Прямоугольник 190">
            <a:extLst>
              <a:ext uri="{FF2B5EF4-FFF2-40B4-BE49-F238E27FC236}">
                <a16:creationId xmlns:a16="http://schemas.microsoft.com/office/drawing/2014/main" id="{CEB19DF5-6201-4639-910F-72B4779F8C50}"/>
              </a:ext>
            </a:extLst>
          </p:cNvPr>
          <p:cNvSpPr/>
          <p:nvPr/>
        </p:nvSpPr>
        <p:spPr>
          <a:xfrm>
            <a:off x="21024706" y="13796310"/>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24245" y="10949808"/>
            <a:ext cx="426688" cy="2407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26421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72873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85761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94820" y="131496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70274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270274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2702740" y="385476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3" name="Прямоугольник 242">
            <a:extLst>
              <a:ext uri="{FF2B5EF4-FFF2-40B4-BE49-F238E27FC236}">
                <a16:creationId xmlns:a16="http://schemas.microsoft.com/office/drawing/2014/main" id="{3D1417A7-AB3A-4C34-936C-1A98A8A0A63A}"/>
              </a:ext>
            </a:extLst>
          </p:cNvPr>
          <p:cNvSpPr/>
          <p:nvPr/>
        </p:nvSpPr>
        <p:spPr>
          <a:xfrm>
            <a:off x="29482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После конференции в декабре 1936 г. гик присоединился к очень свободной федерации национальных групп в качестве своего теоретического главы. Он отказался от публикации своих материалов для прессы на немецком языке (</a:t>
            </a:r>
            <a:r>
              <a:rPr lang="ru-RU" sz="500" dirty="0" err="1"/>
              <a:t>pik</a:t>
            </a:r>
            <a:r>
              <a:rPr lang="ru-RU" sz="500" dirty="0"/>
              <a:t>) в пользу юнионистского обзора </a:t>
            </a:r>
            <a:r>
              <a:rPr lang="ru-RU" sz="500" dirty="0" err="1"/>
              <a:t>ino</a:t>
            </a:r>
            <a:r>
              <a:rPr lang="ru-RU" sz="500" dirty="0"/>
              <a:t> (</a:t>
            </a:r>
            <a:r>
              <a:rPr lang="ru-RU" sz="500" dirty="0" err="1"/>
              <a:t>Internacia</a:t>
            </a:r>
            <a:r>
              <a:rPr lang="ru-RU" sz="500" dirty="0"/>
              <a:t> </a:t>
            </a:r>
            <a:r>
              <a:rPr lang="ru-RU" sz="500" dirty="0" err="1"/>
              <a:t>Novaj-Officejo</a:t>
            </a:r>
            <a:r>
              <a:rPr lang="ru-RU" sz="500" dirty="0"/>
              <a:t>) </a:t>
            </a:r>
            <a:r>
              <a:rPr lang="ru-RU" sz="500" dirty="0" err="1"/>
              <a:t>Presse-Korrespondenz</a:t>
            </a:r>
            <a:r>
              <a:rPr lang="ru-RU" sz="500" dirty="0"/>
              <a:t>. Последний редактировался международным информационным бюро </a:t>
            </a:r>
            <a:r>
              <a:rPr lang="ru-RU" sz="500" dirty="0" err="1"/>
              <a:t>кау</a:t>
            </a:r>
            <a:r>
              <a:rPr lang="ru-RU" sz="500" dirty="0"/>
              <a:t> во Франкфурте, задачей которого было информировать и перегруппировывать советско-коммунистические группы по всему </a:t>
            </a:r>
            <a:r>
              <a:rPr lang="ru-RU" sz="500" dirty="0" err="1"/>
              <a:t>миру.¬Этим</a:t>
            </a:r>
            <a:r>
              <a:rPr lang="ru-RU" sz="500" dirty="0"/>
              <a:t> группам была свойственна отколовшаяся от кап д, отвергнувшая концепцию партии первого, чтобы присоединиться к немецкому </a:t>
            </a:r>
            <a:r>
              <a:rPr lang="ru-RU" sz="500" dirty="0" err="1"/>
              <a:t>кау</a:t>
            </a:r>
            <a:r>
              <a:rPr lang="ru-RU" sz="500" dirty="0"/>
              <a:t> и голландскому гику:</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70274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280785"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8" name="Прямоугольник 277">
            <a:extLst>
              <a:ext uri="{FF2B5EF4-FFF2-40B4-BE49-F238E27FC236}">
                <a16:creationId xmlns:a16="http://schemas.microsoft.com/office/drawing/2014/main" id="{FEB35C5A-CDA8-4DFE-B52D-0C45BAF6249C}"/>
              </a:ext>
            </a:extLst>
          </p:cNvPr>
          <p:cNvSpPr/>
          <p:nvPr/>
        </p:nvSpPr>
        <p:spPr>
          <a:xfrm>
            <a:off x="2702740"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1938 г. в Амстердаме </a:t>
            </a:r>
            <a:r>
              <a:rPr lang="ru-RU" sz="500" dirty="0" err="1"/>
              <a:t>Паннекук</a:t>
            </a:r>
            <a:r>
              <a:rPr lang="ru-RU" sz="500" dirty="0"/>
              <a:t> издал книгу «Ленин как философ», оригинальная версия которой была написана на немецком языке96. Изданную под псевдонимом Джон </a:t>
            </a:r>
            <a:r>
              <a:rPr lang="ru-RU" sz="500" dirty="0" err="1"/>
              <a:t>Харпер</a:t>
            </a:r>
            <a:r>
              <a:rPr lang="ru-RU" sz="500" dirty="0"/>
              <a:t>, эту работу можно считать — наряду с «Тезисами о большевизме», «К новому рабочему движению» и </a:t>
            </a:r>
            <a:r>
              <a:rPr lang="en-US" sz="500" dirty="0" err="1"/>
              <a:t>Grundprinzipien</a:t>
            </a:r>
            <a:r>
              <a:rPr lang="ru-RU" sz="500" dirty="0"/>
              <a:t> - как один из четырех столпов «</a:t>
            </a:r>
            <a:r>
              <a:rPr lang="ru-RU" sz="500" dirty="0" err="1"/>
              <a:t>советистской</a:t>
            </a:r>
            <a:r>
              <a:rPr lang="ru-RU" sz="500" dirty="0"/>
              <a:t>» теории. Для </a:t>
            </a:r>
            <a:r>
              <a:rPr lang="ru-RU" sz="500" dirty="0" err="1"/>
              <a:t>Паннекука</a:t>
            </a:r>
            <a:r>
              <a:rPr lang="ru-RU" sz="500" dirty="0"/>
              <a:t> и советского коммунистического движения это был «марксистский ответ» на книгу Ленина «Материализм и эмпириокритицизм», которая была опубликована на русском языке в 1909 году и не переводилась на немецкий и английский языки до 1927 года. Книга Ленина, претендующая на идейное завершение «ленинизма», превозносилась в Коминтерне как «углубление марксизма» на философском уровне.</a:t>
            </a:r>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41858" y="78525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705683" y="785798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222524" y="917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2747955" y="130657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155875" y="13044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5155875" y="262776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75096" y="924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24</a:t>
            </a:r>
          </a:p>
        </p:txBody>
      </p:sp>
      <p:sp>
        <p:nvSpPr>
          <p:cNvPr id="378" name="Прямоугольник 377">
            <a:extLst>
              <a:ext uri="{FF2B5EF4-FFF2-40B4-BE49-F238E27FC236}">
                <a16:creationId xmlns:a16="http://schemas.microsoft.com/office/drawing/2014/main" id="{73D10926-26C9-4893-923A-1F3F7705B820}"/>
              </a:ext>
            </a:extLst>
          </p:cNvPr>
          <p:cNvSpPr/>
          <p:nvPr/>
        </p:nvSpPr>
        <p:spPr>
          <a:xfrm>
            <a:off x="15155875" y="389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0" dirty="0"/>
              <a:t>1 Один из сыновей </a:t>
            </a:r>
            <a:r>
              <a:rPr lang="ru-RU" sz="1000" dirty="0" err="1"/>
              <a:t>Сневлита</a:t>
            </a:r>
            <a:r>
              <a:rPr lang="ru-RU" sz="1000" dirty="0"/>
              <a:t> (Пим) покончил жизнь самоубийством в 1932 г., другой (</a:t>
            </a:r>
            <a:r>
              <a:rPr lang="ru-RU" sz="1000" dirty="0" err="1"/>
              <a:t>Пэм</a:t>
            </a:r>
            <a:r>
              <a:rPr lang="ru-RU" sz="1000" dirty="0"/>
              <a:t>) был убит (или тоже покончил жизнь самоубийством?) в Испании в 1937 г., сражаясь в ополчении </a:t>
            </a:r>
            <a:r>
              <a:rPr lang="ru-RU" sz="1000" dirty="0" err="1"/>
              <a:t>поум</a:t>
            </a:r>
            <a:r>
              <a:rPr lang="ru-RU" sz="1000" dirty="0"/>
              <a:t>.</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2747955" y="515349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cxnSp>
        <p:nvCxnSpPr>
          <p:cNvPr id="425" name="Соединительная линия уступом 175">
            <a:extLst>
              <a:ext uri="{FF2B5EF4-FFF2-40B4-BE49-F238E27FC236}">
                <a16:creationId xmlns:a16="http://schemas.microsoft.com/office/drawing/2014/main" id="{B31E4710-989C-4E1E-8F65-B59AD98EF4F2}"/>
              </a:ext>
            </a:extLst>
          </p:cNvPr>
          <p:cNvCxnSpPr>
            <a:cxnSpLocks/>
            <a:stCxn id="215" idx="2"/>
            <a:endCxn id="187" idx="0"/>
          </p:cNvCxnSpPr>
          <p:nvPr/>
        </p:nvCxnSpPr>
        <p:spPr>
          <a:xfrm rot="16200000" flipH="1">
            <a:off x="15031487" y="5312207"/>
            <a:ext cx="428543" cy="136847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167611" y="944239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24</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72749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45914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67342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45914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54788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22365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09864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34306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43021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05602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97728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24591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36812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22365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46020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32944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48566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409070" y="932807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3414004" y="935250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25</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054510" y="925306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99</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9789160" y="24147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a:t>
            </a:r>
            <a:r>
              <a:rPr lang="ru-RU" sz="1400" dirty="0" err="1"/>
              <a:t>комми</a:t>
            </a:r>
            <a:r>
              <a:rPr lang="ru-RU" sz="1400" dirty="0"/>
              <a:t>)</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2279244" y="24147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a:t>
            </a:r>
            <a:r>
              <a:rPr lang="ru-RU" sz="1400" dirty="0" err="1"/>
              <a:t>маркисты</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312" idx="1"/>
            <a:endCxn id="311" idx="3"/>
          </p:cNvCxnSpPr>
          <p:nvPr/>
        </p:nvCxnSpPr>
        <p:spPr>
          <a:xfrm flipH="1">
            <a:off x="21905078" y="24687430"/>
            <a:ext cx="3741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23428</TotalTime>
  <Words>10672</Words>
  <Application>Microsoft Office PowerPoint</Application>
  <PresentationFormat>Произвольный</PresentationFormat>
  <Paragraphs>169</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1531</cp:revision>
  <dcterms:created xsi:type="dcterms:W3CDTF">2018-10-23T08:09:21Z</dcterms:created>
  <dcterms:modified xsi:type="dcterms:W3CDTF">2022-04-07T11:33:06Z</dcterms:modified>
</cp:coreProperties>
</file>