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280" d="100"/>
          <a:sy n="280" d="100"/>
        </p:scale>
        <p:origin x="-41820" y="-1083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27.09.2021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27.09.2021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294</a:t>
            </a:r>
            <a:endParaRPr lang="ru-RU" sz="3600" b="1" dirty="0"/>
          </a:p>
        </p:txBody>
      </p:sp>
      <p:cxnSp>
        <p:nvCxnSpPr>
          <p:cNvPr id="614" name="Соединительная линия уступом 613"/>
          <p:cNvCxnSpPr>
            <a:stCxn id="801" idx="2"/>
            <a:endCxn id="828" idx="0"/>
          </p:cNvCxnSpPr>
          <p:nvPr/>
        </p:nvCxnSpPr>
        <p:spPr>
          <a:xfrm rot="16200000" flipH="1">
            <a:off x="23995673" y="2567401"/>
            <a:ext cx="260212" cy="38763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flipV="1">
            <a:off x="22650791" y="4097051"/>
            <a:ext cx="27629284" cy="83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1724466" y="383544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Народного фронта</a:t>
            </a:r>
            <a:endParaRPr lang="ru-RU" sz="700" dirty="0"/>
          </a:p>
        </p:txBody>
      </p:sp>
      <p:sp>
        <p:nvSpPr>
          <p:cNvPr id="808" name="Прямоугольник 807"/>
          <p:cNvSpPr/>
          <p:nvPr/>
        </p:nvSpPr>
        <p:spPr>
          <a:xfrm>
            <a:off x="21723878" y="286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Выборы 1936</a:t>
            </a:r>
            <a:endParaRPr lang="ru-RU" sz="700" dirty="0"/>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cxnSp>
        <p:nvCxnSpPr>
          <p:cNvPr id="824" name="Соединительная линия уступом 823"/>
          <p:cNvCxnSpPr>
            <a:stCxn id="808" idx="2"/>
            <a:endCxn id="822" idx="0"/>
          </p:cNvCxnSpPr>
          <p:nvPr/>
        </p:nvCxnSpPr>
        <p:spPr>
          <a:xfrm rot="16200000" flipH="1">
            <a:off x="36253108" y="-10663079"/>
            <a:ext cx="424062" cy="285561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7" name="Прямая со стрелкой 826"/>
          <p:cNvCxnSpPr>
            <a:stCxn id="808" idx="2"/>
            <a:endCxn id="801" idx="0"/>
          </p:cNvCxnSpPr>
          <p:nvPr/>
        </p:nvCxnSpPr>
        <p:spPr>
          <a:xfrm>
            <a:off x="22187041" y="3402989"/>
            <a:ext cx="588" cy="4324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8" name="Прямоугольник 827"/>
          <p:cNvSpPr/>
          <p:nvPr/>
        </p:nvSpPr>
        <p:spPr>
          <a:xfrm>
            <a:off x="25600767" y="463565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2056734" y="4505753"/>
            <a:ext cx="261203" cy="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работу института аграрной </a:t>
            </a:r>
            <a:r>
              <a:rPr lang="ru-RU" sz="700" dirty="0"/>
              <a:t>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r>
              <a:rPr lang="ru-RU" sz="200" dirty="0" smtClean="0"/>
              <a:t>.)</a:t>
            </a:r>
            <a:endParaRPr lang="ru-RU" sz="200" dirty="0"/>
          </a:p>
        </p:txBody>
      </p:sp>
      <p:cxnSp>
        <p:nvCxnSpPr>
          <p:cNvPr id="837" name="Соединительная линия уступом 836"/>
          <p:cNvCxnSpPr>
            <a:stCxn id="801" idx="2"/>
            <a:endCxn id="836" idx="0"/>
          </p:cNvCxnSpPr>
          <p:nvPr/>
        </p:nvCxnSpPr>
        <p:spPr>
          <a:xfrm rot="5400000">
            <a:off x="20356606" y="2805625"/>
            <a:ext cx="261203" cy="34008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4538115" y="46366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чрезвычайного положение</a:t>
            </a:r>
            <a:endParaRPr lang="ru-RU" sz="700" dirty="0"/>
          </a:p>
        </p:txBody>
      </p:sp>
      <p:cxnSp>
        <p:nvCxnSpPr>
          <p:cNvPr id="839" name="Соединительная линия уступом 838"/>
          <p:cNvCxnSpPr>
            <a:stCxn id="801" idx="2"/>
            <a:endCxn id="838" idx="0"/>
          </p:cNvCxnSpPr>
          <p:nvPr/>
        </p:nvCxnSpPr>
        <p:spPr>
          <a:xfrm rot="16200000" flipH="1">
            <a:off x="23463851" y="3099223"/>
            <a:ext cx="261204" cy="28136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выборы в Каталонии (автономия для Каталонии)</a:t>
            </a:r>
            <a:endParaRPr lang="ru-RU" sz="700" dirty="0"/>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Возместить убытки </a:t>
            </a:r>
            <a:r>
              <a:rPr lang="ru-RU" sz="700" dirty="0"/>
              <a:t>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a:t>
            </a:r>
            <a:r>
              <a:rPr lang="ru-RU" sz="100" dirty="0" smtClean="0"/>
              <a:t>сами.)</a:t>
            </a:r>
            <a:endParaRPr lang="ru-RU" sz="100" dirty="0"/>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25068689" y="544563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Выборы </a:t>
            </a:r>
            <a:r>
              <a:rPr lang="ru-RU" sz="700" dirty="0"/>
              <a:t>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r>
              <a:rPr lang="ru-RU" sz="100" dirty="0" smtClean="0"/>
              <a:t>».)</a:t>
            </a:r>
            <a:endParaRPr lang="ru-RU" sz="100" dirty="0"/>
          </a:p>
        </p:txBody>
      </p:sp>
      <p:cxnSp>
        <p:nvCxnSpPr>
          <p:cNvPr id="57" name="Соединительная линия уступом 56"/>
          <p:cNvCxnSpPr>
            <a:stCxn id="828" idx="2"/>
            <a:endCxn id="56" idx="0"/>
          </p:cNvCxnSpPr>
          <p:nvPr/>
        </p:nvCxnSpPr>
        <p:spPr>
          <a:xfrm rot="5400000">
            <a:off x="25662902" y="5044608"/>
            <a:ext cx="269978" cy="5320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25132072" y="5045856"/>
            <a:ext cx="268986" cy="5305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506868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Назначить премьер-министром Ларго </a:t>
            </a:r>
            <a:r>
              <a:rPr lang="ru-RU" sz="400" dirty="0" smtClean="0"/>
              <a:t>(исторически сентябрь 1936, если он займёт пост раньше, то начнётся вторая </a:t>
            </a:r>
            <a:r>
              <a:rPr lang="ru-RU" sz="400" dirty="0" err="1" smtClean="0"/>
              <a:t>Санхурада</a:t>
            </a:r>
            <a:r>
              <a:rPr lang="ru-RU" sz="400" dirty="0" smtClean="0"/>
              <a:t>)</a:t>
            </a:r>
            <a:endParaRPr lang="ru-RU" sz="200" dirty="0"/>
          </a:p>
        </p:txBody>
      </p:sp>
      <p:cxnSp>
        <p:nvCxnSpPr>
          <p:cNvPr id="66" name="Прямая со стрелкой 65"/>
          <p:cNvCxnSpPr>
            <a:stCxn id="56" idx="2"/>
            <a:endCxn id="63" idx="0"/>
          </p:cNvCxnSpPr>
          <p:nvPr/>
        </p:nvCxnSpPr>
        <p:spPr>
          <a:xfrm>
            <a:off x="25531852" y="5985636"/>
            <a:ext cx="0" cy="2736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Разработать устройство федеративной республики </a:t>
            </a:r>
            <a:r>
              <a:rPr lang="ru-RU" sz="400" dirty="0" smtClean="0"/>
              <a:t>(решения на вмешательство в выборы республик)</a:t>
            </a:r>
            <a:endParaRPr lang="ru-RU" sz="400" dirty="0"/>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централизации Республики</a:t>
            </a:r>
            <a:endParaRPr lang="ru-RU" sz="700" dirty="0"/>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Особый статут </a:t>
            </a:r>
            <a:r>
              <a:rPr lang="ru-RU" sz="700" dirty="0" err="1" smtClean="0"/>
              <a:t>Басконии</a:t>
            </a:r>
            <a:r>
              <a:rPr lang="ru-RU" sz="700" dirty="0" smtClean="0"/>
              <a:t> (автономия для </a:t>
            </a:r>
            <a:r>
              <a:rPr lang="ru-RU" sz="700" dirty="0" err="1" smtClean="0"/>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сталелитейной промышленности </a:t>
            </a:r>
            <a:r>
              <a:rPr lang="ru-RU" sz="700" dirty="0" err="1" smtClean="0"/>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153121"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Взаимное сотрудничество во флоте</a:t>
            </a:r>
            <a:endParaRPr lang="ru-RU" sz="700" dirty="0"/>
          </a:p>
        </p:txBody>
      </p:sp>
      <p:cxnSp>
        <p:nvCxnSpPr>
          <p:cNvPr id="65" name="Соединительная линия уступом 64"/>
          <p:cNvCxnSpPr>
            <a:stCxn id="59" idx="2"/>
            <a:endCxn id="64" idx="0"/>
          </p:cNvCxnSpPr>
          <p:nvPr/>
        </p:nvCxnSpPr>
        <p:spPr>
          <a:xfrm rot="5400000">
            <a:off x="21481285" y="855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Отдать долг Астурийским рабочим (автономия для Астурии)</a:t>
            </a:r>
            <a:endParaRPr lang="ru-RU" sz="700" dirty="0"/>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2" name="Прямоугольник 71"/>
          <p:cNvSpPr/>
          <p:nvPr/>
        </p:nvSpPr>
        <p:spPr>
          <a:xfrm>
            <a:off x="2004830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600302"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Каталонии фишки</a:t>
            </a:r>
            <a:endParaRPr lang="ru-RU" sz="700" dirty="0"/>
          </a:p>
        </p:txBody>
      </p:sp>
      <p:sp>
        <p:nvSpPr>
          <p:cNvPr id="74" name="Прямоугольник 73"/>
          <p:cNvSpPr/>
          <p:nvPr/>
        </p:nvSpPr>
        <p:spPr>
          <a:xfrm>
            <a:off x="20600301" y="1023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stCxn id="73" idx="2"/>
            <a:endCxn id="74" idx="0"/>
          </p:cNvCxnSpPr>
          <p:nvPr/>
        </p:nvCxnSpPr>
        <p:spPr>
          <a:xfrm rot="5400000">
            <a:off x="20928465" y="10096009"/>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 name="Соединительная линия уступом 89"/>
          <p:cNvCxnSpPr>
            <a:stCxn id="71" idx="2"/>
            <a:endCxn id="72" idx="0"/>
          </p:cNvCxnSpPr>
          <p:nvPr/>
        </p:nvCxnSpPr>
        <p:spPr>
          <a:xfrm rot="16200000" flipH="1">
            <a:off x="20377031"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кооперативов (наше, но эффект под вопросом) </a:t>
            </a:r>
            <a:r>
              <a:rPr lang="ru-RU" sz="100" dirty="0" smtClean="0"/>
              <a:t>(</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r>
              <a:rPr lang="ru-RU" sz="100" dirty="0" smtClean="0"/>
              <a:t>)</a:t>
            </a:r>
            <a:endParaRPr lang="ru-RU" sz="100" dirty="0"/>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Раздача помещичьих земель (наше но эффект сменить</a:t>
            </a:r>
            <a:r>
              <a:rPr lang="ru-RU" sz="700" dirty="0"/>
              <a:t>)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r>
              <a:rPr lang="ru-RU" sz="200" dirty="0" smtClean="0"/>
              <a:t>.)</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Распределение земли (наше, но эффект сменить</a:t>
            </a:r>
            <a:r>
              <a:rPr lang="ru-RU" sz="700" dirty="0"/>
              <a:t>)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a:t>
            </a:r>
            <a:r>
              <a:rPr lang="ru-RU" sz="200" dirty="0" smtClean="0"/>
              <a:t>своей земли</a:t>
            </a:r>
            <a:r>
              <a:rPr lang="ru-RU" sz="200" dirty="0"/>
              <a:t>, или работали в коллективных хозяйствах. Арендаторы и безземельные батраки, зависевшие от прихотей лендлордов, практически </a:t>
            </a:r>
            <a:r>
              <a:rPr lang="ru-RU" sz="200" dirty="0" smtClean="0"/>
              <a:t>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662477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2" name="Соединительная линия уступом 111"/>
          <p:cNvCxnSpPr>
            <a:stCxn id="93" idx="2"/>
            <a:endCxn id="108" idx="0"/>
          </p:cNvCxnSpPr>
          <p:nvPr/>
        </p:nvCxnSpPr>
        <p:spPr>
          <a:xfrm rot="5400000">
            <a:off x="17238911" y="6653514"/>
            <a:ext cx="264783" cy="5667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029005" y="7833727"/>
            <a:ext cx="2621742" cy="552822"/>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Разрыв конкордата с Ватиканом </a:t>
            </a:r>
            <a:r>
              <a:rPr lang="ru-RU" sz="600" dirty="0"/>
              <a:t>(наше</a:t>
            </a:r>
            <a:r>
              <a:rPr lang="ru-RU" sz="600" dirty="0" smtClean="0"/>
              <a:t>)</a:t>
            </a:r>
            <a:endParaRPr lang="ru-RU" sz="400" dirty="0"/>
          </a:p>
        </p:txBody>
      </p:sp>
      <p:cxnSp>
        <p:nvCxnSpPr>
          <p:cNvPr id="126" name="Соединительная линия уступом 125"/>
          <p:cNvCxnSpPr>
            <a:stCxn id="801" idx="2"/>
            <a:endCxn id="125" idx="0"/>
          </p:cNvCxnSpPr>
          <p:nvPr/>
        </p:nvCxnSpPr>
        <p:spPr>
          <a:xfrm rot="16200000" flipH="1">
            <a:off x="22887110" y="3675964"/>
            <a:ext cx="269292" cy="1668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Секуляризация церковных земель </a:t>
            </a:r>
            <a:r>
              <a:rPr lang="ru-RU" sz="600" dirty="0"/>
              <a:t>(наше</a:t>
            </a:r>
            <a:r>
              <a:rPr lang="ru-RU" sz="600" dirty="0" smtClean="0"/>
              <a:t>)</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Галисии (автономия для Галисии)</a:t>
            </a:r>
            <a:endParaRPr lang="ru-RU" sz="700" dirty="0"/>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38" name="Прямоугольник 137"/>
          <p:cNvSpPr/>
          <p:nvPr/>
        </p:nvSpPr>
        <p:spPr>
          <a:xfrm>
            <a:off x="18890398"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0" name="Соединительная линия уступом 139"/>
          <p:cNvCxnSpPr>
            <a:stCxn id="137" idx="2"/>
            <a:endCxn id="138" idx="0"/>
          </p:cNvCxnSpPr>
          <p:nvPr/>
        </p:nvCxnSpPr>
        <p:spPr>
          <a:xfrm rot="16200000" flipH="1">
            <a:off x="19219123"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85995"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Арагона (автономия для Арагона)</a:t>
            </a:r>
            <a:endParaRPr lang="ru-RU" sz="700" dirty="0"/>
          </a:p>
        </p:txBody>
      </p:sp>
      <p:sp>
        <p:nvSpPr>
          <p:cNvPr id="145" name="Прямоугольник 144"/>
          <p:cNvSpPr/>
          <p:nvPr/>
        </p:nvSpPr>
        <p:spPr>
          <a:xfrm>
            <a:off x="19485994" y="1023213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46" name="Прямоугольник 145"/>
          <p:cNvSpPr/>
          <p:nvPr/>
        </p:nvSpPr>
        <p:spPr>
          <a:xfrm>
            <a:off x="19485995" y="1104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813595" y="10096572"/>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8" name="Соединительная линия уступом 147"/>
          <p:cNvCxnSpPr>
            <a:stCxn id="145" idx="2"/>
            <a:endCxn id="146" idx="0"/>
          </p:cNvCxnSpPr>
          <p:nvPr/>
        </p:nvCxnSpPr>
        <p:spPr>
          <a:xfrm rot="16200000" flipH="1">
            <a:off x="19814720" y="10906571"/>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471852" y="7276574"/>
            <a:ext cx="2621742" cy="1667129"/>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1773555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Валенсии (автономия для Валенсии)</a:t>
            </a:r>
            <a:endParaRPr lang="ru-RU" sz="700" dirty="0"/>
          </a:p>
        </p:txBody>
      </p:sp>
      <p:sp>
        <p:nvSpPr>
          <p:cNvPr id="160" name="Прямоугольник 159"/>
          <p:cNvSpPr/>
          <p:nvPr/>
        </p:nvSpPr>
        <p:spPr>
          <a:xfrm>
            <a:off x="1773555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61" name="Прямоугольник 160"/>
          <p:cNvSpPr/>
          <p:nvPr/>
        </p:nvSpPr>
        <p:spPr>
          <a:xfrm>
            <a:off x="17735558"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62" name="Соединительная линия уступом 161"/>
          <p:cNvCxnSpPr>
            <a:stCxn id="159" idx="2"/>
            <a:endCxn id="160" idx="0"/>
          </p:cNvCxnSpPr>
          <p:nvPr/>
        </p:nvCxnSpPr>
        <p:spPr>
          <a:xfrm rot="5400000">
            <a:off x="1806315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62"/>
          <p:cNvCxnSpPr>
            <a:stCxn id="160" idx="2"/>
            <a:endCxn id="161" idx="0"/>
          </p:cNvCxnSpPr>
          <p:nvPr/>
        </p:nvCxnSpPr>
        <p:spPr>
          <a:xfrm rot="16200000" flipH="1">
            <a:off x="18064283"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63"/>
          <p:cNvCxnSpPr>
            <a:stCxn id="37" idx="2"/>
            <a:endCxn id="159" idx="0"/>
          </p:cNvCxnSpPr>
          <p:nvPr/>
        </p:nvCxnSpPr>
        <p:spPr>
          <a:xfrm rot="5400000">
            <a:off x="19772504" y="5225484"/>
            <a:ext cx="270000" cy="34175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7" name="Прямоугольник 166"/>
          <p:cNvSpPr/>
          <p:nvPr/>
        </p:nvSpPr>
        <p:spPr>
          <a:xfrm>
            <a:off x="18323621" y="942734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a:t>
            </a:r>
            <a:r>
              <a:rPr lang="ru-RU" sz="700" dirty="0" err="1" smtClean="0"/>
              <a:t>Сантандера</a:t>
            </a:r>
            <a:r>
              <a:rPr lang="ru-RU" sz="700" dirty="0" smtClean="0"/>
              <a:t> (автономия для </a:t>
            </a:r>
            <a:r>
              <a:rPr lang="ru-RU" sz="700" dirty="0" err="1" smtClean="0"/>
              <a:t>Сантандера</a:t>
            </a:r>
            <a:r>
              <a:rPr lang="ru-RU" sz="700" dirty="0" smtClean="0"/>
              <a:t>)</a:t>
            </a:r>
            <a:endParaRPr lang="ru-RU" sz="700" dirty="0"/>
          </a:p>
        </p:txBody>
      </p:sp>
      <p:sp>
        <p:nvSpPr>
          <p:cNvPr id="168" name="Прямоугольник 167"/>
          <p:cNvSpPr/>
          <p:nvPr/>
        </p:nvSpPr>
        <p:spPr>
          <a:xfrm>
            <a:off x="18323620" y="1023847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69" name="Прямоугольник 168"/>
          <p:cNvSpPr/>
          <p:nvPr/>
        </p:nvSpPr>
        <p:spPr>
          <a:xfrm>
            <a:off x="18323621" y="1104734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70" name="Соединительная линия уступом 169"/>
          <p:cNvCxnSpPr>
            <a:stCxn id="167" idx="2"/>
            <a:endCxn id="168" idx="0"/>
          </p:cNvCxnSpPr>
          <p:nvPr/>
        </p:nvCxnSpPr>
        <p:spPr>
          <a:xfrm rot="5400000">
            <a:off x="18651221" y="10102909"/>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68" idx="2"/>
            <a:endCxn id="169" idx="0"/>
          </p:cNvCxnSpPr>
          <p:nvPr/>
        </p:nvCxnSpPr>
        <p:spPr>
          <a:xfrm rot="16200000" flipH="1">
            <a:off x="18652346" y="10912908"/>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171"/>
          <p:cNvCxnSpPr>
            <a:stCxn id="37" idx="2"/>
            <a:endCxn id="167" idx="0"/>
          </p:cNvCxnSpPr>
          <p:nvPr/>
        </p:nvCxnSpPr>
        <p:spPr>
          <a:xfrm rot="5400000">
            <a:off x="18887497" y="6698555"/>
            <a:ext cx="2628079" cy="2829503"/>
          </a:xfrm>
          <a:prstGeom prst="bentConnector3">
            <a:avLst>
              <a:gd name="adj1" fmla="val 497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25068689"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23963872"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Социалистическая и коммунистическая молодёжь</a:t>
            </a:r>
          </a:p>
        </p:txBody>
      </p:sp>
      <p:sp>
        <p:nvSpPr>
          <p:cNvPr id="100" name="Прямоугольник 99"/>
          <p:cNvSpPr/>
          <p:nvPr/>
        </p:nvSpPr>
        <p:spPr>
          <a:xfrm>
            <a:off x="26776304"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горожан к защите и строительству </a:t>
            </a:r>
            <a:r>
              <a:rPr lang="ru-RU" sz="700" dirty="0"/>
              <a:t>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16200000" flipH="1">
            <a:off x="24578902" y="1984173"/>
            <a:ext cx="269292" cy="50518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7950314" y="464577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16200000" flipH="1">
            <a:off x="25165387" y="1397688"/>
            <a:ext cx="270333" cy="62258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676923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советского снаряжения (ваниль)</a:t>
            </a:r>
            <a:endParaRPr lang="ru-RU" sz="500" dirty="0"/>
          </a:p>
        </p:txBody>
      </p:sp>
      <p:sp>
        <p:nvSpPr>
          <p:cNvPr id="111" name="Прямоугольник 110"/>
          <p:cNvSpPr/>
          <p:nvPr/>
        </p:nvSpPr>
        <p:spPr>
          <a:xfrm>
            <a:off x="29134094"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7696902" y="4721276"/>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8879331" y="4719925"/>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7953015" y="544061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помощь советов </a:t>
            </a:r>
            <a:r>
              <a:rPr lang="ru-RU" sz="500" dirty="0" smtClean="0"/>
              <a:t>(фокусы по сторонам теперь перед ним и обязательны) (ваниль)</a:t>
            </a:r>
            <a:endParaRPr lang="ru-RU" sz="300" dirty="0"/>
          </a:p>
        </p:txBody>
      </p:sp>
      <p:sp>
        <p:nvSpPr>
          <p:cNvPr id="120" name="Прямоугольник 119"/>
          <p:cNvSpPr/>
          <p:nvPr/>
        </p:nvSpPr>
        <p:spPr>
          <a:xfrm>
            <a:off x="27359775" y="625659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8413477" y="5185779"/>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8542204" y="62580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7981566" y="5821984"/>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8572033" y="5824756"/>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Присвоить церковные богатства </a:t>
            </a:r>
            <a:r>
              <a:rPr lang="ru-RU" sz="600" dirty="0" smtClean="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Увеличить бюджет на образование </a:t>
            </a:r>
            <a:r>
              <a:rPr lang="ru-RU" sz="100" dirty="0" smtClean="0"/>
              <a:t>(</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a:t>
            </a:r>
            <a:r>
              <a:rPr lang="ru-RU" sz="100" dirty="0" smtClean="0"/>
              <a:t>милиционеров)</a:t>
            </a:r>
            <a:endParaRPr lang="ru-RU" sz="100" dirty="0"/>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Увеличить уровень здравоохранения </a:t>
            </a:r>
            <a:r>
              <a:rPr lang="ru-RU" sz="100" dirty="0" smtClean="0"/>
              <a:t>(</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r>
              <a:rPr lang="ru-RU" sz="100" dirty="0" smtClean="0"/>
              <a:t>)</a:t>
            </a:r>
            <a:endParaRPr lang="ru-RU" sz="100" dirty="0"/>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26173506"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smtClean="0"/>
              <a:t>SIM </a:t>
            </a:r>
            <a:r>
              <a:rPr lang="ru-RU" sz="100" dirty="0" smtClean="0"/>
              <a:t>(</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a:t>
            </a:r>
            <a:r>
              <a:rPr lang="ru-RU" sz="100" dirty="0" smtClean="0"/>
              <a:t>тел)</a:t>
            </a:r>
            <a:r>
              <a:rPr lang="ru-RU" sz="100" dirty="0"/>
              <a:t> </a:t>
            </a:r>
            <a:r>
              <a:rPr lang="ru-RU" sz="100" dirty="0" smtClean="0"/>
              <a:t> Во </a:t>
            </a:r>
            <a:r>
              <a:rPr lang="ru-RU" sz="100" dirty="0"/>
              <a:t>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endParaRPr lang="ru-RU" sz="100" dirty="0" smtClean="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35526</TotalTime>
  <Words>1505</Words>
  <Application>Microsoft Office PowerPoint</Application>
  <PresentationFormat>Произвольный</PresentationFormat>
  <Paragraphs>48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2064</cp:revision>
  <dcterms:created xsi:type="dcterms:W3CDTF">2018-10-23T08:09:21Z</dcterms:created>
  <dcterms:modified xsi:type="dcterms:W3CDTF">2021-09-27T12:57:32Z</dcterms:modified>
</cp:coreProperties>
</file>