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60" d="100"/>
          <a:sy n="60" d="100"/>
        </p:scale>
        <p:origin x="42" y="-15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43736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</a:t>
            </a:r>
            <a:r>
              <a:rPr lang="ru-RU" sz="1400" dirty="0"/>
              <a:t>антифашистской милиции </a:t>
            </a:r>
            <a:r>
              <a:rPr lang="ru-RU" sz="600" dirty="0"/>
              <a:t>(Подлинным руководящим </a:t>
            </a:r>
            <a:r>
              <a:rPr lang="ru-RU" sz="600" dirty="0" smtClean="0"/>
              <a:t>органом в </a:t>
            </a:r>
            <a:r>
              <a:rPr lang="ru-RU" sz="600" dirty="0"/>
              <a:t>Барселоне и во всей Каталонии стал Комитет антифашистской милиции, сформированный23 июля. Возглавили его FAI и </a:t>
            </a:r>
            <a:r>
              <a:rPr lang="ru-RU" sz="600" dirty="0" smtClean="0"/>
              <a:t>CNT)</a:t>
            </a:r>
          </a:p>
        </p:txBody>
      </p:sp>
      <p:cxnSp>
        <p:nvCxnSpPr>
          <p:cNvPr id="305" name="Прямая соединительная линия 304"/>
          <p:cNvCxnSpPr>
            <a:stCxn id="216" idx="3"/>
            <a:endCxn id="222" idx="1"/>
          </p:cNvCxnSpPr>
          <p:nvPr/>
        </p:nvCxnSpPr>
        <p:spPr>
          <a:xfrm>
            <a:off x="12128398" y="3273602"/>
            <a:ext cx="46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4373680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Повсеместная экспроприация </a:t>
            </a:r>
            <a:r>
              <a:rPr lang="ru-RU" sz="600" dirty="0" smtClean="0"/>
              <a:t>(Экспроприации </a:t>
            </a:r>
            <a:r>
              <a:rPr lang="ru-RU" sz="600" dirty="0"/>
              <a:t>прошли повсеместно. Отели, магазины, банки, заводы </a:t>
            </a:r>
            <a:r>
              <a:rPr lang="ru-RU" sz="600" dirty="0" smtClean="0"/>
              <a:t>были или </a:t>
            </a:r>
            <a:r>
              <a:rPr lang="ru-RU" sz="600" dirty="0"/>
              <a:t>реквизированы, или закрыты. Реквизированные управлялись комитетом из бывших техников и рабочих)</a:t>
            </a:r>
            <a:endParaRPr lang="ru-RU" sz="600" dirty="0" smtClean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865243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Сожжение церквей </a:t>
            </a:r>
            <a:r>
              <a:rPr lang="ru-RU" sz="600" dirty="0"/>
              <a:t>(Все 58 </a:t>
            </a:r>
            <a:r>
              <a:rPr lang="ru-RU" sz="600" dirty="0" err="1"/>
              <a:t>церквейБарселоны</a:t>
            </a:r>
            <a:r>
              <a:rPr lang="ru-RU" sz="600" dirty="0"/>
              <a:t> (кроме кафедрального собора, спасенного приказом </a:t>
            </a:r>
            <a:r>
              <a:rPr lang="ru-RU" sz="600" dirty="0" err="1"/>
              <a:t>Женералитата</a:t>
            </a:r>
            <a:r>
              <a:rPr lang="ru-RU" sz="600" dirty="0"/>
              <a:t>) были </a:t>
            </a:r>
            <a:r>
              <a:rPr lang="ru-RU" sz="600" dirty="0" err="1"/>
              <a:t>сожжены.Много</a:t>
            </a:r>
            <a:r>
              <a:rPr lang="ru-RU" sz="600" dirty="0"/>
              <a:t> ценного бензина потратили впустую в попытках сжечь построенное Гауди здание «Святое семейство» (</a:t>
            </a:r>
            <a:r>
              <a:rPr lang="ru-RU" sz="600" dirty="0" err="1"/>
              <a:t>Sagrada</a:t>
            </a:r>
            <a:r>
              <a:rPr lang="ru-RU" sz="600" dirty="0"/>
              <a:t> </a:t>
            </a:r>
            <a:r>
              <a:rPr lang="ru-RU" sz="600" dirty="0" err="1"/>
              <a:t>Familia</a:t>
            </a:r>
            <a:r>
              <a:rPr lang="ru-RU" sz="600" dirty="0"/>
              <a:t>), но, увы, оно было из цемента. В начале августа еще оставались несколько церквей и монастырей. Но восторг, который вначале вызывали сцены их разрушения, сошел на нет, и районы руин заботливо охранялись пожарными)</a:t>
            </a:r>
            <a:endParaRPr lang="ru-RU" sz="600" dirty="0" smtClean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865243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Анархистская пропаганда </a:t>
            </a:r>
            <a:r>
              <a:rPr lang="ru-RU" sz="600" dirty="0"/>
              <a:t>(Сам анархистский профсоюз уже обладал немалой властью: своей радиостанцией, восемью ежедневными </a:t>
            </a:r>
            <a:r>
              <a:rPr lang="ru-RU" sz="600" dirty="0" err="1"/>
              <a:t>газетами,массой</a:t>
            </a:r>
            <a:r>
              <a:rPr lang="ru-RU" sz="600" dirty="0"/>
              <a:t> еженедельников)</a:t>
            </a:r>
            <a:endParaRPr lang="ru-RU" sz="600" dirty="0" smtClean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910470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Наладить работу предприятий </a:t>
            </a:r>
            <a:r>
              <a:rPr lang="ru-RU" sz="600" dirty="0" smtClean="0"/>
              <a:t>(</a:t>
            </a:r>
            <a:r>
              <a:rPr lang="ru-RU" sz="800" dirty="0" smtClean="0"/>
              <a:t>CNT </a:t>
            </a:r>
            <a:r>
              <a:rPr lang="ru-RU" sz="800" dirty="0"/>
              <a:t>приказал всем своим членам возвращаться на работу</a:t>
            </a:r>
            <a:r>
              <a:rPr lang="ru-RU" sz="600" dirty="0" smtClean="0"/>
              <a:t>)</a:t>
            </a:r>
          </a:p>
        </p:txBody>
      </p:sp>
      <p:cxnSp>
        <p:nvCxnSpPr>
          <p:cNvPr id="204" name="Соединительная линия уступом 203"/>
          <p:cNvCxnSpPr>
            <a:stCxn id="193" idx="2"/>
            <a:endCxn id="196" idx="0"/>
          </p:cNvCxnSpPr>
          <p:nvPr/>
        </p:nvCxnSpPr>
        <p:spPr>
          <a:xfrm rot="5400000">
            <a:off x="3986466" y="4302701"/>
            <a:ext cx="427136" cy="2463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7014098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(После убийства </a:t>
            </a:r>
            <a:r>
              <a:rPr lang="ru-RU" sz="600" dirty="0" err="1"/>
              <a:t>Трильяса</a:t>
            </a:r>
            <a:r>
              <a:rPr lang="ru-RU" sz="600" dirty="0"/>
              <a:t>, президента профсоюза докеров UGT, – скорее всего, это </a:t>
            </a:r>
            <a:r>
              <a:rPr lang="ru-RU" sz="600" dirty="0" err="1"/>
              <a:t>былоделом</a:t>
            </a:r>
            <a:r>
              <a:rPr lang="ru-RU" sz="600" dirty="0"/>
              <a:t> рук анархистов – FAI и CNT вместе с другими партиями осудили это </a:t>
            </a:r>
            <a:r>
              <a:rPr lang="ru-RU" sz="600" dirty="0" err="1"/>
              <a:t>преступление.В</a:t>
            </a:r>
            <a:r>
              <a:rPr lang="ru-RU" sz="600" dirty="0"/>
              <a:t> один голос они предупредили, что любой, кто позволит себе стрелять или грабить, </a:t>
            </a:r>
            <a:r>
              <a:rPr lang="ru-RU" sz="600" dirty="0" err="1"/>
              <a:t>будетказнен</a:t>
            </a:r>
            <a:r>
              <a:rPr lang="ru-RU" sz="600" dirty="0"/>
              <a:t>. «Уголовный мир Барселоны позорит революцию», – заявили они. FAI приказал </a:t>
            </a:r>
            <a:r>
              <a:rPr lang="ru-RU" sz="600" dirty="0" err="1"/>
              <a:t>всемсвоим</a:t>
            </a:r>
            <a:r>
              <a:rPr lang="ru-RU" sz="600" dirty="0"/>
              <a:t> членам проявлять особую бдительность, чтобы пресекать такие позорные </a:t>
            </a:r>
            <a:r>
              <a:rPr lang="ru-RU" sz="600" dirty="0" err="1"/>
              <a:t>действия.«Покончить</a:t>
            </a:r>
            <a:r>
              <a:rPr lang="ru-RU" sz="600" dirty="0"/>
              <a:t> с этими подонками! Если мы этого не сделаем, то уголовники разделаются с революцией, обесчестив ее». Официально политика анархистов была довольно сдержанной – </a:t>
            </a:r>
            <a:r>
              <a:rPr lang="ru-RU" sz="600" dirty="0" err="1"/>
              <a:t>идолжна</a:t>
            </a:r>
            <a:r>
              <a:rPr lang="ru-RU" sz="600" dirty="0"/>
              <a:t> была быть таковой по крайней мере «до падения Сарагосы». Но по ночам на </a:t>
            </a:r>
            <a:r>
              <a:rPr lang="ru-RU" sz="600" dirty="0" err="1"/>
              <a:t>дороге,ведущей</a:t>
            </a:r>
            <a:r>
              <a:rPr lang="ru-RU" sz="600" dirty="0"/>
              <a:t> из Барселоны к горе </a:t>
            </a:r>
            <a:r>
              <a:rPr lang="ru-RU" sz="600" dirty="0" err="1"/>
              <a:t>Тибидадо</a:t>
            </a:r>
            <a:r>
              <a:rPr lang="ru-RU" sz="600" dirty="0"/>
              <a:t>, продолжала слышаться стрельба. Не </a:t>
            </a:r>
            <a:r>
              <a:rPr lang="ru-RU" sz="600" dirty="0" err="1"/>
              <a:t>прекращалисьаресты</a:t>
            </a:r>
            <a:r>
              <a:rPr lang="ru-RU" sz="600" dirty="0"/>
              <a:t> «фашистов». Что будет после победы? Конечно, не дешевая «буржуазная» </a:t>
            </a:r>
            <a:r>
              <a:rPr lang="ru-RU" sz="600" dirty="0" err="1"/>
              <a:t>демократия«Эскерры</a:t>
            </a:r>
            <a:r>
              <a:rPr lang="ru-RU" sz="600" dirty="0"/>
              <a:t>». UGD и CNT смогут «руководить всей хозяйственной жизнью Испании без </a:t>
            </a:r>
            <a:r>
              <a:rPr lang="ru-RU" sz="600" dirty="0" err="1"/>
              <a:t>помощиизвне</a:t>
            </a:r>
            <a:r>
              <a:rPr lang="ru-RU" sz="600" dirty="0"/>
              <a:t>». Но 26 июля CNT в Каталонии официально предупредила своих сторонников, что </a:t>
            </a:r>
            <a:r>
              <a:rPr lang="ru-RU" sz="600" dirty="0" err="1"/>
              <a:t>нестоит</a:t>
            </a:r>
            <a:r>
              <a:rPr lang="ru-RU" sz="600" dirty="0"/>
              <a:t> «заглядывать дальше победы над фашизмом».)</a:t>
            </a:r>
            <a:endParaRPr lang="ru-RU" sz="600" dirty="0" smtClean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865242" y="120414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влияние на Арагон </a:t>
            </a:r>
            <a:r>
              <a:rPr lang="ru-RU" sz="600" dirty="0"/>
              <a:t>(</a:t>
            </a:r>
            <a:r>
              <a:rPr lang="ru-RU" sz="600" dirty="0" err="1"/>
              <a:t>Барселонская</a:t>
            </a:r>
            <a:r>
              <a:rPr lang="ru-RU" sz="600" dirty="0"/>
              <a:t> милиция с анархистами во главе распространила свое влияние по всему Арагону, </a:t>
            </a:r>
            <a:r>
              <a:rPr lang="ru-RU" sz="600" dirty="0" err="1"/>
              <a:t>чтогарантировало</a:t>
            </a:r>
            <a:r>
              <a:rPr lang="ru-RU" sz="600" dirty="0"/>
              <a:t> республиканцев от противостояния центрального правительства.)</a:t>
            </a:r>
            <a:endParaRPr lang="ru-RU" sz="600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100124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милицию </a:t>
            </a:r>
            <a:r>
              <a:rPr lang="ru-RU" sz="600" dirty="0"/>
              <a:t>(9 августа </a:t>
            </a:r>
            <a:r>
              <a:rPr lang="ru-RU" sz="600" dirty="0" err="1"/>
              <a:t>вОлимпийском</a:t>
            </a:r>
            <a:r>
              <a:rPr lang="ru-RU" sz="600" dirty="0"/>
              <a:t> театре в Барселоне состоялся массовый митинг анархистов, протестующий против распоряжения Мадрида о призыве в армию части резервистов, где им придется служить подкомандой офицеров. «Мы не может быть солдатами в форме! Мы хотим оставаться </a:t>
            </a:r>
            <a:r>
              <a:rPr lang="ru-RU" sz="600" dirty="0" err="1"/>
              <a:t>милициейСвободы</a:t>
            </a:r>
            <a:r>
              <a:rPr lang="ru-RU" sz="600" dirty="0"/>
              <a:t>! Конечно, на фронте. Но только не в казармах с солдатами, не имеющими </a:t>
            </a:r>
            <a:r>
              <a:rPr lang="ru-RU" sz="600" dirty="0" err="1"/>
              <a:t>отношенияк</a:t>
            </a:r>
            <a:r>
              <a:rPr lang="ru-RU" sz="600" dirty="0"/>
              <a:t> Народному фронту!» Протестуя против центрального правительства, они наконец </a:t>
            </a:r>
            <a:r>
              <a:rPr lang="ru-RU" sz="600" dirty="0" err="1"/>
              <a:t>сомкнулиряды</a:t>
            </a:r>
            <a:r>
              <a:rPr lang="ru-RU" sz="600" dirty="0"/>
              <a:t> с давними каталонскими сепаратистами.)</a:t>
            </a:r>
            <a:endParaRPr lang="ru-RU" sz="600" dirty="0" smtClean="0"/>
          </a:p>
        </p:txBody>
      </p:sp>
      <p:sp>
        <p:nvSpPr>
          <p:cNvPr id="222" name="Прямоугольник 221"/>
          <p:cNvSpPr/>
          <p:nvPr/>
        </p:nvSpPr>
        <p:spPr>
          <a:xfrm>
            <a:off x="12589103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регулярной армии </a:t>
            </a:r>
            <a:r>
              <a:rPr lang="ru-RU" sz="600" dirty="0" smtClean="0"/>
              <a:t>(Но </a:t>
            </a:r>
            <a:r>
              <a:rPr lang="ru-RU" sz="600" dirty="0" err="1"/>
              <a:t>Женералитат</a:t>
            </a:r>
            <a:r>
              <a:rPr lang="ru-RU" sz="600" dirty="0"/>
              <a:t>, опасаясь последствий появления «политических армий», согласился с правительством в Мадриде и поддержал </a:t>
            </a:r>
            <a:r>
              <a:rPr lang="ru-RU" sz="600" dirty="0" err="1"/>
              <a:t>созданиерегулярной</a:t>
            </a:r>
            <a:r>
              <a:rPr lang="ru-RU" sz="600" dirty="0"/>
              <a:t> армии с назначенными сверху офицерами, без определенных политических </a:t>
            </a:r>
            <a:r>
              <a:rPr lang="ru-RU" sz="600" dirty="0" err="1"/>
              <a:t>убеж</a:t>
            </a:r>
            <a:r>
              <a:rPr lang="ru-RU" sz="600" dirty="0"/>
              <a:t>-Х. Томас. «Гражданская война в Испании. 1931-1939»126дений.)</a:t>
            </a:r>
            <a:endParaRPr lang="ru-RU" sz="600" dirty="0" smtClean="0"/>
          </a:p>
        </p:txBody>
      </p:sp>
      <p:sp>
        <p:nvSpPr>
          <p:cNvPr id="223" name="Прямоугольник 222"/>
          <p:cNvSpPr/>
          <p:nvPr/>
        </p:nvSpPr>
        <p:spPr>
          <a:xfrm>
            <a:off x="437368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</a:t>
            </a:r>
            <a:r>
              <a:rPr lang="ru-RU" sz="1400" dirty="0" err="1" smtClean="0"/>
              <a:t>Женералитета</a:t>
            </a:r>
            <a:r>
              <a:rPr lang="ru-RU" sz="1400" dirty="0" smtClean="0"/>
              <a:t> (интегрировать ПОУМ, социалистов и Анархистов (исторично)</a:t>
            </a:r>
            <a:endParaRPr lang="ru-RU" sz="6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6865243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CNT</a:t>
            </a:r>
            <a:endParaRPr lang="ru-RU" sz="6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191047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социалистическая партия Каталонии</a:t>
            </a:r>
            <a:r>
              <a:rPr lang="ru-RU" sz="1000" dirty="0" smtClean="0"/>
              <a:t> </a:t>
            </a:r>
            <a:r>
              <a:rPr lang="ru-RU" sz="200" dirty="0" smtClean="0"/>
              <a:t>(</a:t>
            </a:r>
            <a:r>
              <a:rPr lang="ru-RU" sz="400" dirty="0"/>
              <a:t>В этом важнейшем пункте </a:t>
            </a:r>
            <a:r>
              <a:rPr lang="ru-RU" sz="400" dirty="0" err="1"/>
              <a:t>Женералитат</a:t>
            </a:r>
            <a:r>
              <a:rPr lang="ru-RU" sz="400" dirty="0"/>
              <a:t> получил поддержку новой Объединенной социалистической партии Каталонии (PSUC), состоящей из четырех левых групп, которые объединились после мятежа. Хотя генеральным секретарем партии стал ветеран </a:t>
            </a:r>
            <a:r>
              <a:rPr lang="ru-RU" sz="400" dirty="0" err="1"/>
              <a:t>социалистическогодвижения</a:t>
            </a:r>
            <a:r>
              <a:rPr lang="ru-RU" sz="400" dirty="0"/>
              <a:t> (и </a:t>
            </a:r>
            <a:r>
              <a:rPr lang="ru-RU" sz="400" dirty="0" err="1"/>
              <a:t>антианархист</a:t>
            </a:r>
            <a:r>
              <a:rPr lang="ru-RU" sz="400" dirty="0"/>
              <a:t>) </a:t>
            </a:r>
            <a:r>
              <a:rPr lang="ru-RU" sz="400" dirty="0" err="1"/>
              <a:t>Коморера</a:t>
            </a:r>
            <a:r>
              <a:rPr lang="ru-RU" sz="400" dirty="0"/>
              <a:t>, коммунисты (так же как и в слиянии молодежи национальных социалистов и коммунистов в апреле), благодаря их подавляющему большинству, </a:t>
            </a:r>
            <a:r>
              <a:rPr lang="ru-RU" sz="400" dirty="0" err="1"/>
              <a:t>умуи</a:t>
            </a:r>
            <a:r>
              <a:rPr lang="ru-RU" sz="400" dirty="0"/>
              <a:t> твердости, стали доминировать в партии</a:t>
            </a:r>
            <a:r>
              <a:rPr lang="ru-RU" sz="200" dirty="0" smtClean="0"/>
              <a:t>)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910470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Коминтерн </a:t>
            </a:r>
            <a:r>
              <a:rPr lang="ru-RU" sz="300" dirty="0"/>
              <a:t>(PSUC даже вошла в Коминтерн. UGT в </a:t>
            </a:r>
            <a:r>
              <a:rPr lang="ru-RU" sz="300" dirty="0" err="1"/>
              <a:t>Барселоне,где</a:t>
            </a:r>
            <a:r>
              <a:rPr lang="ru-RU" sz="300" dirty="0"/>
              <a:t> она, конечно, находилась под политическим руководством социалистов, тоже попала </a:t>
            </a:r>
            <a:r>
              <a:rPr lang="ru-RU" sz="300" dirty="0" err="1"/>
              <a:t>подконтроль</a:t>
            </a:r>
            <a:r>
              <a:rPr lang="ru-RU" sz="300" dirty="0"/>
              <a:t> коммунистов. Если к 19 июля в </a:t>
            </a:r>
            <a:r>
              <a:rPr lang="ru-RU" sz="300" dirty="0" err="1"/>
              <a:t>барселонских</a:t>
            </a:r>
            <a:r>
              <a:rPr lang="ru-RU" sz="300" dirty="0"/>
              <a:t> профсоюзах состояло 12 000 </a:t>
            </a:r>
            <a:r>
              <a:rPr lang="ru-RU" sz="300" dirty="0" err="1"/>
              <a:t>членов,то</a:t>
            </a:r>
            <a:r>
              <a:rPr lang="ru-RU" sz="300" dirty="0"/>
              <a:t> к концу месяца их число выросло до 35 000. Наличие партийного билета или </a:t>
            </a:r>
            <a:r>
              <a:rPr lang="ru-RU" sz="300" dirty="0" err="1"/>
              <a:t>профсоюзнойкарточки</a:t>
            </a:r>
            <a:r>
              <a:rPr lang="ru-RU" sz="300" dirty="0"/>
              <a:t> помогало раздобывать пищу, и, кроме того, революционная обстановка </a:t>
            </a:r>
            <a:r>
              <a:rPr lang="ru-RU" sz="300" dirty="0" err="1"/>
              <a:t>настойчивотребовала</a:t>
            </a:r>
            <a:r>
              <a:rPr lang="ru-RU" sz="300" dirty="0"/>
              <a:t> объединения. И хотя по сравнению с CNT (только в Барселоне этот профсоюз числил в своих рядах 350 000 человек) эта организация была весьма малочисленной, она </a:t>
            </a:r>
            <a:r>
              <a:rPr lang="ru-RU" sz="300" dirty="0" smtClean="0"/>
              <a:t>стала ценным </a:t>
            </a:r>
            <a:r>
              <a:rPr lang="ru-RU" sz="300" dirty="0"/>
              <a:t>подарком для коммунистов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910470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</a:t>
            </a:r>
            <a:r>
              <a:rPr lang="ru-RU" sz="1400" dirty="0"/>
              <a:t>в армии </a:t>
            </a:r>
            <a:r>
              <a:rPr lang="ru-RU" sz="700" dirty="0"/>
              <a:t>(По сути, не существовало партии, которая так, как коммунисты, была заинтересована в распространении в </a:t>
            </a:r>
            <a:r>
              <a:rPr lang="ru-RU" sz="700" dirty="0" err="1"/>
              <a:t>армиисвоих</a:t>
            </a:r>
            <a:r>
              <a:rPr lang="ru-RU" sz="700" dirty="0"/>
              <a:t> политических взглядов. Они надеялись добиться цели путем пропаганды в среде офицеров и рядовых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73680" y="5752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Трудовые реформы </a:t>
            </a:r>
            <a:r>
              <a:rPr lang="ru-RU" sz="800" dirty="0"/>
              <a:t>(Все же PSUC постоянно ссорился с </a:t>
            </a:r>
            <a:r>
              <a:rPr lang="ru-RU" sz="800" dirty="0" err="1"/>
              <a:t>анархистамииз</a:t>
            </a:r>
            <a:r>
              <a:rPr lang="ru-RU" sz="800" dirty="0"/>
              <a:t>-за любых мелких реформ, предлагаемых </a:t>
            </a:r>
            <a:r>
              <a:rPr lang="ru-RU" sz="800" dirty="0" err="1"/>
              <a:t>Женералитатом</a:t>
            </a:r>
            <a:r>
              <a:rPr lang="ru-RU" sz="800" dirty="0"/>
              <a:t>, – на 15 процентов повысить заработную плату, ввести 40-часовую рабочую </a:t>
            </a:r>
            <a:r>
              <a:rPr lang="ru-RU" sz="800" dirty="0" smtClean="0"/>
              <a:t>неделю)</a:t>
            </a:r>
            <a:endParaRPr lang="ru-RU" sz="100" dirty="0" smtClean="0"/>
          </a:p>
        </p:txBody>
      </p:sp>
      <p:sp>
        <p:nvSpPr>
          <p:cNvPr id="236" name="Прямоугольник 235"/>
          <p:cNvSpPr/>
          <p:nvPr/>
        </p:nvSpPr>
        <p:spPr>
          <a:xfrm>
            <a:off x="9473763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(31 июля </a:t>
            </a:r>
            <a:r>
              <a:rPr lang="ru-RU" sz="600" dirty="0" err="1"/>
              <a:t>Компаньс</a:t>
            </a:r>
            <a:r>
              <a:rPr lang="ru-RU" sz="600" dirty="0"/>
              <a:t> повысил свой ранг – он был теперь не просто </a:t>
            </a:r>
            <a:r>
              <a:rPr lang="ru-RU" sz="600" dirty="0" err="1"/>
              <a:t>президентомЖенералитата</a:t>
            </a:r>
            <a:r>
              <a:rPr lang="ru-RU" sz="600" dirty="0"/>
              <a:t>, а президентом всей Каталонии. Это был новый шаг к обретению полного суверенитета Каталонии, и, как и все прочие, он не был согласован с </a:t>
            </a:r>
            <a:r>
              <a:rPr lang="ru-RU" sz="600" dirty="0" smtClean="0"/>
              <a:t>Мадридом.)</a:t>
            </a:r>
          </a:p>
        </p:txBody>
      </p:sp>
      <p:sp>
        <p:nvSpPr>
          <p:cNvPr id="237" name="Прямоугольник 236"/>
          <p:cNvSpPr/>
          <p:nvPr/>
        </p:nvSpPr>
        <p:spPr>
          <a:xfrm>
            <a:off x="9356806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Каталонский </a:t>
            </a:r>
            <a:r>
              <a:rPr lang="en-US" sz="1400" dirty="0" smtClean="0"/>
              <a:t>POUM</a:t>
            </a:r>
            <a:r>
              <a:rPr lang="ru-RU" sz="1400" dirty="0"/>
              <a:t> </a:t>
            </a:r>
            <a:r>
              <a:rPr lang="ru-RU" sz="500" dirty="0"/>
              <a:t>(В стороне от анархистов и PSUC стоял POUM, </a:t>
            </a:r>
            <a:r>
              <a:rPr lang="ru-RU" sz="500" dirty="0" err="1"/>
              <a:t>полутроцкистская</a:t>
            </a:r>
            <a:r>
              <a:rPr lang="ru-RU" sz="500" dirty="0"/>
              <a:t> партия, главным образом из бывших каталонских коммунистов. Она значительно выросла с начала войны. </a:t>
            </a:r>
            <a:r>
              <a:rPr lang="ru-RU" sz="500" dirty="0" err="1"/>
              <a:t>Многиевошли</a:t>
            </a:r>
            <a:r>
              <a:rPr lang="ru-RU" sz="500" dirty="0"/>
              <a:t> в нее, считая, что партия эта противостоит и недисциплинированности анархистов </a:t>
            </a:r>
            <a:r>
              <a:rPr lang="ru-RU" sz="500" dirty="0" err="1"/>
              <a:t>ижесткости</a:t>
            </a:r>
            <a:r>
              <a:rPr lang="ru-RU" sz="500" dirty="0"/>
              <a:t> PSUC. Иностранцы, проживавшие в Барселоне, вступали в POUM из-за романтических убеждений, считая, что эта партия в самом деле воплощает великую мечту об Утопии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241" name="Прямоугольник 240"/>
          <p:cNvSpPr/>
          <p:nvPr/>
        </p:nvSpPr>
        <p:spPr>
          <a:xfrm>
            <a:off x="935680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рабочих </a:t>
            </a:r>
            <a:r>
              <a:rPr lang="ru-RU" sz="500" dirty="0"/>
              <a:t>(И POUM, чья новая штаб-квартира расположилась в </a:t>
            </a:r>
            <a:r>
              <a:rPr lang="ru-RU" sz="500" dirty="0" err="1"/>
              <a:t>отеле«Фалькон</a:t>
            </a:r>
            <a:r>
              <a:rPr lang="ru-RU" sz="500" dirty="0"/>
              <a:t>» на </a:t>
            </a:r>
            <a:r>
              <a:rPr lang="ru-RU" sz="500" dirty="0" err="1"/>
              <a:t>Рамблас</a:t>
            </a:r>
            <a:r>
              <a:rPr lang="ru-RU" sz="500" dirty="0"/>
              <a:t>, сосредоточил усилия на том, чтобы его незнакомое имя стало </a:t>
            </a:r>
            <a:r>
              <a:rPr lang="ru-RU" sz="500" dirty="0" err="1"/>
              <a:t>широкоизвестно</a:t>
            </a:r>
            <a:r>
              <a:rPr lang="ru-RU" sz="500" dirty="0"/>
              <a:t> в обществе – большие буквы этой аббревиатуры появлялись на автобусах и </a:t>
            </a:r>
            <a:r>
              <a:rPr lang="ru-RU" sz="500" dirty="0" err="1"/>
              <a:t>машинах,шла</a:t>
            </a:r>
            <a:r>
              <a:rPr lang="ru-RU" sz="500" dirty="0"/>
              <a:t> настойчивая агитация за создание правительства «только из рабочих»..)</a:t>
            </a:r>
            <a:endParaRPr lang="ru-RU" sz="100" dirty="0" smtClean="0"/>
          </a:p>
        </p:txBody>
      </p:sp>
      <p:cxnSp>
        <p:nvCxnSpPr>
          <p:cNvPr id="242" name="Прямая соединительная линия 241"/>
          <p:cNvCxnSpPr>
            <a:stCxn id="228" idx="3"/>
            <a:endCxn id="223" idx="1"/>
          </p:cNvCxnSpPr>
          <p:nvPr/>
        </p:nvCxnSpPr>
        <p:spPr>
          <a:xfrm>
            <a:off x="4026388" y="8076405"/>
            <a:ext cx="3472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>
            <a:stCxn id="223" idx="3"/>
            <a:endCxn id="227" idx="1"/>
          </p:cNvCxnSpPr>
          <p:nvPr/>
        </p:nvCxnSpPr>
        <p:spPr>
          <a:xfrm>
            <a:off x="6489598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27" idx="3"/>
            <a:endCxn id="237" idx="1"/>
          </p:cNvCxnSpPr>
          <p:nvPr/>
        </p:nvCxnSpPr>
        <p:spPr>
          <a:xfrm>
            <a:off x="8981161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9356806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буржуазию </a:t>
            </a:r>
            <a:r>
              <a:rPr lang="ru-RU" sz="600" dirty="0"/>
              <a:t>(В целом </a:t>
            </a:r>
            <a:r>
              <a:rPr lang="ru-RU" sz="600" dirty="0" err="1"/>
              <a:t>всепредставители</a:t>
            </a:r>
            <a:r>
              <a:rPr lang="ru-RU" sz="600" dirty="0"/>
              <a:t> «буржуазии», включая священников, юристов, врачей, были расстреляны, а </a:t>
            </a:r>
            <a:r>
              <a:rPr lang="ru-RU" sz="600" dirty="0" err="1"/>
              <a:t>ихдома</a:t>
            </a:r>
            <a:r>
              <a:rPr lang="ru-RU" sz="600" dirty="0"/>
              <a:t> и земли перешли к муниципалитетам.)</a:t>
            </a:r>
            <a:endParaRPr lang="ru-RU" sz="600" dirty="0" smtClean="0"/>
          </a:p>
        </p:txBody>
      </p:sp>
      <p:sp>
        <p:nvSpPr>
          <p:cNvPr id="249" name="Прямоугольник 248"/>
          <p:cNvSpPr/>
          <p:nvPr/>
        </p:nvSpPr>
        <p:spPr>
          <a:xfrm>
            <a:off x="8111024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Распределение земли </a:t>
            </a:r>
            <a:r>
              <a:rPr lang="ru-RU" sz="600" dirty="0"/>
              <a:t>(</a:t>
            </a:r>
            <a:r>
              <a:rPr lang="ru-RU" sz="300" dirty="0"/>
              <a:t>В Каталонии не было больших поместий, и революционеры не могли решить, что </a:t>
            </a:r>
            <a:r>
              <a:rPr lang="ru-RU" sz="300" dirty="0" err="1"/>
              <a:t>делатьс</a:t>
            </a:r>
            <a:r>
              <a:rPr lang="ru-RU" sz="300" dirty="0"/>
              <a:t> землей, которая попала им в руки. Наконец осенью было принято решение: половина конфискованных земель переходит под управление комитетов, а вторая половина распределяется между беднейшими крестьянами. Комитеты в пуэбло будут получать и половину арендной платы, а другая половина значительно сокращена. В Каталонии не могли </a:t>
            </a:r>
            <a:r>
              <a:rPr lang="ru-RU" sz="300" dirty="0" err="1"/>
              <a:t>предусмотреть,как</a:t>
            </a:r>
            <a:r>
              <a:rPr lang="ru-RU" sz="300" dirty="0"/>
              <a:t> крестьяне будут обращаться с собственностью «буржуев». В </a:t>
            </a:r>
            <a:r>
              <a:rPr lang="ru-RU" sz="300" dirty="0" err="1"/>
              <a:t>Сереньене</a:t>
            </a:r>
            <a:r>
              <a:rPr lang="ru-RU" sz="300" dirty="0"/>
              <a:t>, где не </a:t>
            </a:r>
            <a:r>
              <a:rPr lang="ru-RU" sz="300" dirty="0" err="1"/>
              <a:t>осталосьни</a:t>
            </a:r>
            <a:r>
              <a:rPr lang="ru-RU" sz="300" dirty="0"/>
              <a:t> одного представителя среднего класса (включая и ветеринара), доктор </a:t>
            </a:r>
            <a:r>
              <a:rPr lang="ru-RU" sz="300" dirty="0" err="1"/>
              <a:t>Боркенау</a:t>
            </a:r>
            <a:r>
              <a:rPr lang="ru-RU" sz="300" dirty="0"/>
              <a:t> вместе </a:t>
            </a:r>
            <a:r>
              <a:rPr lang="ru-RU" sz="300" dirty="0" err="1"/>
              <a:t>санглийским</a:t>
            </a:r>
            <a:r>
              <a:rPr lang="ru-RU" sz="300" dirty="0"/>
              <a:t> коммунистом Джоном </a:t>
            </a:r>
            <a:r>
              <a:rPr lang="ru-RU" sz="300" dirty="0" err="1"/>
              <a:t>Корнфордом</a:t>
            </a:r>
            <a:r>
              <a:rPr lang="ru-RU" sz="300" dirty="0"/>
              <a:t> наблюдал, как уничтожались все </a:t>
            </a:r>
            <a:r>
              <a:rPr lang="ru-RU" sz="300" dirty="0" err="1"/>
              <a:t>документы,имеющие</a:t>
            </a:r>
            <a:r>
              <a:rPr lang="ru-RU" sz="300" dirty="0"/>
              <a:t> отношение к сельскому хозяйству. Посреди главной площади был разведен огромный костер, языки пламени которого поднимались выше церкви, и молодые анархисты торжествующе кидали в него все новые связки </a:t>
            </a:r>
            <a:r>
              <a:rPr lang="ru-RU" sz="300" dirty="0" smtClean="0"/>
              <a:t>бумаг</a:t>
            </a:r>
            <a:r>
              <a:rPr lang="ru-RU" sz="300" dirty="0"/>
              <a:t>)</a:t>
            </a:r>
            <a:endParaRPr lang="ru-RU" sz="300" dirty="0" smtClean="0"/>
          </a:p>
        </p:txBody>
      </p:sp>
      <p:cxnSp>
        <p:nvCxnSpPr>
          <p:cNvPr id="254" name="Соединительная линия уступом 253"/>
          <p:cNvCxnSpPr>
            <a:stCxn id="248" idx="2"/>
            <a:endCxn id="249" idx="0"/>
          </p:cNvCxnSpPr>
          <p:nvPr/>
        </p:nvCxnSpPr>
        <p:spPr>
          <a:xfrm rot="5400000">
            <a:off x="9578306" y="4911415"/>
            <a:ext cx="427136" cy="1245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4" idx="2"/>
            <a:endCxn id="249" idx="0"/>
          </p:cNvCxnSpPr>
          <p:nvPr/>
        </p:nvCxnSpPr>
        <p:spPr>
          <a:xfrm rot="16200000" flipH="1">
            <a:off x="8332524" y="4911415"/>
            <a:ext cx="427136" cy="1245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193342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(Еще одним из лидеров международного коммунистического движения, вскоре прибывшим в Испанию, был венгр </a:t>
            </a:r>
            <a:r>
              <a:rPr lang="ru-RU" sz="600" dirty="0" err="1"/>
              <a:t>Эрнё</a:t>
            </a:r>
            <a:r>
              <a:rPr lang="ru-RU" sz="600" dirty="0"/>
              <a:t> </a:t>
            </a:r>
            <a:r>
              <a:rPr lang="ru-RU" sz="600" dirty="0" err="1"/>
              <a:t>Герё</a:t>
            </a:r>
            <a:r>
              <a:rPr lang="ru-RU" sz="600" dirty="0"/>
              <a:t>, который много лет работал в Париже под именем Зингер, а теперь </a:t>
            </a:r>
            <a:r>
              <a:rPr lang="ru-RU" sz="600" dirty="0" err="1"/>
              <a:t>сталПедро</a:t>
            </a:r>
            <a:r>
              <a:rPr lang="ru-RU" sz="600" dirty="0"/>
              <a:t> или </a:t>
            </a:r>
            <a:r>
              <a:rPr lang="ru-RU" sz="600" dirty="0" err="1"/>
              <a:t>Герэ</a:t>
            </a:r>
            <a:r>
              <a:rPr lang="ru-RU" sz="600" dirty="0"/>
              <a:t>. На него была возложена ответственность за руководство коммунистами в Каталонии..)</a:t>
            </a:r>
            <a:endParaRPr lang="ru-RU" sz="6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4561502" y="6381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</a:t>
            </a:r>
            <a:r>
              <a:rPr lang="en-US" sz="1400" dirty="0" smtClean="0"/>
              <a:t>CNT </a:t>
            </a:r>
            <a:r>
              <a:rPr lang="ru-RU" sz="1400" dirty="0" smtClean="0"/>
              <a:t>в </a:t>
            </a:r>
            <a:r>
              <a:rPr lang="ru-RU" sz="1400" dirty="0" err="1" smtClean="0"/>
              <a:t>Женералитет</a:t>
            </a:r>
            <a:r>
              <a:rPr lang="ru-RU" sz="1400" dirty="0"/>
              <a:t> </a:t>
            </a:r>
            <a:r>
              <a:rPr lang="ru-RU" sz="400" dirty="0"/>
              <a:t>(26 сентября CNT, </a:t>
            </a:r>
            <a:r>
              <a:rPr lang="ru-RU" sz="400" dirty="0" err="1"/>
              <a:t>котораясо</a:t>
            </a:r>
            <a:r>
              <a:rPr lang="ru-RU" sz="400" dirty="0"/>
              <a:t> времени мятежа обладала в Барселоне реальной властью, вошла в состав </a:t>
            </a:r>
            <a:r>
              <a:rPr lang="ru-RU" sz="400" dirty="0" err="1"/>
              <a:t>Женералитата.Хуан</a:t>
            </a:r>
            <a:r>
              <a:rPr lang="ru-RU" sz="400" dirty="0"/>
              <a:t> </a:t>
            </a:r>
            <a:r>
              <a:rPr lang="ru-RU" sz="400" dirty="0" err="1"/>
              <a:t>Фабрегас</a:t>
            </a:r>
            <a:r>
              <a:rPr lang="ru-RU" sz="400" dirty="0"/>
              <a:t> стал советником по экономике Каталонии. 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</a:t>
            </a:r>
            <a:r>
              <a:rPr lang="ru-RU" sz="400" dirty="0" err="1" smtClean="0"/>
              <a:t>правительство.К</a:t>
            </a:r>
            <a:r>
              <a:rPr lang="ru-RU" sz="400" dirty="0" smtClean="0"/>
              <a:t> </a:t>
            </a:r>
            <a:r>
              <a:rPr lang="ru-RU" sz="400" dirty="0"/>
              <a:t>нему присоединился и POUM – Андрее Нин стал министром юстиции. Вошло в правительство, которое возглавил </a:t>
            </a:r>
            <a:r>
              <a:rPr lang="ru-RU" sz="400" dirty="0" err="1"/>
              <a:t>Коморера</a:t>
            </a:r>
            <a:r>
              <a:rPr lang="ru-RU" sz="400" dirty="0"/>
              <a:t>, и </a:t>
            </a:r>
            <a:r>
              <a:rPr lang="ru-RU" sz="400" dirty="0" smtClean="0"/>
              <a:t>PSUC)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4373680" y="13576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Обуздать революционную разболтанность </a:t>
            </a:r>
            <a:r>
              <a:rPr lang="ru-RU" sz="400" dirty="0" smtClean="0"/>
              <a:t>(</a:t>
            </a:r>
            <a:r>
              <a:rPr lang="ru-RU" sz="400" dirty="0"/>
              <a:t>Правительство объявило своей целью обуздать революционную разболтанность. Значение анархистов с каждым днем стало падать – так же как и влияние Комитета антифашистской милиции, в котором они пользовались авторитетом. Это привело к гневным вспышкам среди рядовых анархистов.</a:t>
            </a:r>
            <a:r>
              <a:rPr lang="ru-RU" sz="400" dirty="0" smtClean="0"/>
              <a:t>)</a:t>
            </a:r>
            <a:endParaRPr lang="ru-RU" sz="100" dirty="0" smtClean="0"/>
          </a:p>
        </p:txBody>
      </p:sp>
      <p:sp>
        <p:nvSpPr>
          <p:cNvPr id="33" name="Прямоугольник 32"/>
          <p:cNvSpPr/>
          <p:nvPr/>
        </p:nvSpPr>
        <p:spPr>
          <a:xfrm>
            <a:off x="6865242" y="10518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Региональный совет </a:t>
            </a:r>
            <a:r>
              <a:rPr lang="ru-RU" sz="1400" dirty="0"/>
              <a:t>обороны Каталонии </a:t>
            </a:r>
            <a:r>
              <a:rPr lang="ru-RU" sz="600" dirty="0"/>
              <a:t>(Анархисты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правительство</a:t>
            </a:r>
            <a:r>
              <a:rPr lang="ru-RU" sz="600" dirty="0" smtClean="0"/>
              <a:t>.)</a:t>
            </a:r>
            <a:endParaRPr lang="ru-RU" sz="1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6865242" y="151115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рабочих к строительству нового мира </a:t>
            </a:r>
            <a:r>
              <a:rPr lang="ru-RU" sz="1400" dirty="0"/>
              <a:t>(После ГВ) </a:t>
            </a:r>
            <a:r>
              <a:rPr lang="ru-RU" sz="300" dirty="0"/>
              <a:t>(Тем не менее </a:t>
            </a:r>
            <a:r>
              <a:rPr lang="ru-RU" sz="300" dirty="0" err="1"/>
              <a:t>Дуррути</a:t>
            </a:r>
            <a:r>
              <a:rPr lang="ru-RU" sz="300" dirty="0"/>
              <a:t> сохранял </a:t>
            </a:r>
            <a:r>
              <a:rPr lang="ru-RU" sz="300" dirty="0" err="1"/>
              <a:t>свойидеализм</a:t>
            </a:r>
            <a:r>
              <a:rPr lang="ru-RU" sz="300" dirty="0"/>
              <a:t>. «Я не жду никакой помощи ни от одного правительства в мире», – сказал он в </a:t>
            </a:r>
            <a:r>
              <a:rPr lang="ru-RU" sz="300" dirty="0" smtClean="0"/>
              <a:t>конце сентября </a:t>
            </a:r>
            <a:r>
              <a:rPr lang="ru-RU" sz="300" dirty="0"/>
              <a:t>канадскому журналисту. Тот ответил: «Если вы победите, то вам придется сидеть </a:t>
            </a:r>
            <a:r>
              <a:rPr lang="ru-RU" sz="300" dirty="0" err="1"/>
              <a:t>нагруде</a:t>
            </a:r>
            <a:r>
              <a:rPr lang="ru-RU" sz="300" dirty="0"/>
              <a:t> развалин». – «Мы всегда жили в трущобах и развалинах, – парировал </a:t>
            </a:r>
            <a:r>
              <a:rPr lang="ru-RU" sz="300" dirty="0" err="1"/>
              <a:t>Дуррути</a:t>
            </a:r>
            <a:r>
              <a:rPr lang="ru-RU" sz="300" dirty="0"/>
              <a:t>, – и </a:t>
            </a:r>
            <a:r>
              <a:rPr lang="ru-RU" sz="300" dirty="0" smtClean="0"/>
              <a:t>мы, </a:t>
            </a:r>
            <a:r>
              <a:rPr lang="ru-RU" sz="300" dirty="0"/>
              <a:t>как приспособиться к этому времени… Мы будем и строить. Это мы возвели </a:t>
            </a:r>
            <a:r>
              <a:rPr lang="ru-RU" sz="300" dirty="0" smtClean="0"/>
              <a:t>дворцы в </a:t>
            </a:r>
            <a:r>
              <a:rPr lang="ru-RU" sz="300" dirty="0"/>
              <a:t>Испании, Америке и повсюду. Мы, рабочие, построим города, которые займут их место. </a:t>
            </a:r>
            <a:r>
              <a:rPr lang="ru-RU" sz="300" dirty="0" smtClean="0"/>
              <a:t>Они будут </a:t>
            </a:r>
            <a:r>
              <a:rPr lang="ru-RU" sz="300" dirty="0"/>
              <a:t>еще лучше – по крайней мере, мы не боимся развалин. Мы собираемся унаследовать </a:t>
            </a:r>
            <a:r>
              <a:rPr lang="ru-RU" sz="300" dirty="0" smtClean="0"/>
              <a:t>всю землю</a:t>
            </a:r>
            <a:r>
              <a:rPr lang="ru-RU" sz="300" dirty="0"/>
              <a:t>. Буржуазия, прежде чем сойти со сцены истории, может взорвать и разрушить свой мир</a:t>
            </a:r>
            <a:r>
              <a:rPr lang="ru-RU" sz="300" dirty="0" smtClean="0"/>
              <a:t>. Но </a:t>
            </a:r>
            <a:r>
              <a:rPr lang="ru-RU" sz="300" dirty="0"/>
              <a:t>мы несем новый мир в своих сердцах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3142075" y="120414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революционных комитетов </a:t>
            </a:r>
            <a:r>
              <a:rPr lang="ru-RU" sz="700" dirty="0" smtClean="0"/>
              <a:t>(</a:t>
            </a:r>
            <a:r>
              <a:rPr lang="ru-RU" sz="800" dirty="0"/>
              <a:t>PSUC агитировала за роспуск революционных комитетов, чтобы вся исполнительная власть, и фактическая и номинальная, принадлежала </a:t>
            </a:r>
            <a:r>
              <a:rPr lang="ru-RU" sz="800" dirty="0" err="1"/>
              <a:t>Женералитату</a:t>
            </a:r>
            <a:r>
              <a:rPr lang="ru-RU" sz="800" dirty="0"/>
              <a:t>, в котором они доминировали вместе с «</a:t>
            </a:r>
            <a:r>
              <a:rPr lang="ru-RU" sz="800" dirty="0" err="1"/>
              <a:t>Эскеррой</a:t>
            </a:r>
            <a:r>
              <a:rPr lang="ru-RU" sz="800" dirty="0"/>
              <a:t>»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36" name="Прямоугольник 35"/>
          <p:cNvSpPr/>
          <p:nvPr/>
        </p:nvSpPr>
        <p:spPr>
          <a:xfrm>
            <a:off x="159658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 начала января соперничество между анархистами и PSUC приобрело особенно острый характер, когда последние вознамерились поставить на пост министра продовольствия давнего </a:t>
            </a:r>
            <a:r>
              <a:rPr lang="ru-RU" sz="500" dirty="0" err="1"/>
              <a:t>антианархиста</a:t>
            </a:r>
            <a:r>
              <a:rPr lang="ru-RU" sz="500" dirty="0"/>
              <a:t>, своего генерального секретаря </a:t>
            </a:r>
            <a:r>
              <a:rPr lang="ru-RU" sz="500" dirty="0" err="1"/>
              <a:t>Комореру</a:t>
            </a:r>
            <a:r>
              <a:rPr lang="ru-RU" sz="500" dirty="0"/>
              <a:t>. Тот немедленно разогнал «хлебные комитеты», возглавляемые CNT, которые контролировали поставки продовольствия в Барселону. Государство не вмешивалось в вопросы обеспечения Каталонии. Было отменено даже нормирование продовольствия. Это немедленно вызвало осложнения, ибо цена на хлеб росла быстрее, чем зарплата. Затем хлеба стало не хватать. В предыдущем году не удалось снять весь урожай, но анархисты приписали нехватку хлеба неумелому руководству </a:t>
            </a:r>
            <a:r>
              <a:rPr lang="ru-RU" sz="500" dirty="0" err="1"/>
              <a:t>Комореры</a:t>
            </a:r>
            <a:r>
              <a:rPr lang="ru-RU" sz="500" dirty="0"/>
              <a:t>. Началась война лозунгов. Плакаты CNT призывали к смещению </a:t>
            </a:r>
            <a:r>
              <a:rPr lang="ru-RU" sz="500" dirty="0" err="1"/>
              <a:t>Комореры</a:t>
            </a:r>
            <a:r>
              <a:rPr lang="ru-RU" sz="500" dirty="0"/>
              <a:t>, а призывы PSUC гласили: «Меньше болтовни! Меньше комитетов! Больше хлеба!» и «Вся власть </a:t>
            </a:r>
            <a:r>
              <a:rPr lang="ru-RU" sz="500" dirty="0" err="1"/>
              <a:t>Женералитату</a:t>
            </a:r>
            <a:r>
              <a:rPr lang="ru-RU" sz="500" dirty="0"/>
              <a:t>!». Между тем стали привычным и горестным зрелищем хлебные очереди по 300–400 человек у закрытых пекарен. Порой, когда хлеб так и не доставляли, милиции приходилось прикладами разгонять очереди. Жизнь не имела ничего общего с мечтами о прекрасной утопии июля 1936 года.</a:t>
            </a:r>
            <a:endParaRPr lang="ru-RU" sz="3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9356806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Троцкого </a:t>
            </a:r>
            <a:r>
              <a:rPr lang="ru-RU" sz="500" dirty="0" smtClean="0"/>
              <a:t>(</a:t>
            </a:r>
            <a:r>
              <a:rPr lang="ru-RU" sz="800" dirty="0"/>
              <a:t>Они предложили пригласить в Каталонию Троцкого и нападали на инсценированные процессы над </a:t>
            </a:r>
            <a:r>
              <a:rPr lang="ru-RU" sz="800" dirty="0" err="1"/>
              <a:t>Радеком</a:t>
            </a:r>
            <a:r>
              <a:rPr lang="ru-RU" sz="800" dirty="0"/>
              <a:t>, Пятаковым и </a:t>
            </a:r>
            <a:r>
              <a:rPr lang="ru-RU" sz="800" dirty="0" smtClean="0"/>
              <a:t>другими</a:t>
            </a:r>
            <a:r>
              <a:rPr lang="ru-RU" sz="500" dirty="0" smtClean="0"/>
              <a:t>)</a:t>
            </a:r>
            <a:endParaRPr lang="ru-RU" sz="1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4373680" y="90210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</a:t>
            </a:r>
            <a:r>
              <a:rPr lang="ru-RU" sz="1400" dirty="0"/>
              <a:t>патрульных комитетов </a:t>
            </a:r>
            <a:r>
              <a:rPr lang="ru-RU" sz="400" dirty="0"/>
              <a:t>(</a:t>
            </a:r>
            <a:r>
              <a:rPr lang="ru-RU" sz="400" dirty="0" err="1"/>
              <a:t>Тараделлас</a:t>
            </a:r>
            <a:r>
              <a:rPr lang="ru-RU" sz="400" dirty="0"/>
              <a:t>, помощник </a:t>
            </a:r>
            <a:r>
              <a:rPr lang="ru-RU" sz="400" dirty="0" err="1"/>
              <a:t>Компаньса</a:t>
            </a:r>
            <a:r>
              <a:rPr lang="ru-RU" sz="400" dirty="0"/>
              <a:t>, хотел </a:t>
            </a:r>
            <a:r>
              <a:rPr lang="ru-RU" sz="400" dirty="0" err="1"/>
              <a:t>объединитьвсю</a:t>
            </a:r>
            <a:r>
              <a:rPr lang="ru-RU" sz="400" dirty="0"/>
              <a:t> каталонскую полицию в одной организации, распустив так называемые патрульные комитеты, в которых были представлены все политические группировки. С самых первых </a:t>
            </a:r>
            <a:r>
              <a:rPr lang="ru-RU" sz="400" dirty="0" err="1"/>
              <a:t>днейвойны</a:t>
            </a:r>
            <a:r>
              <a:rPr lang="ru-RU" sz="400" dirty="0"/>
              <a:t> CNT было свойственно стремление выжить. В этом плане, как и во многих других, </a:t>
            </a:r>
            <a:r>
              <a:rPr lang="ru-RU" sz="400" dirty="0" err="1"/>
              <a:t>целикоммунистов</a:t>
            </a:r>
            <a:r>
              <a:rPr lang="ru-RU" sz="400" dirty="0"/>
              <a:t> и тех республиканцев и каталонцев, для которых главным был ход войны, совпадали. Когда 27 марта </a:t>
            </a:r>
            <a:r>
              <a:rPr lang="ru-RU" sz="400" dirty="0" err="1"/>
              <a:t>Таррадельяс</a:t>
            </a:r>
            <a:r>
              <a:rPr lang="ru-RU" sz="400" dirty="0"/>
              <a:t> торжественно запретил полиции иметь какие-то политические пристрастия, анархисты вышли из </a:t>
            </a:r>
            <a:r>
              <a:rPr lang="ru-RU" sz="400" dirty="0" err="1"/>
              <a:t>Женералитата</a:t>
            </a:r>
            <a:r>
              <a:rPr lang="ru-RU" sz="400" dirty="0"/>
              <a:t>. Последовавший </a:t>
            </a:r>
            <a:r>
              <a:rPr lang="ru-RU" sz="400" dirty="0" err="1"/>
              <a:t>правительственныйкризис</a:t>
            </a:r>
            <a:r>
              <a:rPr lang="ru-RU" sz="400" dirty="0"/>
              <a:t> длился так долго, что </a:t>
            </a:r>
            <a:r>
              <a:rPr lang="ru-RU" sz="400" dirty="0" err="1"/>
              <a:t>Пласа</a:t>
            </a:r>
            <a:r>
              <a:rPr lang="ru-RU" sz="400" dirty="0"/>
              <a:t>-де-</a:t>
            </a:r>
            <a:r>
              <a:rPr lang="ru-RU" sz="400" dirty="0" err="1"/>
              <a:t>Каталунья</a:t>
            </a:r>
            <a:r>
              <a:rPr lang="ru-RU" sz="400" dirty="0"/>
              <a:t> стала называться площадью «</a:t>
            </a:r>
            <a:r>
              <a:rPr lang="ru-RU" sz="400" dirty="0" err="1"/>
              <a:t>постоянногокризиса</a:t>
            </a:r>
            <a:r>
              <a:rPr lang="ru-RU" sz="400" dirty="0" smtClean="0"/>
              <a:t>».)</a:t>
            </a:r>
            <a:endParaRPr lang="ru-RU" sz="1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4373680" y="105057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</a:t>
            </a:r>
            <a:r>
              <a:rPr lang="ru-RU" sz="1400" dirty="0"/>
              <a:t>новое правительство </a:t>
            </a:r>
            <a:r>
              <a:rPr lang="ru-RU" sz="400" dirty="0"/>
              <a:t>(Наконец 16 апреля </a:t>
            </a:r>
            <a:r>
              <a:rPr lang="ru-RU" sz="400" dirty="0" err="1"/>
              <a:t>Компаньс</a:t>
            </a:r>
            <a:r>
              <a:rPr lang="ru-RU" sz="400" dirty="0"/>
              <a:t>, предприняв одно из своих редких решительных </a:t>
            </a:r>
            <a:r>
              <a:rPr lang="ru-RU" sz="400" dirty="0" err="1"/>
              <a:t>действий,своей</a:t>
            </a:r>
            <a:r>
              <a:rPr lang="ru-RU" sz="400" dirty="0"/>
              <a:t> волей сформировал новое правительство с </a:t>
            </a:r>
            <a:r>
              <a:rPr lang="ru-RU" sz="400" dirty="0" err="1"/>
              <a:t>Таррадельясом</a:t>
            </a:r>
            <a:r>
              <a:rPr lang="ru-RU" sz="400" dirty="0"/>
              <a:t> во главе, всего из пяти членов– по одному от «</a:t>
            </a:r>
            <a:r>
              <a:rPr lang="ru-RU" sz="400" dirty="0" err="1"/>
              <a:t>Эскерры</a:t>
            </a:r>
            <a:r>
              <a:rPr lang="ru-RU" sz="400" dirty="0"/>
              <a:t>», CNT, UGT и Партии виноделов. Но напряжение в Барселоне </a:t>
            </a:r>
            <a:r>
              <a:rPr lang="ru-RU" sz="400" dirty="0" err="1"/>
              <a:t>неспало</a:t>
            </a:r>
            <a:r>
              <a:rPr lang="ru-RU" sz="400" dirty="0"/>
              <a:t>. Во время кризиса министры-анархисты правительства в Валенсии усиленно </a:t>
            </a:r>
            <a:r>
              <a:rPr lang="ru-RU" sz="400" dirty="0" err="1"/>
              <a:t>старалисьсдержать</a:t>
            </a:r>
            <a:r>
              <a:rPr lang="ru-RU" sz="400" dirty="0"/>
              <a:t> </a:t>
            </a:r>
            <a:r>
              <a:rPr lang="ru-RU" sz="400" dirty="0" err="1"/>
              <a:t>барселонских</a:t>
            </a:r>
            <a:r>
              <a:rPr lang="ru-RU" sz="400" dirty="0"/>
              <a:t> товарищей, но в результате своих стараний лидеры анархистов потеряли авторитет среди своих экстремистских сторонников</a:t>
            </a:r>
            <a:r>
              <a:rPr lang="ru-RU" sz="400" dirty="0" smtClean="0"/>
              <a:t>.)</a:t>
            </a:r>
            <a:endParaRPr lang="ru-RU" sz="1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6865242" y="13576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Переворот в </a:t>
            </a:r>
            <a:r>
              <a:rPr lang="ru-RU" sz="1400" dirty="0" err="1" smtClean="0"/>
              <a:t>Валении</a:t>
            </a:r>
            <a:r>
              <a:rPr lang="ru-RU" sz="1400" dirty="0" smtClean="0"/>
              <a:t> </a:t>
            </a:r>
            <a:r>
              <a:rPr lang="ru-RU" sz="1100" dirty="0" smtClean="0"/>
              <a:t>Глава 52)</a:t>
            </a: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23717</TotalTime>
  <Words>1833</Words>
  <Application>Microsoft Office PowerPoint</Application>
  <PresentationFormat>Произвольный</PresentationFormat>
  <Paragraphs>32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1573</cp:revision>
  <dcterms:created xsi:type="dcterms:W3CDTF">2018-10-23T08:09:21Z</dcterms:created>
  <dcterms:modified xsi:type="dcterms:W3CDTF">2021-09-26T13:23:43Z</dcterms:modified>
</cp:coreProperties>
</file>