
<file path=[Content_Types].xml><?xml version="1.0" encoding="utf-8"?>
<Types xmlns="http://schemas.openxmlformats.org/package/2006/content-types">
  <Default Extension="jpeg" ContentType="image/jpeg"/>
  <Default Extension="rels" ContentType="application/vnd.openxmlformats-package.relationships+xml"/>
  <Default Extension="xml" ContentType="application/xml"/>
  <Override PartName="/ppt/presentation.xml" ContentType="application/vnd.openxmlformats-officedocument.presentationml.presentation.main+xml"/>
  <Override PartName="/ppt/slideMasters/slideMaster1.xml" ContentType="application/vnd.openxmlformats-officedocument.presentationml.slideMaster+xml"/>
  <Override PartName="/ppt/slides/slide1.xml" ContentType="application/vnd.openxmlformats-officedocument.presentationml.slide+xml"/>
  <Override PartName="/ppt/notesMasters/notesMaster1.xml" ContentType="application/vnd.openxmlformats-officedocument.presentationml.notesMaster+xml"/>
  <Override PartName="/ppt/presProps.xml" ContentType="application/vnd.openxmlformats-officedocument.presentationml.presProps+xml"/>
  <Override PartName="/ppt/viewProps.xml" ContentType="application/vnd.openxmlformats-officedocument.presentationml.viewProps+xml"/>
  <Override PartName="/ppt/theme/theme1.xml" ContentType="application/vnd.openxmlformats-officedocument.theme+xml"/>
  <Override PartName="/ppt/tableStyles.xml" ContentType="application/vnd.openxmlformats-officedocument.presentationml.tableStyles+xml"/>
  <Override PartName="/ppt/slideLayouts/slideLayout1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theme/theme2.xml" ContentType="application/vnd.openxmlformats-officedocument.theme+xml"/>
  <Override PartName="/ppt/notesSlides/notesSlide1.xml" ContentType="application/vnd.openxmlformats-officedocument.presentationml.notesSlide+xml"/>
  <Override PartName="/docProps/core.xml" ContentType="application/vnd.openxmlformats-package.core-properties+xml"/>
  <Override PartName="/docProps/app.xml" ContentType="application/vnd.openxmlformats-officedocument.extended-properties+xml"/>
</Types>
</file>

<file path=_rels/.rels><?xml version="1.0" encoding="UTF-8" standalone="yes"?>
<Relationships xmlns="http://schemas.openxmlformats.org/package/2006/relationships"><Relationship Id="rId3" Type="http://schemas.openxmlformats.org/package/2006/relationships/metadata/core-properties" Target="docProps/core.xml"/><Relationship Id="rId2" Type="http://schemas.openxmlformats.org/package/2006/relationships/metadata/thumbnail" Target="docProps/thumbnail.jpeg"/><Relationship Id="rId1" Type="http://schemas.openxmlformats.org/officeDocument/2006/relationships/officeDocument" Target="ppt/presentation.xml"/><Relationship Id="rId4" Type="http://schemas.openxmlformats.org/officeDocument/2006/relationships/extended-properties" Target="docProps/app.xml"/></Relationships>
</file>

<file path=ppt/presentation.xml><?xml version="1.0" encoding="utf-8"?>
<p:presentation xmlns:a="http://schemas.openxmlformats.org/drawingml/2006/main" xmlns:r="http://schemas.openxmlformats.org/officeDocument/2006/relationships" xmlns:p="http://schemas.openxmlformats.org/presentationml/2006/main" saveSubsetFonts="1">
  <p:sldMasterIdLst>
    <p:sldMasterId id="2147483732" r:id="rId1"/>
  </p:sldMasterIdLst>
  <p:notesMasterIdLst>
    <p:notesMasterId r:id="rId3"/>
  </p:notesMasterIdLst>
  <p:sldIdLst>
    <p:sldId id="259" r:id="rId2"/>
  </p:sldIdLst>
  <p:sldSz cx="51206400" cy="36018788"/>
  <p:notesSz cx="6858000" cy="9144000"/>
  <p:defaultTextStyle>
    <a:defPPr>
      <a:defRPr lang="ru-RU"/>
    </a:defPPr>
    <a:lvl1pPr marL="0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1pPr>
    <a:lvl2pPr marL="766144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2pPr>
    <a:lvl3pPr marL="1532289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3pPr>
    <a:lvl4pPr marL="2298433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4pPr>
    <a:lvl5pPr marL="3064578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5pPr>
    <a:lvl6pPr marL="3830722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6pPr>
    <a:lvl7pPr marL="4596867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7pPr>
    <a:lvl8pPr marL="5363011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8pPr>
    <a:lvl9pPr marL="6129155" algn="l" defTabSz="1532289" rtl="0" eaLnBrk="1" latinLnBrk="0" hangingPunct="1">
      <a:defRPr sz="3000" kern="12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1344">
          <p15:clr>
            <a:srgbClr val="A4A3A4"/>
          </p15:clr>
        </p15:guide>
        <p15:guide id="2" pos="16127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showPr showNarration="1">
    <p:present/>
    <p:sldAll/>
    <p:penClr>
      <a:prstClr val="red"/>
    </p:penClr>
    <p:extLst>
      <p:ext uri="{EC167BDD-8182-4AB7-AECC-EB403E3ABB37}">
        <p14:laserClr xmlns:p14="http://schemas.microsoft.com/office/powerpoint/2010/main">
          <a:srgbClr val="FF0000"/>
        </p14:laserClr>
      </p:ext>
      <p:ext uri="{2FDB2607-1784-4EEB-B798-7EB5836EED8A}">
        <p14:showMediaCtrls xmlns:p14="http://schemas.microsoft.com/office/powerpoint/2010/main" val="1"/>
      </p:ext>
    </p:extLst>
  </p:showPr>
  <p:clrMru>
    <a:srgbClr val="CC00CC"/>
  </p:clrMru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220"/>
    </p:ext>
    <p:ext uri="{FD5EFAAD-0ECE-453E-9831-46B23BE46B34}">
      <p15:chartTrackingRefBased xmlns:p15="http://schemas.microsoft.com/office/powerpoint/2012/main" val="1"/>
    </p:ext>
  </p:extLst>
</p:presentationPr>
</file>

<file path=ppt/tableStyles.xml><?xml version="1.0" encoding="utf-8"?>
<a:tblStyleLst xmlns:a="http://schemas.openxmlformats.org/drawingml/2006/main" def="{5C22544A-7EE6-4342-B048-85BDC9FD1C3A}"/>
</file>

<file path=ppt/viewProps.xml><?xml version="1.0" encoding="utf-8"?>
<p:viewPr xmlns:a="http://schemas.openxmlformats.org/drawingml/2006/main" xmlns:r="http://schemas.openxmlformats.org/officeDocument/2006/relationships" xmlns:p="http://schemas.openxmlformats.org/presentationml/2006/main">
  <p:normalViewPr horzBarState="maximized">
    <p:restoredLeft sz="10293" autoAdjust="0"/>
    <p:restoredTop sz="96357" autoAdjust="0"/>
  </p:normalViewPr>
  <p:slideViewPr>
    <p:cSldViewPr snapToGrid="0">
      <p:cViewPr>
        <p:scale>
          <a:sx n="90" d="100"/>
          <a:sy n="90" d="100"/>
        </p:scale>
        <p:origin x="-18930" y="-5748"/>
      </p:cViewPr>
      <p:guideLst>
        <p:guide orient="horz" pos="11344"/>
        <p:guide pos="16127"/>
      </p:guideLst>
    </p:cSldViewPr>
  </p:slideViewPr>
  <p:outlineViewPr>
    <p:cViewPr>
      <p:scale>
        <a:sx n="33" d="100"/>
        <a:sy n="33" d="100"/>
      </p:scale>
      <p:origin x="0" y="0"/>
    </p:cViewPr>
  </p:outlineViewPr>
  <p:notesTextViewPr>
    <p:cViewPr>
      <p:scale>
        <a:sx n="1" d="1"/>
        <a:sy n="1" d="1"/>
      </p:scale>
      <p:origin x="0" y="0"/>
    </p:cViewPr>
  </p:notesTextViewPr>
  <p:gridSpacing cx="72008" cy="72008"/>
</p:viewPr>
</file>

<file path=ppt/_rels/presentation.xml.rels><?xml version="1.0" encoding="UTF-8" standalone="yes"?>
<Relationships xmlns="http://schemas.openxmlformats.org/package/2006/relationships"><Relationship Id="rId3" Type="http://schemas.openxmlformats.org/officeDocument/2006/relationships/notesMaster" Target="notesMasters/notesMaster1.xml"/><Relationship Id="rId7" Type="http://schemas.openxmlformats.org/officeDocument/2006/relationships/tableStyles" Target="tableStyles.xml"/><Relationship Id="rId2" Type="http://schemas.openxmlformats.org/officeDocument/2006/relationships/slide" Target="slides/slide1.xml"/><Relationship Id="rId1" Type="http://schemas.openxmlformats.org/officeDocument/2006/relationships/slideMaster" Target="slideMasters/slideMaster1.xml"/><Relationship Id="rId6" Type="http://schemas.openxmlformats.org/officeDocument/2006/relationships/theme" Target="theme/theme1.xml"/><Relationship Id="rId5" Type="http://schemas.openxmlformats.org/officeDocument/2006/relationships/viewProps" Target="viewProps.xml"/><Relationship Id="rId4" Type="http://schemas.openxmlformats.org/officeDocument/2006/relationships/presProps" Target="presProps.xml"/></Relationships>
</file>

<file path=ppt/notesMasters/_rels/notesMaster1.xml.rels><?xml version="1.0" encoding="UTF-8" standalone="yes"?>
<Relationships xmlns="http://schemas.openxmlformats.org/package/2006/relationships"><Relationship Id="rId1" Type="http://schemas.openxmlformats.org/officeDocument/2006/relationships/theme" Target="../theme/theme2.xml"/></Relationships>
</file>

<file path=ppt/notesMasters/notesMaster1.xml><?xml version="1.0" encoding="utf-8"?>
<p:notes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Верхний колонтитул 1"/>
          <p:cNvSpPr>
            <a:spLocks noGrp="1"/>
          </p:cNvSpPr>
          <p:nvPr>
            <p:ph type="hdr" sz="quarter"/>
          </p:nvPr>
        </p:nvSpPr>
        <p:spPr>
          <a:xfrm>
            <a:off x="0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3" name="Дата 2"/>
          <p:cNvSpPr>
            <a:spLocks noGrp="1"/>
          </p:cNvSpPr>
          <p:nvPr>
            <p:ph type="dt" idx="1"/>
          </p:nvPr>
        </p:nvSpPr>
        <p:spPr>
          <a:xfrm>
            <a:off x="3884613" y="0"/>
            <a:ext cx="2971800" cy="458788"/>
          </a:xfrm>
          <a:prstGeom prst="rect">
            <a:avLst/>
          </a:prstGeom>
        </p:spPr>
        <p:txBody>
          <a:bodyPr vert="horz" lIns="91440" tIns="45720" rIns="91440" bIns="45720" rtlCol="0"/>
          <a:lstStyle>
            <a:lvl1pPr algn="r">
              <a:defRPr sz="1200"/>
            </a:lvl1pPr>
          </a:lstStyle>
          <a:p>
            <a:fld id="{33E3D7F9-E251-484C-A6FF-FA958879DF69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4" name="Образ слайда 3"/>
          <p:cNvSpPr>
            <a:spLocks noGrp="1" noRot="1" noChangeAspect="1"/>
          </p:cNvSpPr>
          <p:nvPr>
            <p:ph type="sldImg" idx="2"/>
          </p:nvPr>
        </p:nvSpPr>
        <p:spPr>
          <a:xfrm>
            <a:off x="1236663" y="1143000"/>
            <a:ext cx="4384675" cy="3086100"/>
          </a:xfrm>
          <a:prstGeom prst="rect">
            <a:avLst/>
          </a:prstGeom>
          <a:noFill/>
          <a:ln w="12700">
            <a:solidFill>
              <a:prstClr val="black"/>
            </a:solidFill>
          </a:ln>
        </p:spPr>
        <p:txBody>
          <a:bodyPr vert="horz" lIns="91440" tIns="45720" rIns="91440" bIns="45720" rtlCol="0" anchor="ctr"/>
          <a:lstStyle/>
          <a:p>
            <a:endParaRPr lang="ru-RU"/>
          </a:p>
        </p:txBody>
      </p:sp>
      <p:sp>
        <p:nvSpPr>
          <p:cNvPr id="5" name="Заметки 4"/>
          <p:cNvSpPr>
            <a:spLocks noGrp="1"/>
          </p:cNvSpPr>
          <p:nvPr>
            <p:ph type="body" sz="quarter" idx="3"/>
          </p:nvPr>
        </p:nvSpPr>
        <p:spPr>
          <a:xfrm>
            <a:off x="685800" y="4400550"/>
            <a:ext cx="5486400" cy="3600450"/>
          </a:xfrm>
          <a:prstGeom prst="rect">
            <a:avLst/>
          </a:prstGeom>
        </p:spPr>
        <p:txBody>
          <a:bodyPr vert="horz" lIns="91440" tIns="45720" rIns="91440" bIns="45720" rtlCol="0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</a:p>
        </p:txBody>
      </p:sp>
      <p:sp>
        <p:nvSpPr>
          <p:cNvPr id="6" name="Нижний колонтитул 5"/>
          <p:cNvSpPr>
            <a:spLocks noGrp="1"/>
          </p:cNvSpPr>
          <p:nvPr>
            <p:ph type="ftr" sz="quarter" idx="4"/>
          </p:nvPr>
        </p:nvSpPr>
        <p:spPr>
          <a:xfrm>
            <a:off x="0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l">
              <a:defRPr sz="1200"/>
            </a:lvl1pPr>
          </a:lstStyle>
          <a:p>
            <a:endParaRPr lang="ru-RU"/>
          </a:p>
        </p:txBody>
      </p:sp>
      <p:sp>
        <p:nvSpPr>
          <p:cNvPr id="7" name="Номер слайда 6"/>
          <p:cNvSpPr>
            <a:spLocks noGrp="1"/>
          </p:cNvSpPr>
          <p:nvPr>
            <p:ph type="sldNum" sz="quarter" idx="5"/>
          </p:nvPr>
        </p:nvSpPr>
        <p:spPr>
          <a:xfrm>
            <a:off x="3884613" y="8685213"/>
            <a:ext cx="2971800" cy="458787"/>
          </a:xfrm>
          <a:prstGeom prst="rect">
            <a:avLst/>
          </a:prstGeom>
        </p:spPr>
        <p:txBody>
          <a:bodyPr vert="horz" lIns="91440" tIns="45720" rIns="91440" bIns="45720" rtlCol="0" anchor="b"/>
          <a:lstStyle>
            <a:lvl1pPr algn="r">
              <a:defRPr sz="1200"/>
            </a:lvl1pPr>
          </a:lstStyle>
          <a:p>
            <a:fld id="{2B86EE9E-3817-4644-8752-DBAA6FA3C802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928360652"/>
      </p:ext>
    </p:extLst>
  </p:cSld>
  <p:clrMap bg1="lt1" tx1="dk1" bg2="lt2" tx2="dk2" accent1="accent1" accent2="accent2" accent3="accent3" accent4="accent4" accent5="accent5" accent6="accent6" hlink="hlink" folHlink="folHlink"/>
  <p:notesStyle>
    <a:lvl1pPr marL="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1pPr>
    <a:lvl2pPr marL="623667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2pPr>
    <a:lvl3pPr marL="1247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3pPr>
    <a:lvl4pPr marL="1871000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4pPr>
    <a:lvl5pPr marL="2494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5pPr>
    <a:lvl6pPr marL="3118333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6pPr>
    <a:lvl7pPr marL="3741999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7pPr>
    <a:lvl8pPr marL="4365666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8pPr>
    <a:lvl9pPr marL="4989332" algn="l" defTabSz="1247333" rtl="0" eaLnBrk="1" latinLnBrk="0" hangingPunct="1">
      <a:defRPr sz="1600" kern="1200">
        <a:solidFill>
          <a:schemeClr val="tx1"/>
        </a:solidFill>
        <a:latin typeface="+mn-lt"/>
        <a:ea typeface="+mn-ea"/>
        <a:cs typeface="+mn-cs"/>
      </a:defRPr>
    </a:lvl9pPr>
  </p:notesStyle>
</p:notesMaster>
</file>

<file path=ppt/notesSlides/_rels/notesSlide1.xml.rels><?xml version="1.0" encoding="UTF-8" standalone="yes"?>
<Relationships xmlns="http://schemas.openxmlformats.org/package/2006/relationships"><Relationship Id="rId2" Type="http://schemas.openxmlformats.org/officeDocument/2006/relationships/slide" Target="../slides/slide1.xml"/><Relationship Id="rId1" Type="http://schemas.openxmlformats.org/officeDocument/2006/relationships/notesMaster" Target="../notesMasters/notesMaster1.xml"/></Relationships>
</file>

<file path=ppt/notesSlides/notesSlide1.xml><?xml version="1.0" encoding="utf-8"?>
<p:notes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Образ слайда 1"/>
          <p:cNvSpPr>
            <a:spLocks noGrp="1" noRot="1" noChangeAspect="1"/>
          </p:cNvSpPr>
          <p:nvPr>
            <p:ph type="sldImg"/>
          </p:nvPr>
        </p:nvSpPr>
        <p:spPr>
          <a:xfrm>
            <a:off x="1236663" y="1143000"/>
            <a:ext cx="4384675" cy="3086100"/>
          </a:xfrm>
        </p:spPr>
      </p:sp>
      <p:sp>
        <p:nvSpPr>
          <p:cNvPr id="3" name="Заметки 2"/>
          <p:cNvSpPr>
            <a:spLocks noGrp="1"/>
          </p:cNvSpPr>
          <p:nvPr>
            <p:ph type="body" idx="1"/>
          </p:nvPr>
        </p:nvSpPr>
        <p:spPr/>
        <p:txBody>
          <a:bodyPr/>
          <a:lstStyle/>
          <a:p>
            <a:endParaRPr lang="ru-RU" dirty="0"/>
          </a:p>
        </p:txBody>
      </p:sp>
      <p:sp>
        <p:nvSpPr>
          <p:cNvPr id="4" name="Номер слайда 3"/>
          <p:cNvSpPr>
            <a:spLocks noGrp="1"/>
          </p:cNvSpPr>
          <p:nvPr>
            <p:ph type="sldNum" sz="quarter" idx="10"/>
          </p:nvPr>
        </p:nvSpPr>
        <p:spPr/>
        <p:txBody>
          <a:bodyPr/>
          <a:lstStyle/>
          <a:p>
            <a:fld id="{2B86EE9E-3817-4644-8752-DBAA6FA3C802}" type="slidenum">
              <a:rPr lang="ru-RU" smtClean="0"/>
              <a:pPr/>
              <a:t>1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397767120"/>
      </p:ext>
    </p:extLst>
  </p:cSld>
  <p:clrMapOvr>
    <a:masterClrMapping/>
  </p:clrMapOvr>
</p:note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Титульны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400801" y="5894744"/>
            <a:ext cx="38404800" cy="12539874"/>
          </a:xfrm>
        </p:spPr>
        <p:txBody>
          <a:bodyPr anchor="b"/>
          <a:lstStyle>
            <a:lvl1pPr algn="ctr"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6400801" y="18918204"/>
            <a:ext cx="38404800" cy="8696200"/>
          </a:xfrm>
        </p:spPr>
        <p:txBody>
          <a:bodyPr/>
          <a:lstStyle>
            <a:lvl1pPr marL="0" indent="0" algn="ctr">
              <a:buNone/>
              <a:defRPr sz="9900"/>
            </a:lvl1pPr>
            <a:lvl2pPr marL="1878359" indent="0" algn="ctr">
              <a:buNone/>
              <a:defRPr sz="8200"/>
            </a:lvl2pPr>
            <a:lvl3pPr marL="3756718" indent="0" algn="ctr">
              <a:buNone/>
              <a:defRPr sz="7400"/>
            </a:lvl3pPr>
            <a:lvl4pPr marL="5635077" indent="0" algn="ctr">
              <a:buNone/>
              <a:defRPr sz="6600"/>
            </a:lvl4pPr>
            <a:lvl5pPr marL="7513436" indent="0" algn="ctr">
              <a:buNone/>
              <a:defRPr sz="6600"/>
            </a:lvl5pPr>
            <a:lvl6pPr marL="9391794" indent="0" algn="ctr">
              <a:buNone/>
              <a:defRPr sz="6600"/>
            </a:lvl6pPr>
            <a:lvl7pPr marL="11270153" indent="0" algn="ctr">
              <a:buNone/>
              <a:defRPr sz="6600"/>
            </a:lvl7pPr>
            <a:lvl8pPr marL="13148512" indent="0" algn="ctr">
              <a:buNone/>
              <a:defRPr sz="6600"/>
            </a:lvl8pPr>
            <a:lvl9pPr marL="15026871" indent="0" algn="ctr">
              <a:buNone/>
              <a:defRPr sz="6600"/>
            </a:lvl9pPr>
          </a:lstStyle>
          <a:p>
            <a:r>
              <a:rPr lang="ru-RU"/>
              <a:t>Образец подзаголовка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201854712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Заголовок и вертикальный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587197011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Вертикальный заголовок и текс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36644580" y="1917668"/>
            <a:ext cx="11041380" cy="30524258"/>
          </a:xfrm>
        </p:spPr>
        <p:txBody>
          <a:bodyPr vert="eaVert"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3520443" y="1917668"/>
            <a:ext cx="32484061" cy="30524258"/>
          </a:xfrm>
        </p:spPr>
        <p:txBody>
          <a:bodyPr vert="eaVert"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729497684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Заголовок и объект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813552025"/>
      </p:ext>
    </p:extLst>
  </p:cSld>
  <p:clrMapOvr>
    <a:masterClrMapping/>
  </p:clrMapOvr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Заголовок раздел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493774" y="8979693"/>
            <a:ext cx="44165519" cy="14982813"/>
          </a:xfrm>
        </p:spPr>
        <p:txBody>
          <a:bodyPr anchor="b"/>
          <a:lstStyle>
            <a:lvl1pPr>
              <a:defRPr sz="247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493774" y="24104247"/>
            <a:ext cx="44165519" cy="7879108"/>
          </a:xfrm>
        </p:spPr>
        <p:txBody>
          <a:bodyPr/>
          <a:lstStyle>
            <a:lvl1pPr marL="0" indent="0">
              <a:buNone/>
              <a:defRPr sz="9900">
                <a:solidFill>
                  <a:schemeClr val="tx1">
                    <a:tint val="75000"/>
                  </a:schemeClr>
                </a:solidFill>
              </a:defRPr>
            </a:lvl1pPr>
            <a:lvl2pPr marL="1878359" indent="0">
              <a:buNone/>
              <a:defRPr sz="8200">
                <a:solidFill>
                  <a:schemeClr val="tx1">
                    <a:tint val="75000"/>
                  </a:schemeClr>
                </a:solidFill>
              </a:defRPr>
            </a:lvl2pPr>
            <a:lvl3pPr marL="3756718" indent="0">
              <a:buNone/>
              <a:defRPr sz="7400">
                <a:solidFill>
                  <a:schemeClr val="tx1">
                    <a:tint val="75000"/>
                  </a:schemeClr>
                </a:solidFill>
              </a:defRPr>
            </a:lvl3pPr>
            <a:lvl4pPr marL="5635077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4pPr>
            <a:lvl5pPr marL="7513436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5pPr>
            <a:lvl6pPr marL="9391794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6pPr>
            <a:lvl7pPr marL="11270153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7pPr>
            <a:lvl8pPr marL="13148512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8pPr>
            <a:lvl9pPr marL="15026871" indent="0">
              <a:buNone/>
              <a:defRPr sz="660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17244299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Два объекта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520442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25923241" y="9588334"/>
            <a:ext cx="21762720" cy="22853590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635467586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Сравнение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3" y="1917674"/>
            <a:ext cx="44165519" cy="6961967"/>
          </a:xfrm>
        </p:spPr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7112" y="8829610"/>
            <a:ext cx="21662706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3527112" y="13156863"/>
            <a:ext cx="21662706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25923240" y="8829610"/>
            <a:ext cx="21769390" cy="4327254"/>
          </a:xfrm>
        </p:spPr>
        <p:txBody>
          <a:bodyPr anchor="b"/>
          <a:lstStyle>
            <a:lvl1pPr marL="0" indent="0">
              <a:buNone/>
              <a:defRPr sz="9900" b="1"/>
            </a:lvl1pPr>
            <a:lvl2pPr marL="1878359" indent="0">
              <a:buNone/>
              <a:defRPr sz="8200" b="1"/>
            </a:lvl2pPr>
            <a:lvl3pPr marL="3756718" indent="0">
              <a:buNone/>
              <a:defRPr sz="7400" b="1"/>
            </a:lvl3pPr>
            <a:lvl4pPr marL="5635077" indent="0">
              <a:buNone/>
              <a:defRPr sz="6600" b="1"/>
            </a:lvl4pPr>
            <a:lvl5pPr marL="7513436" indent="0">
              <a:buNone/>
              <a:defRPr sz="6600" b="1"/>
            </a:lvl5pPr>
            <a:lvl6pPr marL="9391794" indent="0">
              <a:buNone/>
              <a:defRPr sz="6600" b="1"/>
            </a:lvl6pPr>
            <a:lvl7pPr marL="11270153" indent="0">
              <a:buNone/>
              <a:defRPr sz="6600" b="1"/>
            </a:lvl7pPr>
            <a:lvl8pPr marL="13148512" indent="0">
              <a:buNone/>
              <a:defRPr sz="6600" b="1"/>
            </a:lvl8pPr>
            <a:lvl9pPr marL="15026871" indent="0">
              <a:buNone/>
              <a:defRPr sz="6600" b="1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25923240" y="13156863"/>
            <a:ext cx="21769390" cy="19351764"/>
          </a:xfrm>
        </p:spPr>
        <p:txBody>
          <a:bodyPr/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995563606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Только заголовок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827486368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Пустой слайд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2291083481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Объект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1769390" y="5186042"/>
            <a:ext cx="25923240" cy="25596684"/>
          </a:xfrm>
        </p:spPr>
        <p:txBody>
          <a:bodyPr/>
          <a:lstStyle>
            <a:lvl1pPr>
              <a:defRPr sz="13100"/>
            </a:lvl1pPr>
            <a:lvl2pPr>
              <a:defRPr sz="11500"/>
            </a:lvl2pPr>
            <a:lvl3pPr>
              <a:defRPr sz="9900"/>
            </a:lvl3pPr>
            <a:lvl4pPr>
              <a:defRPr sz="8200"/>
            </a:lvl4pPr>
            <a:lvl5pPr>
              <a:defRPr sz="8200"/>
            </a:lvl5pPr>
            <a:lvl6pPr>
              <a:defRPr sz="8200"/>
            </a:lvl6pPr>
            <a:lvl7pPr>
              <a:defRPr sz="8200"/>
            </a:lvl7pPr>
            <a:lvl8pPr>
              <a:defRPr sz="8200"/>
            </a:lvl8pPr>
            <a:lvl9pPr>
              <a:defRPr sz="8200"/>
            </a:lvl9pPr>
          </a:lstStyle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3369452162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Рисунок с подписью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527116" y="2401252"/>
            <a:ext cx="16515395" cy="8404384"/>
          </a:xfrm>
        </p:spPr>
        <p:txBody>
          <a:bodyPr anchor="b"/>
          <a:lstStyle>
            <a:lvl1pPr>
              <a:defRPr sz="13100"/>
            </a:lvl1pPr>
          </a:lstStyle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Picture Placeholder 2"/>
          <p:cNvSpPr>
            <a:spLocks noGrp="1" noChangeAspect="1"/>
          </p:cNvSpPr>
          <p:nvPr>
            <p:ph type="pic" idx="1"/>
          </p:nvPr>
        </p:nvSpPr>
        <p:spPr>
          <a:xfrm>
            <a:off x="21769390" y="5186042"/>
            <a:ext cx="25923240" cy="25596684"/>
          </a:xfrm>
        </p:spPr>
        <p:txBody>
          <a:bodyPr anchor="t"/>
          <a:lstStyle>
            <a:lvl1pPr marL="0" indent="0">
              <a:buNone/>
              <a:defRPr sz="13100"/>
            </a:lvl1pPr>
            <a:lvl2pPr marL="1878359" indent="0">
              <a:buNone/>
              <a:defRPr sz="11500"/>
            </a:lvl2pPr>
            <a:lvl3pPr marL="3756718" indent="0">
              <a:buNone/>
              <a:defRPr sz="9900"/>
            </a:lvl3pPr>
            <a:lvl4pPr marL="5635077" indent="0">
              <a:buNone/>
              <a:defRPr sz="8200"/>
            </a:lvl4pPr>
            <a:lvl5pPr marL="7513436" indent="0">
              <a:buNone/>
              <a:defRPr sz="8200"/>
            </a:lvl5pPr>
            <a:lvl6pPr marL="9391794" indent="0">
              <a:buNone/>
              <a:defRPr sz="8200"/>
            </a:lvl6pPr>
            <a:lvl7pPr marL="11270153" indent="0">
              <a:buNone/>
              <a:defRPr sz="8200"/>
            </a:lvl7pPr>
            <a:lvl8pPr marL="13148512" indent="0">
              <a:buNone/>
              <a:defRPr sz="8200"/>
            </a:lvl8pPr>
            <a:lvl9pPr marL="15026871" indent="0">
              <a:buNone/>
              <a:defRPr sz="8200"/>
            </a:lvl9pPr>
          </a:lstStyle>
          <a:p>
            <a:r>
              <a:rPr lang="ru-RU"/>
              <a:t>Вставка рисунка</a:t>
            </a:r>
            <a:endParaRPr lang="en-US" dirty="0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3527116" y="10805639"/>
            <a:ext cx="16515395" cy="20018778"/>
          </a:xfrm>
        </p:spPr>
        <p:txBody>
          <a:bodyPr/>
          <a:lstStyle>
            <a:lvl1pPr marL="0" indent="0">
              <a:buNone/>
              <a:defRPr sz="6600"/>
            </a:lvl1pPr>
            <a:lvl2pPr marL="1878359" indent="0">
              <a:buNone/>
              <a:defRPr sz="5800"/>
            </a:lvl2pPr>
            <a:lvl3pPr marL="3756718" indent="0">
              <a:buNone/>
              <a:defRPr sz="4900"/>
            </a:lvl3pPr>
            <a:lvl4pPr marL="5635077" indent="0">
              <a:buNone/>
              <a:defRPr sz="4100"/>
            </a:lvl4pPr>
            <a:lvl5pPr marL="7513436" indent="0">
              <a:buNone/>
              <a:defRPr sz="4100"/>
            </a:lvl5pPr>
            <a:lvl6pPr marL="9391794" indent="0">
              <a:buNone/>
              <a:defRPr sz="4100"/>
            </a:lvl6pPr>
            <a:lvl7pPr marL="11270153" indent="0">
              <a:buNone/>
              <a:defRPr sz="4100"/>
            </a:lvl7pPr>
            <a:lvl8pPr marL="13148512" indent="0">
              <a:buNone/>
              <a:defRPr sz="4100"/>
            </a:lvl8pPr>
            <a:lvl9pPr marL="15026871" indent="0">
              <a:buNone/>
              <a:defRPr sz="4100"/>
            </a:lvl9pPr>
          </a:lstStyle>
          <a:p>
            <a:pPr lvl="0"/>
            <a:r>
              <a:rPr lang="ru-RU"/>
              <a:t>Образец текста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/>
        <p:txBody>
          <a:bodyPr/>
          <a:lstStyle/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/>
        <p:txBody>
          <a:bodyPr/>
          <a:lstStyle/>
          <a:p>
            <a:endParaRPr lang="ru-RU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/>
        <p:txBody>
          <a:bodyPr/>
          <a:lstStyle/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2075268"/>
      </p:ext>
    </p:extLst>
  </p:cSld>
  <p:clrMapOvr>
    <a:masterClrMapping/>
  </p:clrMapOvr>
</p:sldLayout>
</file>

<file path=ppt/slideMasters/_rels/slideMaster1.xml.rels><?xml version="1.0" encoding="UTF-8" standalone="yes"?>
<Relationships xmlns="http://schemas.openxmlformats.org/package/2006/relationships"><Relationship Id="rId8" Type="http://schemas.openxmlformats.org/officeDocument/2006/relationships/slideLayout" Target="../slideLayouts/slideLayout8.xml"/><Relationship Id="rId3" Type="http://schemas.openxmlformats.org/officeDocument/2006/relationships/slideLayout" Target="../slideLayouts/slideLayout3.xml"/><Relationship Id="rId7" Type="http://schemas.openxmlformats.org/officeDocument/2006/relationships/slideLayout" Target="../slideLayouts/slideLayout7.xml"/><Relationship Id="rId12" Type="http://schemas.openxmlformats.org/officeDocument/2006/relationships/theme" Target="../theme/theme1.xml"/><Relationship Id="rId2" Type="http://schemas.openxmlformats.org/officeDocument/2006/relationships/slideLayout" Target="../slideLayouts/slideLayout2.xml"/><Relationship Id="rId1" Type="http://schemas.openxmlformats.org/officeDocument/2006/relationships/slideLayout" Target="../slideLayouts/slideLayout1.xml"/><Relationship Id="rId6" Type="http://schemas.openxmlformats.org/officeDocument/2006/relationships/slideLayout" Target="../slideLayouts/slideLayout6.xml"/><Relationship Id="rId11" Type="http://schemas.openxmlformats.org/officeDocument/2006/relationships/slideLayout" Target="../slideLayouts/slideLayout11.xml"/><Relationship Id="rId5" Type="http://schemas.openxmlformats.org/officeDocument/2006/relationships/slideLayout" Target="../slideLayouts/slideLayout5.xml"/><Relationship Id="rId10" Type="http://schemas.openxmlformats.org/officeDocument/2006/relationships/slideLayout" Target="../slideLayouts/slideLayout10.xml"/><Relationship Id="rId4" Type="http://schemas.openxmlformats.org/officeDocument/2006/relationships/slideLayout" Target="../slideLayouts/slideLayout4.xml"/><Relationship Id="rId9" Type="http://schemas.openxmlformats.org/officeDocument/2006/relationships/slideLayout" Target="../slideLayouts/slideLayout9.xml"/></Relationships>
</file>

<file path=ppt/slideMasters/slideMaster1.xml><?xml version="1.0" encoding="utf-8"?>
<p:sldMaster xmlns:a="http://schemas.openxmlformats.org/drawingml/2006/main" xmlns:r="http://schemas.openxmlformats.org/officeDocument/2006/relationships" xmlns:p="http://schemas.openxmlformats.org/presentationml/2006/main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3520444" y="1917674"/>
            <a:ext cx="44165519" cy="6961967"/>
          </a:xfrm>
          <a:prstGeom prst="rect">
            <a:avLst/>
          </a:prstGeom>
        </p:spPr>
        <p:txBody>
          <a:bodyPr vert="horz" lIns="124733" tIns="62367" rIns="124733" bIns="62367" rtlCol="0" anchor="ctr">
            <a:normAutofit/>
          </a:bodyPr>
          <a:lstStyle/>
          <a:p>
            <a:r>
              <a:rPr lang="ru-RU"/>
              <a:t>Образец заголовка</a:t>
            </a:r>
            <a:endParaRPr lang="en-US" dirty="0"/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3520444" y="9588334"/>
            <a:ext cx="44165519" cy="22853590"/>
          </a:xfrm>
          <a:prstGeom prst="rect">
            <a:avLst/>
          </a:prstGeom>
        </p:spPr>
        <p:txBody>
          <a:bodyPr vert="horz" lIns="124733" tIns="62367" rIns="124733" bIns="62367" rtlCol="0">
            <a:normAutofit/>
          </a:bodyPr>
          <a:lstStyle/>
          <a:p>
            <a:pPr lvl="0"/>
            <a:r>
              <a:rPr lang="ru-RU"/>
              <a:t>Образец текста</a:t>
            </a:r>
          </a:p>
          <a:p>
            <a:pPr lvl="1"/>
            <a:r>
              <a:rPr lang="ru-RU"/>
              <a:t>Второй уровень</a:t>
            </a:r>
          </a:p>
          <a:p>
            <a:pPr lvl="2"/>
            <a:r>
              <a:rPr lang="ru-RU"/>
              <a:t>Третий уровень</a:t>
            </a:r>
          </a:p>
          <a:p>
            <a:pPr lvl="3"/>
            <a:r>
              <a:rPr lang="ru-RU"/>
              <a:t>Четвертый уровень</a:t>
            </a:r>
          </a:p>
          <a:p>
            <a:pPr lvl="4"/>
            <a:r>
              <a:rPr lang="ru-RU"/>
              <a:t>Пятый уровень</a:t>
            </a:r>
            <a:endParaRPr lang="en-US" dirty="0"/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2"/>
          </p:nvPr>
        </p:nvSpPr>
        <p:spPr>
          <a:xfrm>
            <a:off x="3520442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l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5A5DE44-605B-4D3B-B2B7-94543DF81A36}" type="datetimeFigureOut">
              <a:rPr lang="ru-RU" smtClean="0"/>
              <a:pPr/>
              <a:t>18.03.2022</a:t>
            </a:fld>
            <a:endParaRPr lang="ru-RU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3"/>
          </p:nvPr>
        </p:nvSpPr>
        <p:spPr>
          <a:xfrm>
            <a:off x="16962125" y="33384083"/>
            <a:ext cx="17282159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ct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endParaRPr lang="ru-RU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4"/>
          </p:nvPr>
        </p:nvSpPr>
        <p:spPr>
          <a:xfrm>
            <a:off x="36164520" y="33384083"/>
            <a:ext cx="11521440" cy="1917666"/>
          </a:xfrm>
          <a:prstGeom prst="rect">
            <a:avLst/>
          </a:prstGeom>
        </p:spPr>
        <p:txBody>
          <a:bodyPr vert="horz" lIns="124733" tIns="62367" rIns="124733" bIns="62367" rtlCol="0" anchor="ctr"/>
          <a:lstStyle>
            <a:lvl1pPr algn="r">
              <a:defRPr sz="4900">
                <a:solidFill>
                  <a:schemeClr val="tx1">
                    <a:tint val="75000"/>
                  </a:schemeClr>
                </a:solidFill>
              </a:defRPr>
            </a:lvl1pPr>
          </a:lstStyle>
          <a:p>
            <a:fld id="{84F3E878-C7D4-455C-B7B2-78E3A4BD70DA}" type="slidenum">
              <a:rPr lang="ru-RU" smtClean="0"/>
              <a:pPr/>
              <a:t>‹#›</a:t>
            </a:fld>
            <a:endParaRPr lang="ru-RU"/>
          </a:p>
        </p:txBody>
      </p:sp>
    </p:spTree>
    <p:extLst>
      <p:ext uri="{BB962C8B-B14F-4D97-AF65-F5344CB8AC3E}">
        <p14:creationId xmlns:p14="http://schemas.microsoft.com/office/powerpoint/2010/main" val="1744105568"/>
      </p:ext>
    </p:extLst>
  </p:cSld>
  <p:clrMap bg1="lt1" tx1="dk1" bg2="lt2" tx2="dk2" accent1="accent1" accent2="accent2" accent3="accent3" accent4="accent4" accent5="accent5" accent6="accent6" hlink="hlink" folHlink="folHlink"/>
  <p:sldLayoutIdLst>
    <p:sldLayoutId id="2147483733" r:id="rId1"/>
    <p:sldLayoutId id="2147483734" r:id="rId2"/>
    <p:sldLayoutId id="2147483735" r:id="rId3"/>
    <p:sldLayoutId id="2147483736" r:id="rId4"/>
    <p:sldLayoutId id="2147483737" r:id="rId5"/>
    <p:sldLayoutId id="2147483738" r:id="rId6"/>
    <p:sldLayoutId id="2147483739" r:id="rId7"/>
    <p:sldLayoutId id="2147483740" r:id="rId8"/>
    <p:sldLayoutId id="2147483741" r:id="rId9"/>
    <p:sldLayoutId id="2147483742" r:id="rId10"/>
    <p:sldLayoutId id="2147483743" r:id="rId11"/>
  </p:sldLayoutIdLst>
  <p:txStyles>
    <p:titleStyle>
      <a:lvl1pPr algn="l" defTabSz="3756718" rtl="0" eaLnBrk="1" latinLnBrk="0" hangingPunct="1">
        <a:lnSpc>
          <a:spcPct val="90000"/>
        </a:lnSpc>
        <a:spcBef>
          <a:spcPct val="0"/>
        </a:spcBef>
        <a:buNone/>
        <a:defRPr sz="18100" kern="1200">
          <a:solidFill>
            <a:schemeClr val="tx1"/>
          </a:solidFill>
          <a:latin typeface="+mj-lt"/>
          <a:ea typeface="+mj-ea"/>
          <a:cs typeface="+mj-cs"/>
        </a:defRPr>
      </a:lvl1pPr>
    </p:titleStyle>
    <p:bodyStyle>
      <a:lvl1pPr marL="939179" indent="-939179" algn="l" defTabSz="3756718" rtl="0" eaLnBrk="1" latinLnBrk="0" hangingPunct="1">
        <a:lnSpc>
          <a:spcPct val="90000"/>
        </a:lnSpc>
        <a:spcBef>
          <a:spcPts val="4109"/>
        </a:spcBef>
        <a:buFont typeface="Arial" panose="020B0604020202020204" pitchFamily="34" charset="0"/>
        <a:buChar char="•"/>
        <a:defRPr sz="11500" kern="1200">
          <a:solidFill>
            <a:schemeClr val="tx1"/>
          </a:solidFill>
          <a:latin typeface="+mn-lt"/>
          <a:ea typeface="+mn-ea"/>
          <a:cs typeface="+mn-cs"/>
        </a:defRPr>
      </a:lvl1pPr>
      <a:lvl2pPr marL="2817538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9900" kern="1200">
          <a:solidFill>
            <a:schemeClr val="tx1"/>
          </a:solidFill>
          <a:latin typeface="+mn-lt"/>
          <a:ea typeface="+mn-ea"/>
          <a:cs typeface="+mn-cs"/>
        </a:defRPr>
      </a:lvl2pPr>
      <a:lvl3pPr marL="4695897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8200" kern="1200">
          <a:solidFill>
            <a:schemeClr val="tx1"/>
          </a:solidFill>
          <a:latin typeface="+mn-lt"/>
          <a:ea typeface="+mn-ea"/>
          <a:cs typeface="+mn-cs"/>
        </a:defRPr>
      </a:lvl3pPr>
      <a:lvl4pPr marL="6574255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8452614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10330973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2209332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4087691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966050" indent="-939179" algn="l" defTabSz="3756718" rtl="0" eaLnBrk="1" latinLnBrk="0" hangingPunct="1">
        <a:lnSpc>
          <a:spcPct val="90000"/>
        </a:lnSpc>
        <a:spcBef>
          <a:spcPts val="2054"/>
        </a:spcBef>
        <a:buFont typeface="Arial" panose="020B0604020202020204" pitchFamily="34" charset="0"/>
        <a:buChar char="•"/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marL="0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1pPr>
      <a:lvl2pPr marL="1878359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2pPr>
      <a:lvl3pPr marL="3756718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3pPr>
      <a:lvl4pPr marL="5635077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4pPr>
      <a:lvl5pPr marL="7513436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5pPr>
      <a:lvl6pPr marL="9391794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6pPr>
      <a:lvl7pPr marL="11270153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7pPr>
      <a:lvl8pPr marL="13148512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8pPr>
      <a:lvl9pPr marL="15026871" algn="l" defTabSz="3756718" rtl="0" eaLnBrk="1" latinLnBrk="0" hangingPunct="1">
        <a:defRPr sz="7400" kern="1200">
          <a:solidFill>
            <a:schemeClr val="tx1"/>
          </a:solidFill>
          <a:latin typeface="+mn-lt"/>
          <a:ea typeface="+mn-ea"/>
          <a:cs typeface="+mn-cs"/>
        </a:defRPr>
      </a:lvl9pPr>
    </p:otherStyle>
  </p:txStyles>
</p:sldMaster>
</file>

<file path=ppt/slides/_rels/slide1.xml.rels><?xml version="1.0" encoding="UTF-8" standalone="yes"?>
<Relationships xmlns="http://schemas.openxmlformats.org/package/2006/relationships"><Relationship Id="rId3" Type="http://schemas.openxmlformats.org/officeDocument/2006/relationships/hyperlink" Target="https://translate.googleusercontent.com/translate_c?depth=1&amp;pto=aue&amp;rurl=translate.google.com.hk&amp;sl=auto&amp;sp=nmt4&amp;tl=ru&amp;u=https://en.m.wikipedia.org/wiki/Soviet_Union&amp;usg=ALkJrhigFbK7QH_bTwmH9g02GWGMhgiNhg" TargetMode="External"/><Relationship Id="rId2" Type="http://schemas.openxmlformats.org/officeDocument/2006/relationships/notesSlide" Target="../notesSlides/notesSlide1.xml"/><Relationship Id="rId1" Type="http://schemas.openxmlformats.org/officeDocument/2006/relationships/slideLayout" Target="../slideLayouts/slideLayout1.xml"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681" name="Прямоугольник 680"/>
          <p:cNvSpPr/>
          <p:nvPr/>
        </p:nvSpPr>
        <p:spPr>
          <a:xfrm>
            <a:off x="3251034" y="2072591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86" name="Прямоугольник 685"/>
          <p:cNvSpPr/>
          <p:nvPr/>
        </p:nvSpPr>
        <p:spPr>
          <a:xfrm>
            <a:off x="2197866" y="20723643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2" name="Прямоугольник 661"/>
          <p:cNvSpPr/>
          <p:nvPr/>
        </p:nvSpPr>
        <p:spPr>
          <a:xfrm>
            <a:off x="38560872" y="14834524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3" name="Прямоугольник 662"/>
          <p:cNvSpPr/>
          <p:nvPr/>
        </p:nvSpPr>
        <p:spPr>
          <a:xfrm>
            <a:off x="37507704" y="14832252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4" name="Прямоугольник 653"/>
          <p:cNvSpPr/>
          <p:nvPr/>
        </p:nvSpPr>
        <p:spPr>
          <a:xfrm>
            <a:off x="38563029" y="13316622"/>
            <a:ext cx="1057959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1" name="Прямоугольник 660"/>
          <p:cNvSpPr/>
          <p:nvPr/>
        </p:nvSpPr>
        <p:spPr>
          <a:xfrm>
            <a:off x="37508619" y="13314350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9" name="Прямоугольник 458"/>
          <p:cNvSpPr/>
          <p:nvPr/>
        </p:nvSpPr>
        <p:spPr>
          <a:xfrm>
            <a:off x="15854538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60" name="Прямоугольник 459"/>
          <p:cNvSpPr/>
          <p:nvPr/>
        </p:nvSpPr>
        <p:spPr>
          <a:xfrm>
            <a:off x="14801370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7" name="Прямоугольник 456"/>
          <p:cNvSpPr/>
          <p:nvPr/>
        </p:nvSpPr>
        <p:spPr>
          <a:xfrm>
            <a:off x="13657252" y="1335231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8" name="Прямоугольник 457"/>
          <p:cNvSpPr/>
          <p:nvPr/>
        </p:nvSpPr>
        <p:spPr>
          <a:xfrm>
            <a:off x="12604084" y="1335003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5" name="Прямоугольник 454"/>
          <p:cNvSpPr/>
          <p:nvPr/>
        </p:nvSpPr>
        <p:spPr>
          <a:xfrm>
            <a:off x="11405375" y="13338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456" name="Прямоугольник 455"/>
          <p:cNvSpPr/>
          <p:nvPr/>
        </p:nvSpPr>
        <p:spPr>
          <a:xfrm>
            <a:off x="10352207" y="13336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3" name="Прямоугольник 272"/>
          <p:cNvSpPr/>
          <p:nvPr/>
        </p:nvSpPr>
        <p:spPr>
          <a:xfrm>
            <a:off x="16999167" y="996766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5" name="Прямоугольник 274"/>
          <p:cNvSpPr/>
          <p:nvPr/>
        </p:nvSpPr>
        <p:spPr>
          <a:xfrm>
            <a:off x="15945999" y="996539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0" name="Прямоугольник 269"/>
          <p:cNvSpPr/>
          <p:nvPr/>
        </p:nvSpPr>
        <p:spPr>
          <a:xfrm>
            <a:off x="14750896" y="994639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72" name="Прямоугольник 271"/>
          <p:cNvSpPr/>
          <p:nvPr/>
        </p:nvSpPr>
        <p:spPr>
          <a:xfrm>
            <a:off x="13697728" y="994412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7" name="Прямоугольник 266"/>
          <p:cNvSpPr/>
          <p:nvPr/>
        </p:nvSpPr>
        <p:spPr>
          <a:xfrm>
            <a:off x="12569747" y="996539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9" name="Прямоугольник 268"/>
          <p:cNvSpPr/>
          <p:nvPr/>
        </p:nvSpPr>
        <p:spPr>
          <a:xfrm>
            <a:off x="11516579" y="996312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5" name="Прямоугольник 264"/>
          <p:cNvSpPr/>
          <p:nvPr/>
        </p:nvSpPr>
        <p:spPr>
          <a:xfrm>
            <a:off x="14750897" y="8214871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266" name="Прямоугольник 265"/>
          <p:cNvSpPr/>
          <p:nvPr/>
        </p:nvSpPr>
        <p:spPr>
          <a:xfrm>
            <a:off x="13697729" y="8212599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8" name="Прямоугольник 307"/>
          <p:cNvSpPr/>
          <p:nvPr/>
        </p:nvSpPr>
        <p:spPr>
          <a:xfrm>
            <a:off x="22440824" y="1414191"/>
            <a:ext cx="1465401" cy="838948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2400" b="1" dirty="0"/>
              <a:t>189 фокусов</a:t>
            </a:r>
            <a:endParaRPr lang="en-US" sz="2400" b="1" dirty="0"/>
          </a:p>
        </p:txBody>
      </p:sp>
      <p:sp>
        <p:nvSpPr>
          <p:cNvPr id="216" name="Прямоугольник 215"/>
          <p:cNvSpPr/>
          <p:nvPr/>
        </p:nvSpPr>
        <p:spPr>
          <a:xfrm>
            <a:off x="38892490" y="2412760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</a:t>
            </a:r>
            <a:r>
              <a:rPr lang="en-US" sz="1400" dirty="0"/>
              <a:t>  «</a:t>
            </a:r>
            <a:r>
              <a:rPr lang="en-US" sz="1400" dirty="0" err="1"/>
              <a:t>Dabaing</a:t>
            </a:r>
            <a:r>
              <a:rPr lang="en-US" sz="1400" dirty="0"/>
              <a:t>»</a:t>
            </a:r>
            <a:endParaRPr lang="ru-RU" sz="1400" dirty="0"/>
          </a:p>
        </p:txBody>
      </p:sp>
      <p:cxnSp>
        <p:nvCxnSpPr>
          <p:cNvPr id="218" name="Соединительная линия уступом 217"/>
          <p:cNvCxnSpPr>
            <a:stCxn id="216" idx="2"/>
            <a:endCxn id="224" idx="0"/>
          </p:cNvCxnSpPr>
          <p:nvPr/>
        </p:nvCxnSpPr>
        <p:spPr>
          <a:xfrm rot="5400000">
            <a:off x="38559291" y="24294567"/>
            <a:ext cx="478119" cy="23041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9" name="Прямая со стрелкой 218"/>
          <p:cNvCxnSpPr>
            <a:stCxn id="216" idx="2"/>
            <a:endCxn id="229" idx="0"/>
          </p:cNvCxnSpPr>
          <p:nvPr/>
        </p:nvCxnSpPr>
        <p:spPr>
          <a:xfrm>
            <a:off x="39950449" y="25207607"/>
            <a:ext cx="4547" cy="199529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24" name="Прямоугольник 223"/>
          <p:cNvSpPr/>
          <p:nvPr/>
        </p:nvSpPr>
        <p:spPr>
          <a:xfrm>
            <a:off x="36588291" y="256857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«</a:t>
            </a:r>
            <a:r>
              <a:rPr lang="ru-RU" sz="1400" dirty="0" err="1"/>
              <a:t>Akyab</a:t>
            </a:r>
            <a:r>
              <a:rPr lang="ru-RU" sz="1400" dirty="0"/>
              <a:t>»</a:t>
            </a:r>
          </a:p>
        </p:txBody>
      </p:sp>
      <p:sp>
        <p:nvSpPr>
          <p:cNvPr id="226" name="Прямоугольник 225"/>
          <p:cNvSpPr/>
          <p:nvPr/>
        </p:nvSpPr>
        <p:spPr>
          <a:xfrm>
            <a:off x="41176214" y="256880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Hmawbi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7" name="Прямоугольник 226"/>
          <p:cNvSpPr/>
          <p:nvPr/>
        </p:nvSpPr>
        <p:spPr>
          <a:xfrm>
            <a:off x="36590565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Mergui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8" name="Прямоугольник 227"/>
          <p:cNvSpPr/>
          <p:nvPr/>
        </p:nvSpPr>
        <p:spPr>
          <a:xfrm>
            <a:off x="41176214" y="271892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Авиабаза  </a:t>
            </a:r>
            <a:r>
              <a:rPr lang="en-US" sz="1400" dirty="0"/>
              <a:t>«</a:t>
            </a:r>
            <a:r>
              <a:rPr lang="en-US" sz="1400" dirty="0" err="1"/>
              <a:t>Meiktila</a:t>
            </a:r>
            <a:r>
              <a:rPr lang="en-US" sz="1400" dirty="0"/>
              <a:t>»</a:t>
            </a:r>
            <a:endParaRPr lang="ru-RU" sz="1400" dirty="0"/>
          </a:p>
        </p:txBody>
      </p:sp>
      <p:sp>
        <p:nvSpPr>
          <p:cNvPr id="229" name="Прямоугольник 228"/>
          <p:cNvSpPr/>
          <p:nvPr/>
        </p:nvSpPr>
        <p:spPr>
          <a:xfrm>
            <a:off x="38897037" y="2720290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Военная авиабаза «</a:t>
            </a:r>
            <a:r>
              <a:rPr lang="ru-RU" sz="1400" dirty="0" err="1"/>
              <a:t>Мингаладон</a:t>
            </a:r>
            <a:r>
              <a:rPr lang="ru-RU" sz="1400" dirty="0"/>
              <a:t>»</a:t>
            </a:r>
          </a:p>
        </p:txBody>
      </p:sp>
      <p:sp>
        <p:nvSpPr>
          <p:cNvPr id="230" name="Прямоугольник 229"/>
          <p:cNvSpPr/>
          <p:nvPr/>
        </p:nvSpPr>
        <p:spPr>
          <a:xfrm>
            <a:off x="38897036" y="288815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ВВС Бирмы</a:t>
            </a:r>
          </a:p>
        </p:txBody>
      </p:sp>
      <p:cxnSp>
        <p:nvCxnSpPr>
          <p:cNvPr id="237" name="Соединительная линия уступом 236"/>
          <p:cNvCxnSpPr>
            <a:stCxn id="216" idx="2"/>
            <a:endCxn id="226" idx="0"/>
          </p:cNvCxnSpPr>
          <p:nvPr/>
        </p:nvCxnSpPr>
        <p:spPr>
          <a:xfrm rot="16200000" flipH="1">
            <a:off x="40852114" y="24305942"/>
            <a:ext cx="480394" cy="228372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4" name="Прямая со стрелкой 243"/>
          <p:cNvCxnSpPr>
            <a:stCxn id="229" idx="2"/>
            <a:endCxn id="230" idx="0"/>
          </p:cNvCxnSpPr>
          <p:nvPr/>
        </p:nvCxnSpPr>
        <p:spPr>
          <a:xfrm flipH="1">
            <a:off x="39954995" y="28282902"/>
            <a:ext cx="1" cy="59867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9" name="Прямая со стрелкой 248"/>
          <p:cNvCxnSpPr>
            <a:stCxn id="224" idx="2"/>
            <a:endCxn id="227" idx="0"/>
          </p:cNvCxnSpPr>
          <p:nvPr/>
        </p:nvCxnSpPr>
        <p:spPr>
          <a:xfrm>
            <a:off x="37646250" y="26765726"/>
            <a:ext cx="2274" cy="43717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3" name="Прямая со стрелкой 252"/>
          <p:cNvCxnSpPr>
            <a:stCxn id="226" idx="2"/>
            <a:endCxn id="228" idx="0"/>
          </p:cNvCxnSpPr>
          <p:nvPr/>
        </p:nvCxnSpPr>
        <p:spPr>
          <a:xfrm>
            <a:off x="42234173" y="26768001"/>
            <a:ext cx="0" cy="42125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7" name="Прямоугольник 256"/>
          <p:cNvSpPr/>
          <p:nvPr/>
        </p:nvSpPr>
        <p:spPr>
          <a:xfrm>
            <a:off x="36551897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Оснастить «</a:t>
            </a:r>
            <a:r>
              <a:rPr lang="ru-RU" sz="1400" dirty="0" err="1"/>
              <a:t>Мингаладон</a:t>
            </a:r>
            <a:r>
              <a:rPr lang="ru-RU" sz="1400" dirty="0"/>
              <a:t>» ПВО</a:t>
            </a:r>
          </a:p>
        </p:txBody>
      </p:sp>
      <p:cxnSp>
        <p:nvCxnSpPr>
          <p:cNvPr id="258" name="Соединительная линия уступом 257"/>
          <p:cNvCxnSpPr>
            <a:stCxn id="229" idx="2"/>
            <a:endCxn id="257" idx="0"/>
          </p:cNvCxnSpPr>
          <p:nvPr/>
        </p:nvCxnSpPr>
        <p:spPr>
          <a:xfrm rot="5400000">
            <a:off x="38481952" y="27410806"/>
            <a:ext cx="600949" cy="23451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68" name="Прямоугольник 267"/>
          <p:cNvSpPr/>
          <p:nvPr/>
        </p:nvSpPr>
        <p:spPr>
          <a:xfrm>
            <a:off x="41219431" y="2888385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Передать лётную учебную школу «</a:t>
            </a:r>
            <a:r>
              <a:rPr lang="ru-RU" sz="1400" dirty="0" err="1"/>
              <a:t>Мингаладону</a:t>
            </a:r>
            <a:r>
              <a:rPr lang="ru-RU" sz="1400" dirty="0"/>
              <a:t>»</a:t>
            </a:r>
          </a:p>
        </p:txBody>
      </p:sp>
      <p:cxnSp>
        <p:nvCxnSpPr>
          <p:cNvPr id="271" name="Соединительная линия уступом 270"/>
          <p:cNvCxnSpPr>
            <a:stCxn id="229" idx="2"/>
            <a:endCxn id="268" idx="0"/>
          </p:cNvCxnSpPr>
          <p:nvPr/>
        </p:nvCxnSpPr>
        <p:spPr>
          <a:xfrm rot="16200000" flipH="1">
            <a:off x="40815719" y="27422179"/>
            <a:ext cx="600949" cy="23223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74" name="Прямоугольник 273"/>
          <p:cNvSpPr/>
          <p:nvPr/>
        </p:nvSpPr>
        <p:spPr>
          <a:xfrm>
            <a:off x="38899311" y="303714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Штаб  квартира «</a:t>
            </a:r>
            <a:r>
              <a:rPr lang="ru-RU" sz="1400" dirty="0" err="1"/>
              <a:t>Мингаладона</a:t>
            </a:r>
            <a:r>
              <a:rPr lang="ru-RU" sz="1400" dirty="0"/>
              <a:t>»</a:t>
            </a:r>
          </a:p>
        </p:txBody>
      </p:sp>
      <p:cxnSp>
        <p:nvCxnSpPr>
          <p:cNvPr id="277" name="Прямая со стрелкой 276"/>
          <p:cNvCxnSpPr>
            <a:stCxn id="230" idx="2"/>
            <a:endCxn id="274" idx="0"/>
          </p:cNvCxnSpPr>
          <p:nvPr/>
        </p:nvCxnSpPr>
        <p:spPr>
          <a:xfrm>
            <a:off x="39954995" y="29961577"/>
            <a:ext cx="2275" cy="40988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2" name="Прямоугольник 281"/>
          <p:cNvSpPr/>
          <p:nvPr/>
        </p:nvSpPr>
        <p:spPr>
          <a:xfrm>
            <a:off x="34097576" y="256379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и расширение полицейских подразделений (при независимости)</a:t>
            </a:r>
          </a:p>
        </p:txBody>
      </p:sp>
      <p:sp>
        <p:nvSpPr>
          <p:cNvPr id="283" name="Прямоугольник 282"/>
          <p:cNvSpPr/>
          <p:nvPr/>
        </p:nvSpPr>
        <p:spPr>
          <a:xfrm>
            <a:off x="26816508" y="240570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винтовки»</a:t>
            </a:r>
          </a:p>
        </p:txBody>
      </p:sp>
      <p:sp>
        <p:nvSpPr>
          <p:cNvPr id="284" name="Прямоугольник 283"/>
          <p:cNvSpPr/>
          <p:nvPr/>
        </p:nvSpPr>
        <p:spPr>
          <a:xfrm>
            <a:off x="24262111" y="2565615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«Бирманские транспортные роты»</a:t>
            </a:r>
          </a:p>
        </p:txBody>
      </p:sp>
      <p:sp>
        <p:nvSpPr>
          <p:cNvPr id="287" name="Прямоугольник 286"/>
          <p:cNvSpPr/>
          <p:nvPr/>
        </p:nvSpPr>
        <p:spPr>
          <a:xfrm>
            <a:off x="26816508" y="27214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Женская вспомогательная служба Бирмы</a:t>
            </a:r>
          </a:p>
        </p:txBody>
      </p:sp>
      <p:sp>
        <p:nvSpPr>
          <p:cNvPr id="288" name="Прямоугольник 287"/>
          <p:cNvSpPr/>
          <p:nvPr/>
        </p:nvSpPr>
        <p:spPr>
          <a:xfrm>
            <a:off x="34104421" y="2722792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союзную военную полицию </a:t>
            </a:r>
            <a:r>
              <a:rPr lang="ru-RU" sz="1200" dirty="0"/>
              <a:t>(Объединить полицию, пограничные службы и внутреннюю безопасность, при независимости) </a:t>
            </a:r>
          </a:p>
        </p:txBody>
      </p:sp>
      <p:sp>
        <p:nvSpPr>
          <p:cNvPr id="293" name="Прямоугольник 292"/>
          <p:cNvSpPr/>
          <p:nvPr/>
        </p:nvSpPr>
        <p:spPr>
          <a:xfrm>
            <a:off x="34102124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Реорганизация полиции</a:t>
            </a:r>
          </a:p>
        </p:txBody>
      </p:sp>
      <p:cxnSp>
        <p:nvCxnSpPr>
          <p:cNvPr id="294" name="Прямая со стрелкой 293"/>
          <p:cNvCxnSpPr>
            <a:stCxn id="293" idx="2"/>
            <a:endCxn id="282" idx="0"/>
          </p:cNvCxnSpPr>
          <p:nvPr/>
        </p:nvCxnSpPr>
        <p:spPr>
          <a:xfrm flipH="1">
            <a:off x="35155535" y="25139368"/>
            <a:ext cx="4548" cy="49859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4" name="Прямоугольник 303"/>
          <p:cNvSpPr/>
          <p:nvPr/>
        </p:nvSpPr>
        <p:spPr>
          <a:xfrm>
            <a:off x="31647818" y="2564477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Перенять опыт «</a:t>
            </a:r>
            <a:r>
              <a:rPr lang="en-US" sz="1400" dirty="0"/>
              <a:t>FORCE Z</a:t>
            </a:r>
            <a:r>
              <a:rPr lang="ru-RU" sz="1400" dirty="0"/>
              <a:t>»</a:t>
            </a:r>
          </a:p>
        </p:txBody>
      </p:sp>
      <p:sp>
        <p:nvSpPr>
          <p:cNvPr id="306" name="Прямоугольник 305"/>
          <p:cNvSpPr/>
          <p:nvPr/>
        </p:nvSpPr>
        <p:spPr>
          <a:xfrm>
            <a:off x="26818786" y="2564705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на службу Бирманских саперов и минеров</a:t>
            </a:r>
          </a:p>
        </p:txBody>
      </p:sp>
      <p:sp>
        <p:nvSpPr>
          <p:cNvPr id="307" name="Прямоугольник 306"/>
          <p:cNvSpPr/>
          <p:nvPr/>
        </p:nvSpPr>
        <p:spPr>
          <a:xfrm>
            <a:off x="21700882" y="2723019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добровольческий резерв Королевского ВМФ</a:t>
            </a:r>
          </a:p>
        </p:txBody>
      </p:sp>
      <p:cxnSp>
        <p:nvCxnSpPr>
          <p:cNvPr id="313" name="Соединительная линия уступом 312"/>
          <p:cNvCxnSpPr>
            <a:stCxn id="304" idx="2"/>
            <a:endCxn id="288" idx="0"/>
          </p:cNvCxnSpPr>
          <p:nvPr/>
        </p:nvCxnSpPr>
        <p:spPr>
          <a:xfrm rot="16200000" flipH="1">
            <a:off x="33682506" y="25748049"/>
            <a:ext cx="503144" cy="2456603"/>
          </a:xfrm>
          <a:prstGeom prst="bentConnector3">
            <a:avLst>
              <a:gd name="adj1" fmla="val 3372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9" name="Прямоугольник 318"/>
          <p:cNvSpPr/>
          <p:nvPr/>
        </p:nvSpPr>
        <p:spPr>
          <a:xfrm>
            <a:off x="29163924" y="2565842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армию Бирмы</a:t>
            </a:r>
          </a:p>
        </p:txBody>
      </p:sp>
      <p:sp>
        <p:nvSpPr>
          <p:cNvPr id="320" name="Прямоугольник 319"/>
          <p:cNvSpPr/>
          <p:nvPr/>
        </p:nvSpPr>
        <p:spPr>
          <a:xfrm>
            <a:off x="29166198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Увеличить бюджет Армии</a:t>
            </a:r>
          </a:p>
        </p:txBody>
      </p:sp>
      <p:sp>
        <p:nvSpPr>
          <p:cNvPr id="322" name="Прямоугольник 321"/>
          <p:cNvSpPr/>
          <p:nvPr/>
        </p:nvSpPr>
        <p:spPr>
          <a:xfrm>
            <a:off x="29168471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Гуркхский</a:t>
            </a:r>
            <a:r>
              <a:rPr lang="ru-RU" sz="1400" dirty="0"/>
              <a:t> Бирманский полк</a:t>
            </a:r>
          </a:p>
        </p:txBody>
      </p:sp>
      <p:sp>
        <p:nvSpPr>
          <p:cNvPr id="323" name="Прямоугольник 322"/>
          <p:cNvSpPr/>
          <p:nvPr/>
        </p:nvSpPr>
        <p:spPr>
          <a:xfrm>
            <a:off x="26768741" y="2883153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Бирманский корпус связи</a:t>
            </a:r>
            <a:endParaRPr lang="ru-RU" sz="800" dirty="0"/>
          </a:p>
        </p:txBody>
      </p:sp>
      <p:sp>
        <p:nvSpPr>
          <p:cNvPr id="325" name="Прямоугольник 324"/>
          <p:cNvSpPr/>
          <p:nvPr/>
        </p:nvSpPr>
        <p:spPr>
          <a:xfrm>
            <a:off x="31681935" y="2883153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Медицинский корпус</a:t>
            </a:r>
          </a:p>
        </p:txBody>
      </p:sp>
      <p:cxnSp>
        <p:nvCxnSpPr>
          <p:cNvPr id="326" name="Соединительная линия уступом 325"/>
          <p:cNvCxnSpPr>
            <a:stCxn id="283" idx="2"/>
            <a:endCxn id="284" idx="0"/>
          </p:cNvCxnSpPr>
          <p:nvPr/>
        </p:nvCxnSpPr>
        <p:spPr>
          <a:xfrm rot="5400000">
            <a:off x="26337739" y="24119425"/>
            <a:ext cx="519060" cy="25543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9" name="Соединительная линия уступом 328"/>
          <p:cNvCxnSpPr>
            <a:stCxn id="283" idx="2"/>
            <a:endCxn id="304" idx="0"/>
          </p:cNvCxnSpPr>
          <p:nvPr/>
        </p:nvCxnSpPr>
        <p:spPr>
          <a:xfrm rot="16200000" flipH="1">
            <a:off x="30036279" y="22975281"/>
            <a:ext cx="507686" cy="48313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5" name="Соединительная линия уступом 334"/>
          <p:cNvCxnSpPr>
            <a:stCxn id="283" idx="2"/>
            <a:endCxn id="319" idx="0"/>
          </p:cNvCxnSpPr>
          <p:nvPr/>
        </p:nvCxnSpPr>
        <p:spPr>
          <a:xfrm rot="16200000" flipH="1">
            <a:off x="28787508" y="24224052"/>
            <a:ext cx="521335" cy="234741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2" name="Соединительная линия уступом 341"/>
          <p:cNvCxnSpPr>
            <a:stCxn id="320" idx="2"/>
            <a:endCxn id="325" idx="0"/>
          </p:cNvCxnSpPr>
          <p:nvPr/>
        </p:nvCxnSpPr>
        <p:spPr>
          <a:xfrm rot="16200000" flipH="1">
            <a:off x="31214532" y="27306171"/>
            <a:ext cx="534986" cy="251573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45" name="Соединительная линия уступом 344"/>
          <p:cNvCxnSpPr>
            <a:stCxn id="320" idx="2"/>
            <a:endCxn id="323" idx="0"/>
          </p:cNvCxnSpPr>
          <p:nvPr/>
        </p:nvCxnSpPr>
        <p:spPr>
          <a:xfrm rot="5400000">
            <a:off x="28757937" y="27365311"/>
            <a:ext cx="534985" cy="23974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3" name="Прямая со стрелкой 352"/>
          <p:cNvCxnSpPr>
            <a:stCxn id="319" idx="2"/>
            <a:endCxn id="320" idx="0"/>
          </p:cNvCxnSpPr>
          <p:nvPr/>
        </p:nvCxnSpPr>
        <p:spPr>
          <a:xfrm>
            <a:off x="30221883" y="26738428"/>
            <a:ext cx="2274" cy="4781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7" name="Прямая со стрелкой 356"/>
          <p:cNvCxnSpPr>
            <a:stCxn id="306" idx="2"/>
            <a:endCxn id="287" idx="0"/>
          </p:cNvCxnSpPr>
          <p:nvPr/>
        </p:nvCxnSpPr>
        <p:spPr>
          <a:xfrm flipH="1">
            <a:off x="27874467" y="26727055"/>
            <a:ext cx="2278" cy="4872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3" name="Прямая со стрелкой 362"/>
          <p:cNvCxnSpPr>
            <a:stCxn id="320" idx="2"/>
            <a:endCxn id="322" idx="0"/>
          </p:cNvCxnSpPr>
          <p:nvPr/>
        </p:nvCxnSpPr>
        <p:spPr>
          <a:xfrm>
            <a:off x="30224157" y="28296547"/>
            <a:ext cx="2273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7" name="Прямая со стрелкой 366"/>
          <p:cNvCxnSpPr>
            <a:stCxn id="283" idx="2"/>
            <a:endCxn id="306" idx="0"/>
          </p:cNvCxnSpPr>
          <p:nvPr/>
        </p:nvCxnSpPr>
        <p:spPr>
          <a:xfrm>
            <a:off x="27874467" y="25137093"/>
            <a:ext cx="2278" cy="5099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76" name="Прямоугольник 375"/>
          <p:cNvSpPr/>
          <p:nvPr/>
        </p:nvSpPr>
        <p:spPr>
          <a:xfrm>
            <a:off x="27972021" y="303214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Подготовка для войны в джунглях</a:t>
            </a:r>
          </a:p>
        </p:txBody>
      </p:sp>
      <p:sp>
        <p:nvSpPr>
          <p:cNvPr id="378" name="Прямоугольник 377"/>
          <p:cNvSpPr/>
          <p:nvPr/>
        </p:nvSpPr>
        <p:spPr>
          <a:xfrm>
            <a:off x="31686484" y="3033733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Медицинские батальоны</a:t>
            </a:r>
          </a:p>
        </p:txBody>
      </p:sp>
      <p:cxnSp>
        <p:nvCxnSpPr>
          <p:cNvPr id="380" name="Прямая со стрелкой 379"/>
          <p:cNvCxnSpPr>
            <a:stCxn id="325" idx="2"/>
            <a:endCxn id="378" idx="0"/>
          </p:cNvCxnSpPr>
          <p:nvPr/>
        </p:nvCxnSpPr>
        <p:spPr>
          <a:xfrm>
            <a:off x="32739894" y="29911533"/>
            <a:ext cx="4549" cy="4258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3" name="Соединительная линия уступом 382"/>
          <p:cNvCxnSpPr>
            <a:stCxn id="322" idx="2"/>
            <a:endCxn id="376" idx="0"/>
          </p:cNvCxnSpPr>
          <p:nvPr/>
        </p:nvCxnSpPr>
        <p:spPr>
          <a:xfrm rot="5400000">
            <a:off x="29422127" y="29517111"/>
            <a:ext cx="412156" cy="11964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9" name="Соединительная линия уступом 388"/>
          <p:cNvCxnSpPr>
            <a:stCxn id="323" idx="2"/>
            <a:endCxn id="376" idx="0"/>
          </p:cNvCxnSpPr>
          <p:nvPr/>
        </p:nvCxnSpPr>
        <p:spPr>
          <a:xfrm rot="16200000" flipH="1">
            <a:off x="28223399" y="29514833"/>
            <a:ext cx="409882" cy="12032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5" name="Прямоугольник 394"/>
          <p:cNvSpPr/>
          <p:nvPr/>
        </p:nvSpPr>
        <p:spPr>
          <a:xfrm>
            <a:off x="24264386" y="2722792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Оборудовать форт Герц под современную войну</a:t>
            </a:r>
          </a:p>
        </p:txBody>
      </p:sp>
      <p:cxnSp>
        <p:nvCxnSpPr>
          <p:cNvPr id="396" name="Прямая со стрелкой 395"/>
          <p:cNvCxnSpPr>
            <a:stCxn id="284" idx="2"/>
            <a:endCxn id="395" idx="0"/>
          </p:cNvCxnSpPr>
          <p:nvPr/>
        </p:nvCxnSpPr>
        <p:spPr>
          <a:xfrm>
            <a:off x="25320070" y="26736153"/>
            <a:ext cx="2275" cy="491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9" name="Соединительная линия уступом 398"/>
          <p:cNvCxnSpPr>
            <a:stCxn id="284" idx="2"/>
            <a:endCxn id="307" idx="0"/>
          </p:cNvCxnSpPr>
          <p:nvPr/>
        </p:nvCxnSpPr>
        <p:spPr>
          <a:xfrm rot="5400000">
            <a:off x="23792436" y="25702559"/>
            <a:ext cx="494041" cy="256122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2" name="Прямоугольник 81"/>
          <p:cNvSpPr/>
          <p:nvPr/>
        </p:nvSpPr>
        <p:spPr>
          <a:xfrm>
            <a:off x="1594599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Военизированная группа «</a:t>
            </a:r>
            <a:r>
              <a:rPr lang="ru-RU" sz="1400" dirty="0" err="1"/>
              <a:t>Летион</a:t>
            </a:r>
            <a:r>
              <a:rPr lang="ru-RU" sz="1400" dirty="0"/>
              <a:t> Тат»</a:t>
            </a:r>
          </a:p>
        </p:txBody>
      </p:sp>
      <p:sp>
        <p:nvSpPr>
          <p:cNvPr id="83" name="Прямоугольник 82"/>
          <p:cNvSpPr/>
          <p:nvPr/>
        </p:nvSpPr>
        <p:spPr>
          <a:xfrm>
            <a:off x="13697728" y="994640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Добама</a:t>
            </a:r>
            <a:r>
              <a:rPr lang="ru-RU" sz="1400" dirty="0"/>
              <a:t> </a:t>
            </a:r>
            <a:r>
              <a:rPr lang="ru-RU" sz="1400" dirty="0" err="1"/>
              <a:t>Асиайон</a:t>
            </a:r>
            <a:r>
              <a:rPr lang="ru-RU" sz="1400" dirty="0"/>
              <a:t> (их представляла партия </a:t>
            </a:r>
            <a:r>
              <a:rPr lang="ru-RU" sz="1400" dirty="0" err="1"/>
              <a:t>Комин-кочин</a:t>
            </a:r>
            <a:r>
              <a:rPr lang="ru-RU" sz="1400" dirty="0"/>
              <a:t>)</a:t>
            </a:r>
          </a:p>
        </p:txBody>
      </p:sp>
      <p:sp>
        <p:nvSpPr>
          <p:cNvPr id="84" name="Прямоугольник 83"/>
          <p:cNvSpPr/>
          <p:nvPr/>
        </p:nvSpPr>
        <p:spPr>
          <a:xfrm>
            <a:off x="6738367" y="1153052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Коммунистическая партия Бирмы (коммунистическая партия белого флага)</a:t>
            </a:r>
          </a:p>
        </p:txBody>
      </p:sp>
      <p:sp>
        <p:nvSpPr>
          <p:cNvPr id="85" name="Прямоугольник 84"/>
          <p:cNvSpPr/>
          <p:nvPr/>
        </p:nvSpPr>
        <p:spPr>
          <a:xfrm>
            <a:off x="20257427" y="1153052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День Бирманских мучеников </a:t>
            </a:r>
          </a:p>
        </p:txBody>
      </p:sp>
      <p:sp>
        <p:nvSpPr>
          <p:cNvPr id="89" name="Прямоугольник 88"/>
          <p:cNvSpPr/>
          <p:nvPr/>
        </p:nvSpPr>
        <p:spPr>
          <a:xfrm>
            <a:off x="2193317" y="499746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Генеральный совет Бирманских ассоциаций (доминион, отмена подушного налога)</a:t>
            </a:r>
          </a:p>
        </p:txBody>
      </p:sp>
      <p:sp>
        <p:nvSpPr>
          <p:cNvPr id="90" name="Прямоугольник 89"/>
          <p:cNvSpPr/>
          <p:nvPr/>
        </p:nvSpPr>
        <p:spPr>
          <a:xfrm>
            <a:off x="28282543" y="50008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Партия «</a:t>
            </a:r>
            <a:r>
              <a:rPr lang="ru-RU" sz="1400" dirty="0" err="1"/>
              <a:t>Синьега</a:t>
            </a:r>
            <a:r>
              <a:rPr lang="ru-RU" sz="1400" dirty="0"/>
              <a:t>» («Бродяга», Ба Мо во главе, Исторический)</a:t>
            </a:r>
          </a:p>
        </p:txBody>
      </p:sp>
      <p:cxnSp>
        <p:nvCxnSpPr>
          <p:cNvPr id="94" name="Прямая соединительная линия 93"/>
          <p:cNvCxnSpPr>
            <a:stCxn id="89" idx="3"/>
            <a:endCxn id="90" idx="1"/>
          </p:cNvCxnSpPr>
          <p:nvPr/>
        </p:nvCxnSpPr>
        <p:spPr>
          <a:xfrm>
            <a:off x="4309235" y="5537464"/>
            <a:ext cx="23973308" cy="336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98" name="Прямоугольник 97"/>
          <p:cNvSpPr/>
          <p:nvPr/>
        </p:nvSpPr>
        <p:spPr>
          <a:xfrm>
            <a:off x="28283538" y="653391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аренде земли</a:t>
            </a:r>
            <a:endParaRPr lang="ru-RU" sz="600" dirty="0"/>
          </a:p>
        </p:txBody>
      </p:sp>
      <p:sp>
        <p:nvSpPr>
          <p:cNvPr id="101" name="Прямоугольник 100"/>
          <p:cNvSpPr/>
          <p:nvPr/>
        </p:nvSpPr>
        <p:spPr>
          <a:xfrm>
            <a:off x="14802993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земли у индусов</a:t>
            </a:r>
            <a:endParaRPr lang="ru-RU" sz="700" dirty="0"/>
          </a:p>
        </p:txBody>
      </p:sp>
      <p:sp>
        <p:nvSpPr>
          <p:cNvPr id="102" name="Прямоугольник 101"/>
          <p:cNvSpPr/>
          <p:nvPr/>
        </p:nvSpPr>
        <p:spPr>
          <a:xfrm>
            <a:off x="11516579" y="995540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новых профсоюзов</a:t>
            </a:r>
            <a:endParaRPr lang="ru-RU" sz="700" dirty="0"/>
          </a:p>
        </p:txBody>
      </p:sp>
      <p:sp>
        <p:nvSpPr>
          <p:cNvPr id="105" name="Прямоугольник 104"/>
          <p:cNvSpPr/>
          <p:nvPr/>
        </p:nvSpPr>
        <p:spPr>
          <a:xfrm>
            <a:off x="10356834" y="1333577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Национализация нефтепромыслов</a:t>
            </a:r>
            <a:endParaRPr lang="ru-RU" sz="700" dirty="0"/>
          </a:p>
        </p:txBody>
      </p:sp>
      <p:sp>
        <p:nvSpPr>
          <p:cNvPr id="109" name="Прямоугольник 108"/>
          <p:cNvSpPr/>
          <p:nvPr/>
        </p:nvSpPr>
        <p:spPr>
          <a:xfrm>
            <a:off x="35141167" y="1483147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Прогнать индийцев и мусульман (В Бирме жило более 1 млн. индийцев)</a:t>
            </a:r>
          </a:p>
        </p:txBody>
      </p:sp>
      <p:sp>
        <p:nvSpPr>
          <p:cNvPr id="114" name="Прямоугольник 113"/>
          <p:cNvSpPr/>
          <p:nvPr/>
        </p:nvSpPr>
        <p:spPr>
          <a:xfrm>
            <a:off x="35140060" y="1160801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местных бизнесменов и помещиков</a:t>
            </a:r>
          </a:p>
        </p:txBody>
      </p:sp>
      <p:sp>
        <p:nvSpPr>
          <p:cNvPr id="117" name="Прямоугольник 116"/>
          <p:cNvSpPr/>
          <p:nvPr/>
        </p:nvSpPr>
        <p:spPr>
          <a:xfrm>
            <a:off x="34004494" y="996539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 err="1"/>
              <a:t>Галон</a:t>
            </a:r>
            <a:r>
              <a:rPr lang="ru-RU" sz="1400" dirty="0"/>
              <a:t> Тат (Частная армия </a:t>
            </a:r>
            <a:r>
              <a:rPr lang="ru-RU" sz="1400" dirty="0" err="1"/>
              <a:t>галонов</a:t>
            </a:r>
            <a:r>
              <a:rPr lang="ru-RU" sz="1400" dirty="0"/>
              <a:t>)</a:t>
            </a:r>
          </a:p>
        </p:txBody>
      </p:sp>
      <p:sp>
        <p:nvSpPr>
          <p:cNvPr id="120" name="Прямоугольник 119"/>
          <p:cNvSpPr/>
          <p:nvPr/>
        </p:nvSpPr>
        <p:spPr>
          <a:xfrm>
            <a:off x="13697728" y="821259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Последний Голодный марш(Попытка активных действий и выстрелы -</a:t>
            </a:r>
            <a:r>
              <a:rPr lang="en-US" sz="1400" dirty="0"/>
              <a:t>&gt; </a:t>
            </a:r>
            <a:r>
              <a:rPr lang="ru-RU" sz="1400" dirty="0"/>
              <a:t>гражданская война, </a:t>
            </a:r>
            <a:r>
              <a:rPr lang="en-US" sz="1400" dirty="0"/>
              <a:t>Bo Let </a:t>
            </a:r>
            <a:r>
              <a:rPr lang="en-US" sz="1400" dirty="0" err="1"/>
              <a:t>Ya</a:t>
            </a:r>
            <a:r>
              <a:rPr lang="ru-RU" sz="1400" dirty="0"/>
              <a:t> станет генералом)</a:t>
            </a:r>
            <a:endParaRPr lang="ru-RU" sz="700" dirty="0"/>
          </a:p>
        </p:txBody>
      </p:sp>
      <p:cxnSp>
        <p:nvCxnSpPr>
          <p:cNvPr id="121" name="Соединительная линия уступом 120"/>
          <p:cNvCxnSpPr>
            <a:stCxn id="120" idx="2"/>
            <a:endCxn id="102" idx="0"/>
          </p:cNvCxnSpPr>
          <p:nvPr/>
        </p:nvCxnSpPr>
        <p:spPr>
          <a:xfrm rot="5400000">
            <a:off x="13333710" y="8533428"/>
            <a:ext cx="662807" cy="218114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25" name="Соединительная линия уступом 124"/>
          <p:cNvCxnSpPr>
            <a:stCxn id="120" idx="2"/>
            <a:endCxn id="82" idx="0"/>
          </p:cNvCxnSpPr>
          <p:nvPr/>
        </p:nvCxnSpPr>
        <p:spPr>
          <a:xfrm rot="16200000" flipH="1">
            <a:off x="15548419" y="8499866"/>
            <a:ext cx="662807" cy="22482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5" name="Соединительная линия уступом 154"/>
          <p:cNvCxnSpPr>
            <a:stCxn id="83" idx="2"/>
            <a:endCxn id="84" idx="0"/>
          </p:cNvCxnSpPr>
          <p:nvPr/>
        </p:nvCxnSpPr>
        <p:spPr>
          <a:xfrm rot="5400000">
            <a:off x="11023946" y="7798781"/>
            <a:ext cx="504123" cy="69593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58" name="Соединительная линия уступом 157"/>
          <p:cNvCxnSpPr>
            <a:stCxn id="83" idx="2"/>
            <a:endCxn id="85" idx="0"/>
          </p:cNvCxnSpPr>
          <p:nvPr/>
        </p:nvCxnSpPr>
        <p:spPr>
          <a:xfrm rot="16200000" flipH="1">
            <a:off x="17783475" y="7998611"/>
            <a:ext cx="504123" cy="655969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161" name="Прямая соединительная линия 160"/>
          <p:cNvCxnSpPr>
            <a:stCxn id="84" idx="3"/>
            <a:endCxn id="85" idx="1"/>
          </p:cNvCxnSpPr>
          <p:nvPr/>
        </p:nvCxnSpPr>
        <p:spPr>
          <a:xfrm>
            <a:off x="8854285" y="12070523"/>
            <a:ext cx="11403142" cy="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6" name="Прямоугольник 85"/>
          <p:cNvSpPr/>
          <p:nvPr/>
        </p:nvSpPr>
        <p:spPr>
          <a:xfrm rot="16200000">
            <a:off x="19507181" y="1187250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181" name="Прямоугольник 180"/>
          <p:cNvSpPr/>
          <p:nvPr/>
        </p:nvSpPr>
        <p:spPr>
          <a:xfrm>
            <a:off x="30601363" y="821259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Отстранение Ба Мо</a:t>
            </a:r>
          </a:p>
        </p:txBody>
      </p:sp>
      <p:cxnSp>
        <p:nvCxnSpPr>
          <p:cNvPr id="200" name="Прямая соединительная линия 199"/>
          <p:cNvCxnSpPr>
            <a:stCxn id="120" idx="3"/>
            <a:endCxn id="285" idx="2"/>
          </p:cNvCxnSpPr>
          <p:nvPr/>
        </p:nvCxnSpPr>
        <p:spPr>
          <a:xfrm flipV="1">
            <a:off x="15813646" y="8749760"/>
            <a:ext cx="14787717" cy="283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31" name="Прямоугольник 230"/>
          <p:cNvSpPr/>
          <p:nvPr/>
        </p:nvSpPr>
        <p:spPr>
          <a:xfrm>
            <a:off x="35140060" y="8212597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Второе восстание </a:t>
            </a:r>
            <a:r>
              <a:rPr lang="ru-RU" sz="1400" dirty="0" err="1"/>
              <a:t>галонов</a:t>
            </a:r>
            <a:endParaRPr lang="ru-RU" sz="1400" dirty="0"/>
          </a:p>
        </p:txBody>
      </p:sp>
      <p:cxnSp>
        <p:nvCxnSpPr>
          <p:cNvPr id="232" name="Прямая соединительная линия 231"/>
          <p:cNvCxnSpPr>
            <a:stCxn id="181" idx="3"/>
            <a:endCxn id="231" idx="1"/>
          </p:cNvCxnSpPr>
          <p:nvPr/>
        </p:nvCxnSpPr>
        <p:spPr>
          <a:xfrm flipV="1">
            <a:off x="32717281" y="8752597"/>
            <a:ext cx="2422779" cy="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3" name="Соединительная линия уступом 232"/>
          <p:cNvCxnSpPr>
            <a:stCxn id="231" idx="2"/>
            <a:endCxn id="117" idx="0"/>
          </p:cNvCxnSpPr>
          <p:nvPr/>
        </p:nvCxnSpPr>
        <p:spPr>
          <a:xfrm rot="5400000">
            <a:off x="35293839" y="9061211"/>
            <a:ext cx="672795" cy="113556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36" name="Соединительная линия уступом 235"/>
          <p:cNvCxnSpPr>
            <a:stCxn id="393" idx="2"/>
            <a:endCxn id="109" idx="0"/>
          </p:cNvCxnSpPr>
          <p:nvPr/>
        </p:nvCxnSpPr>
        <p:spPr>
          <a:xfrm rot="16200000" flipH="1">
            <a:off x="35400505" y="14032852"/>
            <a:ext cx="451648" cy="11455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5" name="Прямая со стрелкой 244"/>
          <p:cNvCxnSpPr>
            <a:stCxn id="231" idx="2"/>
            <a:endCxn id="114" idx="0"/>
          </p:cNvCxnSpPr>
          <p:nvPr/>
        </p:nvCxnSpPr>
        <p:spPr>
          <a:xfrm>
            <a:off x="36198019" y="9292597"/>
            <a:ext cx="0" cy="231541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7" name="Прямая со стрелкой 246"/>
          <p:cNvCxnSpPr>
            <a:stCxn id="114" idx="2"/>
            <a:endCxn id="109" idx="0"/>
          </p:cNvCxnSpPr>
          <p:nvPr/>
        </p:nvCxnSpPr>
        <p:spPr>
          <a:xfrm>
            <a:off x="36198019" y="12688015"/>
            <a:ext cx="1107" cy="214345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54" name="Прямая со стрелкой 253"/>
          <p:cNvCxnSpPr>
            <a:stCxn id="120" idx="2"/>
          </p:cNvCxnSpPr>
          <p:nvPr/>
        </p:nvCxnSpPr>
        <p:spPr>
          <a:xfrm>
            <a:off x="14755687" y="9292599"/>
            <a:ext cx="0" cy="6538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85" name="Прямоугольник 284"/>
          <p:cNvSpPr/>
          <p:nvPr/>
        </p:nvSpPr>
        <p:spPr>
          <a:xfrm rot="16200000">
            <a:off x="29863653" y="8552050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Губернатор</a:t>
            </a:r>
            <a:endParaRPr lang="ru-RU" sz="1600" b="1" spc="300" dirty="0"/>
          </a:p>
        </p:txBody>
      </p:sp>
      <p:sp>
        <p:nvSpPr>
          <p:cNvPr id="296" name="Прямоугольник 295"/>
          <p:cNvSpPr/>
          <p:nvPr/>
        </p:nvSpPr>
        <p:spPr>
          <a:xfrm>
            <a:off x="30607775" y="986870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об обороне Бирмы (репрессии всех националистов)</a:t>
            </a:r>
          </a:p>
        </p:txBody>
      </p:sp>
      <p:sp>
        <p:nvSpPr>
          <p:cNvPr id="297" name="Прямоугольник 296"/>
          <p:cNvSpPr/>
          <p:nvPr/>
        </p:nvSpPr>
        <p:spPr>
          <a:xfrm>
            <a:off x="17635906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Основание ВМФ Бирмы(флот </a:t>
            </a:r>
            <a:r>
              <a:rPr lang="ru-RU" sz="1400" dirty="0" err="1"/>
              <a:t>бирмы</a:t>
            </a:r>
            <a:r>
              <a:rPr lang="ru-RU" sz="1400" dirty="0"/>
              <a:t> стартует с 5 эсминцами, 4 довоенных и 1 1936 года)</a:t>
            </a:r>
          </a:p>
        </p:txBody>
      </p:sp>
      <p:sp>
        <p:nvSpPr>
          <p:cNvPr id="298" name="Прямоугольник 297"/>
          <p:cNvSpPr/>
          <p:nvPr/>
        </p:nvSpPr>
        <p:spPr>
          <a:xfrm>
            <a:off x="17635906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Разработка  эсминцев</a:t>
            </a:r>
          </a:p>
        </p:txBody>
      </p:sp>
      <p:sp>
        <p:nvSpPr>
          <p:cNvPr id="299" name="Прямоугольник 298"/>
          <p:cNvSpPr/>
          <p:nvPr/>
        </p:nvSpPr>
        <p:spPr>
          <a:xfrm>
            <a:off x="21701711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Вербовка горных племён</a:t>
            </a:r>
          </a:p>
        </p:txBody>
      </p:sp>
      <p:cxnSp>
        <p:nvCxnSpPr>
          <p:cNvPr id="300" name="Соединительная линия уступом 299"/>
          <p:cNvCxnSpPr>
            <a:stCxn id="283" idx="2"/>
            <a:endCxn id="299" idx="0"/>
          </p:cNvCxnSpPr>
          <p:nvPr/>
        </p:nvCxnSpPr>
        <p:spPr>
          <a:xfrm rot="5400000">
            <a:off x="25063227" y="22833537"/>
            <a:ext cx="507685" cy="511479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03" name="Прямоугольник 302"/>
          <p:cNvSpPr/>
          <p:nvPr/>
        </p:nvSpPr>
        <p:spPr>
          <a:xfrm>
            <a:off x="19099704" y="2564477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учебный центр</a:t>
            </a:r>
          </a:p>
        </p:txBody>
      </p:sp>
      <p:cxnSp>
        <p:nvCxnSpPr>
          <p:cNvPr id="305" name="Соединительная линия уступом 304"/>
          <p:cNvCxnSpPr>
            <a:stCxn id="303" idx="2"/>
            <a:endCxn id="307" idx="0"/>
          </p:cNvCxnSpPr>
          <p:nvPr/>
        </p:nvCxnSpPr>
        <p:spPr>
          <a:xfrm rot="16200000" flipH="1">
            <a:off x="21205544" y="25676897"/>
            <a:ext cx="505416" cy="26011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10" name="Соединительная линия уступом 309"/>
          <p:cNvCxnSpPr>
            <a:stCxn id="297" idx="2"/>
            <a:endCxn id="303" idx="0"/>
          </p:cNvCxnSpPr>
          <p:nvPr/>
        </p:nvCxnSpPr>
        <p:spPr>
          <a:xfrm rot="16200000" flipH="1">
            <a:off x="19173059" y="24660174"/>
            <a:ext cx="505410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1" name="Прямоугольник 310"/>
          <p:cNvSpPr/>
          <p:nvPr/>
        </p:nvSpPr>
        <p:spPr>
          <a:xfrm>
            <a:off x="16274079" y="2564478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Военно-морской штаб министерства обороны</a:t>
            </a:r>
          </a:p>
        </p:txBody>
      </p:sp>
      <p:cxnSp>
        <p:nvCxnSpPr>
          <p:cNvPr id="312" name="Соединительная линия уступом 311"/>
          <p:cNvCxnSpPr>
            <a:stCxn id="297" idx="2"/>
            <a:endCxn id="311" idx="0"/>
          </p:cNvCxnSpPr>
          <p:nvPr/>
        </p:nvCxnSpPr>
        <p:spPr>
          <a:xfrm rot="5400000">
            <a:off x="17760246" y="24711161"/>
            <a:ext cx="505412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14" name="Прямоугольник 313"/>
          <p:cNvSpPr/>
          <p:nvPr/>
        </p:nvSpPr>
        <p:spPr>
          <a:xfrm>
            <a:off x="16274079" y="2720290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Создание морских баз</a:t>
            </a:r>
          </a:p>
        </p:txBody>
      </p:sp>
      <p:sp>
        <p:nvSpPr>
          <p:cNvPr id="315" name="Прямоугольник 314"/>
          <p:cNvSpPr/>
          <p:nvPr/>
        </p:nvSpPr>
        <p:spPr>
          <a:xfrm>
            <a:off x="19099704" y="2720290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Собственные верфи</a:t>
            </a:r>
          </a:p>
        </p:txBody>
      </p:sp>
      <p:cxnSp>
        <p:nvCxnSpPr>
          <p:cNvPr id="316" name="Прямая со стрелкой 315"/>
          <p:cNvCxnSpPr>
            <a:stCxn id="311" idx="2"/>
            <a:endCxn id="314" idx="0"/>
          </p:cNvCxnSpPr>
          <p:nvPr/>
        </p:nvCxnSpPr>
        <p:spPr>
          <a:xfrm>
            <a:off x="17332038" y="26724780"/>
            <a:ext cx="0" cy="47812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1" name="Прямая со стрелкой 320"/>
          <p:cNvCxnSpPr>
            <a:stCxn id="303" idx="2"/>
            <a:endCxn id="315" idx="0"/>
          </p:cNvCxnSpPr>
          <p:nvPr/>
        </p:nvCxnSpPr>
        <p:spPr>
          <a:xfrm>
            <a:off x="20157663" y="26724778"/>
            <a:ext cx="0" cy="47812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4" name="Соединительная линия уступом 323"/>
          <p:cNvCxnSpPr>
            <a:stCxn id="314" idx="2"/>
            <a:endCxn id="298" idx="0"/>
          </p:cNvCxnSpPr>
          <p:nvPr/>
        </p:nvCxnSpPr>
        <p:spPr>
          <a:xfrm rot="16200000" flipH="1">
            <a:off x="17739772" y="27875165"/>
            <a:ext cx="546358" cy="13618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7" name="Соединительная линия уступом 326"/>
          <p:cNvCxnSpPr>
            <a:stCxn id="315" idx="2"/>
            <a:endCxn id="298" idx="0"/>
          </p:cNvCxnSpPr>
          <p:nvPr/>
        </p:nvCxnSpPr>
        <p:spPr>
          <a:xfrm rot="5400000">
            <a:off x="19152586" y="27824180"/>
            <a:ext cx="546357" cy="14637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3" name="Прямоугольник 342"/>
          <p:cNvSpPr/>
          <p:nvPr/>
        </p:nvSpPr>
        <p:spPr>
          <a:xfrm>
            <a:off x="6856677" y="2565615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Введение собственной валюты (кьят) (не раньше отделения от Индии)</a:t>
            </a:r>
          </a:p>
        </p:txBody>
      </p:sp>
      <p:sp>
        <p:nvSpPr>
          <p:cNvPr id="344" name="Прямоугольник 343"/>
          <p:cNvSpPr/>
          <p:nvPr/>
        </p:nvSpPr>
        <p:spPr>
          <a:xfrm>
            <a:off x="6856677" y="2405936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Строительство Бирманской дороги</a:t>
            </a:r>
          </a:p>
        </p:txBody>
      </p:sp>
      <p:sp>
        <p:nvSpPr>
          <p:cNvPr id="346" name="Прямоугольник 345"/>
          <p:cNvSpPr/>
          <p:nvPr/>
        </p:nvSpPr>
        <p:spPr>
          <a:xfrm>
            <a:off x="2378483" y="256745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Расширить добычу вольфрама в </a:t>
            </a:r>
            <a:r>
              <a:rPr lang="ru-RU" sz="1400" dirty="0" err="1"/>
              <a:t>Каренни</a:t>
            </a:r>
            <a:r>
              <a:rPr lang="ru-RU" sz="1400" dirty="0"/>
              <a:t> (решения на расширение шахт)</a:t>
            </a:r>
          </a:p>
        </p:txBody>
      </p:sp>
      <p:sp>
        <p:nvSpPr>
          <p:cNvPr id="347" name="Прямоугольник 346"/>
          <p:cNvSpPr/>
          <p:nvPr/>
        </p:nvSpPr>
        <p:spPr>
          <a:xfrm>
            <a:off x="6856677" y="2882925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Железная дорога </a:t>
            </a:r>
            <a:r>
              <a:rPr lang="ru-RU" sz="1400" dirty="0" err="1"/>
              <a:t>Юньнань</a:t>
            </a:r>
            <a:r>
              <a:rPr lang="ru-RU" sz="1400" dirty="0"/>
              <a:t> – Бирма</a:t>
            </a:r>
          </a:p>
        </p:txBody>
      </p:sp>
      <p:sp>
        <p:nvSpPr>
          <p:cNvPr id="348" name="Прямоугольник 347"/>
          <p:cNvSpPr/>
          <p:nvPr/>
        </p:nvSpPr>
        <p:spPr>
          <a:xfrm>
            <a:off x="6856677" y="2721654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Университет </a:t>
            </a:r>
            <a:r>
              <a:rPr lang="ru-RU" sz="1400" dirty="0" err="1"/>
              <a:t>Янгона</a:t>
            </a:r>
            <a:r>
              <a:rPr lang="ru-RU" sz="1400" dirty="0"/>
              <a:t>(забастовки не ведутся)</a:t>
            </a:r>
          </a:p>
        </p:txBody>
      </p:sp>
      <p:sp>
        <p:nvSpPr>
          <p:cNvPr id="349" name="Прямоугольник 348"/>
          <p:cNvSpPr/>
          <p:nvPr/>
        </p:nvSpPr>
        <p:spPr>
          <a:xfrm>
            <a:off x="3510929" y="3037068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Комбинированная программа по машиностроению и электротехнике</a:t>
            </a:r>
          </a:p>
        </p:txBody>
      </p:sp>
      <p:sp>
        <p:nvSpPr>
          <p:cNvPr id="350" name="Прямоугольник 349"/>
          <p:cNvSpPr/>
          <p:nvPr/>
        </p:nvSpPr>
        <p:spPr>
          <a:xfrm>
            <a:off x="11505719" y="3037077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Присоединить сельскохозяйственный колледж к университету</a:t>
            </a:r>
          </a:p>
        </p:txBody>
      </p:sp>
      <p:cxnSp>
        <p:nvCxnSpPr>
          <p:cNvPr id="351" name="Прямая со стрелкой 350"/>
          <p:cNvCxnSpPr>
            <a:stCxn id="344" idx="2"/>
            <a:endCxn id="343" idx="0"/>
          </p:cNvCxnSpPr>
          <p:nvPr/>
        </p:nvCxnSpPr>
        <p:spPr>
          <a:xfrm>
            <a:off x="7914636" y="25139368"/>
            <a:ext cx="0" cy="5167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55" name="Прямая со стрелкой 354"/>
          <p:cNvCxnSpPr>
            <a:stCxn id="343" idx="2"/>
            <a:endCxn id="348" idx="0"/>
          </p:cNvCxnSpPr>
          <p:nvPr/>
        </p:nvCxnSpPr>
        <p:spPr>
          <a:xfrm>
            <a:off x="7914636" y="26736154"/>
            <a:ext cx="0" cy="48039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2" name="Прямая со стрелкой 361"/>
          <p:cNvCxnSpPr>
            <a:stCxn id="348" idx="2"/>
            <a:endCxn id="347" idx="0"/>
          </p:cNvCxnSpPr>
          <p:nvPr/>
        </p:nvCxnSpPr>
        <p:spPr>
          <a:xfrm>
            <a:off x="7914636" y="28296547"/>
            <a:ext cx="0" cy="5327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8" name="Соединительная линия уступом 367"/>
          <p:cNvCxnSpPr>
            <a:stCxn id="347" idx="2"/>
            <a:endCxn id="350" idx="0"/>
          </p:cNvCxnSpPr>
          <p:nvPr/>
        </p:nvCxnSpPr>
        <p:spPr>
          <a:xfrm rot="16200000" flipH="1">
            <a:off x="10008399" y="27815495"/>
            <a:ext cx="461516" cy="464904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1" name="Соединительная линия уступом 370"/>
          <p:cNvCxnSpPr>
            <a:stCxn id="347" idx="2"/>
            <a:endCxn id="349" idx="0"/>
          </p:cNvCxnSpPr>
          <p:nvPr/>
        </p:nvCxnSpPr>
        <p:spPr>
          <a:xfrm rot="5400000">
            <a:off x="6011049" y="28467097"/>
            <a:ext cx="461427" cy="334574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76" name="Прямоугольник 175"/>
          <p:cNvSpPr/>
          <p:nvPr/>
        </p:nvSpPr>
        <p:spPr>
          <a:xfrm>
            <a:off x="2380757" y="2721906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Заводы по производству карбида вольфрама</a:t>
            </a:r>
          </a:p>
        </p:txBody>
      </p:sp>
      <p:sp>
        <p:nvSpPr>
          <p:cNvPr id="177" name="Прямоугольник 176"/>
          <p:cNvSpPr/>
          <p:nvPr/>
        </p:nvSpPr>
        <p:spPr>
          <a:xfrm>
            <a:off x="4634912" y="272365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Оружейные заводы</a:t>
            </a:r>
          </a:p>
        </p:txBody>
      </p:sp>
      <p:sp>
        <p:nvSpPr>
          <p:cNvPr id="178" name="Прямоугольник 177"/>
          <p:cNvSpPr/>
          <p:nvPr/>
        </p:nvSpPr>
        <p:spPr>
          <a:xfrm>
            <a:off x="11499189" y="272218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Восстановить экспорт риса после кризиса</a:t>
            </a:r>
          </a:p>
        </p:txBody>
      </p:sp>
      <p:sp>
        <p:nvSpPr>
          <p:cNvPr id="179" name="Прямоугольник 178"/>
          <p:cNvSpPr/>
          <p:nvPr/>
        </p:nvSpPr>
        <p:spPr>
          <a:xfrm>
            <a:off x="1378063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Производство из тикового дерева</a:t>
            </a:r>
          </a:p>
        </p:txBody>
      </p:sp>
      <p:sp>
        <p:nvSpPr>
          <p:cNvPr id="189" name="Прямоугольник 188"/>
          <p:cNvSpPr/>
          <p:nvPr/>
        </p:nvSpPr>
        <p:spPr>
          <a:xfrm>
            <a:off x="6858951" y="3037372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Проект </a:t>
            </a:r>
            <a:r>
              <a:rPr lang="ru-RU" sz="1400" dirty="0" err="1"/>
              <a:t>Синмала</a:t>
            </a:r>
            <a:r>
              <a:rPr lang="ru-RU" sz="1400" dirty="0"/>
              <a:t> </a:t>
            </a:r>
            <a:r>
              <a:rPr lang="ru-RU" sz="300" dirty="0"/>
              <a:t>(Во время войны временное правительство во главе с бирманским губернатором сержантом </a:t>
            </a:r>
            <a:r>
              <a:rPr lang="ru-RU" sz="300" dirty="0" err="1"/>
              <a:t>Дорманом</a:t>
            </a:r>
            <a:r>
              <a:rPr lang="ru-RU" sz="300" dirty="0"/>
              <a:t> Смитом из </a:t>
            </a:r>
            <a:r>
              <a:rPr lang="ru-RU" sz="300" dirty="0" err="1"/>
              <a:t>Сималы</a:t>
            </a:r>
            <a:r>
              <a:rPr lang="ru-RU" sz="300" dirty="0"/>
              <a:t>, Индия, начало рассматривать вопрос об образовании после 1942 года. Подполковник Александр </a:t>
            </a:r>
            <a:r>
              <a:rPr lang="ru-RU" sz="300" dirty="0" err="1"/>
              <a:t>Кингве</a:t>
            </a:r>
            <a:r>
              <a:rPr lang="ru-RU" sz="300" dirty="0"/>
              <a:t>, министр довоенного образования, который был назначен офицером по реформе образования, основанный на докладе 1936 г. под председательством его комитета, </a:t>
            </a:r>
            <a:r>
              <a:rPr lang="ru-RU" sz="300" i="1" dirty="0"/>
              <a:t>и подготовил</a:t>
            </a:r>
            <a:r>
              <a:rPr lang="ru-RU" sz="300" dirty="0"/>
              <a:t> доклад о реконструкции системы </a:t>
            </a:r>
            <a:r>
              <a:rPr lang="ru-RU" sz="300" i="1" dirty="0"/>
              <a:t>образования Бирмы в 1942 г.</a:t>
            </a:r>
            <a:r>
              <a:rPr lang="ru-RU" sz="300" dirty="0"/>
              <a:t> Представлено 30 октября. Из 69 пунктов в статье 12 были связаны с университетом. Хунта учредила Комитет по восстановлению образования под председательством сэра Тун </a:t>
            </a:r>
            <a:r>
              <a:rPr lang="ru-RU" sz="300" dirty="0" err="1"/>
              <a:t>Аунг</a:t>
            </a:r>
            <a:r>
              <a:rPr lang="ru-RU" sz="300" dirty="0"/>
              <a:t> </a:t>
            </a:r>
            <a:r>
              <a:rPr lang="ru-RU" sz="300" dirty="0" err="1"/>
              <a:t>Кьяу</a:t>
            </a:r>
            <a:r>
              <a:rPr lang="ru-RU" sz="300" dirty="0"/>
              <a:t>, чтобы рассмотреть документ короля Вея и комментарии отдельных лиц. Комитет принял рекомендации, содержащиеся в документе. Этот документ стал основой для образовательного плана хунты, который впоследствии назывался </a:t>
            </a:r>
            <a:r>
              <a:rPr lang="ru-RU" sz="300" dirty="0" err="1"/>
              <a:t>Синмалинским</a:t>
            </a:r>
            <a:r>
              <a:rPr lang="ru-RU" sz="300" dirty="0"/>
              <a:t> учебным планом.)</a:t>
            </a:r>
            <a:endParaRPr lang="ru-RU" sz="1400" dirty="0"/>
          </a:p>
        </p:txBody>
      </p:sp>
      <p:cxnSp>
        <p:nvCxnSpPr>
          <p:cNvPr id="190" name="Прямая со стрелкой 189"/>
          <p:cNvCxnSpPr>
            <a:stCxn id="347" idx="2"/>
            <a:endCxn id="189" idx="0"/>
          </p:cNvCxnSpPr>
          <p:nvPr/>
        </p:nvCxnSpPr>
        <p:spPr>
          <a:xfrm>
            <a:off x="7914636" y="29909258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193" name="Прямоугольник 192"/>
          <p:cNvSpPr/>
          <p:nvPr/>
        </p:nvSpPr>
        <p:spPr>
          <a:xfrm>
            <a:off x="-7600" y="27232710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Бирманская нефтяная компания (расширение добычи нефти)</a:t>
            </a:r>
          </a:p>
        </p:txBody>
      </p:sp>
      <p:sp>
        <p:nvSpPr>
          <p:cNvPr id="194" name="Прямоугольник 193"/>
          <p:cNvSpPr/>
          <p:nvPr/>
        </p:nvSpPr>
        <p:spPr>
          <a:xfrm>
            <a:off x="4607073" y="2568572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Открытие иностранных банков</a:t>
            </a:r>
          </a:p>
        </p:txBody>
      </p:sp>
      <p:sp>
        <p:nvSpPr>
          <p:cNvPr id="195" name="Прямоугольник 194"/>
          <p:cNvSpPr/>
          <p:nvPr/>
        </p:nvSpPr>
        <p:spPr>
          <a:xfrm>
            <a:off x="9210912" y="2882925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Текстильная промышленность</a:t>
            </a:r>
          </a:p>
        </p:txBody>
      </p:sp>
      <p:sp>
        <p:nvSpPr>
          <p:cNvPr id="196" name="Прямоугольник 195"/>
          <p:cNvSpPr/>
          <p:nvPr/>
        </p:nvSpPr>
        <p:spPr>
          <a:xfrm>
            <a:off x="9197267" y="2722644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Каучуковые плантации</a:t>
            </a:r>
          </a:p>
        </p:txBody>
      </p:sp>
      <p:sp>
        <p:nvSpPr>
          <p:cNvPr id="197" name="Прямоугольник 196"/>
          <p:cNvSpPr/>
          <p:nvPr/>
        </p:nvSpPr>
        <p:spPr>
          <a:xfrm>
            <a:off x="13782912" y="2720517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Строительные материалы и инструменты из тика</a:t>
            </a:r>
          </a:p>
        </p:txBody>
      </p:sp>
      <p:sp>
        <p:nvSpPr>
          <p:cNvPr id="198" name="Прямоугольник 197"/>
          <p:cNvSpPr/>
          <p:nvPr/>
        </p:nvSpPr>
        <p:spPr>
          <a:xfrm>
            <a:off x="11474168" y="25687999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Запрет на торговлю опиумом</a:t>
            </a:r>
          </a:p>
        </p:txBody>
      </p:sp>
      <p:sp>
        <p:nvSpPr>
          <p:cNvPr id="199" name="Прямоугольник 198"/>
          <p:cNvSpPr/>
          <p:nvPr/>
        </p:nvSpPr>
        <p:spPr>
          <a:xfrm>
            <a:off x="9197266" y="256902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Договориться с опиумными торговцами</a:t>
            </a:r>
          </a:p>
        </p:txBody>
      </p:sp>
      <p:cxnSp>
        <p:nvCxnSpPr>
          <p:cNvPr id="201" name="Прямая соединительная линия 200"/>
          <p:cNvCxnSpPr>
            <a:stCxn id="199" idx="3"/>
            <a:endCxn id="198" idx="1"/>
          </p:cNvCxnSpPr>
          <p:nvPr/>
        </p:nvCxnSpPr>
        <p:spPr>
          <a:xfrm flipV="1">
            <a:off x="11313184" y="26227999"/>
            <a:ext cx="160984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4" name="Прямая со стрелкой 203"/>
          <p:cNvCxnSpPr>
            <a:stCxn id="179" idx="2"/>
            <a:endCxn id="197" idx="0"/>
          </p:cNvCxnSpPr>
          <p:nvPr/>
        </p:nvCxnSpPr>
        <p:spPr>
          <a:xfrm>
            <a:off x="14838597" y="26767999"/>
            <a:ext cx="2274" cy="43717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07" name="Соединительная линия уступом 206"/>
          <p:cNvCxnSpPr>
            <a:stCxn id="344" idx="2"/>
            <a:endCxn id="199" idx="0"/>
          </p:cNvCxnSpPr>
          <p:nvPr/>
        </p:nvCxnSpPr>
        <p:spPr>
          <a:xfrm rot="16200000" flipH="1">
            <a:off x="8809478" y="24244525"/>
            <a:ext cx="550905" cy="234058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0" name="Соединительная линия уступом 209"/>
          <p:cNvCxnSpPr>
            <a:stCxn id="344" idx="2"/>
            <a:endCxn id="198" idx="0"/>
          </p:cNvCxnSpPr>
          <p:nvPr/>
        </p:nvCxnSpPr>
        <p:spPr>
          <a:xfrm rot="16200000" flipH="1">
            <a:off x="9949066" y="23104937"/>
            <a:ext cx="548631" cy="461749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3" name="Соединительная линия уступом 212"/>
          <p:cNvCxnSpPr>
            <a:stCxn id="344" idx="2"/>
            <a:endCxn id="179" idx="0"/>
          </p:cNvCxnSpPr>
          <p:nvPr/>
        </p:nvCxnSpPr>
        <p:spPr>
          <a:xfrm rot="16200000" flipH="1">
            <a:off x="11102301" y="21951702"/>
            <a:ext cx="548631" cy="692396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17" name="Соединительная линия уступом 216"/>
          <p:cNvCxnSpPr>
            <a:stCxn id="343" idx="2"/>
            <a:endCxn id="196" idx="0"/>
          </p:cNvCxnSpPr>
          <p:nvPr/>
        </p:nvCxnSpPr>
        <p:spPr>
          <a:xfrm rot="16200000" flipH="1">
            <a:off x="8839787" y="25811003"/>
            <a:ext cx="490288" cy="234059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22" name="Соединительная линия уступом 221"/>
          <p:cNvCxnSpPr>
            <a:stCxn id="343" idx="2"/>
            <a:endCxn id="178" idx="0"/>
          </p:cNvCxnSpPr>
          <p:nvPr/>
        </p:nvCxnSpPr>
        <p:spPr>
          <a:xfrm rot="16200000" flipH="1">
            <a:off x="9993024" y="24657766"/>
            <a:ext cx="485737" cy="464251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48" name="Соединительная линия уступом 247"/>
          <p:cNvCxnSpPr>
            <a:stCxn id="348" idx="2"/>
            <a:endCxn id="195" idx="0"/>
          </p:cNvCxnSpPr>
          <p:nvPr/>
        </p:nvCxnSpPr>
        <p:spPr>
          <a:xfrm rot="16200000" flipH="1">
            <a:off x="8825397" y="27385785"/>
            <a:ext cx="532712" cy="23542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55" name="Прямоугольник 254"/>
          <p:cNvSpPr/>
          <p:nvPr/>
        </p:nvSpPr>
        <p:spPr>
          <a:xfrm>
            <a:off x="3517528" y="2875874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Завод по производству снарядов</a:t>
            </a:r>
          </a:p>
        </p:txBody>
      </p:sp>
      <p:cxnSp>
        <p:nvCxnSpPr>
          <p:cNvPr id="261" name="Соединительная линия уступом 260"/>
          <p:cNvCxnSpPr>
            <a:stCxn id="344" idx="2"/>
            <a:endCxn id="194" idx="0"/>
          </p:cNvCxnSpPr>
          <p:nvPr/>
        </p:nvCxnSpPr>
        <p:spPr>
          <a:xfrm rot="5400000">
            <a:off x="6516656" y="24287744"/>
            <a:ext cx="546357" cy="224960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4" name="Соединительная линия уступом 263"/>
          <p:cNvCxnSpPr>
            <a:stCxn id="344" idx="2"/>
            <a:endCxn id="346" idx="0"/>
          </p:cNvCxnSpPr>
          <p:nvPr/>
        </p:nvCxnSpPr>
        <p:spPr>
          <a:xfrm rot="5400000">
            <a:off x="5407928" y="23167882"/>
            <a:ext cx="535223" cy="447819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02" name="Прямая со стрелкой 301"/>
          <p:cNvCxnSpPr>
            <a:stCxn id="346" idx="2"/>
            <a:endCxn id="176" idx="0"/>
          </p:cNvCxnSpPr>
          <p:nvPr/>
        </p:nvCxnSpPr>
        <p:spPr>
          <a:xfrm>
            <a:off x="3436442" y="26754591"/>
            <a:ext cx="2274" cy="46447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56" name="Прямоугольник 355"/>
          <p:cNvSpPr/>
          <p:nvPr/>
        </p:nvSpPr>
        <p:spPr>
          <a:xfrm>
            <a:off x="-14969" y="2566297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Горнодобывающие кампании</a:t>
            </a:r>
          </a:p>
        </p:txBody>
      </p:sp>
      <p:cxnSp>
        <p:nvCxnSpPr>
          <p:cNvPr id="358" name="Соединительная линия уступом 357"/>
          <p:cNvCxnSpPr>
            <a:stCxn id="176" idx="2"/>
            <a:endCxn id="255" idx="0"/>
          </p:cNvCxnSpPr>
          <p:nvPr/>
        </p:nvCxnSpPr>
        <p:spPr>
          <a:xfrm rot="16200000" flipH="1">
            <a:off x="3777260" y="27960517"/>
            <a:ext cx="459683" cy="113677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1" name="Соединительная линия уступом 360"/>
          <p:cNvCxnSpPr>
            <a:stCxn id="177" idx="2"/>
            <a:endCxn id="255" idx="0"/>
          </p:cNvCxnSpPr>
          <p:nvPr/>
        </p:nvCxnSpPr>
        <p:spPr>
          <a:xfrm rot="5400000">
            <a:off x="4913093" y="27978966"/>
            <a:ext cx="442173" cy="111738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66" name="Соединительная линия уступом 365"/>
          <p:cNvCxnSpPr>
            <a:stCxn id="343" idx="2"/>
            <a:endCxn id="177" idx="0"/>
          </p:cNvCxnSpPr>
          <p:nvPr/>
        </p:nvCxnSpPr>
        <p:spPr>
          <a:xfrm rot="5400000">
            <a:off x="6553545" y="25875481"/>
            <a:ext cx="500418" cy="22217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3" name="Соединительная линия уступом 372"/>
          <p:cNvCxnSpPr>
            <a:stCxn id="344" idx="2"/>
          </p:cNvCxnSpPr>
          <p:nvPr/>
        </p:nvCxnSpPr>
        <p:spPr>
          <a:xfrm rot="5400000">
            <a:off x="4176065" y="21924405"/>
            <a:ext cx="523609" cy="69535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2" name="Прямая со стрелкой 381"/>
          <p:cNvCxnSpPr>
            <a:stCxn id="255" idx="2"/>
            <a:endCxn id="349" idx="0"/>
          </p:cNvCxnSpPr>
          <p:nvPr/>
        </p:nvCxnSpPr>
        <p:spPr>
          <a:xfrm flipH="1">
            <a:off x="4568888" y="29838745"/>
            <a:ext cx="6599" cy="53194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6" name="Прямая со стрелкой 385"/>
          <p:cNvCxnSpPr>
            <a:stCxn id="356" idx="2"/>
            <a:endCxn id="193" idx="0"/>
          </p:cNvCxnSpPr>
          <p:nvPr/>
        </p:nvCxnSpPr>
        <p:spPr>
          <a:xfrm>
            <a:off x="1042990" y="26742977"/>
            <a:ext cx="7369" cy="4897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2" name="Соединительная линия уступом 391"/>
          <p:cNvCxnSpPr>
            <a:stCxn id="196" idx="2"/>
            <a:endCxn id="350" idx="0"/>
          </p:cNvCxnSpPr>
          <p:nvPr/>
        </p:nvCxnSpPr>
        <p:spPr>
          <a:xfrm rot="16200000" flipH="1">
            <a:off x="10377286" y="28184382"/>
            <a:ext cx="2064332" cy="2308452"/>
          </a:xfrm>
          <a:prstGeom prst="bentConnector3">
            <a:avLst>
              <a:gd name="adj1" fmla="val 1240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7" name="Соединительная линия уступом 396"/>
          <p:cNvCxnSpPr>
            <a:stCxn id="197" idx="2"/>
            <a:endCxn id="350" idx="0"/>
          </p:cNvCxnSpPr>
          <p:nvPr/>
        </p:nvCxnSpPr>
        <p:spPr>
          <a:xfrm rot="5400000">
            <a:off x="12659476" y="28189379"/>
            <a:ext cx="2085598" cy="2277193"/>
          </a:xfrm>
          <a:prstGeom prst="bentConnector3">
            <a:avLst>
              <a:gd name="adj1" fmla="val 14009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01" name="Прямая со стрелкой 400"/>
          <p:cNvCxnSpPr>
            <a:stCxn id="178" idx="2"/>
            <a:endCxn id="350" idx="0"/>
          </p:cNvCxnSpPr>
          <p:nvPr/>
        </p:nvCxnSpPr>
        <p:spPr>
          <a:xfrm>
            <a:off x="12557148" y="28301891"/>
            <a:ext cx="6530" cy="206888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11" name="Прямоугольник 210"/>
          <p:cNvSpPr/>
          <p:nvPr/>
        </p:nvSpPr>
        <p:spPr>
          <a:xfrm>
            <a:off x="28294896" y="278067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Новая конституция</a:t>
            </a:r>
          </a:p>
        </p:txBody>
      </p:sp>
      <p:sp>
        <p:nvSpPr>
          <p:cNvPr id="220" name="Прямоугольник 219"/>
          <p:cNvSpPr/>
          <p:nvPr/>
        </p:nvSpPr>
        <p:spPr>
          <a:xfrm rot="16200000">
            <a:off x="1459859" y="10258295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Chit </a:t>
            </a:r>
            <a:r>
              <a:rPr lang="en-US" sz="1600" dirty="0" err="1"/>
              <a:t>Hlaing</a:t>
            </a:r>
            <a:endParaRPr lang="en-US" sz="1600" dirty="0"/>
          </a:p>
        </p:txBody>
      </p:sp>
      <p:sp>
        <p:nvSpPr>
          <p:cNvPr id="221" name="Прямоугольник 220"/>
          <p:cNvSpPr/>
          <p:nvPr/>
        </p:nvSpPr>
        <p:spPr>
          <a:xfrm>
            <a:off x="17435" y="6514641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Молодёжные буддистские организации</a:t>
            </a:r>
          </a:p>
        </p:txBody>
      </p:sp>
      <p:sp>
        <p:nvSpPr>
          <p:cNvPr id="246" name="Прямоугольник 245"/>
          <p:cNvSpPr/>
          <p:nvPr/>
        </p:nvSpPr>
        <p:spPr>
          <a:xfrm>
            <a:off x="4403315" y="6516915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Отмена подушного налога</a:t>
            </a:r>
          </a:p>
        </p:txBody>
      </p:sp>
      <p:sp>
        <p:nvSpPr>
          <p:cNvPr id="250" name="Прямоугольник 249"/>
          <p:cNvSpPr/>
          <p:nvPr/>
        </p:nvSpPr>
        <p:spPr>
          <a:xfrm>
            <a:off x="2197866" y="6530563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Завоевать доверие малых народов (решения на то, чтобы вернуть контроль над страной)</a:t>
            </a:r>
          </a:p>
        </p:txBody>
      </p:sp>
      <p:sp>
        <p:nvSpPr>
          <p:cNvPr id="256" name="Прямоугольник 255"/>
          <p:cNvSpPr/>
          <p:nvPr/>
        </p:nvSpPr>
        <p:spPr>
          <a:xfrm>
            <a:off x="2200140" y="821151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референдумы в губернаторских провинциях</a:t>
            </a:r>
          </a:p>
        </p:txBody>
      </p:sp>
      <p:cxnSp>
        <p:nvCxnSpPr>
          <p:cNvPr id="259" name="Соединительная линия уступом 258"/>
          <p:cNvCxnSpPr>
            <a:stCxn id="89" idx="2"/>
            <a:endCxn id="221" idx="0"/>
          </p:cNvCxnSpPr>
          <p:nvPr/>
        </p:nvCxnSpPr>
        <p:spPr>
          <a:xfrm rot="5400000">
            <a:off x="1944747" y="5208111"/>
            <a:ext cx="437177" cy="217588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63" name="Соединительная линия уступом 262"/>
          <p:cNvCxnSpPr>
            <a:stCxn id="89" idx="2"/>
            <a:endCxn id="246" idx="0"/>
          </p:cNvCxnSpPr>
          <p:nvPr/>
        </p:nvCxnSpPr>
        <p:spPr>
          <a:xfrm rot="16200000" flipH="1">
            <a:off x="4136550" y="5192190"/>
            <a:ext cx="439451" cy="220999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292" name="Соединительная линия уступом 291"/>
          <p:cNvCxnSpPr>
            <a:stCxn id="211" idx="2"/>
            <a:endCxn id="89" idx="0"/>
          </p:cNvCxnSpPr>
          <p:nvPr/>
        </p:nvCxnSpPr>
        <p:spPr>
          <a:xfrm rot="5400000">
            <a:off x="15733671" y="-8621721"/>
            <a:ext cx="1136791" cy="2610157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28" name="Соединительная линия уступом 327"/>
          <p:cNvCxnSpPr>
            <a:stCxn id="211" idx="2"/>
            <a:endCxn id="90" idx="0"/>
          </p:cNvCxnSpPr>
          <p:nvPr/>
        </p:nvCxnSpPr>
        <p:spPr>
          <a:xfrm rot="5400000">
            <a:off x="28776603" y="4424573"/>
            <a:ext cx="1140152" cy="123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3" name="Прямая со стрелкой 332"/>
          <p:cNvCxnSpPr>
            <a:stCxn id="89" idx="2"/>
            <a:endCxn id="250" idx="0"/>
          </p:cNvCxnSpPr>
          <p:nvPr/>
        </p:nvCxnSpPr>
        <p:spPr>
          <a:xfrm>
            <a:off x="3251276" y="6077464"/>
            <a:ext cx="4549" cy="453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37" name="Прямая со стрелкой 336"/>
          <p:cNvCxnSpPr>
            <a:stCxn id="250" idx="2"/>
            <a:endCxn id="256" idx="0"/>
          </p:cNvCxnSpPr>
          <p:nvPr/>
        </p:nvCxnSpPr>
        <p:spPr>
          <a:xfrm>
            <a:off x="3255825" y="7610563"/>
            <a:ext cx="2274" cy="60095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40" name="Прямоугольник 339"/>
          <p:cNvSpPr/>
          <p:nvPr/>
        </p:nvSpPr>
        <p:spPr>
          <a:xfrm>
            <a:off x="31643265" y="27227920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Решить расовые конфликты в армии</a:t>
            </a:r>
          </a:p>
        </p:txBody>
      </p:sp>
      <p:sp>
        <p:nvSpPr>
          <p:cNvPr id="365" name="Прямоугольник 364"/>
          <p:cNvSpPr/>
          <p:nvPr/>
        </p:nvSpPr>
        <p:spPr>
          <a:xfrm>
            <a:off x="2202415" y="991975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статус доминиона</a:t>
            </a:r>
          </a:p>
        </p:txBody>
      </p:sp>
      <p:sp>
        <p:nvSpPr>
          <p:cNvPr id="369" name="Прямоугольник 368"/>
          <p:cNvSpPr/>
          <p:nvPr/>
        </p:nvSpPr>
        <p:spPr>
          <a:xfrm>
            <a:off x="2204689" y="115461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Изменить конституцию на президентскую</a:t>
            </a:r>
          </a:p>
        </p:txBody>
      </p:sp>
      <p:sp>
        <p:nvSpPr>
          <p:cNvPr id="370" name="Прямоугольник 369"/>
          <p:cNvSpPr/>
          <p:nvPr/>
        </p:nvSpPr>
        <p:spPr>
          <a:xfrm>
            <a:off x="4405591" y="11527917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Выкупить долги у ростовщиков</a:t>
            </a:r>
          </a:p>
        </p:txBody>
      </p:sp>
      <p:cxnSp>
        <p:nvCxnSpPr>
          <p:cNvPr id="374" name="Прямая со стрелкой 373"/>
          <p:cNvCxnSpPr>
            <a:stCxn id="246" idx="2"/>
            <a:endCxn id="370" idx="0"/>
          </p:cNvCxnSpPr>
          <p:nvPr/>
        </p:nvCxnSpPr>
        <p:spPr>
          <a:xfrm>
            <a:off x="5461274" y="7596915"/>
            <a:ext cx="2276" cy="393100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79" name="Соединительная линия уступом 378"/>
          <p:cNvCxnSpPr>
            <a:stCxn id="365" idx="2"/>
            <a:endCxn id="370" idx="0"/>
          </p:cNvCxnSpPr>
          <p:nvPr/>
        </p:nvCxnSpPr>
        <p:spPr>
          <a:xfrm rot="16200000" flipH="1">
            <a:off x="4097883" y="10162249"/>
            <a:ext cx="528159" cy="22031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85" name="Прямая со стрелкой 384"/>
          <p:cNvCxnSpPr>
            <a:stCxn id="256" idx="2"/>
            <a:endCxn id="365" idx="0"/>
          </p:cNvCxnSpPr>
          <p:nvPr/>
        </p:nvCxnSpPr>
        <p:spPr>
          <a:xfrm>
            <a:off x="3258099" y="9291514"/>
            <a:ext cx="2275" cy="62824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390" name="Прямая со стрелкой 389"/>
          <p:cNvCxnSpPr>
            <a:stCxn id="365" idx="2"/>
            <a:endCxn id="369" idx="0"/>
          </p:cNvCxnSpPr>
          <p:nvPr/>
        </p:nvCxnSpPr>
        <p:spPr>
          <a:xfrm>
            <a:off x="3260374" y="10999758"/>
            <a:ext cx="2274" cy="54635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4" name="Прямоугольник 393"/>
          <p:cNvSpPr/>
          <p:nvPr/>
        </p:nvSpPr>
        <p:spPr>
          <a:xfrm>
            <a:off x="15161" y="1153474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398" name="Прямая со стрелкой 397"/>
          <p:cNvCxnSpPr>
            <a:stCxn id="221" idx="2"/>
            <a:endCxn id="394" idx="0"/>
          </p:cNvCxnSpPr>
          <p:nvPr/>
        </p:nvCxnSpPr>
        <p:spPr>
          <a:xfrm flipH="1">
            <a:off x="1073120" y="7594641"/>
            <a:ext cx="2274" cy="394010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0" name="Соединительная линия уступом 409"/>
          <p:cNvCxnSpPr>
            <a:cxnSpLocks/>
            <a:stCxn id="365" idx="2"/>
            <a:endCxn id="394" idx="0"/>
          </p:cNvCxnSpPr>
          <p:nvPr/>
        </p:nvCxnSpPr>
        <p:spPr>
          <a:xfrm rot="5400000">
            <a:off x="1899254" y="10173624"/>
            <a:ext cx="534986" cy="218725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87" name="Прямоугольник 86"/>
          <p:cNvSpPr/>
          <p:nvPr/>
        </p:nvSpPr>
        <p:spPr>
          <a:xfrm rot="5400000">
            <a:off x="8528879" y="1187478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cxnSp>
        <p:nvCxnSpPr>
          <p:cNvPr id="433" name="Соединительная линия уступом 432"/>
          <p:cNvCxnSpPr>
            <a:stCxn id="84" idx="2"/>
            <a:endCxn id="105" idx="0"/>
          </p:cNvCxnSpPr>
          <p:nvPr/>
        </p:nvCxnSpPr>
        <p:spPr>
          <a:xfrm rot="16200000" flipH="1">
            <a:off x="9242934" y="11163914"/>
            <a:ext cx="725250" cy="3618467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6" name="Соединительная линия уступом 435"/>
          <p:cNvCxnSpPr>
            <a:stCxn id="84" idx="2"/>
            <a:endCxn id="101" idx="0"/>
          </p:cNvCxnSpPr>
          <p:nvPr/>
        </p:nvCxnSpPr>
        <p:spPr>
          <a:xfrm rot="16200000" flipH="1">
            <a:off x="11466014" y="8940835"/>
            <a:ext cx="725250" cy="806462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9" name="Соединительная линия уступом 438"/>
          <p:cNvCxnSpPr>
            <a:stCxn id="85" idx="2"/>
            <a:endCxn id="101" idx="0"/>
          </p:cNvCxnSpPr>
          <p:nvPr/>
        </p:nvCxnSpPr>
        <p:spPr>
          <a:xfrm rot="5400000">
            <a:off x="18225544" y="10245931"/>
            <a:ext cx="725250" cy="5454434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2" name="Соединительная линия уступом 441"/>
          <p:cNvCxnSpPr>
            <a:stCxn id="85" idx="2"/>
            <a:endCxn id="105" idx="0"/>
          </p:cNvCxnSpPr>
          <p:nvPr/>
        </p:nvCxnSpPr>
        <p:spPr>
          <a:xfrm rot="5400000">
            <a:off x="16002465" y="8022852"/>
            <a:ext cx="725250" cy="990059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6" name="Прямоугольник 445"/>
          <p:cNvSpPr/>
          <p:nvPr/>
        </p:nvSpPr>
        <p:spPr>
          <a:xfrm>
            <a:off x="12597339" y="1333804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Книжный клуб «Красный Дракон»</a:t>
            </a:r>
            <a:endParaRPr lang="ru-RU" sz="700" dirty="0"/>
          </a:p>
        </p:txBody>
      </p:sp>
      <p:cxnSp>
        <p:nvCxnSpPr>
          <p:cNvPr id="447" name="Соединительная линия уступом 446"/>
          <p:cNvCxnSpPr>
            <a:stCxn id="84" idx="2"/>
            <a:endCxn id="446" idx="0"/>
          </p:cNvCxnSpPr>
          <p:nvPr/>
        </p:nvCxnSpPr>
        <p:spPr>
          <a:xfrm rot="16200000" flipH="1">
            <a:off x="10362051" y="10044798"/>
            <a:ext cx="727523" cy="585897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50" name="Соединительная линия уступом 449"/>
          <p:cNvCxnSpPr>
            <a:stCxn id="85" idx="2"/>
            <a:endCxn id="446" idx="0"/>
          </p:cNvCxnSpPr>
          <p:nvPr/>
        </p:nvCxnSpPr>
        <p:spPr>
          <a:xfrm rot="5400000">
            <a:off x="17121581" y="9144240"/>
            <a:ext cx="727523" cy="7660088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5" name="Прямая со стрелкой 474"/>
          <p:cNvCxnSpPr>
            <a:stCxn id="90" idx="2"/>
            <a:endCxn id="98" idx="0"/>
          </p:cNvCxnSpPr>
          <p:nvPr/>
        </p:nvCxnSpPr>
        <p:spPr>
          <a:xfrm>
            <a:off x="29340502" y="6080825"/>
            <a:ext cx="995" cy="45309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1" name="Соединительная линия уступом 480"/>
          <p:cNvCxnSpPr>
            <a:stCxn id="98" idx="2"/>
            <a:endCxn id="120" idx="0"/>
          </p:cNvCxnSpPr>
          <p:nvPr/>
        </p:nvCxnSpPr>
        <p:spPr>
          <a:xfrm rot="5400000">
            <a:off x="21749252" y="620354"/>
            <a:ext cx="598680" cy="14585810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88" name="Соединительная линия уступом 487"/>
          <p:cNvCxnSpPr>
            <a:stCxn id="98" idx="2"/>
            <a:endCxn id="181" idx="0"/>
          </p:cNvCxnSpPr>
          <p:nvPr/>
        </p:nvCxnSpPr>
        <p:spPr>
          <a:xfrm rot="16200000" flipH="1">
            <a:off x="30201069" y="6754346"/>
            <a:ext cx="598680" cy="231782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1" name="Соединительная линия уступом 490"/>
          <p:cNvCxnSpPr>
            <a:stCxn id="98" idx="2"/>
            <a:endCxn id="231" idx="0"/>
          </p:cNvCxnSpPr>
          <p:nvPr/>
        </p:nvCxnSpPr>
        <p:spPr>
          <a:xfrm rot="16200000" flipH="1">
            <a:off x="32470419" y="4484997"/>
            <a:ext cx="598678" cy="6856522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7" name="Прямая со стрелкой 496"/>
          <p:cNvCxnSpPr>
            <a:stCxn id="181" idx="2"/>
            <a:endCxn id="296" idx="0"/>
          </p:cNvCxnSpPr>
          <p:nvPr/>
        </p:nvCxnSpPr>
        <p:spPr>
          <a:xfrm>
            <a:off x="31659322" y="9292599"/>
            <a:ext cx="6412" cy="576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295" name="Прямоугольник 294"/>
          <p:cNvSpPr/>
          <p:nvPr/>
        </p:nvSpPr>
        <p:spPr>
          <a:xfrm>
            <a:off x="13632232" y="14855840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01" name="Прямоугольник 300"/>
          <p:cNvSpPr/>
          <p:nvPr/>
        </p:nvSpPr>
        <p:spPr>
          <a:xfrm>
            <a:off x="12579064" y="14853568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17" name="Прямоугольник 316"/>
          <p:cNvSpPr/>
          <p:nvPr/>
        </p:nvSpPr>
        <p:spPr>
          <a:xfrm>
            <a:off x="12583691" y="14852949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Всеобщая национализация (иностранцы покидают Бирму (около 100к))</a:t>
            </a:r>
            <a:endParaRPr lang="ru-RU" sz="700" dirty="0"/>
          </a:p>
        </p:txBody>
      </p:sp>
      <p:cxnSp>
        <p:nvCxnSpPr>
          <p:cNvPr id="402" name="Соединительная линия уступом 401"/>
          <p:cNvCxnSpPr>
            <a:stCxn id="105" idx="2"/>
            <a:endCxn id="317" idx="0"/>
          </p:cNvCxnSpPr>
          <p:nvPr/>
        </p:nvCxnSpPr>
        <p:spPr>
          <a:xfrm rot="16200000" flipH="1">
            <a:off x="12309633" y="13520932"/>
            <a:ext cx="437176" cy="22268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16" name="Соединительная линия уступом 415"/>
          <p:cNvCxnSpPr>
            <a:stCxn id="101" idx="2"/>
            <a:endCxn id="317" idx="0"/>
          </p:cNvCxnSpPr>
          <p:nvPr/>
        </p:nvCxnSpPr>
        <p:spPr>
          <a:xfrm rot="5400000">
            <a:off x="14532713" y="13524710"/>
            <a:ext cx="437176" cy="221930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2" name="Прямоугольник 561"/>
          <p:cNvSpPr/>
          <p:nvPr/>
        </p:nvSpPr>
        <p:spPr>
          <a:xfrm>
            <a:off x="29423707" y="11622298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Аресты левых элементов</a:t>
            </a:r>
          </a:p>
        </p:txBody>
      </p:sp>
      <p:sp>
        <p:nvSpPr>
          <p:cNvPr id="563" name="Прямоугольник 562"/>
          <p:cNvSpPr/>
          <p:nvPr/>
        </p:nvSpPr>
        <p:spPr>
          <a:xfrm>
            <a:off x="31754732" y="11620319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Компромисс с У Со</a:t>
            </a:r>
          </a:p>
        </p:txBody>
      </p:sp>
      <p:cxnSp>
        <p:nvCxnSpPr>
          <p:cNvPr id="564" name="Соединительная линия уступом 563"/>
          <p:cNvCxnSpPr>
            <a:stCxn id="296" idx="2"/>
            <a:endCxn id="562" idx="0"/>
          </p:cNvCxnSpPr>
          <p:nvPr/>
        </p:nvCxnSpPr>
        <p:spPr>
          <a:xfrm rot="5400000">
            <a:off x="30736905" y="10693469"/>
            <a:ext cx="673590" cy="11840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7" name="Соединительная линия уступом 566"/>
          <p:cNvCxnSpPr>
            <a:stCxn id="296" idx="2"/>
            <a:endCxn id="563" idx="0"/>
          </p:cNvCxnSpPr>
          <p:nvPr/>
        </p:nvCxnSpPr>
        <p:spPr>
          <a:xfrm rot="16200000" flipH="1">
            <a:off x="31903407" y="10711034"/>
            <a:ext cx="671611" cy="114695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32" name="Прямоугольник 331"/>
          <p:cNvSpPr/>
          <p:nvPr/>
        </p:nvSpPr>
        <p:spPr>
          <a:xfrm>
            <a:off x="31755569" y="13302950"/>
            <a:ext cx="2115918" cy="1080000"/>
          </a:xfrm>
          <a:prstGeom prst="rect">
            <a:avLst/>
          </a:prstGeom>
          <a:solidFill>
            <a:schemeClr val="bg1">
              <a:lumMod val="8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Арест Ба Мо</a:t>
            </a:r>
          </a:p>
        </p:txBody>
      </p:sp>
      <p:sp>
        <p:nvSpPr>
          <p:cNvPr id="339" name="Прямоугольник 338"/>
          <p:cNvSpPr/>
          <p:nvPr/>
        </p:nvSpPr>
        <p:spPr>
          <a:xfrm>
            <a:off x="33939399" y="14833527"/>
            <a:ext cx="1057959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52" name="Прямоугольник 351"/>
          <p:cNvSpPr/>
          <p:nvPr/>
        </p:nvSpPr>
        <p:spPr>
          <a:xfrm>
            <a:off x="32886231" y="14831255"/>
            <a:ext cx="1057959" cy="1080000"/>
          </a:xfrm>
          <a:prstGeom prst="rect">
            <a:avLst/>
          </a:prstGeom>
          <a:solidFill>
            <a:schemeClr val="bg1">
              <a:lumMod val="75000"/>
            </a:schemeClr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364" name="Прямоугольник 363"/>
          <p:cNvSpPr/>
          <p:nvPr/>
        </p:nvSpPr>
        <p:spPr>
          <a:xfrm>
            <a:off x="32890858" y="1483063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защите браков бирманских женщин</a:t>
            </a:r>
            <a:endParaRPr lang="ru-RU" sz="700" dirty="0"/>
          </a:p>
        </p:txBody>
      </p:sp>
      <p:cxnSp>
        <p:nvCxnSpPr>
          <p:cNvPr id="375" name="Прямая со стрелкой 374"/>
          <p:cNvCxnSpPr>
            <a:stCxn id="109" idx="2"/>
            <a:endCxn id="453" idx="0"/>
          </p:cNvCxnSpPr>
          <p:nvPr/>
        </p:nvCxnSpPr>
        <p:spPr>
          <a:xfrm flipH="1">
            <a:off x="36199125" y="15911473"/>
            <a:ext cx="1" cy="5110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93" name="Прямоугольник 392"/>
          <p:cNvSpPr/>
          <p:nvPr/>
        </p:nvSpPr>
        <p:spPr>
          <a:xfrm>
            <a:off x="33995574" y="1329982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Газета «Сан»</a:t>
            </a:r>
          </a:p>
        </p:txBody>
      </p:sp>
      <p:cxnSp>
        <p:nvCxnSpPr>
          <p:cNvPr id="400" name="Прямая со стрелкой 399"/>
          <p:cNvCxnSpPr>
            <a:stCxn id="117" idx="2"/>
            <a:endCxn id="393" idx="0"/>
          </p:cNvCxnSpPr>
          <p:nvPr/>
        </p:nvCxnSpPr>
        <p:spPr>
          <a:xfrm flipH="1">
            <a:off x="35053533" y="11045392"/>
            <a:ext cx="8920" cy="225443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18" name="Прямоугольник 417"/>
          <p:cNvSpPr/>
          <p:nvPr/>
        </p:nvSpPr>
        <p:spPr>
          <a:xfrm>
            <a:off x="32828439" y="164224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Перераспределение иностранной земли</a:t>
            </a:r>
          </a:p>
        </p:txBody>
      </p:sp>
      <p:cxnSp>
        <p:nvCxnSpPr>
          <p:cNvPr id="426" name="Соединительная линия уступом 425"/>
          <p:cNvCxnSpPr>
            <a:endCxn id="418" idx="0"/>
          </p:cNvCxnSpPr>
          <p:nvPr/>
        </p:nvCxnSpPr>
        <p:spPr>
          <a:xfrm rot="5400000">
            <a:off x="34775270" y="15000904"/>
            <a:ext cx="532711" cy="231045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30" name="Соединительная линия уступом 429"/>
          <p:cNvCxnSpPr>
            <a:stCxn id="393" idx="2"/>
            <a:endCxn id="364" idx="0"/>
          </p:cNvCxnSpPr>
          <p:nvPr/>
        </p:nvCxnSpPr>
        <p:spPr>
          <a:xfrm rot="5400000">
            <a:off x="34275770" y="14052872"/>
            <a:ext cx="450811" cy="110471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43" name="Прямоугольник 442"/>
          <p:cNvSpPr/>
          <p:nvPr/>
        </p:nvSpPr>
        <p:spPr>
          <a:xfrm>
            <a:off x="37513056" y="1483256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Реставрация старых храмов</a:t>
            </a:r>
          </a:p>
        </p:txBody>
      </p:sp>
      <p:sp>
        <p:nvSpPr>
          <p:cNvPr id="453" name="Прямоугольник 452"/>
          <p:cNvSpPr/>
          <p:nvPr/>
        </p:nvSpPr>
        <p:spPr>
          <a:xfrm>
            <a:off x="35141166" y="164224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Милитаризация общества ( НД на прирост поддержки войны)</a:t>
            </a:r>
          </a:p>
        </p:txBody>
      </p:sp>
      <p:sp>
        <p:nvSpPr>
          <p:cNvPr id="466" name="Прямоугольник 465"/>
          <p:cNvSpPr/>
          <p:nvPr/>
        </p:nvSpPr>
        <p:spPr>
          <a:xfrm>
            <a:off x="33988497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северный Сиам</a:t>
            </a:r>
          </a:p>
        </p:txBody>
      </p:sp>
      <p:sp>
        <p:nvSpPr>
          <p:cNvPr id="470" name="Прямоугольник 469"/>
          <p:cNvSpPr/>
          <p:nvPr/>
        </p:nvSpPr>
        <p:spPr>
          <a:xfrm>
            <a:off x="35134532" y="1779827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буддистами Индии (если в Индии </a:t>
            </a:r>
            <a:r>
              <a:rPr lang="ru-RU" sz="1400" dirty="0" err="1"/>
              <a:t>необуддисты</a:t>
            </a:r>
            <a:r>
              <a:rPr lang="ru-RU" sz="1400" dirty="0"/>
              <a:t>)</a:t>
            </a:r>
          </a:p>
        </p:txBody>
      </p:sp>
      <p:sp>
        <p:nvSpPr>
          <p:cNvPr id="471" name="Прямоугольник 470"/>
          <p:cNvSpPr/>
          <p:nvPr/>
        </p:nvSpPr>
        <p:spPr>
          <a:xfrm>
            <a:off x="37480431" y="17795812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Вступить в «Азиатскую сферу </a:t>
            </a:r>
            <a:r>
              <a:rPr lang="ru-RU" sz="1400" dirty="0" err="1"/>
              <a:t>сопроцветания</a:t>
            </a:r>
            <a:r>
              <a:rPr lang="ru-RU" sz="1400" dirty="0"/>
              <a:t>»</a:t>
            </a:r>
          </a:p>
        </p:txBody>
      </p:sp>
      <p:cxnSp>
        <p:nvCxnSpPr>
          <p:cNvPr id="477" name="Прямая соединительная линия 476"/>
          <p:cNvCxnSpPr>
            <a:stCxn id="470" idx="3"/>
            <a:endCxn id="471" idx="1"/>
          </p:cNvCxnSpPr>
          <p:nvPr/>
        </p:nvCxnSpPr>
        <p:spPr>
          <a:xfrm flipV="1">
            <a:off x="37250450" y="18335812"/>
            <a:ext cx="229981" cy="246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6" name="Соединительная линия уступом 495"/>
          <p:cNvCxnSpPr>
            <a:stCxn id="453" idx="2"/>
            <a:endCxn id="471" idx="0"/>
          </p:cNvCxnSpPr>
          <p:nvPr/>
        </p:nvCxnSpPr>
        <p:spPr>
          <a:xfrm rot="16200000" flipH="1">
            <a:off x="37222094" y="16479515"/>
            <a:ext cx="293327" cy="233926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1" name="Соединительная линия уступом 510"/>
          <p:cNvCxnSpPr>
            <a:stCxn id="332" idx="2"/>
            <a:endCxn id="364" idx="0"/>
          </p:cNvCxnSpPr>
          <p:nvPr/>
        </p:nvCxnSpPr>
        <p:spPr>
          <a:xfrm rot="16200000" flipH="1">
            <a:off x="33157329" y="14039148"/>
            <a:ext cx="447686" cy="1135289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4" name="Прямая со стрелкой 513"/>
          <p:cNvCxnSpPr>
            <a:stCxn id="563" idx="2"/>
            <a:endCxn id="332" idx="0"/>
          </p:cNvCxnSpPr>
          <p:nvPr/>
        </p:nvCxnSpPr>
        <p:spPr>
          <a:xfrm>
            <a:off x="32812691" y="12700319"/>
            <a:ext cx="837" cy="6026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7" name="Прямоугольник 516"/>
          <p:cNvSpPr/>
          <p:nvPr/>
        </p:nvSpPr>
        <p:spPr>
          <a:xfrm>
            <a:off x="36293564" y="19261098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Отомстить Индусам</a:t>
            </a:r>
          </a:p>
        </p:txBody>
      </p:sp>
      <p:cxnSp>
        <p:nvCxnSpPr>
          <p:cNvPr id="518" name="Соединительная линия уступом 517"/>
          <p:cNvCxnSpPr>
            <a:stCxn id="453" idx="2"/>
            <a:endCxn id="466" idx="0"/>
          </p:cNvCxnSpPr>
          <p:nvPr/>
        </p:nvCxnSpPr>
        <p:spPr>
          <a:xfrm rot="5400000">
            <a:off x="34744622" y="17804320"/>
            <a:ext cx="1756339" cy="1152669"/>
          </a:xfrm>
          <a:prstGeom prst="bentConnector3">
            <a:avLst>
              <a:gd name="adj1" fmla="val 88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1" name="Соединительная линия уступом 520"/>
          <p:cNvCxnSpPr>
            <a:stCxn id="453" idx="2"/>
            <a:endCxn id="517" idx="0"/>
          </p:cNvCxnSpPr>
          <p:nvPr/>
        </p:nvCxnSpPr>
        <p:spPr>
          <a:xfrm rot="16200000" flipH="1">
            <a:off x="35896018" y="17805592"/>
            <a:ext cx="1758613" cy="1152398"/>
          </a:xfrm>
          <a:prstGeom prst="bentConnector3">
            <a:avLst>
              <a:gd name="adj1" fmla="val 621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0" name="Прямоугольник 529"/>
          <p:cNvSpPr/>
          <p:nvPr/>
        </p:nvSpPr>
        <p:spPr>
          <a:xfrm>
            <a:off x="33990772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западные земли Индокитая</a:t>
            </a:r>
          </a:p>
        </p:txBody>
      </p:sp>
      <p:sp>
        <p:nvSpPr>
          <p:cNvPr id="533" name="Прямоугольник 532"/>
          <p:cNvSpPr/>
          <p:nvPr/>
        </p:nvSpPr>
        <p:spPr>
          <a:xfrm>
            <a:off x="36295838" y="2076462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Цейлона</a:t>
            </a:r>
          </a:p>
        </p:txBody>
      </p:sp>
      <p:sp>
        <p:nvSpPr>
          <p:cNvPr id="534" name="Прямоугольник 533"/>
          <p:cNvSpPr/>
          <p:nvPr/>
        </p:nvSpPr>
        <p:spPr>
          <a:xfrm>
            <a:off x="38562220" y="2077827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Бутана</a:t>
            </a:r>
          </a:p>
        </p:txBody>
      </p:sp>
      <p:sp>
        <p:nvSpPr>
          <p:cNvPr id="573" name="Прямоугольник 572"/>
          <p:cNvSpPr/>
          <p:nvPr/>
        </p:nvSpPr>
        <p:spPr>
          <a:xfrm>
            <a:off x="31749125" y="2074870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Забрать Малайзию</a:t>
            </a:r>
          </a:p>
        </p:txBody>
      </p:sp>
      <p:cxnSp>
        <p:nvCxnSpPr>
          <p:cNvPr id="574" name="Соединительная линия уступом 573"/>
          <p:cNvCxnSpPr>
            <a:stCxn id="466" idx="2"/>
            <a:endCxn id="573" idx="0"/>
          </p:cNvCxnSpPr>
          <p:nvPr/>
        </p:nvCxnSpPr>
        <p:spPr>
          <a:xfrm rot="5400000">
            <a:off x="33721830" y="19424078"/>
            <a:ext cx="409880" cy="223937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7" name="Соединительная линия уступом 576"/>
          <p:cNvCxnSpPr>
            <a:stCxn id="517" idx="2"/>
            <a:endCxn id="534" idx="0"/>
          </p:cNvCxnSpPr>
          <p:nvPr/>
        </p:nvCxnSpPr>
        <p:spPr>
          <a:xfrm rot="16200000" flipH="1">
            <a:off x="38267263" y="19425358"/>
            <a:ext cx="437176" cy="226865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0" name="Прямоугольник 579"/>
          <p:cNvSpPr/>
          <p:nvPr/>
        </p:nvSpPr>
        <p:spPr>
          <a:xfrm>
            <a:off x="36296340" y="2239098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Тибета</a:t>
            </a:r>
          </a:p>
        </p:txBody>
      </p:sp>
      <p:sp>
        <p:nvSpPr>
          <p:cNvPr id="581" name="Прямоугольник 580"/>
          <p:cNvSpPr/>
          <p:nvPr/>
        </p:nvSpPr>
        <p:spPr>
          <a:xfrm>
            <a:off x="38566266" y="2240108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</a:t>
            </a:r>
            <a:r>
              <a:rPr lang="ru-RU" sz="1400" dirty="0" err="1"/>
              <a:t>Сиккима</a:t>
            </a:r>
            <a:endParaRPr lang="ru-RU" sz="1400" dirty="0"/>
          </a:p>
        </p:txBody>
      </p:sp>
      <p:sp>
        <p:nvSpPr>
          <p:cNvPr id="582" name="Прямоугольник 581"/>
          <p:cNvSpPr/>
          <p:nvPr/>
        </p:nvSpPr>
        <p:spPr>
          <a:xfrm>
            <a:off x="40773158" y="2239098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 Непала</a:t>
            </a:r>
          </a:p>
        </p:txBody>
      </p:sp>
      <p:cxnSp>
        <p:nvCxnSpPr>
          <p:cNvPr id="583" name="Соединительная линия уступом 582"/>
          <p:cNvCxnSpPr>
            <a:stCxn id="534" idx="2"/>
            <a:endCxn id="580" idx="0"/>
          </p:cNvCxnSpPr>
          <p:nvPr/>
        </p:nvCxnSpPr>
        <p:spPr>
          <a:xfrm rot="5400000">
            <a:off x="38220884" y="20991689"/>
            <a:ext cx="532710" cy="226588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6" name="Соединительная линия уступом 585"/>
          <p:cNvCxnSpPr>
            <a:stCxn id="534" idx="2"/>
            <a:endCxn id="582" idx="0"/>
          </p:cNvCxnSpPr>
          <p:nvPr/>
        </p:nvCxnSpPr>
        <p:spPr>
          <a:xfrm rot="16200000" flipH="1">
            <a:off x="40459293" y="21019160"/>
            <a:ext cx="532711" cy="221093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9" name="Прямая со стрелкой 588"/>
          <p:cNvCxnSpPr>
            <a:stCxn id="534" idx="2"/>
            <a:endCxn id="581" idx="0"/>
          </p:cNvCxnSpPr>
          <p:nvPr/>
        </p:nvCxnSpPr>
        <p:spPr>
          <a:xfrm>
            <a:off x="39620179" y="21858274"/>
            <a:ext cx="4046" cy="5428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2" name="Прямая со стрелкой 591"/>
          <p:cNvCxnSpPr>
            <a:stCxn id="466" idx="2"/>
            <a:endCxn id="530" idx="0"/>
          </p:cNvCxnSpPr>
          <p:nvPr/>
        </p:nvCxnSpPr>
        <p:spPr>
          <a:xfrm>
            <a:off x="35046456" y="20338824"/>
            <a:ext cx="2275" cy="40988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5" name="Прямая со стрелкой 594"/>
          <p:cNvCxnSpPr>
            <a:stCxn id="517" idx="2"/>
            <a:endCxn id="533" idx="0"/>
          </p:cNvCxnSpPr>
          <p:nvPr/>
        </p:nvCxnSpPr>
        <p:spPr>
          <a:xfrm>
            <a:off x="37351523" y="20341098"/>
            <a:ext cx="2274" cy="42352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8" name="Прямоугольник 597"/>
          <p:cNvSpPr/>
          <p:nvPr/>
        </p:nvSpPr>
        <p:spPr>
          <a:xfrm>
            <a:off x="32819949" y="17800550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Собственный альянс</a:t>
            </a:r>
          </a:p>
        </p:txBody>
      </p:sp>
      <p:cxnSp>
        <p:nvCxnSpPr>
          <p:cNvPr id="599" name="Соединительная линия уступом 598"/>
          <p:cNvCxnSpPr>
            <a:stCxn id="453" idx="2"/>
            <a:endCxn id="598" idx="0"/>
          </p:cNvCxnSpPr>
          <p:nvPr/>
        </p:nvCxnSpPr>
        <p:spPr>
          <a:xfrm rot="5400000">
            <a:off x="34889485" y="16490909"/>
            <a:ext cx="298065" cy="232121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2" name="Прямоугольник 601"/>
          <p:cNvSpPr/>
          <p:nvPr/>
        </p:nvSpPr>
        <p:spPr>
          <a:xfrm>
            <a:off x="32880686" y="22429653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Укрепиться в Океании (война с Голландской </a:t>
            </a:r>
            <a:r>
              <a:rPr lang="ru-RU" sz="1400" dirty="0" err="1"/>
              <a:t>Ост-Индией</a:t>
            </a:r>
            <a:r>
              <a:rPr lang="ru-RU" sz="1400" dirty="0"/>
              <a:t>)</a:t>
            </a:r>
          </a:p>
        </p:txBody>
      </p:sp>
      <p:sp>
        <p:nvSpPr>
          <p:cNvPr id="603" name="Прямоугольник 602"/>
          <p:cNvSpPr/>
          <p:nvPr/>
        </p:nvSpPr>
        <p:spPr>
          <a:xfrm>
            <a:off x="38560872" y="19258824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Вторжение в Китай</a:t>
            </a:r>
          </a:p>
        </p:txBody>
      </p:sp>
      <p:cxnSp>
        <p:nvCxnSpPr>
          <p:cNvPr id="612" name="Прямая соединительная линия 611"/>
          <p:cNvCxnSpPr>
            <a:stCxn id="598" idx="3"/>
            <a:endCxn id="470" idx="1"/>
          </p:cNvCxnSpPr>
          <p:nvPr/>
        </p:nvCxnSpPr>
        <p:spPr>
          <a:xfrm flipV="1">
            <a:off x="34935867" y="18338276"/>
            <a:ext cx="198665" cy="2274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381" name="Прямоугольник 380"/>
          <p:cNvSpPr/>
          <p:nvPr/>
        </p:nvSpPr>
        <p:spPr>
          <a:xfrm>
            <a:off x="24845731" y="14426915"/>
            <a:ext cx="100312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Nu</a:t>
            </a:r>
            <a:endParaRPr lang="ru-RU" sz="1600" b="1" spc="300" dirty="0"/>
          </a:p>
        </p:txBody>
      </p:sp>
      <p:sp>
        <p:nvSpPr>
          <p:cNvPr id="387" name="Прямоугольник 386"/>
          <p:cNvSpPr/>
          <p:nvPr/>
        </p:nvSpPr>
        <p:spPr>
          <a:xfrm>
            <a:off x="23729113" y="1491797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Духовное лидерство</a:t>
            </a:r>
          </a:p>
        </p:txBody>
      </p:sp>
      <p:sp>
        <p:nvSpPr>
          <p:cNvPr id="388" name="Прямоугольник 387"/>
          <p:cNvSpPr/>
          <p:nvPr/>
        </p:nvSpPr>
        <p:spPr>
          <a:xfrm>
            <a:off x="21547773" y="1490660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«Буддистское перемирие»</a:t>
            </a:r>
            <a:r>
              <a:rPr lang="en-US" sz="1400" dirty="0"/>
              <a:t> </a:t>
            </a:r>
            <a:endParaRPr lang="ru-RU" sz="1400" dirty="0"/>
          </a:p>
        </p:txBody>
      </p:sp>
      <p:sp>
        <p:nvSpPr>
          <p:cNvPr id="411" name="Прямоугольник 410"/>
          <p:cNvSpPr/>
          <p:nvPr/>
        </p:nvSpPr>
        <p:spPr>
          <a:xfrm>
            <a:off x="21547772" y="1640431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Закон о государственном поощрении буддизма</a:t>
            </a:r>
          </a:p>
        </p:txBody>
      </p:sp>
      <p:sp>
        <p:nvSpPr>
          <p:cNvPr id="413" name="Прямоугольник 412"/>
          <p:cNvSpPr/>
          <p:nvPr/>
        </p:nvSpPr>
        <p:spPr>
          <a:xfrm>
            <a:off x="19315968" y="1332966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Массовая организация</a:t>
            </a:r>
          </a:p>
        </p:txBody>
      </p:sp>
      <p:sp>
        <p:nvSpPr>
          <p:cNvPr id="414" name="Прямоугольник 413"/>
          <p:cNvSpPr/>
          <p:nvPr/>
        </p:nvSpPr>
        <p:spPr>
          <a:xfrm>
            <a:off x="21520494" y="1333017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Кадровая политика</a:t>
            </a:r>
          </a:p>
        </p:txBody>
      </p:sp>
      <p:cxnSp>
        <p:nvCxnSpPr>
          <p:cNvPr id="417" name="Прямая соединительная линия 416"/>
          <p:cNvCxnSpPr>
            <a:stCxn id="413" idx="3"/>
            <a:endCxn id="414" idx="1"/>
          </p:cNvCxnSpPr>
          <p:nvPr/>
        </p:nvCxnSpPr>
        <p:spPr>
          <a:xfrm>
            <a:off x="21431886" y="13869668"/>
            <a:ext cx="88608" cy="5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9" name="Прямоугольник 428"/>
          <p:cNvSpPr/>
          <p:nvPr/>
        </p:nvSpPr>
        <p:spPr>
          <a:xfrm>
            <a:off x="17081351" y="13334366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План </a:t>
            </a:r>
            <a:r>
              <a:rPr lang="ru-RU" sz="1400" dirty="0" err="1"/>
              <a:t>Пиидавты</a:t>
            </a:r>
            <a:endParaRPr lang="ru-RU" sz="1400" dirty="0"/>
          </a:p>
        </p:txBody>
      </p:sp>
      <p:sp>
        <p:nvSpPr>
          <p:cNvPr id="431" name="Прямоугольник 430"/>
          <p:cNvSpPr/>
          <p:nvPr/>
        </p:nvSpPr>
        <p:spPr>
          <a:xfrm>
            <a:off x="19317579" y="1788683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Ресурсный контракт с США</a:t>
            </a:r>
          </a:p>
        </p:txBody>
      </p:sp>
      <p:sp>
        <p:nvSpPr>
          <p:cNvPr id="437" name="Прямоугольник 436"/>
          <p:cNvSpPr/>
          <p:nvPr/>
        </p:nvSpPr>
        <p:spPr>
          <a:xfrm>
            <a:off x="15948761" y="16384343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Развитие приграничных и неразвитых территорий</a:t>
            </a:r>
          </a:p>
        </p:txBody>
      </p:sp>
      <p:sp>
        <p:nvSpPr>
          <p:cNvPr id="438" name="Прямоугольник 437"/>
          <p:cNvSpPr/>
          <p:nvPr/>
        </p:nvSpPr>
        <p:spPr>
          <a:xfrm>
            <a:off x="18210837" y="1485002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Финансирование социальных услуг</a:t>
            </a:r>
          </a:p>
        </p:txBody>
      </p:sp>
      <p:sp>
        <p:nvSpPr>
          <p:cNvPr id="440" name="Прямоугольник 439"/>
          <p:cNvSpPr/>
          <p:nvPr/>
        </p:nvSpPr>
        <p:spPr>
          <a:xfrm>
            <a:off x="15953083" y="14855840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Вложения в инфраструктуру страны</a:t>
            </a:r>
          </a:p>
        </p:txBody>
      </p:sp>
      <p:sp>
        <p:nvSpPr>
          <p:cNvPr id="441" name="Прямоугольник 440"/>
          <p:cNvSpPr/>
          <p:nvPr/>
        </p:nvSpPr>
        <p:spPr>
          <a:xfrm>
            <a:off x="18214933" y="16394238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Огромные вложения в промышленность</a:t>
            </a:r>
          </a:p>
        </p:txBody>
      </p:sp>
      <p:cxnSp>
        <p:nvCxnSpPr>
          <p:cNvPr id="464" name="Соединительная линия уступом 463"/>
          <p:cNvCxnSpPr>
            <a:stCxn id="85" idx="2"/>
            <a:endCxn id="413" idx="0"/>
          </p:cNvCxnSpPr>
          <p:nvPr/>
        </p:nvCxnSpPr>
        <p:spPr>
          <a:xfrm rot="5400000">
            <a:off x="20485085" y="12499366"/>
            <a:ext cx="719145" cy="94145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76" name="Соединительная линия уступом 475"/>
          <p:cNvCxnSpPr>
            <a:stCxn id="85" idx="2"/>
            <a:endCxn id="414" idx="0"/>
          </p:cNvCxnSpPr>
          <p:nvPr/>
        </p:nvCxnSpPr>
        <p:spPr>
          <a:xfrm rot="16200000" flipH="1">
            <a:off x="21587096" y="12338812"/>
            <a:ext cx="719647" cy="12630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8" name="Соединительная линия уступом 497"/>
          <p:cNvCxnSpPr>
            <a:stCxn id="429" idx="2"/>
            <a:endCxn id="438" idx="0"/>
          </p:cNvCxnSpPr>
          <p:nvPr/>
        </p:nvCxnSpPr>
        <p:spPr>
          <a:xfrm rot="16200000" flipH="1">
            <a:off x="18486226" y="14067450"/>
            <a:ext cx="435654" cy="112948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03" name="Соединительная линия уступом 502"/>
          <p:cNvCxnSpPr>
            <a:stCxn id="440" idx="2"/>
            <a:endCxn id="437" idx="0"/>
          </p:cNvCxnSpPr>
          <p:nvPr/>
        </p:nvCxnSpPr>
        <p:spPr>
          <a:xfrm rot="5400000">
            <a:off x="16784630" y="16157930"/>
            <a:ext cx="448503" cy="432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27" name="Прямоугольник 526"/>
          <p:cNvSpPr/>
          <p:nvPr/>
        </p:nvSpPr>
        <p:spPr>
          <a:xfrm>
            <a:off x="23731387" y="1333356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 fontAlgn="base"/>
            <a:r>
              <a:rPr lang="ru-RU" sz="1400" dirty="0"/>
              <a:t>Государство всеобщего благосостояния</a:t>
            </a:r>
          </a:p>
        </p:txBody>
      </p:sp>
      <p:cxnSp>
        <p:nvCxnSpPr>
          <p:cNvPr id="528" name="Прямая со стрелкой 527"/>
          <p:cNvCxnSpPr>
            <a:stCxn id="527" idx="2"/>
            <a:endCxn id="387" idx="0"/>
          </p:cNvCxnSpPr>
          <p:nvPr/>
        </p:nvCxnSpPr>
        <p:spPr>
          <a:xfrm flipH="1">
            <a:off x="24787072" y="14413565"/>
            <a:ext cx="2274" cy="50441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42" name="Прямоугольник 541"/>
          <p:cNvSpPr/>
          <p:nvPr/>
        </p:nvSpPr>
        <p:spPr>
          <a:xfrm>
            <a:off x="26024208" y="13333564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Установить военный режим</a:t>
            </a:r>
            <a:endParaRPr lang="ru-RU" sz="400" dirty="0"/>
          </a:p>
        </p:txBody>
      </p:sp>
      <p:sp>
        <p:nvSpPr>
          <p:cNvPr id="543" name="Прямоугольник 542"/>
          <p:cNvSpPr/>
          <p:nvPr/>
        </p:nvSpPr>
        <p:spPr>
          <a:xfrm>
            <a:off x="26021712" y="14429188"/>
            <a:ext cx="78249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Ne Win</a:t>
            </a:r>
            <a:endParaRPr lang="ru-RU" sz="1600" b="1" spc="300" dirty="0"/>
          </a:p>
        </p:txBody>
      </p:sp>
      <p:cxnSp>
        <p:nvCxnSpPr>
          <p:cNvPr id="544" name="Прямая соединительная линия 543"/>
          <p:cNvCxnSpPr>
            <a:stCxn id="542" idx="1"/>
            <a:endCxn id="527" idx="3"/>
          </p:cNvCxnSpPr>
          <p:nvPr/>
        </p:nvCxnSpPr>
        <p:spPr>
          <a:xfrm flipH="1">
            <a:off x="25847305" y="13873564"/>
            <a:ext cx="17690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5" name="Соединительная линия уступом 554"/>
          <p:cNvCxnSpPr>
            <a:stCxn id="429" idx="2"/>
            <a:endCxn id="440" idx="0"/>
          </p:cNvCxnSpPr>
          <p:nvPr/>
        </p:nvCxnSpPr>
        <p:spPr>
          <a:xfrm rot="5400000">
            <a:off x="17354439" y="14070969"/>
            <a:ext cx="441474" cy="112826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8" name="Соединительная линия уступом 577"/>
          <p:cNvCxnSpPr>
            <a:cxnSpLocks/>
            <a:stCxn id="440" idx="2"/>
            <a:endCxn id="441" idx="0"/>
          </p:cNvCxnSpPr>
          <p:nvPr/>
        </p:nvCxnSpPr>
        <p:spPr>
          <a:xfrm rot="16200000" flipH="1">
            <a:off x="17912768" y="15034114"/>
            <a:ext cx="458398" cy="226185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5" name="Соединительная линия уступом 584"/>
          <p:cNvCxnSpPr>
            <a:stCxn id="441" idx="2"/>
            <a:endCxn id="431" idx="0"/>
          </p:cNvCxnSpPr>
          <p:nvPr/>
        </p:nvCxnSpPr>
        <p:spPr>
          <a:xfrm rot="16200000" flipH="1">
            <a:off x="19617917" y="17129213"/>
            <a:ext cx="412597" cy="110264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3" name="Соединительная линия уступом 592"/>
          <p:cNvCxnSpPr>
            <a:stCxn id="85" idx="2"/>
            <a:endCxn id="429" idx="0"/>
          </p:cNvCxnSpPr>
          <p:nvPr/>
        </p:nvCxnSpPr>
        <p:spPr>
          <a:xfrm rot="5400000">
            <a:off x="19365427" y="11384406"/>
            <a:ext cx="723843" cy="317607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7" name="Соединительная линия уступом 596"/>
          <p:cNvCxnSpPr>
            <a:stCxn id="527" idx="2"/>
            <a:endCxn id="388" idx="0"/>
          </p:cNvCxnSpPr>
          <p:nvPr/>
        </p:nvCxnSpPr>
        <p:spPr>
          <a:xfrm rot="5400000">
            <a:off x="23451019" y="13568278"/>
            <a:ext cx="493040" cy="21836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5" name="Соединительная линия уступом 604"/>
          <p:cNvCxnSpPr>
            <a:stCxn id="438" idx="2"/>
            <a:endCxn id="441" idx="0"/>
          </p:cNvCxnSpPr>
          <p:nvPr/>
        </p:nvCxnSpPr>
        <p:spPr>
          <a:xfrm rot="16200000" flipH="1">
            <a:off x="19038735" y="16160081"/>
            <a:ext cx="464218" cy="4096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4" name="Прямая со стрелкой 613"/>
          <p:cNvCxnSpPr>
            <a:stCxn id="388" idx="2"/>
            <a:endCxn id="411" idx="0"/>
          </p:cNvCxnSpPr>
          <p:nvPr/>
        </p:nvCxnSpPr>
        <p:spPr>
          <a:xfrm flipH="1">
            <a:off x="22605731" y="15986605"/>
            <a:ext cx="1" cy="417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8" name="Соединительная линия уступом 617"/>
          <p:cNvCxnSpPr>
            <a:stCxn id="85" idx="2"/>
            <a:endCxn id="527" idx="0"/>
          </p:cNvCxnSpPr>
          <p:nvPr/>
        </p:nvCxnSpPr>
        <p:spPr>
          <a:xfrm rot="16200000" flipH="1">
            <a:off x="22690845" y="11235064"/>
            <a:ext cx="723042" cy="347396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1" name="Соединительная линия уступом 620"/>
          <p:cNvCxnSpPr>
            <a:stCxn id="85" idx="2"/>
            <a:endCxn id="542" idx="0"/>
          </p:cNvCxnSpPr>
          <p:nvPr/>
        </p:nvCxnSpPr>
        <p:spPr>
          <a:xfrm rot="16200000" flipH="1">
            <a:off x="23837256" y="10088652"/>
            <a:ext cx="723041" cy="576678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4" name="Прямоугольник 623"/>
          <p:cNvSpPr/>
          <p:nvPr/>
        </p:nvSpPr>
        <p:spPr>
          <a:xfrm>
            <a:off x="26026482" y="14936172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Провести политическое воспитание</a:t>
            </a:r>
          </a:p>
        </p:txBody>
      </p:sp>
      <p:cxnSp>
        <p:nvCxnSpPr>
          <p:cNvPr id="625" name="Прямая со стрелкой 624"/>
          <p:cNvCxnSpPr>
            <a:stCxn id="542" idx="2"/>
            <a:endCxn id="624" idx="0"/>
          </p:cNvCxnSpPr>
          <p:nvPr/>
        </p:nvCxnSpPr>
        <p:spPr>
          <a:xfrm>
            <a:off x="27082167" y="14413564"/>
            <a:ext cx="2274" cy="52260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8" name="Прямоугольник 627"/>
          <p:cNvSpPr/>
          <p:nvPr/>
        </p:nvSpPr>
        <p:spPr>
          <a:xfrm>
            <a:off x="26028756" y="1640886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Система государственных больниц</a:t>
            </a:r>
          </a:p>
        </p:txBody>
      </p:sp>
      <p:sp>
        <p:nvSpPr>
          <p:cNvPr id="629" name="Прямоугольник 628"/>
          <p:cNvSpPr/>
          <p:nvPr/>
        </p:nvSpPr>
        <p:spPr>
          <a:xfrm>
            <a:off x="23751855" y="16411135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Центральная военная подготовка</a:t>
            </a:r>
          </a:p>
        </p:txBody>
      </p:sp>
      <p:cxnSp>
        <p:nvCxnSpPr>
          <p:cNvPr id="630" name="Прямая со стрелкой 629"/>
          <p:cNvCxnSpPr>
            <a:stCxn id="624" idx="2"/>
            <a:endCxn id="628" idx="0"/>
          </p:cNvCxnSpPr>
          <p:nvPr/>
        </p:nvCxnSpPr>
        <p:spPr>
          <a:xfrm>
            <a:off x="27084441" y="16016172"/>
            <a:ext cx="2274" cy="39268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4" name="Прямоугольник 633"/>
          <p:cNvSpPr/>
          <p:nvPr/>
        </p:nvSpPr>
        <p:spPr>
          <a:xfrm>
            <a:off x="21547746" y="1787826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Привести социализм в монастыри</a:t>
            </a:r>
          </a:p>
        </p:txBody>
      </p:sp>
      <p:cxnSp>
        <p:nvCxnSpPr>
          <p:cNvPr id="635" name="Прямая со стрелкой 634"/>
          <p:cNvCxnSpPr>
            <a:stCxn id="411" idx="2"/>
            <a:endCxn id="634" idx="0"/>
          </p:cNvCxnSpPr>
          <p:nvPr/>
        </p:nvCxnSpPr>
        <p:spPr>
          <a:xfrm flipH="1">
            <a:off x="22605705" y="17484312"/>
            <a:ext cx="26" cy="39395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6" name="Соединительная линия уступом 645"/>
          <p:cNvCxnSpPr>
            <a:stCxn id="624" idx="2"/>
            <a:endCxn id="629" idx="0"/>
          </p:cNvCxnSpPr>
          <p:nvPr/>
        </p:nvCxnSpPr>
        <p:spPr>
          <a:xfrm rot="5400000">
            <a:off x="25749647" y="15076340"/>
            <a:ext cx="394963" cy="22746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9" name="Прямоугольник 648"/>
          <p:cNvSpPr/>
          <p:nvPr/>
        </p:nvSpPr>
        <p:spPr>
          <a:xfrm>
            <a:off x="13634507" y="17806057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0" name="Прямоугольник 649"/>
          <p:cNvSpPr/>
          <p:nvPr/>
        </p:nvSpPr>
        <p:spPr>
          <a:xfrm>
            <a:off x="12581339" y="17803785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1" name="Прямоугольник 650"/>
          <p:cNvSpPr/>
          <p:nvPr/>
        </p:nvSpPr>
        <p:spPr>
          <a:xfrm>
            <a:off x="12585966" y="17803166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южные клики Китая</a:t>
            </a:r>
            <a:endParaRPr lang="ru-RU" sz="700" dirty="0"/>
          </a:p>
        </p:txBody>
      </p:sp>
      <p:cxnSp>
        <p:nvCxnSpPr>
          <p:cNvPr id="652" name="Прямая со стрелкой 651"/>
          <p:cNvCxnSpPr>
            <a:stCxn id="317" idx="2"/>
            <a:endCxn id="651" idx="0"/>
          </p:cNvCxnSpPr>
          <p:nvPr/>
        </p:nvCxnSpPr>
        <p:spPr>
          <a:xfrm>
            <a:off x="13641650" y="15932949"/>
            <a:ext cx="2275" cy="18702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55" name="Прямоугольник 654"/>
          <p:cNvSpPr/>
          <p:nvPr/>
        </p:nvSpPr>
        <p:spPr>
          <a:xfrm>
            <a:off x="12476722" y="16402614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6" name="Прямоугольник 655"/>
          <p:cNvSpPr/>
          <p:nvPr/>
        </p:nvSpPr>
        <p:spPr>
          <a:xfrm>
            <a:off x="11423554" y="16400342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7" name="Прямоугольник 656"/>
          <p:cNvSpPr/>
          <p:nvPr/>
        </p:nvSpPr>
        <p:spPr>
          <a:xfrm>
            <a:off x="11428181" y="16399723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Сиам</a:t>
            </a:r>
            <a:endParaRPr lang="ru-RU" sz="700" dirty="0"/>
          </a:p>
        </p:txBody>
      </p:sp>
      <p:sp>
        <p:nvSpPr>
          <p:cNvPr id="658" name="Прямоугольник 657"/>
          <p:cNvSpPr/>
          <p:nvPr/>
        </p:nvSpPr>
        <p:spPr>
          <a:xfrm>
            <a:off x="14796842" y="16402612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59" name="Прямоугольник 658"/>
          <p:cNvSpPr/>
          <p:nvPr/>
        </p:nvSpPr>
        <p:spPr>
          <a:xfrm>
            <a:off x="13743674" y="16400340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660" name="Прямоугольник 659"/>
          <p:cNvSpPr/>
          <p:nvPr/>
        </p:nvSpPr>
        <p:spPr>
          <a:xfrm>
            <a:off x="13748301" y="16399721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Индию</a:t>
            </a:r>
            <a:endParaRPr lang="ru-RU" sz="700" dirty="0"/>
          </a:p>
        </p:txBody>
      </p:sp>
      <p:cxnSp>
        <p:nvCxnSpPr>
          <p:cNvPr id="664" name="Соединительная линия уступом 663"/>
          <p:cNvCxnSpPr>
            <a:stCxn id="411" idx="2"/>
            <a:endCxn id="431" idx="0"/>
          </p:cNvCxnSpPr>
          <p:nvPr/>
        </p:nvCxnSpPr>
        <p:spPr>
          <a:xfrm rot="5400000">
            <a:off x="21289374" y="16570477"/>
            <a:ext cx="402523" cy="223019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67" name="Прямоугольник 666"/>
          <p:cNvSpPr/>
          <p:nvPr/>
        </p:nvSpPr>
        <p:spPr>
          <a:xfrm>
            <a:off x="23749876" y="17869821"/>
            <a:ext cx="2115918" cy="1080000"/>
          </a:xfrm>
          <a:prstGeom prst="rect">
            <a:avLst/>
          </a:prstGeom>
          <a:solidFill>
            <a:schemeClr val="bg1">
              <a:lumMod val="6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Построение автаркии</a:t>
            </a:r>
          </a:p>
        </p:txBody>
      </p:sp>
      <p:cxnSp>
        <p:nvCxnSpPr>
          <p:cNvPr id="669" name="Прямая со стрелкой 668"/>
          <p:cNvCxnSpPr>
            <a:stCxn id="629" idx="2"/>
            <a:endCxn id="667" idx="0"/>
          </p:cNvCxnSpPr>
          <p:nvPr/>
        </p:nvCxnSpPr>
        <p:spPr>
          <a:xfrm flipH="1">
            <a:off x="24807835" y="17491135"/>
            <a:ext cx="1979" cy="37868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2" name="Соединительная линия уступом 671"/>
          <p:cNvCxnSpPr>
            <a:stCxn id="441" idx="2"/>
            <a:endCxn id="667" idx="0"/>
          </p:cNvCxnSpPr>
          <p:nvPr/>
        </p:nvCxnSpPr>
        <p:spPr>
          <a:xfrm rot="16200000" flipH="1">
            <a:off x="21842572" y="14904557"/>
            <a:ext cx="395583" cy="5534943"/>
          </a:xfrm>
          <a:prstGeom prst="bentConnector3">
            <a:avLst>
              <a:gd name="adj1" fmla="val 37992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4" name="Прямоугольник 683"/>
          <p:cNvSpPr/>
          <p:nvPr/>
        </p:nvSpPr>
        <p:spPr>
          <a:xfrm>
            <a:off x="28314167" y="13331585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выборы</a:t>
            </a:r>
          </a:p>
        </p:txBody>
      </p:sp>
      <p:cxnSp>
        <p:nvCxnSpPr>
          <p:cNvPr id="685" name="Прямая соединительная линия 684"/>
          <p:cNvCxnSpPr>
            <a:stCxn id="684" idx="1"/>
            <a:endCxn id="542" idx="3"/>
          </p:cNvCxnSpPr>
          <p:nvPr/>
        </p:nvCxnSpPr>
        <p:spPr>
          <a:xfrm flipH="1">
            <a:off x="28140126" y="13871585"/>
            <a:ext cx="174041" cy="1979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8" name="Соединительная линия уступом 687"/>
          <p:cNvCxnSpPr>
            <a:stCxn id="85" idx="2"/>
            <a:endCxn id="684" idx="0"/>
          </p:cNvCxnSpPr>
          <p:nvPr/>
        </p:nvCxnSpPr>
        <p:spPr>
          <a:xfrm rot="16200000" flipH="1">
            <a:off x="24983225" y="8942684"/>
            <a:ext cx="721062" cy="805674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1" name="Прямоугольник 690"/>
          <p:cNvSpPr/>
          <p:nvPr/>
        </p:nvSpPr>
        <p:spPr>
          <a:xfrm>
            <a:off x="28319815" y="14413198"/>
            <a:ext cx="816041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Kyaw</a:t>
            </a:r>
            <a:r>
              <a:rPr lang="en-US" sz="1600" dirty="0"/>
              <a:t> </a:t>
            </a:r>
            <a:r>
              <a:rPr lang="en-US" sz="1600" dirty="0" err="1"/>
              <a:t>Nyein</a:t>
            </a:r>
            <a:endParaRPr lang="ru-RU" sz="1600" b="1" spc="300" dirty="0"/>
          </a:p>
        </p:txBody>
      </p:sp>
      <p:sp>
        <p:nvSpPr>
          <p:cNvPr id="692" name="Прямоугольник 691"/>
          <p:cNvSpPr/>
          <p:nvPr/>
        </p:nvSpPr>
        <p:spPr>
          <a:xfrm>
            <a:off x="28314167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Постепенное </a:t>
            </a:r>
            <a:r>
              <a:rPr lang="ru-RU" sz="1400" dirty="0" err="1"/>
              <a:t>импортозамещение</a:t>
            </a:r>
            <a:endParaRPr lang="ru-RU" sz="1400" dirty="0"/>
          </a:p>
        </p:txBody>
      </p:sp>
      <p:sp>
        <p:nvSpPr>
          <p:cNvPr id="693" name="Прямоугольник 692"/>
          <p:cNvSpPr/>
          <p:nvPr/>
        </p:nvSpPr>
        <p:spPr>
          <a:xfrm>
            <a:off x="28314167" y="14936172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Активная индустриализация страны</a:t>
            </a:r>
          </a:p>
        </p:txBody>
      </p:sp>
      <p:cxnSp>
        <p:nvCxnSpPr>
          <p:cNvPr id="694" name="Соединительная линия уступом 693"/>
          <p:cNvCxnSpPr>
            <a:stCxn id="441" idx="2"/>
            <a:endCxn id="692" idx="0"/>
          </p:cNvCxnSpPr>
          <p:nvPr/>
        </p:nvCxnSpPr>
        <p:spPr>
          <a:xfrm rot="16200000" flipH="1">
            <a:off x="24156600" y="12590530"/>
            <a:ext cx="331819" cy="10099234"/>
          </a:xfrm>
          <a:prstGeom prst="bentConnector3">
            <a:avLst>
              <a:gd name="adj1" fmla="val 28527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1" name="Прямая со стрелкой 700"/>
          <p:cNvCxnSpPr>
            <a:stCxn id="693" idx="2"/>
            <a:endCxn id="424" idx="0"/>
          </p:cNvCxnSpPr>
          <p:nvPr/>
        </p:nvCxnSpPr>
        <p:spPr>
          <a:xfrm>
            <a:off x="29372126" y="16016172"/>
            <a:ext cx="0" cy="39501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24" name="Прямоугольник 423"/>
          <p:cNvSpPr/>
          <p:nvPr/>
        </p:nvSpPr>
        <p:spPr>
          <a:xfrm>
            <a:off x="28314167" y="16411189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кооперативы</a:t>
            </a:r>
          </a:p>
        </p:txBody>
      </p:sp>
      <p:cxnSp>
        <p:nvCxnSpPr>
          <p:cNvPr id="425" name="Прямая со стрелкой 424"/>
          <p:cNvCxnSpPr>
            <a:stCxn id="684" idx="2"/>
            <a:endCxn id="693" idx="0"/>
          </p:cNvCxnSpPr>
          <p:nvPr/>
        </p:nvCxnSpPr>
        <p:spPr>
          <a:xfrm>
            <a:off x="29372126" y="14411585"/>
            <a:ext cx="0" cy="52458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27" name="Прямая со стрелкой 426"/>
          <p:cNvCxnSpPr>
            <a:stCxn id="424" idx="2"/>
            <a:endCxn id="692" idx="0"/>
          </p:cNvCxnSpPr>
          <p:nvPr/>
        </p:nvCxnSpPr>
        <p:spPr>
          <a:xfrm>
            <a:off x="29372126" y="17491189"/>
            <a:ext cx="0" cy="31486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8" name="Соединительная линия уступом 447"/>
          <p:cNvCxnSpPr>
            <a:stCxn id="317" idx="2"/>
            <a:endCxn id="657" idx="0"/>
          </p:cNvCxnSpPr>
          <p:nvPr/>
        </p:nvCxnSpPr>
        <p:spPr>
          <a:xfrm rot="5400000">
            <a:off x="12830508" y="15588581"/>
            <a:ext cx="466774" cy="11555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49" name="Соединительная линия уступом 448"/>
          <p:cNvCxnSpPr>
            <a:stCxn id="317" idx="2"/>
            <a:endCxn id="660" idx="0"/>
          </p:cNvCxnSpPr>
          <p:nvPr/>
        </p:nvCxnSpPr>
        <p:spPr>
          <a:xfrm rot="16200000" flipH="1">
            <a:off x="13990569" y="15584030"/>
            <a:ext cx="466772" cy="116461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51" name="Прямоугольник 450"/>
          <p:cNvSpPr/>
          <p:nvPr/>
        </p:nvSpPr>
        <p:spPr>
          <a:xfrm>
            <a:off x="30534464" y="17806057"/>
            <a:ext cx="2115918" cy="1080000"/>
          </a:xfrm>
          <a:prstGeom prst="rect">
            <a:avLst/>
          </a:prstGeom>
          <a:solidFill>
            <a:srgbClr val="FFC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Революция в военной промышленности</a:t>
            </a:r>
          </a:p>
        </p:txBody>
      </p:sp>
      <p:cxnSp>
        <p:nvCxnSpPr>
          <p:cNvPr id="462" name="Соединительная линия уступом 461"/>
          <p:cNvCxnSpPr>
            <a:cxnSpLocks/>
            <a:stCxn id="424" idx="2"/>
            <a:endCxn id="451" idx="0"/>
          </p:cNvCxnSpPr>
          <p:nvPr/>
        </p:nvCxnSpPr>
        <p:spPr>
          <a:xfrm rot="16200000" flipH="1">
            <a:off x="30324840" y="16538474"/>
            <a:ext cx="314868" cy="2220297"/>
          </a:xfrm>
          <a:prstGeom prst="bentConnector3">
            <a:avLst>
              <a:gd name="adj1" fmla="val 2117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67" name="Соединительная линия уступом 466"/>
          <p:cNvCxnSpPr>
            <a:stCxn id="441" idx="2"/>
            <a:endCxn id="451" idx="0"/>
          </p:cNvCxnSpPr>
          <p:nvPr/>
        </p:nvCxnSpPr>
        <p:spPr>
          <a:xfrm rot="16200000" flipH="1">
            <a:off x="25266748" y="11480381"/>
            <a:ext cx="331819" cy="12319531"/>
          </a:xfrm>
          <a:prstGeom prst="bentConnector3">
            <a:avLst>
              <a:gd name="adj1" fmla="val 78631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479" name="Прямоугольник 478"/>
          <p:cNvSpPr/>
          <p:nvPr/>
        </p:nvSpPr>
        <p:spPr>
          <a:xfrm>
            <a:off x="2205218" y="17798030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Манифест </a:t>
            </a:r>
            <a:r>
              <a:rPr lang="ru-RU" sz="1400" dirty="0" err="1"/>
              <a:t>Инсейна</a:t>
            </a:r>
            <a:r>
              <a:rPr lang="ru-RU" sz="1400" dirty="0"/>
              <a:t> </a:t>
            </a:r>
            <a:r>
              <a:rPr lang="ru-RU" sz="600" dirty="0"/>
              <a:t>(Находясь в тюрьме </a:t>
            </a:r>
            <a:r>
              <a:rPr lang="ru-RU" sz="600" dirty="0" err="1"/>
              <a:t>Инсейна</a:t>
            </a:r>
            <a:r>
              <a:rPr lang="ru-RU" sz="600" dirty="0"/>
              <a:t> в июле 1941 года, </a:t>
            </a:r>
            <a:r>
              <a:rPr lang="ru-RU" sz="600" dirty="0" err="1"/>
              <a:t>Такин</a:t>
            </a:r>
            <a:r>
              <a:rPr lang="ru-RU" sz="600" dirty="0"/>
              <a:t> Со и </a:t>
            </a:r>
            <a:r>
              <a:rPr lang="ru-RU" sz="600" dirty="0" err="1"/>
              <a:t>Тан</a:t>
            </a:r>
            <a:r>
              <a:rPr lang="ru-RU" sz="600" dirty="0"/>
              <a:t> Тун были соавторами </a:t>
            </a:r>
            <a:r>
              <a:rPr lang="ru-RU" sz="600" i="1" dirty="0"/>
              <a:t>Манифеста </a:t>
            </a:r>
            <a:r>
              <a:rPr lang="ru-RU" sz="600" i="1" dirty="0" err="1"/>
              <a:t>Инсейна</a:t>
            </a:r>
            <a:r>
              <a:rPr lang="ru-RU" sz="600" dirty="0"/>
              <a:t> , в котором фашизм объявлен главным врагом в предстоящей войне и содержится призыв к временному сотрудничеству с англичанами и созданию широкого коалиционного альянса. это должно включать в себя </a:t>
            </a:r>
            <a:r>
              <a:rPr lang="ru-RU" sz="600" dirty="0">
                <a:hlinkClick r:id="rId3" tooltip="Советский Союз"/>
              </a:rPr>
              <a:t>Советский Союз</a:t>
            </a:r>
            <a:r>
              <a:rPr lang="ru-RU" sz="600" dirty="0"/>
              <a:t> .)</a:t>
            </a:r>
          </a:p>
        </p:txBody>
      </p:sp>
      <p:sp>
        <p:nvSpPr>
          <p:cNvPr id="482" name="Прямоугольник 481"/>
          <p:cNvSpPr/>
          <p:nvPr/>
        </p:nvSpPr>
        <p:spPr>
          <a:xfrm>
            <a:off x="3430427" y="14441259"/>
            <a:ext cx="880349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Than </a:t>
            </a:r>
            <a:r>
              <a:rPr lang="en-US" sz="1600" b="1" dirty="0" err="1"/>
              <a:t>Tun</a:t>
            </a:r>
            <a:endParaRPr lang="en-US" sz="1600" b="1" dirty="0"/>
          </a:p>
        </p:txBody>
      </p:sp>
      <p:sp>
        <p:nvSpPr>
          <p:cNvPr id="487" name="Прямоугольник 486"/>
          <p:cNvSpPr/>
          <p:nvPr/>
        </p:nvSpPr>
        <p:spPr>
          <a:xfrm>
            <a:off x="2199836" y="13342986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Повернуть на линию Народного фронта</a:t>
            </a:r>
            <a:endParaRPr lang="ru-RU" sz="900" dirty="0"/>
          </a:p>
        </p:txBody>
      </p:sp>
      <p:sp>
        <p:nvSpPr>
          <p:cNvPr id="489" name="Прямоугольник 488"/>
          <p:cNvSpPr/>
          <p:nvPr/>
        </p:nvSpPr>
        <p:spPr>
          <a:xfrm>
            <a:off x="4379782" y="14855840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культиваторов Красного Флага</a:t>
            </a:r>
            <a:endParaRPr lang="ru-RU" sz="600" dirty="0"/>
          </a:p>
        </p:txBody>
      </p:sp>
      <p:sp>
        <p:nvSpPr>
          <p:cNvPr id="490" name="Прямоугольник 489"/>
          <p:cNvSpPr/>
          <p:nvPr/>
        </p:nvSpPr>
        <p:spPr>
          <a:xfrm>
            <a:off x="0" y="1334544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Белый Флаг</a:t>
            </a:r>
          </a:p>
        </p:txBody>
      </p:sp>
      <p:sp>
        <p:nvSpPr>
          <p:cNvPr id="494" name="Прямоугольник 493"/>
          <p:cNvSpPr/>
          <p:nvPr/>
        </p:nvSpPr>
        <p:spPr>
          <a:xfrm>
            <a:off x="4387144" y="13344286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Поднять Красный Флаг</a:t>
            </a:r>
          </a:p>
        </p:txBody>
      </p:sp>
      <p:sp>
        <p:nvSpPr>
          <p:cNvPr id="495" name="Прямоугольник 494"/>
          <p:cNvSpPr/>
          <p:nvPr/>
        </p:nvSpPr>
        <p:spPr>
          <a:xfrm>
            <a:off x="5510778" y="14426918"/>
            <a:ext cx="996898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fontAlgn="base"/>
            <a:r>
              <a:rPr lang="en-US" sz="1600" b="1" dirty="0" err="1"/>
              <a:t>Thakin</a:t>
            </a:r>
            <a:r>
              <a:rPr lang="en-US" sz="1600" b="1" dirty="0"/>
              <a:t> </a:t>
            </a:r>
            <a:r>
              <a:rPr lang="en-US" sz="1600" b="1" dirty="0" err="1"/>
              <a:t>Soe</a:t>
            </a:r>
            <a:endParaRPr lang="en-US" sz="1600" b="1" dirty="0"/>
          </a:p>
        </p:txBody>
      </p:sp>
      <p:sp>
        <p:nvSpPr>
          <p:cNvPr id="419" name="Прямоугольник 418"/>
          <p:cNvSpPr/>
          <p:nvPr/>
        </p:nvSpPr>
        <p:spPr>
          <a:xfrm>
            <a:off x="2203239" y="14862887"/>
            <a:ext cx="2115918" cy="1080000"/>
          </a:xfrm>
          <a:prstGeom prst="rect">
            <a:avLst/>
          </a:prstGeom>
          <a:gradFill flip="none" rotWithShape="1">
            <a:gsLst>
              <a:gs pos="0">
                <a:schemeClr val="accent1"/>
              </a:gs>
              <a:gs pos="100000">
                <a:srgbClr val="FF0000"/>
              </a:gs>
            </a:gsLst>
            <a:lin ang="5400000" scaled="1"/>
            <a:tileRect/>
          </a:gra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Культурная революция (избавление от большей части оппозиции)</a:t>
            </a:r>
            <a:endParaRPr lang="ru-RU" sz="600" dirty="0"/>
          </a:p>
        </p:txBody>
      </p:sp>
      <p:sp>
        <p:nvSpPr>
          <p:cNvPr id="505" name="Прямоугольник 504"/>
          <p:cNvSpPr/>
          <p:nvPr/>
        </p:nvSpPr>
        <p:spPr>
          <a:xfrm>
            <a:off x="0" y="14426003"/>
            <a:ext cx="842727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 err="1"/>
              <a:t>Aung</a:t>
            </a:r>
            <a:r>
              <a:rPr lang="en-US" sz="1600" dirty="0"/>
              <a:t> San</a:t>
            </a:r>
            <a:endParaRPr lang="ru-RU" sz="1600" b="1" spc="300" dirty="0"/>
          </a:p>
        </p:txBody>
      </p:sp>
      <p:sp>
        <p:nvSpPr>
          <p:cNvPr id="506" name="Прямоугольник 505"/>
          <p:cNvSpPr/>
          <p:nvPr/>
        </p:nvSpPr>
        <p:spPr>
          <a:xfrm>
            <a:off x="261" y="1486354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Создать народную организацию добровольцев</a:t>
            </a:r>
            <a:endParaRPr lang="ru-RU" sz="800" dirty="0"/>
          </a:p>
        </p:txBody>
      </p:sp>
      <p:sp>
        <p:nvSpPr>
          <p:cNvPr id="507" name="Прямоугольник 506"/>
          <p:cNvSpPr/>
          <p:nvPr/>
        </p:nvSpPr>
        <p:spPr>
          <a:xfrm>
            <a:off x="1104664" y="16419129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Закрепить </a:t>
            </a:r>
            <a:r>
              <a:rPr lang="ru-RU" sz="1400" dirty="0" err="1"/>
              <a:t>Пангалонское</a:t>
            </a:r>
            <a:r>
              <a:rPr lang="ru-RU" sz="1400" dirty="0"/>
              <a:t> соглашение</a:t>
            </a:r>
          </a:p>
        </p:txBody>
      </p:sp>
      <p:sp>
        <p:nvSpPr>
          <p:cNvPr id="508" name="Прямоугольник 507"/>
          <p:cNvSpPr/>
          <p:nvPr/>
        </p:nvSpPr>
        <p:spPr>
          <a:xfrm>
            <a:off x="-1684" y="17796707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Самостоятельная подготовка генералитета</a:t>
            </a:r>
          </a:p>
        </p:txBody>
      </p:sp>
      <p:sp>
        <p:nvSpPr>
          <p:cNvPr id="510" name="Прямоугольник 509"/>
          <p:cNvSpPr/>
          <p:nvPr/>
        </p:nvSpPr>
        <p:spPr>
          <a:xfrm>
            <a:off x="4380877" y="1780858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Спровоцировать </a:t>
            </a:r>
            <a:r>
              <a:rPr lang="ru-RU" sz="1400" dirty="0" err="1"/>
              <a:t>Каренских</a:t>
            </a:r>
            <a:r>
              <a:rPr lang="ru-RU" sz="1400" dirty="0"/>
              <a:t> националистов</a:t>
            </a:r>
          </a:p>
        </p:txBody>
      </p:sp>
      <p:sp>
        <p:nvSpPr>
          <p:cNvPr id="512" name="Прямоугольник 511"/>
          <p:cNvSpPr/>
          <p:nvPr/>
        </p:nvSpPr>
        <p:spPr>
          <a:xfrm>
            <a:off x="4378898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Индией</a:t>
            </a:r>
          </a:p>
        </p:txBody>
      </p:sp>
      <p:cxnSp>
        <p:nvCxnSpPr>
          <p:cNvPr id="513" name="Соединительная линия уступом 512"/>
          <p:cNvCxnSpPr>
            <a:stCxn id="84" idx="2"/>
            <a:endCxn id="490" idx="0"/>
          </p:cNvCxnSpPr>
          <p:nvPr/>
        </p:nvCxnSpPr>
        <p:spPr>
          <a:xfrm rot="5400000">
            <a:off x="4059682" y="9608801"/>
            <a:ext cx="734922" cy="673836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19" name="Соединительная линия уступом 518"/>
          <p:cNvCxnSpPr>
            <a:stCxn id="84" idx="2"/>
            <a:endCxn id="487" idx="0"/>
          </p:cNvCxnSpPr>
          <p:nvPr/>
        </p:nvCxnSpPr>
        <p:spPr>
          <a:xfrm rot="5400000">
            <a:off x="5160830" y="10707489"/>
            <a:ext cx="732463" cy="453853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3" name="Соединительная линия уступом 522"/>
          <p:cNvCxnSpPr>
            <a:stCxn id="84" idx="2"/>
            <a:endCxn id="494" idx="0"/>
          </p:cNvCxnSpPr>
          <p:nvPr/>
        </p:nvCxnSpPr>
        <p:spPr>
          <a:xfrm rot="5400000">
            <a:off x="6253834" y="11801793"/>
            <a:ext cx="733763" cy="2351223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6" name="Прямая со стрелкой 525"/>
          <p:cNvCxnSpPr>
            <a:stCxn id="490" idx="2"/>
            <a:endCxn id="506" idx="0"/>
          </p:cNvCxnSpPr>
          <p:nvPr/>
        </p:nvCxnSpPr>
        <p:spPr>
          <a:xfrm>
            <a:off x="1057959" y="14425445"/>
            <a:ext cx="261" cy="43809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5" name="Прямая со стрелкой 534"/>
          <p:cNvCxnSpPr>
            <a:stCxn id="487" idx="2"/>
            <a:endCxn id="419" idx="0"/>
          </p:cNvCxnSpPr>
          <p:nvPr/>
        </p:nvCxnSpPr>
        <p:spPr>
          <a:xfrm>
            <a:off x="3257795" y="14422986"/>
            <a:ext cx="3403" cy="43990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1" name="Прямая со стрелкой 540"/>
          <p:cNvCxnSpPr>
            <a:stCxn id="506" idx="2"/>
            <a:endCxn id="508" idx="0"/>
          </p:cNvCxnSpPr>
          <p:nvPr/>
        </p:nvCxnSpPr>
        <p:spPr>
          <a:xfrm flipH="1">
            <a:off x="1056275" y="15943544"/>
            <a:ext cx="1945" cy="185316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8" name="Прямая со стрелкой 547"/>
          <p:cNvCxnSpPr>
            <a:stCxn id="419" idx="2"/>
            <a:endCxn id="479" idx="0"/>
          </p:cNvCxnSpPr>
          <p:nvPr/>
        </p:nvCxnSpPr>
        <p:spPr>
          <a:xfrm>
            <a:off x="3261198" y="15942887"/>
            <a:ext cx="1979" cy="18551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4" name="Прямая со стрелкой 583"/>
          <p:cNvCxnSpPr>
            <a:stCxn id="510" idx="2"/>
            <a:endCxn id="512" idx="0"/>
          </p:cNvCxnSpPr>
          <p:nvPr/>
        </p:nvCxnSpPr>
        <p:spPr>
          <a:xfrm flipH="1">
            <a:off x="5436857" y="18888583"/>
            <a:ext cx="1979" cy="183931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0" name="Прямая со стрелкой 589"/>
          <p:cNvCxnSpPr>
            <a:stCxn id="489" idx="2"/>
            <a:endCxn id="510" idx="0"/>
          </p:cNvCxnSpPr>
          <p:nvPr/>
        </p:nvCxnSpPr>
        <p:spPr>
          <a:xfrm>
            <a:off x="5437741" y="15935840"/>
            <a:ext cx="1095" cy="187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96" name="Прямая со стрелкой 595"/>
          <p:cNvCxnSpPr>
            <a:stCxn id="494" idx="2"/>
            <a:endCxn id="489" idx="0"/>
          </p:cNvCxnSpPr>
          <p:nvPr/>
        </p:nvCxnSpPr>
        <p:spPr>
          <a:xfrm flipH="1">
            <a:off x="5437741" y="14424286"/>
            <a:ext cx="7362" cy="4315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6" name="Соединительная линия уступом 605"/>
          <p:cNvCxnSpPr>
            <a:stCxn id="419" idx="2"/>
            <a:endCxn id="507" idx="0"/>
          </p:cNvCxnSpPr>
          <p:nvPr/>
        </p:nvCxnSpPr>
        <p:spPr>
          <a:xfrm rot="5400000">
            <a:off x="2473790" y="15631721"/>
            <a:ext cx="476242" cy="109857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0" name="Соединительная линия уступом 609"/>
          <p:cNvCxnSpPr>
            <a:stCxn id="506" idx="2"/>
            <a:endCxn id="507" idx="0"/>
          </p:cNvCxnSpPr>
          <p:nvPr/>
        </p:nvCxnSpPr>
        <p:spPr>
          <a:xfrm rot="16200000" flipH="1">
            <a:off x="1372629" y="15629134"/>
            <a:ext cx="475585" cy="110440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5" name="Прямая соединительная линия 614"/>
          <p:cNvCxnSpPr>
            <a:stCxn id="490" idx="3"/>
            <a:endCxn id="487" idx="1"/>
          </p:cNvCxnSpPr>
          <p:nvPr/>
        </p:nvCxnSpPr>
        <p:spPr>
          <a:xfrm flipV="1">
            <a:off x="2115918" y="13882986"/>
            <a:ext cx="83918" cy="2459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19" name="Прямая соединительная линия 618"/>
          <p:cNvCxnSpPr>
            <a:stCxn id="487" idx="3"/>
            <a:endCxn id="494" idx="1"/>
          </p:cNvCxnSpPr>
          <p:nvPr/>
        </p:nvCxnSpPr>
        <p:spPr>
          <a:xfrm>
            <a:off x="4315754" y="13882986"/>
            <a:ext cx="71390" cy="1300"/>
          </a:xfrm>
          <a:prstGeom prst="line">
            <a:avLst/>
          </a:prstGeom>
          <a:ln w="76200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23" name="Прямоугольник 622"/>
          <p:cNvSpPr/>
          <p:nvPr/>
        </p:nvSpPr>
        <p:spPr>
          <a:xfrm>
            <a:off x="6736508" y="13330432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Экстренные вложения в военную промышленность</a:t>
            </a:r>
          </a:p>
        </p:txBody>
      </p:sp>
      <p:sp>
        <p:nvSpPr>
          <p:cNvPr id="633" name="Прямоугольник 632"/>
          <p:cNvSpPr/>
          <p:nvPr/>
        </p:nvSpPr>
        <p:spPr>
          <a:xfrm>
            <a:off x="9085865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Раздавить сепаратистов</a:t>
            </a:r>
          </a:p>
        </p:txBody>
      </p:sp>
      <p:cxnSp>
        <p:nvCxnSpPr>
          <p:cNvPr id="636" name="Соединительная линия уступом 635"/>
          <p:cNvCxnSpPr>
            <a:stCxn id="623" idx="2"/>
            <a:endCxn id="633" idx="0"/>
          </p:cNvCxnSpPr>
          <p:nvPr/>
        </p:nvCxnSpPr>
        <p:spPr>
          <a:xfrm rot="16200000" flipH="1">
            <a:off x="8750114" y="13454784"/>
            <a:ext cx="438062" cy="2349357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1" name="Прямая со стрелкой 640"/>
          <p:cNvCxnSpPr>
            <a:stCxn id="84" idx="2"/>
            <a:endCxn id="623" idx="0"/>
          </p:cNvCxnSpPr>
          <p:nvPr/>
        </p:nvCxnSpPr>
        <p:spPr>
          <a:xfrm flipH="1">
            <a:off x="7794467" y="12610523"/>
            <a:ext cx="1859" cy="7199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44" name="Прямоугольник 643"/>
          <p:cNvSpPr/>
          <p:nvPr/>
        </p:nvSpPr>
        <p:spPr>
          <a:xfrm>
            <a:off x="6734528" y="148484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Аграрная реформа</a:t>
            </a:r>
          </a:p>
        </p:txBody>
      </p:sp>
      <p:sp>
        <p:nvSpPr>
          <p:cNvPr id="645" name="Прямоугольник 644"/>
          <p:cNvSpPr/>
          <p:nvPr/>
        </p:nvSpPr>
        <p:spPr>
          <a:xfrm>
            <a:off x="6734528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Развить культ личности</a:t>
            </a:r>
          </a:p>
        </p:txBody>
      </p:sp>
      <p:sp>
        <p:nvSpPr>
          <p:cNvPr id="647" name="Прямоугольник 646"/>
          <p:cNvSpPr/>
          <p:nvPr/>
        </p:nvSpPr>
        <p:spPr>
          <a:xfrm>
            <a:off x="9085845" y="16427913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Восстановление после гражданской войны</a:t>
            </a:r>
          </a:p>
        </p:txBody>
      </p:sp>
      <p:cxnSp>
        <p:nvCxnSpPr>
          <p:cNvPr id="665" name="Прямая со стрелкой 664"/>
          <p:cNvCxnSpPr>
            <a:stCxn id="453" idx="2"/>
            <a:endCxn id="470" idx="0"/>
          </p:cNvCxnSpPr>
          <p:nvPr/>
        </p:nvCxnSpPr>
        <p:spPr>
          <a:xfrm flipH="1">
            <a:off x="36192491" y="17502485"/>
            <a:ext cx="6634" cy="29579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4" name="Прямая со стрелкой 673"/>
          <p:cNvCxnSpPr>
            <a:stCxn id="623" idx="2"/>
            <a:endCxn id="644" idx="0"/>
          </p:cNvCxnSpPr>
          <p:nvPr/>
        </p:nvCxnSpPr>
        <p:spPr>
          <a:xfrm flipH="1">
            <a:off x="7792487" y="14410432"/>
            <a:ext cx="1980" cy="43806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9" name="Прямая со стрелкой 678"/>
          <p:cNvCxnSpPr>
            <a:stCxn id="644" idx="2"/>
            <a:endCxn id="645" idx="0"/>
          </p:cNvCxnSpPr>
          <p:nvPr/>
        </p:nvCxnSpPr>
        <p:spPr>
          <a:xfrm>
            <a:off x="7792487" y="15928494"/>
            <a:ext cx="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8" name="Прямая со стрелкой 697"/>
          <p:cNvCxnSpPr>
            <a:stCxn id="633" idx="2"/>
            <a:endCxn id="647" idx="0"/>
          </p:cNvCxnSpPr>
          <p:nvPr/>
        </p:nvCxnSpPr>
        <p:spPr>
          <a:xfrm flipH="1">
            <a:off x="10143804" y="15928494"/>
            <a:ext cx="20" cy="49941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2" name="Прямоугольник 701"/>
          <p:cNvSpPr/>
          <p:nvPr/>
        </p:nvSpPr>
        <p:spPr>
          <a:xfrm>
            <a:off x="1113212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Интеграция малых народов</a:t>
            </a:r>
          </a:p>
        </p:txBody>
      </p:sp>
      <p:sp>
        <p:nvSpPr>
          <p:cNvPr id="713" name="Прямоугольник 712"/>
          <p:cNvSpPr/>
          <p:nvPr/>
        </p:nvSpPr>
        <p:spPr>
          <a:xfrm>
            <a:off x="0" y="20727895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Искать поддержки у Коммунистического Китая</a:t>
            </a:r>
          </a:p>
        </p:txBody>
      </p:sp>
      <p:cxnSp>
        <p:nvCxnSpPr>
          <p:cNvPr id="720" name="Прямая соединительная линия 719"/>
          <p:cNvCxnSpPr>
            <a:stCxn id="713" idx="3"/>
            <a:endCxn id="728" idx="1"/>
          </p:cNvCxnSpPr>
          <p:nvPr/>
        </p:nvCxnSpPr>
        <p:spPr>
          <a:xfrm flipV="1">
            <a:off x="2115918" y="21265915"/>
            <a:ext cx="87817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3" name="Прямая со стрелкой 722"/>
          <p:cNvCxnSpPr>
            <a:stCxn id="508" idx="2"/>
            <a:endCxn id="713" idx="0"/>
          </p:cNvCxnSpPr>
          <p:nvPr/>
        </p:nvCxnSpPr>
        <p:spPr>
          <a:xfrm>
            <a:off x="1056275" y="18876707"/>
            <a:ext cx="1684" cy="1851188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28" name="Прямоугольник 727"/>
          <p:cNvSpPr/>
          <p:nvPr/>
        </p:nvSpPr>
        <p:spPr>
          <a:xfrm>
            <a:off x="2203735" y="20725915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Союз с СССР</a:t>
            </a:r>
          </a:p>
        </p:txBody>
      </p:sp>
      <p:cxnSp>
        <p:nvCxnSpPr>
          <p:cNvPr id="731" name="Прямая соединительная линия 730"/>
          <p:cNvCxnSpPr>
            <a:stCxn id="728" idx="3"/>
            <a:endCxn id="512" idx="1"/>
          </p:cNvCxnSpPr>
          <p:nvPr/>
        </p:nvCxnSpPr>
        <p:spPr>
          <a:xfrm>
            <a:off x="4319653" y="21265915"/>
            <a:ext cx="59245" cy="1980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0" name="Прямоугольник 739"/>
          <p:cNvSpPr/>
          <p:nvPr/>
        </p:nvSpPr>
        <p:spPr>
          <a:xfrm>
            <a:off x="15900715" y="17804078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1" name="Прямоугольник 740"/>
          <p:cNvSpPr/>
          <p:nvPr/>
        </p:nvSpPr>
        <p:spPr>
          <a:xfrm>
            <a:off x="14847547" y="17801806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42" name="Прямоугольник 741"/>
          <p:cNvSpPr/>
          <p:nvPr/>
        </p:nvSpPr>
        <p:spPr>
          <a:xfrm>
            <a:off x="14852174" y="17801187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туземные княжества Индии</a:t>
            </a:r>
            <a:endParaRPr lang="ru-RU" sz="700" dirty="0"/>
          </a:p>
        </p:txBody>
      </p:sp>
      <p:cxnSp>
        <p:nvCxnSpPr>
          <p:cNvPr id="743" name="Соединительная линия уступом 742"/>
          <p:cNvCxnSpPr>
            <a:stCxn id="657" idx="2"/>
            <a:endCxn id="751" idx="0"/>
          </p:cNvCxnSpPr>
          <p:nvPr/>
        </p:nvCxnSpPr>
        <p:spPr>
          <a:xfrm rot="5400000">
            <a:off x="11787031" y="17102078"/>
            <a:ext cx="321465" cy="107675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6" name="Соединительная линия уступом 745"/>
          <p:cNvCxnSpPr>
            <a:stCxn id="660" idx="2"/>
            <a:endCxn id="742" idx="0"/>
          </p:cNvCxnSpPr>
          <p:nvPr/>
        </p:nvCxnSpPr>
        <p:spPr>
          <a:xfrm rot="16200000" flipH="1">
            <a:off x="15197463" y="17088517"/>
            <a:ext cx="321466" cy="110387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49" name="Прямоугольник 748"/>
          <p:cNvSpPr/>
          <p:nvPr/>
        </p:nvSpPr>
        <p:spPr>
          <a:xfrm>
            <a:off x="11399967" y="17804079"/>
            <a:ext cx="1057959" cy="1080000"/>
          </a:xfrm>
          <a:prstGeom prst="rect">
            <a:avLst/>
          </a:prstGeom>
          <a:solidFill>
            <a:srgbClr val="FFC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0" name="Прямоугольник 749"/>
          <p:cNvSpPr/>
          <p:nvPr/>
        </p:nvSpPr>
        <p:spPr>
          <a:xfrm>
            <a:off x="10346799" y="17801807"/>
            <a:ext cx="1057959" cy="1080000"/>
          </a:xfrm>
          <a:prstGeom prst="rect">
            <a:avLst/>
          </a:prstGeom>
          <a:solidFill>
            <a:srgbClr val="FF0000"/>
          </a:solidFill>
          <a:ln w="28575">
            <a:noFill/>
          </a:ln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endParaRPr lang="ru-RU" sz="3200" dirty="0"/>
          </a:p>
        </p:txBody>
      </p:sp>
      <p:sp>
        <p:nvSpPr>
          <p:cNvPr id="751" name="Прямоугольник 750"/>
          <p:cNvSpPr/>
          <p:nvPr/>
        </p:nvSpPr>
        <p:spPr>
          <a:xfrm>
            <a:off x="10351426" y="17801188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Индокитай</a:t>
            </a:r>
            <a:endParaRPr lang="ru-RU" sz="700" dirty="0"/>
          </a:p>
        </p:txBody>
      </p:sp>
      <p:cxnSp>
        <p:nvCxnSpPr>
          <p:cNvPr id="753" name="Соединительная линия уступом 752"/>
          <p:cNvCxnSpPr>
            <a:stCxn id="657" idx="2"/>
            <a:endCxn id="651" idx="0"/>
          </p:cNvCxnSpPr>
          <p:nvPr/>
        </p:nvCxnSpPr>
        <p:spPr>
          <a:xfrm rot="16200000" flipH="1">
            <a:off x="12903311" y="17062551"/>
            <a:ext cx="323443" cy="115778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56" name="Соединительная линия уступом 755"/>
          <p:cNvCxnSpPr>
            <a:stCxn id="660" idx="2"/>
            <a:endCxn id="651" idx="0"/>
          </p:cNvCxnSpPr>
          <p:nvPr/>
        </p:nvCxnSpPr>
        <p:spPr>
          <a:xfrm rot="5400000">
            <a:off x="14063371" y="17060276"/>
            <a:ext cx="323445" cy="1162335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3" name="Прямая со стрелкой 492"/>
          <p:cNvCxnSpPr>
            <a:stCxn id="282" idx="2"/>
            <a:endCxn id="288" idx="0"/>
          </p:cNvCxnSpPr>
          <p:nvPr/>
        </p:nvCxnSpPr>
        <p:spPr>
          <a:xfrm>
            <a:off x="35155535" y="26717958"/>
            <a:ext cx="6845" cy="509965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499" name="Соединительная линия уступом 498"/>
          <p:cNvCxnSpPr>
            <a:stCxn id="319" idx="2"/>
            <a:endCxn id="340" idx="0"/>
          </p:cNvCxnSpPr>
          <p:nvPr/>
        </p:nvCxnSpPr>
        <p:spPr>
          <a:xfrm rot="16200000" flipH="1">
            <a:off x="31216807" y="25743503"/>
            <a:ext cx="489492" cy="24793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02" name="Прямоугольник 501"/>
          <p:cNvSpPr/>
          <p:nvPr/>
        </p:nvSpPr>
        <p:spPr>
          <a:xfrm>
            <a:off x="45647514" y="500082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Сформировать правительство</a:t>
            </a:r>
          </a:p>
        </p:txBody>
      </p:sp>
      <p:cxnSp>
        <p:nvCxnSpPr>
          <p:cNvPr id="515" name="Прямая соединительная линия 514"/>
          <p:cNvCxnSpPr>
            <a:stCxn id="90" idx="3"/>
            <a:endCxn id="502" idx="1"/>
          </p:cNvCxnSpPr>
          <p:nvPr/>
        </p:nvCxnSpPr>
        <p:spPr>
          <a:xfrm>
            <a:off x="30398461" y="5540825"/>
            <a:ext cx="15249053" cy="1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16" name="Прямоугольник 515"/>
          <p:cNvSpPr/>
          <p:nvPr/>
        </p:nvSpPr>
        <p:spPr>
          <a:xfrm>
            <a:off x="50695992" y="6533691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королевской семьи</a:t>
            </a:r>
          </a:p>
        </p:txBody>
      </p:sp>
      <p:sp>
        <p:nvSpPr>
          <p:cNvPr id="520" name="Прямоугольник 519"/>
          <p:cNvSpPr/>
          <p:nvPr/>
        </p:nvSpPr>
        <p:spPr>
          <a:xfrm>
            <a:off x="48166620" y="8220393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Объединить Союз Пяти Цветков</a:t>
            </a:r>
          </a:p>
        </p:txBody>
      </p:sp>
      <p:sp>
        <p:nvSpPr>
          <p:cNvPr id="522" name="Прямоугольник 521"/>
          <p:cNvSpPr/>
          <p:nvPr/>
        </p:nvSpPr>
        <p:spPr>
          <a:xfrm>
            <a:off x="45641087" y="8211514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Заручиться поддержкой крупных промышленников</a:t>
            </a:r>
          </a:p>
        </p:txBody>
      </p:sp>
      <p:cxnSp>
        <p:nvCxnSpPr>
          <p:cNvPr id="525" name="Соединительная линия уступом 524"/>
          <p:cNvCxnSpPr>
            <a:stCxn id="502" idx="2"/>
            <a:endCxn id="522" idx="0"/>
          </p:cNvCxnSpPr>
          <p:nvPr/>
        </p:nvCxnSpPr>
        <p:spPr>
          <a:xfrm rot="5400000">
            <a:off x="45636916" y="7142957"/>
            <a:ext cx="2130688" cy="642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29" name="Соединительная линия уступом 528"/>
          <p:cNvCxnSpPr>
            <a:stCxn id="502" idx="2"/>
            <a:endCxn id="516" idx="0"/>
          </p:cNvCxnSpPr>
          <p:nvPr/>
        </p:nvCxnSpPr>
        <p:spPr>
          <a:xfrm rot="16200000" flipH="1">
            <a:off x="49003280" y="3783019"/>
            <a:ext cx="452865" cy="504847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32" name="Соединительная линия уступом 531"/>
          <p:cNvCxnSpPr>
            <a:stCxn id="211" idx="2"/>
            <a:endCxn id="502" idx="0"/>
          </p:cNvCxnSpPr>
          <p:nvPr/>
        </p:nvCxnSpPr>
        <p:spPr>
          <a:xfrm rot="16200000" flipH="1">
            <a:off x="37459088" y="-4245560"/>
            <a:ext cx="1140153" cy="17352618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36" name="Прямоугольник 535"/>
          <p:cNvSpPr/>
          <p:nvPr/>
        </p:nvSpPr>
        <p:spPr>
          <a:xfrm>
            <a:off x="48170672" y="9944872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Проведение реформ</a:t>
            </a:r>
          </a:p>
        </p:txBody>
      </p:sp>
      <p:sp>
        <p:nvSpPr>
          <p:cNvPr id="537" name="Прямоугольник 536"/>
          <p:cNvSpPr/>
          <p:nvPr/>
        </p:nvSpPr>
        <p:spPr>
          <a:xfrm>
            <a:off x="45641087" y="99554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Новые фабрики</a:t>
            </a:r>
          </a:p>
        </p:txBody>
      </p:sp>
      <p:sp>
        <p:nvSpPr>
          <p:cNvPr id="538" name="Прямоугольник 537"/>
          <p:cNvSpPr/>
          <p:nvPr/>
        </p:nvSpPr>
        <p:spPr>
          <a:xfrm>
            <a:off x="45641087" y="11608015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Ускоренная Индустриализация</a:t>
            </a:r>
          </a:p>
        </p:txBody>
      </p:sp>
      <p:cxnSp>
        <p:nvCxnSpPr>
          <p:cNvPr id="546" name="Прямая со стрелкой 545"/>
          <p:cNvCxnSpPr>
            <a:stCxn id="522" idx="2"/>
            <a:endCxn id="537" idx="0"/>
          </p:cNvCxnSpPr>
          <p:nvPr/>
        </p:nvCxnSpPr>
        <p:spPr>
          <a:xfrm>
            <a:off x="46699046" y="9291514"/>
            <a:ext cx="0" cy="663892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47" name="Соединительная линия уступом 546"/>
          <p:cNvCxnSpPr>
            <a:stCxn id="89" idx="2"/>
            <a:endCxn id="120" idx="0"/>
          </p:cNvCxnSpPr>
          <p:nvPr/>
        </p:nvCxnSpPr>
        <p:spPr>
          <a:xfrm rot="16200000" flipH="1">
            <a:off x="7935914" y="1392825"/>
            <a:ext cx="2135135" cy="11504411"/>
          </a:xfrm>
          <a:prstGeom prst="bentConnector3">
            <a:avLst>
              <a:gd name="adj1" fmla="val 987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0" name="Соединительная линия уступом 549"/>
          <p:cNvCxnSpPr>
            <a:stCxn id="502" idx="2"/>
            <a:endCxn id="231" idx="0"/>
          </p:cNvCxnSpPr>
          <p:nvPr/>
        </p:nvCxnSpPr>
        <p:spPr>
          <a:xfrm rot="5400000">
            <a:off x="40385861" y="1892984"/>
            <a:ext cx="2131771" cy="10507454"/>
          </a:xfrm>
          <a:prstGeom prst="bentConnector3">
            <a:avLst>
              <a:gd name="adj1" fmla="val 10681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1" name="Соединительная линия уступом 550"/>
          <p:cNvCxnSpPr>
            <a:stCxn id="502" idx="2"/>
            <a:endCxn id="120" idx="0"/>
          </p:cNvCxnSpPr>
          <p:nvPr/>
        </p:nvCxnSpPr>
        <p:spPr>
          <a:xfrm rot="5400000">
            <a:off x="29664694" y="-8828181"/>
            <a:ext cx="2131773" cy="31949786"/>
          </a:xfrm>
          <a:prstGeom prst="bentConnector3">
            <a:avLst>
              <a:gd name="adj1" fmla="val 10492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56" name="Соединительная линия уступом 555"/>
          <p:cNvCxnSpPr>
            <a:stCxn id="89" idx="2"/>
            <a:endCxn id="231" idx="0"/>
          </p:cNvCxnSpPr>
          <p:nvPr/>
        </p:nvCxnSpPr>
        <p:spPr>
          <a:xfrm rot="16200000" flipH="1">
            <a:off x="18657081" y="-9328342"/>
            <a:ext cx="2135133" cy="32946743"/>
          </a:xfrm>
          <a:prstGeom prst="bentConnector3">
            <a:avLst>
              <a:gd name="adj1" fmla="val 10555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58" name="Прямоугольник 557"/>
          <p:cNvSpPr/>
          <p:nvPr/>
        </p:nvSpPr>
        <p:spPr>
          <a:xfrm>
            <a:off x="50695992" y="9946398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Потребовать возвращения королевского имущества</a:t>
            </a:r>
          </a:p>
        </p:txBody>
      </p:sp>
      <p:cxnSp>
        <p:nvCxnSpPr>
          <p:cNvPr id="559" name="Прямая со стрелкой 558"/>
          <p:cNvCxnSpPr>
            <a:stCxn id="516" idx="2"/>
            <a:endCxn id="558" idx="0"/>
          </p:cNvCxnSpPr>
          <p:nvPr/>
        </p:nvCxnSpPr>
        <p:spPr>
          <a:xfrm>
            <a:off x="51753951" y="7613691"/>
            <a:ext cx="0" cy="23327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0" name="Соединительная линия уступом 559"/>
          <p:cNvCxnSpPr>
            <a:stCxn id="520" idx="2"/>
            <a:endCxn id="558" idx="0"/>
          </p:cNvCxnSpPr>
          <p:nvPr/>
        </p:nvCxnSpPr>
        <p:spPr>
          <a:xfrm rot="16200000" flipH="1">
            <a:off x="50166263" y="8358709"/>
            <a:ext cx="646005" cy="2529372"/>
          </a:xfrm>
          <a:prstGeom prst="bentConnector3">
            <a:avLst>
              <a:gd name="adj1" fmla="val 37583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5" name="Прямоугольник 564"/>
          <p:cNvSpPr/>
          <p:nvPr/>
        </p:nvSpPr>
        <p:spPr>
          <a:xfrm>
            <a:off x="53221312" y="9910306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Обелить имя короля </a:t>
            </a:r>
            <a:r>
              <a:rPr lang="ru-RU" sz="1400" dirty="0" err="1"/>
              <a:t>Тибо</a:t>
            </a:r>
            <a:endParaRPr lang="ru-RU" sz="1400" dirty="0"/>
          </a:p>
        </p:txBody>
      </p:sp>
      <p:cxnSp>
        <p:nvCxnSpPr>
          <p:cNvPr id="566" name="Прямая со стрелкой 565"/>
          <p:cNvCxnSpPr>
            <a:stCxn id="520" idx="2"/>
            <a:endCxn id="536" idx="0"/>
          </p:cNvCxnSpPr>
          <p:nvPr/>
        </p:nvCxnSpPr>
        <p:spPr>
          <a:xfrm>
            <a:off x="49224579" y="9300393"/>
            <a:ext cx="4052" cy="64447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9" name="Соединительная линия уступом 568"/>
          <p:cNvCxnSpPr>
            <a:stCxn id="536" idx="2"/>
            <a:endCxn id="538" idx="0"/>
          </p:cNvCxnSpPr>
          <p:nvPr/>
        </p:nvCxnSpPr>
        <p:spPr>
          <a:xfrm rot="5400000">
            <a:off x="47672268" y="10051651"/>
            <a:ext cx="583143" cy="252958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0" name="Соединительная линия уступом 569"/>
          <p:cNvCxnSpPr>
            <a:stCxn id="516" idx="2"/>
            <a:endCxn id="565" idx="0"/>
          </p:cNvCxnSpPr>
          <p:nvPr/>
        </p:nvCxnSpPr>
        <p:spPr>
          <a:xfrm rot="16200000" flipH="1">
            <a:off x="51868304" y="7499338"/>
            <a:ext cx="2296615" cy="2525320"/>
          </a:xfrm>
          <a:prstGeom prst="bentConnector3">
            <a:avLst>
              <a:gd name="adj1" fmla="val 1228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1" name="Прямая со стрелкой 570"/>
          <p:cNvCxnSpPr>
            <a:stCxn id="537" idx="2"/>
            <a:endCxn id="538" idx="0"/>
          </p:cNvCxnSpPr>
          <p:nvPr/>
        </p:nvCxnSpPr>
        <p:spPr>
          <a:xfrm>
            <a:off x="46699046" y="11035406"/>
            <a:ext cx="0" cy="5726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72" name="Прямоугольник 571"/>
          <p:cNvSpPr/>
          <p:nvPr/>
        </p:nvSpPr>
        <p:spPr>
          <a:xfrm>
            <a:off x="50695992" y="11594367"/>
            <a:ext cx="2115918" cy="1080000"/>
          </a:xfrm>
          <a:prstGeom prst="rect">
            <a:avLst/>
          </a:prstGeom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Отменить упразднение трона Бирмы</a:t>
            </a:r>
          </a:p>
        </p:txBody>
      </p:sp>
      <p:cxnSp>
        <p:nvCxnSpPr>
          <p:cNvPr id="576" name="Соединительная линия уступом 575"/>
          <p:cNvCxnSpPr>
            <a:stCxn id="536" idx="2"/>
            <a:endCxn id="572" idx="0"/>
          </p:cNvCxnSpPr>
          <p:nvPr/>
        </p:nvCxnSpPr>
        <p:spPr>
          <a:xfrm rot="16200000" flipH="1">
            <a:off x="50206544" y="10046959"/>
            <a:ext cx="569495" cy="2525320"/>
          </a:xfrm>
          <a:prstGeom prst="bentConnector3">
            <a:avLst>
              <a:gd name="adj1" fmla="val 35915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9" name="Соединительная линия уступом 578"/>
          <p:cNvCxnSpPr>
            <a:stCxn id="565" idx="2"/>
            <a:endCxn id="572" idx="0"/>
          </p:cNvCxnSpPr>
          <p:nvPr/>
        </p:nvCxnSpPr>
        <p:spPr>
          <a:xfrm rot="5400000">
            <a:off x="52714581" y="10029676"/>
            <a:ext cx="604061" cy="2525320"/>
          </a:xfrm>
          <a:prstGeom prst="bentConnector3">
            <a:avLst>
              <a:gd name="adj1" fmla="val 26098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88" name="Прямая со стрелкой 587"/>
          <p:cNvCxnSpPr>
            <a:stCxn id="558" idx="2"/>
            <a:endCxn id="572" idx="0"/>
          </p:cNvCxnSpPr>
          <p:nvPr/>
        </p:nvCxnSpPr>
        <p:spPr>
          <a:xfrm>
            <a:off x="51753951" y="11026398"/>
            <a:ext cx="0" cy="56796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91" name="Прямоугольник 590"/>
          <p:cNvSpPr/>
          <p:nvPr/>
        </p:nvSpPr>
        <p:spPr>
          <a:xfrm rot="16200000">
            <a:off x="47452586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Ba </a:t>
            </a:r>
            <a:r>
              <a:rPr lang="en-US" sz="1600" dirty="0" err="1"/>
              <a:t>Phe</a:t>
            </a:r>
            <a:endParaRPr lang="ru-RU" sz="1600" b="1" spc="300" dirty="0"/>
          </a:p>
        </p:txBody>
      </p:sp>
      <p:sp>
        <p:nvSpPr>
          <p:cNvPr id="594" name="Прямоугольник 593"/>
          <p:cNvSpPr/>
          <p:nvPr/>
        </p:nvSpPr>
        <p:spPr>
          <a:xfrm>
            <a:off x="48178722" y="13064203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Провозгласить дуалистическую монархию</a:t>
            </a:r>
          </a:p>
        </p:txBody>
      </p:sp>
      <p:cxnSp>
        <p:nvCxnSpPr>
          <p:cNvPr id="600" name="Соединительная линия уступом 599"/>
          <p:cNvCxnSpPr>
            <a:stCxn id="572" idx="2"/>
            <a:endCxn id="594" idx="0"/>
          </p:cNvCxnSpPr>
          <p:nvPr/>
        </p:nvCxnSpPr>
        <p:spPr>
          <a:xfrm rot="5400000">
            <a:off x="50300398" y="11610650"/>
            <a:ext cx="389836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01" name="Прямая со стрелкой 600"/>
          <p:cNvCxnSpPr>
            <a:stCxn id="536" idx="2"/>
            <a:endCxn id="594" idx="0"/>
          </p:cNvCxnSpPr>
          <p:nvPr/>
        </p:nvCxnSpPr>
        <p:spPr>
          <a:xfrm>
            <a:off x="49228631" y="11024872"/>
            <a:ext cx="8050" cy="203933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7" name="Прямоугольник 606"/>
          <p:cNvSpPr/>
          <p:nvPr/>
        </p:nvSpPr>
        <p:spPr>
          <a:xfrm rot="5400000">
            <a:off x="49965873" y="13406493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Taw </a:t>
            </a:r>
            <a:r>
              <a:rPr lang="en-US" sz="1600" dirty="0" err="1"/>
              <a:t>Phaya</a:t>
            </a:r>
            <a:r>
              <a:rPr lang="en-US" sz="1600" dirty="0"/>
              <a:t> </a:t>
            </a:r>
            <a:r>
              <a:rPr lang="en-US" sz="1600" dirty="0" err="1"/>
              <a:t>Gyi</a:t>
            </a:r>
            <a:endParaRPr lang="ru-RU" sz="1600" b="1" spc="300" dirty="0"/>
          </a:p>
        </p:txBody>
      </p:sp>
      <p:sp>
        <p:nvSpPr>
          <p:cNvPr id="501" name="Прямоугольник 500"/>
          <p:cNvSpPr/>
          <p:nvPr/>
        </p:nvSpPr>
        <p:spPr>
          <a:xfrm>
            <a:off x="45641087" y="14638969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Изгнать индийских ростовщиков</a:t>
            </a:r>
          </a:p>
        </p:txBody>
      </p:sp>
      <p:cxnSp>
        <p:nvCxnSpPr>
          <p:cNvPr id="539" name="Прямая со стрелкой 538"/>
          <p:cNvCxnSpPr>
            <a:stCxn id="538" idx="2"/>
            <a:endCxn id="501" idx="0"/>
          </p:cNvCxnSpPr>
          <p:nvPr/>
        </p:nvCxnSpPr>
        <p:spPr>
          <a:xfrm>
            <a:off x="46699046" y="12688015"/>
            <a:ext cx="0" cy="195095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68" name="Соединительная линия уступом 567"/>
          <p:cNvCxnSpPr>
            <a:stCxn id="594" idx="2"/>
            <a:endCxn id="501" idx="0"/>
          </p:cNvCxnSpPr>
          <p:nvPr/>
        </p:nvCxnSpPr>
        <p:spPr>
          <a:xfrm rot="5400000">
            <a:off x="47720481" y="13122769"/>
            <a:ext cx="494766" cy="253763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87" name="Прямоугольник 586"/>
          <p:cNvSpPr/>
          <p:nvPr/>
        </p:nvSpPr>
        <p:spPr>
          <a:xfrm>
            <a:off x="50695992" y="14640092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Основать молодёжные монархические лиги</a:t>
            </a:r>
          </a:p>
        </p:txBody>
      </p:sp>
      <p:sp>
        <p:nvSpPr>
          <p:cNvPr id="608" name="Прямоугольник 607"/>
          <p:cNvSpPr/>
          <p:nvPr/>
        </p:nvSpPr>
        <p:spPr>
          <a:xfrm>
            <a:off x="48176149" y="1463897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империю! (решение на формирование империю </a:t>
            </a:r>
            <a:r>
              <a:rPr lang="ru-RU" sz="1400" dirty="0" err="1"/>
              <a:t>Таунгу</a:t>
            </a:r>
            <a:r>
              <a:rPr lang="ru-RU" sz="1400" dirty="0"/>
              <a:t>)</a:t>
            </a:r>
          </a:p>
        </p:txBody>
      </p:sp>
      <p:sp>
        <p:nvSpPr>
          <p:cNvPr id="611" name="Прямоугольник 610"/>
          <p:cNvSpPr/>
          <p:nvPr/>
        </p:nvSpPr>
        <p:spPr>
          <a:xfrm>
            <a:off x="48170672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Сиам</a:t>
            </a:r>
          </a:p>
        </p:txBody>
      </p:sp>
      <p:sp>
        <p:nvSpPr>
          <p:cNvPr id="613" name="Прямоугольник 612"/>
          <p:cNvSpPr/>
          <p:nvPr/>
        </p:nvSpPr>
        <p:spPr>
          <a:xfrm>
            <a:off x="48178597" y="17699247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Захватить западный Индокитай</a:t>
            </a:r>
          </a:p>
        </p:txBody>
      </p:sp>
      <p:sp>
        <p:nvSpPr>
          <p:cNvPr id="616" name="Прямоугольник 615"/>
          <p:cNvSpPr/>
          <p:nvPr/>
        </p:nvSpPr>
        <p:spPr>
          <a:xfrm>
            <a:off x="45646754" y="16257980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Минипур</a:t>
            </a:r>
            <a:r>
              <a:rPr lang="ru-RU" sz="1400" dirty="0"/>
              <a:t> (провинция Индии</a:t>
            </a:r>
          </a:p>
        </p:txBody>
      </p:sp>
      <p:sp>
        <p:nvSpPr>
          <p:cNvPr id="617" name="Прямоугольник 616"/>
          <p:cNvSpPr/>
          <p:nvPr/>
        </p:nvSpPr>
        <p:spPr>
          <a:xfrm>
            <a:off x="50695992" y="16254045"/>
            <a:ext cx="2115918" cy="108000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Вернуть </a:t>
            </a:r>
            <a:r>
              <a:rPr lang="ru-RU" sz="1400" dirty="0" err="1"/>
              <a:t>Кошанпай</a:t>
            </a:r>
            <a:r>
              <a:rPr lang="ru-RU" sz="1400" dirty="0"/>
              <a:t> (юг </a:t>
            </a:r>
            <a:r>
              <a:rPr lang="ru-RU" sz="1400" dirty="0" err="1"/>
              <a:t>Юньаня</a:t>
            </a:r>
            <a:r>
              <a:rPr lang="ru-RU" sz="1400" dirty="0"/>
              <a:t>)</a:t>
            </a:r>
          </a:p>
        </p:txBody>
      </p:sp>
      <p:cxnSp>
        <p:nvCxnSpPr>
          <p:cNvPr id="620" name="Соединительная линия уступом 619"/>
          <p:cNvCxnSpPr>
            <a:stCxn id="608" idx="2"/>
            <a:endCxn id="616" idx="0"/>
          </p:cNvCxnSpPr>
          <p:nvPr/>
        </p:nvCxnSpPr>
        <p:spPr>
          <a:xfrm rot="5400000">
            <a:off x="47699906" y="14723778"/>
            <a:ext cx="539010" cy="252939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2" name="Соединительная линия уступом 621"/>
          <p:cNvCxnSpPr>
            <a:stCxn id="608" idx="2"/>
            <a:endCxn id="617" idx="0"/>
          </p:cNvCxnSpPr>
          <p:nvPr/>
        </p:nvCxnSpPr>
        <p:spPr>
          <a:xfrm rot="16200000" flipH="1">
            <a:off x="50226492" y="14726585"/>
            <a:ext cx="535075" cy="2519843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6" name="Соединительная линия уступом 625"/>
          <p:cNvCxnSpPr>
            <a:stCxn id="594" idx="2"/>
            <a:endCxn id="587" idx="0"/>
          </p:cNvCxnSpPr>
          <p:nvPr/>
        </p:nvCxnSpPr>
        <p:spPr>
          <a:xfrm rot="16200000" flipH="1">
            <a:off x="50247372" y="13133512"/>
            <a:ext cx="495889" cy="25172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27" name="Прямая со стрелкой 626"/>
          <p:cNvCxnSpPr>
            <a:stCxn id="594" idx="2"/>
            <a:endCxn id="608" idx="0"/>
          </p:cNvCxnSpPr>
          <p:nvPr/>
        </p:nvCxnSpPr>
        <p:spPr>
          <a:xfrm flipH="1">
            <a:off x="49234108" y="14144203"/>
            <a:ext cx="2573" cy="4947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1" name="Прямая со стрелкой 630"/>
          <p:cNvCxnSpPr>
            <a:stCxn id="608" idx="2"/>
            <a:endCxn id="611" idx="0"/>
          </p:cNvCxnSpPr>
          <p:nvPr/>
        </p:nvCxnSpPr>
        <p:spPr>
          <a:xfrm flipH="1">
            <a:off x="49228631" y="15718970"/>
            <a:ext cx="5477" cy="539010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2" name="Прямая со стрелкой 631"/>
          <p:cNvCxnSpPr>
            <a:stCxn id="611" idx="2"/>
            <a:endCxn id="613" idx="0"/>
          </p:cNvCxnSpPr>
          <p:nvPr/>
        </p:nvCxnSpPr>
        <p:spPr>
          <a:xfrm>
            <a:off x="49228631" y="17337980"/>
            <a:ext cx="7925" cy="36126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8" name="Прямая соединительная линия 667"/>
          <p:cNvCxnSpPr>
            <a:stCxn id="671" idx="3"/>
            <a:endCxn id="516" idx="1"/>
          </p:cNvCxnSpPr>
          <p:nvPr/>
        </p:nvCxnSpPr>
        <p:spPr>
          <a:xfrm flipV="1">
            <a:off x="43084440" y="7073691"/>
            <a:ext cx="7611552" cy="2723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70" name="Прямоугольник 669"/>
          <p:cNvSpPr/>
          <p:nvPr/>
        </p:nvSpPr>
        <p:spPr>
          <a:xfrm rot="16200000">
            <a:off x="40226499" y="11988628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en-US" sz="1600" dirty="0"/>
              <a:t>U </a:t>
            </a:r>
            <a:r>
              <a:rPr lang="en-US" sz="1600" dirty="0" err="1"/>
              <a:t>Ottama</a:t>
            </a:r>
            <a:endParaRPr lang="en-US" sz="1600" dirty="0"/>
          </a:p>
        </p:txBody>
      </p:sp>
      <p:sp>
        <p:nvSpPr>
          <p:cNvPr id="671" name="Прямоугольник 670"/>
          <p:cNvSpPr/>
          <p:nvPr/>
        </p:nvSpPr>
        <p:spPr>
          <a:xfrm>
            <a:off x="40968522" y="653641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Ставка на политически активных буддистов</a:t>
            </a:r>
          </a:p>
        </p:txBody>
      </p:sp>
      <p:sp>
        <p:nvSpPr>
          <p:cNvPr id="673" name="Прямоугольник 672"/>
          <p:cNvSpPr/>
          <p:nvPr/>
        </p:nvSpPr>
        <p:spPr>
          <a:xfrm>
            <a:off x="38509508" y="822039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Ассоциации «</a:t>
            </a:r>
            <a:r>
              <a:rPr lang="ru-RU" sz="1400" dirty="0" err="1"/>
              <a:t>Вунтарну</a:t>
            </a:r>
            <a:r>
              <a:rPr lang="ru-RU" sz="1400" dirty="0"/>
              <a:t>»</a:t>
            </a:r>
          </a:p>
        </p:txBody>
      </p:sp>
      <p:sp>
        <p:nvSpPr>
          <p:cNvPr id="675" name="Прямоугольник 674"/>
          <p:cNvSpPr/>
          <p:nvPr/>
        </p:nvSpPr>
        <p:spPr>
          <a:xfrm>
            <a:off x="40969919" y="8210523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Распространить создание союзов </a:t>
            </a:r>
            <a:r>
              <a:rPr lang="ru-RU" sz="1400" dirty="0" err="1"/>
              <a:t>Сангхи</a:t>
            </a:r>
            <a:endParaRPr lang="ru-RU" sz="1400" dirty="0"/>
          </a:p>
        </p:txBody>
      </p:sp>
      <p:cxnSp>
        <p:nvCxnSpPr>
          <p:cNvPr id="680" name="Прямая со стрелкой 679"/>
          <p:cNvCxnSpPr>
            <a:stCxn id="671" idx="2"/>
            <a:endCxn id="675" idx="0"/>
          </p:cNvCxnSpPr>
          <p:nvPr/>
        </p:nvCxnSpPr>
        <p:spPr>
          <a:xfrm>
            <a:off x="42026481" y="7616414"/>
            <a:ext cx="1397" cy="594109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2" name="Соединительная линия уступом 681"/>
          <p:cNvCxnSpPr>
            <a:stCxn id="671" idx="2"/>
            <a:endCxn id="673" idx="0"/>
          </p:cNvCxnSpPr>
          <p:nvPr/>
        </p:nvCxnSpPr>
        <p:spPr>
          <a:xfrm rot="5400000">
            <a:off x="40494985" y="6688896"/>
            <a:ext cx="603979" cy="245901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83" name="Прямоугольник 682"/>
          <p:cNvSpPr/>
          <p:nvPr/>
        </p:nvSpPr>
        <p:spPr>
          <a:xfrm>
            <a:off x="43400389" y="8212867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Бойкотировать индийских ростовщиков</a:t>
            </a:r>
          </a:p>
        </p:txBody>
      </p:sp>
      <p:cxnSp>
        <p:nvCxnSpPr>
          <p:cNvPr id="687" name="Соединительная линия уступом 686"/>
          <p:cNvCxnSpPr>
            <a:stCxn id="671" idx="2"/>
            <a:endCxn id="683" idx="0"/>
          </p:cNvCxnSpPr>
          <p:nvPr/>
        </p:nvCxnSpPr>
        <p:spPr>
          <a:xfrm rot="16200000" flipH="1">
            <a:off x="42944188" y="6698706"/>
            <a:ext cx="596453" cy="2431867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0" name="Соединительная линия уступом 689"/>
          <p:cNvCxnSpPr>
            <a:stCxn id="502" idx="2"/>
            <a:endCxn id="520" idx="0"/>
          </p:cNvCxnSpPr>
          <p:nvPr/>
        </p:nvCxnSpPr>
        <p:spPr>
          <a:xfrm rot="16200000" flipH="1">
            <a:off x="46895243" y="5891056"/>
            <a:ext cx="2139567" cy="2519106"/>
          </a:xfrm>
          <a:prstGeom prst="bentConnector3">
            <a:avLst>
              <a:gd name="adj1" fmla="val 1109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95" name="Соединительная линия уступом 694"/>
          <p:cNvCxnSpPr>
            <a:stCxn id="502" idx="2"/>
            <a:endCxn id="671" idx="0"/>
          </p:cNvCxnSpPr>
          <p:nvPr/>
        </p:nvCxnSpPr>
        <p:spPr>
          <a:xfrm rot="5400000">
            <a:off x="44138183" y="3969124"/>
            <a:ext cx="455588" cy="4678992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6" name="Прямоугольник 695"/>
          <p:cNvSpPr/>
          <p:nvPr/>
        </p:nvSpPr>
        <p:spPr>
          <a:xfrm>
            <a:off x="43400389" y="995777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индусов!</a:t>
            </a:r>
          </a:p>
        </p:txBody>
      </p:sp>
      <p:cxnSp>
        <p:nvCxnSpPr>
          <p:cNvPr id="697" name="Прямая со стрелкой 696"/>
          <p:cNvCxnSpPr>
            <a:stCxn id="683" idx="2"/>
            <a:endCxn id="696" idx="0"/>
          </p:cNvCxnSpPr>
          <p:nvPr/>
        </p:nvCxnSpPr>
        <p:spPr>
          <a:xfrm>
            <a:off x="44458348" y="9292867"/>
            <a:ext cx="0" cy="6649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99" name="Прямоугольник 698"/>
          <p:cNvSpPr/>
          <p:nvPr/>
        </p:nvSpPr>
        <p:spPr>
          <a:xfrm>
            <a:off x="38510345" y="9955406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Долой британцев!</a:t>
            </a:r>
          </a:p>
        </p:txBody>
      </p:sp>
      <p:cxnSp>
        <p:nvCxnSpPr>
          <p:cNvPr id="700" name="Прямая со стрелкой 699"/>
          <p:cNvCxnSpPr>
            <a:stCxn id="673" idx="2"/>
            <a:endCxn id="699" idx="0"/>
          </p:cNvCxnSpPr>
          <p:nvPr/>
        </p:nvCxnSpPr>
        <p:spPr>
          <a:xfrm>
            <a:off x="39567467" y="9300393"/>
            <a:ext cx="837" cy="65501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4" name="Соединительная линия уступом 703"/>
          <p:cNvCxnSpPr>
            <a:stCxn id="675" idx="2"/>
            <a:endCxn id="699" idx="0"/>
          </p:cNvCxnSpPr>
          <p:nvPr/>
        </p:nvCxnSpPr>
        <p:spPr>
          <a:xfrm rot="5400000">
            <a:off x="40465650" y="8393177"/>
            <a:ext cx="664883" cy="2459574"/>
          </a:xfrm>
          <a:prstGeom prst="bentConnector3">
            <a:avLst>
              <a:gd name="adj1" fmla="val 37936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05" name="Соединительная линия уступом 704"/>
          <p:cNvCxnSpPr>
            <a:stCxn id="675" idx="2"/>
            <a:endCxn id="696" idx="0"/>
          </p:cNvCxnSpPr>
          <p:nvPr/>
        </p:nvCxnSpPr>
        <p:spPr>
          <a:xfrm rot="16200000" flipH="1">
            <a:off x="42909488" y="8408913"/>
            <a:ext cx="667251" cy="2430470"/>
          </a:xfrm>
          <a:prstGeom prst="bentConnector3">
            <a:avLst>
              <a:gd name="adj1" fmla="val 2355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0" name="Прямоугольник 709"/>
          <p:cNvSpPr/>
          <p:nvPr/>
        </p:nvSpPr>
        <p:spPr>
          <a:xfrm>
            <a:off x="40969920" y="1164604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Речь перед монастырём (у </a:t>
            </a:r>
            <a:r>
              <a:rPr lang="ru-RU" sz="1400" dirty="0" err="1"/>
              <a:t>оттама</a:t>
            </a:r>
            <a:r>
              <a:rPr lang="ru-RU" sz="1400" dirty="0"/>
              <a:t> будет иметь </a:t>
            </a:r>
            <a:r>
              <a:rPr lang="ru-RU" sz="1400" dirty="0" err="1"/>
              <a:t>трейт</a:t>
            </a:r>
            <a:r>
              <a:rPr lang="ru-RU" sz="1400" dirty="0"/>
              <a:t> «Бирманский Ганди»)</a:t>
            </a:r>
          </a:p>
        </p:txBody>
      </p:sp>
      <p:sp>
        <p:nvSpPr>
          <p:cNvPr id="711" name="Прямоугольник 710"/>
          <p:cNvSpPr/>
          <p:nvPr/>
        </p:nvSpPr>
        <p:spPr>
          <a:xfrm>
            <a:off x="40969920" y="9967664"/>
            <a:ext cx="2115918" cy="1080000"/>
          </a:xfrm>
          <a:prstGeom prst="rect">
            <a:avLst/>
          </a:prstGeom>
          <a:solidFill>
            <a:schemeClr val="bg1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газеты «</a:t>
            </a:r>
            <a:r>
              <a:rPr lang="ru-RU" sz="1400" dirty="0" err="1"/>
              <a:t>Сурия</a:t>
            </a:r>
            <a:r>
              <a:rPr lang="ru-RU" sz="1400" dirty="0"/>
              <a:t>»</a:t>
            </a:r>
          </a:p>
        </p:txBody>
      </p:sp>
      <p:cxnSp>
        <p:nvCxnSpPr>
          <p:cNvPr id="712" name="Прямая со стрелкой 711"/>
          <p:cNvCxnSpPr>
            <a:stCxn id="675" idx="2"/>
            <a:endCxn id="711" idx="0"/>
          </p:cNvCxnSpPr>
          <p:nvPr/>
        </p:nvCxnSpPr>
        <p:spPr>
          <a:xfrm>
            <a:off x="42027878" y="9290523"/>
            <a:ext cx="1" cy="677141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14" name="Прямая со стрелкой 713"/>
          <p:cNvCxnSpPr>
            <a:stCxn id="711" idx="2"/>
            <a:endCxn id="710" idx="0"/>
          </p:cNvCxnSpPr>
          <p:nvPr/>
        </p:nvCxnSpPr>
        <p:spPr>
          <a:xfrm>
            <a:off x="42027879" y="11047664"/>
            <a:ext cx="0" cy="598384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15" name="Прямоугольник 714"/>
          <p:cNvSpPr/>
          <p:nvPr/>
        </p:nvSpPr>
        <p:spPr>
          <a:xfrm>
            <a:off x="43400389" y="13064202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Поддержка ручного производства</a:t>
            </a:r>
          </a:p>
        </p:txBody>
      </p:sp>
      <p:sp>
        <p:nvSpPr>
          <p:cNvPr id="716" name="Прямоугольник 715"/>
          <p:cNvSpPr/>
          <p:nvPr/>
        </p:nvSpPr>
        <p:spPr>
          <a:xfrm>
            <a:off x="42185154" y="14833838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Альянс Дхармы</a:t>
            </a:r>
          </a:p>
        </p:txBody>
      </p:sp>
      <p:sp>
        <p:nvSpPr>
          <p:cNvPr id="717" name="Прямоугольник 716"/>
          <p:cNvSpPr/>
          <p:nvPr/>
        </p:nvSpPr>
        <p:spPr>
          <a:xfrm>
            <a:off x="39739015" y="14835440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Выбрать нейтральную сторону</a:t>
            </a:r>
          </a:p>
        </p:txBody>
      </p:sp>
      <p:sp>
        <p:nvSpPr>
          <p:cNvPr id="718" name="Прямоугольник 717"/>
          <p:cNvSpPr/>
          <p:nvPr/>
        </p:nvSpPr>
        <p:spPr>
          <a:xfrm>
            <a:off x="40969920" y="13064204"/>
            <a:ext cx="2115918" cy="1080000"/>
          </a:xfrm>
          <a:prstGeom prst="rect">
            <a:avLst/>
          </a:prstGeom>
          <a:solidFill>
            <a:schemeClr val="accent1">
              <a:lumMod val="60000"/>
              <a:lumOff val="40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Возродить буддистскую ассоциацию молодёжи</a:t>
            </a:r>
          </a:p>
        </p:txBody>
      </p:sp>
      <p:sp>
        <p:nvSpPr>
          <p:cNvPr id="719" name="Прямоугольник 718"/>
          <p:cNvSpPr/>
          <p:nvPr/>
        </p:nvSpPr>
        <p:spPr>
          <a:xfrm>
            <a:off x="37508017" y="13299824"/>
            <a:ext cx="2115918" cy="1080000"/>
          </a:xfrm>
          <a:prstGeom prst="rect">
            <a:avLst/>
          </a:prstGeom>
          <a:noFill/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Защита буддистской религии</a:t>
            </a:r>
          </a:p>
        </p:txBody>
      </p:sp>
      <p:cxnSp>
        <p:nvCxnSpPr>
          <p:cNvPr id="721" name="Прямая соединительная линия 720"/>
          <p:cNvCxnSpPr>
            <a:stCxn id="717" idx="3"/>
            <a:endCxn id="716" idx="1"/>
          </p:cNvCxnSpPr>
          <p:nvPr/>
        </p:nvCxnSpPr>
        <p:spPr>
          <a:xfrm flipV="1">
            <a:off x="41854933" y="15373838"/>
            <a:ext cx="330221" cy="1602"/>
          </a:xfrm>
          <a:prstGeom prst="line">
            <a:avLst/>
          </a:prstGeom>
          <a:ln w="28575">
            <a:solidFill>
              <a:srgbClr val="FF0000"/>
            </a:solidFill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4" name="Соединительная линия уступом 723"/>
          <p:cNvCxnSpPr>
            <a:stCxn id="537" idx="2"/>
            <a:endCxn id="715" idx="0"/>
          </p:cNvCxnSpPr>
          <p:nvPr/>
        </p:nvCxnSpPr>
        <p:spPr>
          <a:xfrm rot="5400000">
            <a:off x="44564299" y="10929455"/>
            <a:ext cx="2028796" cy="2240698"/>
          </a:xfrm>
          <a:prstGeom prst="bentConnector3">
            <a:avLst>
              <a:gd name="adj1" fmla="val 13674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29" name="Соединительная линия уступом 728"/>
          <p:cNvCxnSpPr>
            <a:stCxn id="710" idx="2"/>
            <a:endCxn id="719" idx="0"/>
          </p:cNvCxnSpPr>
          <p:nvPr/>
        </p:nvCxnSpPr>
        <p:spPr>
          <a:xfrm rot="5400000">
            <a:off x="40010040" y="11281985"/>
            <a:ext cx="573776" cy="3461903"/>
          </a:xfrm>
          <a:prstGeom prst="bentConnector3">
            <a:avLst>
              <a:gd name="adj1" fmla="val 2903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3" name="Соединительная линия уступом 732"/>
          <p:cNvCxnSpPr>
            <a:stCxn id="710" idx="2"/>
            <a:endCxn id="715" idx="0"/>
          </p:cNvCxnSpPr>
          <p:nvPr/>
        </p:nvCxnSpPr>
        <p:spPr>
          <a:xfrm rot="16200000" flipH="1">
            <a:off x="43074036" y="11679890"/>
            <a:ext cx="338154" cy="2430469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37" name="Соединительная линия уступом 736"/>
          <p:cNvCxnSpPr>
            <a:stCxn id="718" idx="2"/>
            <a:endCxn id="716" idx="0"/>
          </p:cNvCxnSpPr>
          <p:nvPr/>
        </p:nvCxnSpPr>
        <p:spPr>
          <a:xfrm rot="16200000" flipH="1">
            <a:off x="42290679" y="13881404"/>
            <a:ext cx="689634" cy="1215234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4" name="Соединительная линия уступом 743"/>
          <p:cNvCxnSpPr>
            <a:stCxn id="718" idx="2"/>
            <a:endCxn id="717" idx="0"/>
          </p:cNvCxnSpPr>
          <p:nvPr/>
        </p:nvCxnSpPr>
        <p:spPr>
          <a:xfrm rot="5400000">
            <a:off x="41066809" y="13874370"/>
            <a:ext cx="691236" cy="1230905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748" name="Прямая со стрелкой 747"/>
          <p:cNvCxnSpPr>
            <a:stCxn id="710" idx="2"/>
            <a:endCxn id="718" idx="0"/>
          </p:cNvCxnSpPr>
          <p:nvPr/>
        </p:nvCxnSpPr>
        <p:spPr>
          <a:xfrm>
            <a:off x="42027879" y="12726048"/>
            <a:ext cx="0" cy="338156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561" name="Прямоугольник 560"/>
          <p:cNvSpPr/>
          <p:nvPr/>
        </p:nvSpPr>
        <p:spPr>
          <a:xfrm>
            <a:off x="37484462" y="16420205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Ассоциация Бирма-Япония</a:t>
            </a:r>
            <a:endParaRPr lang="ru-RU" sz="500" dirty="0"/>
          </a:p>
        </p:txBody>
      </p:sp>
      <p:cxnSp>
        <p:nvCxnSpPr>
          <p:cNvPr id="637" name="Соединительная линия уступом 636"/>
          <p:cNvCxnSpPr>
            <a:endCxn id="561" idx="0"/>
          </p:cNvCxnSpPr>
          <p:nvPr/>
        </p:nvCxnSpPr>
        <p:spPr>
          <a:xfrm rot="16200000" flipH="1">
            <a:off x="37104421" y="14982205"/>
            <a:ext cx="530430" cy="2345570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38" name="Прямая со стрелкой 637"/>
          <p:cNvCxnSpPr>
            <a:stCxn id="561" idx="2"/>
            <a:endCxn id="471" idx="0"/>
          </p:cNvCxnSpPr>
          <p:nvPr/>
        </p:nvCxnSpPr>
        <p:spPr>
          <a:xfrm flipH="1">
            <a:off x="38538390" y="17500205"/>
            <a:ext cx="4031" cy="295607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39" name="Прямоугольник 638"/>
          <p:cNvSpPr/>
          <p:nvPr/>
        </p:nvSpPr>
        <p:spPr>
          <a:xfrm>
            <a:off x="36307481" y="9955406"/>
            <a:ext cx="2115918" cy="1080000"/>
          </a:xfrm>
          <a:prstGeom prst="rect">
            <a:avLst/>
          </a:prstGeom>
          <a:solidFill>
            <a:schemeClr val="accent2">
              <a:lumMod val="75000"/>
            </a:schemeClr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Подчинить малые нации (</a:t>
            </a:r>
            <a:r>
              <a:rPr lang="ru-RU" sz="1400" dirty="0" err="1"/>
              <a:t>коризация</a:t>
            </a:r>
            <a:r>
              <a:rPr lang="ru-RU" sz="1400" dirty="0"/>
              <a:t> отдалённых регионов)</a:t>
            </a:r>
          </a:p>
        </p:txBody>
      </p:sp>
      <p:sp>
        <p:nvSpPr>
          <p:cNvPr id="113" name="Прямоугольник 112"/>
          <p:cNvSpPr/>
          <p:nvPr/>
        </p:nvSpPr>
        <p:spPr>
          <a:xfrm rot="16200000">
            <a:off x="34402350" y="8552049"/>
            <a:ext cx="1080000" cy="395420"/>
          </a:xfrm>
          <a:prstGeom prst="rect">
            <a:avLst/>
          </a:prstGeom>
          <a:solidFill>
            <a:srgbClr val="7030A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36000" tIns="62367" rIns="36000" bIns="62367" rtlCol="0" anchor="ctr"/>
          <a:lstStyle>
            <a:defPPr>
              <a:defRPr lang="ru-RU"/>
            </a:defPPr>
            <a:lvl1pPr marL="0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1pPr>
            <a:lvl2pPr marL="766144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2pPr>
            <a:lvl3pPr marL="1532289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3pPr>
            <a:lvl4pPr marL="2298433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4pPr>
            <a:lvl5pPr marL="3064578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5pPr>
            <a:lvl6pPr marL="3830722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6pPr>
            <a:lvl7pPr marL="4596867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7pPr>
            <a:lvl8pPr marL="5363011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8pPr>
            <a:lvl9pPr marL="6129155" algn="l" defTabSz="1532289" rtl="0" eaLnBrk="1" latinLnBrk="0" hangingPunct="1">
              <a:defRPr sz="3000" kern="1200">
                <a:solidFill>
                  <a:schemeClr val="dk1"/>
                </a:solidFill>
                <a:latin typeface="+mn-lt"/>
                <a:ea typeface="+mn-ea"/>
                <a:cs typeface="+mn-cs"/>
              </a:defRPr>
            </a:lvl9pPr>
          </a:lstStyle>
          <a:p>
            <a:pPr algn="ctr"/>
            <a:r>
              <a:rPr lang="ru-RU" sz="1600" dirty="0"/>
              <a:t>У Со</a:t>
            </a:r>
            <a:endParaRPr lang="ru-RU" sz="1600" b="1" spc="300" dirty="0"/>
          </a:p>
        </p:txBody>
      </p:sp>
      <p:cxnSp>
        <p:nvCxnSpPr>
          <p:cNvPr id="642" name="Соединительная линия уступом 641"/>
          <p:cNvCxnSpPr>
            <a:stCxn id="114" idx="2"/>
            <a:endCxn id="719" idx="0"/>
          </p:cNvCxnSpPr>
          <p:nvPr/>
        </p:nvCxnSpPr>
        <p:spPr>
          <a:xfrm rot="16200000" flipH="1">
            <a:off x="37076093" y="11809940"/>
            <a:ext cx="611809" cy="2367957"/>
          </a:xfrm>
          <a:prstGeom prst="bentConnector3">
            <a:avLst>
              <a:gd name="adj1" fmla="val 34268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3" name="Прямая со стрелкой 642"/>
          <p:cNvCxnSpPr>
            <a:stCxn id="719" idx="2"/>
            <a:endCxn id="443" idx="0"/>
          </p:cNvCxnSpPr>
          <p:nvPr/>
        </p:nvCxnSpPr>
        <p:spPr>
          <a:xfrm>
            <a:off x="38565976" y="14379824"/>
            <a:ext cx="5039" cy="452743"/>
          </a:xfrm>
          <a:prstGeom prst="straightConnector1">
            <a:avLst/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48" name="Соединительная линия уступом 647"/>
          <p:cNvCxnSpPr>
            <a:stCxn id="231" idx="2"/>
            <a:endCxn id="639" idx="0"/>
          </p:cNvCxnSpPr>
          <p:nvPr/>
        </p:nvCxnSpPr>
        <p:spPr>
          <a:xfrm rot="16200000" flipH="1">
            <a:off x="36450325" y="9040290"/>
            <a:ext cx="662809" cy="116742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53" name="Соединительная линия уступом 652"/>
          <p:cNvCxnSpPr>
            <a:stCxn id="471" idx="2"/>
            <a:endCxn id="603" idx="0"/>
          </p:cNvCxnSpPr>
          <p:nvPr/>
        </p:nvCxnSpPr>
        <p:spPr>
          <a:xfrm rot="16200000" flipH="1">
            <a:off x="38887104" y="18527097"/>
            <a:ext cx="383012" cy="1080441"/>
          </a:xfrm>
          <a:prstGeom prst="bentConnector3">
            <a:avLst>
              <a:gd name="adj1" fmla="val 50000"/>
            </a:avLst>
          </a:prstGeom>
          <a:ln w="28575"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66" name="Соединительная линия уступом 665"/>
          <p:cNvCxnSpPr>
            <a:stCxn id="573" idx="2"/>
            <a:endCxn id="602" idx="0"/>
          </p:cNvCxnSpPr>
          <p:nvPr/>
        </p:nvCxnSpPr>
        <p:spPr>
          <a:xfrm rot="16200000" flipH="1">
            <a:off x="33072390" y="21563397"/>
            <a:ext cx="600949" cy="113156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6" name="Соединительная линия уступом 675"/>
          <p:cNvCxnSpPr>
            <a:stCxn id="530" idx="2"/>
            <a:endCxn id="602" idx="0"/>
          </p:cNvCxnSpPr>
          <p:nvPr/>
        </p:nvCxnSpPr>
        <p:spPr>
          <a:xfrm rot="5400000">
            <a:off x="34193214" y="21574135"/>
            <a:ext cx="600949" cy="111008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604" name="Прямоугольник 603"/>
          <p:cNvSpPr/>
          <p:nvPr/>
        </p:nvSpPr>
        <p:spPr>
          <a:xfrm>
            <a:off x="329131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Сохранить автономию штатов</a:t>
            </a:r>
          </a:p>
        </p:txBody>
      </p:sp>
      <p:cxnSp>
        <p:nvCxnSpPr>
          <p:cNvPr id="640" name="Соединительная линия уступом 639"/>
          <p:cNvCxnSpPr>
            <a:stCxn id="510" idx="2"/>
            <a:endCxn id="604" idx="0"/>
          </p:cNvCxnSpPr>
          <p:nvPr/>
        </p:nvCxnSpPr>
        <p:spPr>
          <a:xfrm rot="5400000">
            <a:off x="4686901" y="18550958"/>
            <a:ext cx="414311" cy="1089561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7" name="Соединительная линия уступом 676"/>
          <p:cNvCxnSpPr>
            <a:stCxn id="604" idx="2"/>
            <a:endCxn id="728" idx="0"/>
          </p:cNvCxnSpPr>
          <p:nvPr/>
        </p:nvCxnSpPr>
        <p:spPr>
          <a:xfrm rot="5400000">
            <a:off x="3633975" y="20010614"/>
            <a:ext cx="343021" cy="1087581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78" name="Соединительная линия уступом 677"/>
          <p:cNvCxnSpPr>
            <a:stCxn id="702" idx="2"/>
            <a:endCxn id="728" idx="0"/>
          </p:cNvCxnSpPr>
          <p:nvPr/>
        </p:nvCxnSpPr>
        <p:spPr>
          <a:xfrm rot="16200000" flipH="1">
            <a:off x="2544922" y="20009142"/>
            <a:ext cx="343021" cy="1090523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sp>
        <p:nvSpPr>
          <p:cNvPr id="707" name="Прямоугольник 706"/>
          <p:cNvSpPr/>
          <p:nvPr/>
        </p:nvSpPr>
        <p:spPr>
          <a:xfrm>
            <a:off x="5491506" y="19302894"/>
            <a:ext cx="2115918" cy="1080000"/>
          </a:xfrm>
          <a:prstGeom prst="rect">
            <a:avLst/>
          </a:prstGeom>
          <a:solidFill>
            <a:srgbClr val="FF0000"/>
          </a:solidFill>
          <a:ln w="28575"/>
        </p:spPr>
        <p:style>
          <a:lnRef idx="2">
            <a:schemeClr val="accent1"/>
          </a:lnRef>
          <a:fillRef idx="1">
            <a:schemeClr val="lt1"/>
          </a:fillRef>
          <a:effectRef idx="0">
            <a:schemeClr val="accent1"/>
          </a:effectRef>
          <a:fontRef idx="minor">
            <a:schemeClr val="dk1"/>
          </a:fontRef>
        </p:style>
        <p:txBody>
          <a:bodyPr lIns="124733" tIns="62367" rIns="124733" bIns="62367" rtlCol="0" anchor="ctr"/>
          <a:lstStyle/>
          <a:p>
            <a:pPr algn="ctr"/>
            <a:r>
              <a:rPr lang="ru-RU" sz="1400" dirty="0"/>
              <a:t>Объявить войну империалистам!</a:t>
            </a:r>
          </a:p>
        </p:txBody>
      </p:sp>
      <p:cxnSp>
        <p:nvCxnSpPr>
          <p:cNvPr id="708" name="Соединительная линия уступом 707"/>
          <p:cNvCxnSpPr>
            <a:stCxn id="510" idx="2"/>
            <a:endCxn id="707" idx="0"/>
          </p:cNvCxnSpPr>
          <p:nvPr/>
        </p:nvCxnSpPr>
        <p:spPr>
          <a:xfrm rot="16200000" flipH="1">
            <a:off x="5786995" y="18540423"/>
            <a:ext cx="414311" cy="1110629"/>
          </a:xfrm>
          <a:prstGeom prst="bentConnector3">
            <a:avLst>
              <a:gd name="adj1" fmla="val 50000"/>
            </a:avLst>
          </a:prstGeom>
          <a:ln w="28575">
            <a:prstDash val="solid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575" name="Соединительная линия уступом 574"/>
          <p:cNvCxnSpPr>
            <a:stCxn id="479" idx="2"/>
            <a:endCxn id="702" idx="0"/>
          </p:cNvCxnSpPr>
          <p:nvPr/>
        </p:nvCxnSpPr>
        <p:spPr>
          <a:xfrm rot="5400000">
            <a:off x="2504742" y="18544459"/>
            <a:ext cx="424864" cy="109200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  <p:cxnSp>
        <p:nvCxnSpPr>
          <p:cNvPr id="689" name="Соединительная линия уступом 688"/>
          <p:cNvCxnSpPr>
            <a:stCxn id="508" idx="2"/>
            <a:endCxn id="702" idx="0"/>
          </p:cNvCxnSpPr>
          <p:nvPr/>
        </p:nvCxnSpPr>
        <p:spPr>
          <a:xfrm rot="16200000" flipH="1">
            <a:off x="1400630" y="18532352"/>
            <a:ext cx="426187" cy="1114896"/>
          </a:xfrm>
          <a:prstGeom prst="bentConnector3">
            <a:avLst>
              <a:gd name="adj1" fmla="val 50000"/>
            </a:avLst>
          </a:prstGeom>
          <a:ln w="28575">
            <a:prstDash val="dash"/>
            <a:tailEnd type="arrow"/>
          </a:ln>
        </p:spPr>
        <p:style>
          <a:lnRef idx="1">
            <a:schemeClr val="accent1"/>
          </a:lnRef>
          <a:fillRef idx="0">
            <a:schemeClr val="accent1"/>
          </a:fillRef>
          <a:effectRef idx="0">
            <a:schemeClr val="accent1"/>
          </a:effectRef>
          <a:fontRef idx="minor">
            <a:schemeClr val="tx1"/>
          </a:fontRef>
        </p:style>
      </p:cxnSp>
    </p:spTree>
    <p:extLst>
      <p:ext uri="{BB962C8B-B14F-4D97-AF65-F5344CB8AC3E}">
        <p14:creationId xmlns:p14="http://schemas.microsoft.com/office/powerpoint/2010/main" val="3113188735"/>
      </p:ext>
    </p:extLst>
  </p:cSld>
  <p:clrMapOvr>
    <a:masterClrMapping/>
  </p:clrMapOvr>
</p:sld>
</file>

<file path=ppt/theme/theme1.xml><?xml version="1.0" encoding="utf-8"?>
<a:theme xmlns:a="http://schemas.openxmlformats.org/drawingml/2006/main" name="Тема Office">
  <a:themeElements>
    <a:clrScheme name="Тема 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Тема Office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Тема 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ppt/theme/theme2.xml><?xml version="1.0" encoding="utf-8"?>
<a:theme xmlns:a="http://schemas.openxmlformats.org/drawingml/2006/main" name="Тема Office">
  <a:themeElements>
    <a:clrScheme name="Стандартная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Стандартная">
      <a:majorFont>
        <a:latin typeface="Calibri Light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Стандартная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emplate>Office Theme</Template>
  <TotalTime>40937</TotalTime>
  <Words>945</Words>
  <Application>Microsoft Office PowerPoint</Application>
  <PresentationFormat>Произвольный</PresentationFormat>
  <Paragraphs>204</Paragraphs>
  <Slides>1</Slides>
  <Notes>1</Notes>
  <HiddenSlides>0</HiddenSlides>
  <MMClips>0</MMClips>
  <ScaleCrop>false</ScaleCrop>
  <HeadingPairs>
    <vt:vector size="6" baseType="variant">
      <vt:variant>
        <vt:lpstr>Использованные шрифты</vt:lpstr>
      </vt:variant>
      <vt:variant>
        <vt:i4>3</vt:i4>
      </vt:variant>
      <vt:variant>
        <vt:lpstr>Тема</vt:lpstr>
      </vt:variant>
      <vt:variant>
        <vt:i4>1</vt:i4>
      </vt:variant>
      <vt:variant>
        <vt:lpstr>Заголовки слайдов</vt:lpstr>
      </vt:variant>
      <vt:variant>
        <vt:i4>1</vt:i4>
      </vt:variant>
    </vt:vector>
  </HeadingPairs>
  <TitlesOfParts>
    <vt:vector size="5" baseType="lpstr">
      <vt:lpstr>Arial</vt:lpstr>
      <vt:lpstr>Calibri</vt:lpstr>
      <vt:lpstr>Calibri Light</vt:lpstr>
      <vt:lpstr>Тема Office</vt:lpstr>
      <vt:lpstr>Презентация PowerPoint</vt:lpstr>
    </vt:vector>
  </TitlesOfParts>
  <Company>SPecialiST RePack</Company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Презентация PowerPoint</dc:title>
  <dc:creator>Kirill</dc:creator>
  <cp:lastModifiedBy>User</cp:lastModifiedBy>
  <cp:revision>1859</cp:revision>
  <dcterms:created xsi:type="dcterms:W3CDTF">2018-10-23T08:09:21Z</dcterms:created>
  <dcterms:modified xsi:type="dcterms:W3CDTF">2022-03-18T10:29:59Z</dcterms:modified>
</cp:coreProperties>
</file>