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296" autoAdjust="0"/>
  </p:normalViewPr>
  <p:slideViewPr>
    <p:cSldViewPr snapToGrid="0">
      <p:cViewPr varScale="1">
        <p:scale>
          <a:sx n="22" d="100"/>
          <a:sy n="22" d="100"/>
        </p:scale>
        <p:origin x="1668" y="8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</a:t>
            </a:r>
            <a:endParaRPr lang="ru-RU" sz="8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однопартийную систему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угнетателей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 каждого по способностям, каждому по потребностям</a:t>
            </a:r>
            <a:endParaRPr lang="ru-RU" sz="500" dirty="0"/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5387525" y="9430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</a:t>
            </a:r>
            <a:endParaRPr lang="ru-RU" sz="8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2729206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179" idx="2"/>
            <a:endCxn id="249" idx="0"/>
          </p:cNvCxnSpPr>
          <p:nvPr/>
        </p:nvCxnSpPr>
        <p:spPr>
          <a:xfrm rot="16200000" flipH="1">
            <a:off x="32815128" y="5799693"/>
            <a:ext cx="3250660" cy="4010051"/>
          </a:xfrm>
          <a:prstGeom prst="bentConnector3">
            <a:avLst>
              <a:gd name="adj1" fmla="val 51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1569660" y="7212606"/>
            <a:ext cx="398130" cy="4036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533941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3469721" y="12184860"/>
            <a:ext cx="3230466" cy="2624830"/>
          </a:xfrm>
          <a:prstGeom prst="bentConnector3">
            <a:avLst>
              <a:gd name="adj1" fmla="val 65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4785991" y="13487146"/>
            <a:ext cx="3236741" cy="1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:a16="http://schemas.microsoft.com/office/drawing/2014/main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33D724F3-BCB9-4419-ABB7-752519A753B4}"/>
              </a:ext>
            </a:extLst>
          </p:cNvPr>
          <p:cNvSpPr/>
          <p:nvPr/>
        </p:nvSpPr>
        <p:spPr>
          <a:xfrm>
            <a:off x="34089514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рабочую республику Конго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64" name="Shape 248">
            <a:extLst>
              <a:ext uri="{FF2B5EF4-FFF2-40B4-BE49-F238E27FC236}">
                <a16:creationId xmlns:a16="http://schemas.microsoft.com/office/drawing/2014/main" id="{9B715593-1715-4A42-91C3-88FE3A615CA3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16200000" flipH="1">
            <a:off x="34908266" y="13623404"/>
            <a:ext cx="1728311" cy="1249896"/>
          </a:xfrm>
          <a:prstGeom prst="bentConnector3">
            <a:avLst>
              <a:gd name="adj1" fmla="val 81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hape 248">
            <a:extLst>
              <a:ext uri="{FF2B5EF4-FFF2-40B4-BE49-F238E27FC236}">
                <a16:creationId xmlns:a16="http://schemas.microsoft.com/office/drawing/2014/main" id="{66F0B54A-C8E7-4525-B599-B86C61BA3285}"/>
              </a:ext>
            </a:extLst>
          </p:cNvPr>
          <p:cNvCxnSpPr>
            <a:cxnSpLocks/>
            <a:stCxn id="253" idx="2"/>
            <a:endCxn id="362" idx="0"/>
          </p:cNvCxnSpPr>
          <p:nvPr/>
        </p:nvCxnSpPr>
        <p:spPr>
          <a:xfrm rot="16200000" flipH="1">
            <a:off x="32227558" y="9384282"/>
            <a:ext cx="1792468" cy="4047361"/>
          </a:xfrm>
          <a:prstGeom prst="bentConnector3">
            <a:avLst>
              <a:gd name="adj1" fmla="val 847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9C0D72-2B8C-422F-AA1B-75E2613CE527}"/>
              </a:ext>
            </a:extLst>
          </p:cNvPr>
          <p:cNvSpPr/>
          <p:nvPr/>
        </p:nvSpPr>
        <p:spPr>
          <a:xfrm>
            <a:off x="2512632" y="22518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Нацистская диктатура </a:t>
            </a:r>
            <a:r>
              <a:rPr lang="ru-RU" sz="1200" dirty="0"/>
              <a:t>(</a:t>
            </a:r>
            <a:r>
              <a:rPr lang="ru-RU" sz="1200" dirty="0" err="1"/>
              <a:t>кирино</a:t>
            </a:r>
            <a:r>
              <a:rPr lang="en-US" sz="1200" dirty="0"/>
              <a:t>: </a:t>
            </a:r>
            <a:r>
              <a:rPr lang="ru-RU" sz="1200" dirty="0"/>
              <a:t>НД на 100 дней, </a:t>
            </a:r>
            <a:r>
              <a:rPr lang="ru-RU" sz="1200" dirty="0" err="1"/>
              <a:t>политка</a:t>
            </a:r>
            <a:r>
              <a:rPr lang="ru-RU" sz="1200" dirty="0"/>
              <a:t> +1, автономия +2, </a:t>
            </a:r>
            <a:r>
              <a:rPr lang="ru-RU" sz="1200" dirty="0" err="1"/>
              <a:t>фазим</a:t>
            </a:r>
            <a:r>
              <a:rPr lang="ru-RU" sz="1200" dirty="0"/>
              <a:t> +0,1, </a:t>
            </a:r>
            <a:r>
              <a:rPr lang="ru-RU" sz="1200" dirty="0" err="1"/>
              <a:t>Африканерская</a:t>
            </a:r>
            <a:r>
              <a:rPr lang="ru-RU" sz="1200" dirty="0"/>
              <a:t> республика)</a:t>
            </a:r>
            <a:endParaRPr lang="ru-RU" sz="7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B06B4-DE13-4E69-B6E7-D0359E824360}"/>
              </a:ext>
            </a:extLst>
          </p:cNvPr>
          <p:cNvSpPr/>
          <p:nvPr/>
        </p:nvSpPr>
        <p:spPr>
          <a:xfrm>
            <a:off x="2512632" y="37205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Вооружённые отряды </a:t>
            </a:r>
            <a:r>
              <a:rPr lang="ru-RU" sz="1400" dirty="0" err="1"/>
              <a:t>серорубашечников</a:t>
            </a:r>
            <a:r>
              <a:rPr lang="ru-RU" sz="1400" dirty="0"/>
              <a:t>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НД -20% время подготовки, </a:t>
            </a:r>
            <a:r>
              <a:rPr lang="ru-RU" sz="1400" dirty="0" err="1"/>
              <a:t>орагнизация</a:t>
            </a:r>
            <a:r>
              <a:rPr lang="ru-RU" sz="1400" dirty="0"/>
              <a:t> +8%, </a:t>
            </a:r>
            <a:r>
              <a:rPr lang="ru-RU" sz="1400" dirty="0" err="1"/>
              <a:t>военка</a:t>
            </a:r>
            <a:r>
              <a:rPr lang="ru-RU" sz="1400" dirty="0"/>
              <a:t> +1%, решение на </a:t>
            </a:r>
            <a:r>
              <a:rPr lang="ru-RU" sz="1400" dirty="0" err="1"/>
              <a:t>дивки</a:t>
            </a:r>
            <a:r>
              <a:rPr lang="ru-RU" sz="1400" dirty="0"/>
              <a:t> рубашек)</a:t>
            </a:r>
            <a:endParaRPr lang="ru-RU" sz="80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21126FA-D9A9-479C-94E2-9B1AF5E5451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334287" y="7198033"/>
            <a:ext cx="4159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B19C8F-C1CF-449B-9FD8-33ABF2ABBEF2}"/>
              </a:ext>
            </a:extLst>
          </p:cNvPr>
          <p:cNvSpPr/>
          <p:nvPr/>
        </p:nvSpPr>
        <p:spPr>
          <a:xfrm>
            <a:off x="2512632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независимости от Британии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свобода)</a:t>
            </a:r>
            <a:endParaRPr lang="ru-RU" sz="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9058CB1-7ABF-43FB-AD92-0741BD72F940}"/>
              </a:ext>
            </a:extLst>
          </p:cNvPr>
          <p:cNvSpPr/>
          <p:nvPr/>
        </p:nvSpPr>
        <p:spPr>
          <a:xfrm>
            <a:off x="1218369" y="66580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белой Африки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одноимённый альянс)</a:t>
            </a:r>
            <a:endParaRPr lang="ru-RU" sz="8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8BC2A06-2E3C-4DF7-B51A-82E3CD9D83BE}"/>
              </a:ext>
            </a:extLst>
          </p:cNvPr>
          <p:cNvSpPr/>
          <p:nvPr/>
        </p:nvSpPr>
        <p:spPr>
          <a:xfrm>
            <a:off x="3750211" y="66580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Ось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9F30FFD-254C-4994-BCCF-7802FA86095A}"/>
              </a:ext>
            </a:extLst>
          </p:cNvPr>
          <p:cNvSpPr/>
          <p:nvPr/>
        </p:nvSpPr>
        <p:spPr>
          <a:xfrm>
            <a:off x="3750211" y="81267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одноимённый альянс)</a:t>
            </a:r>
            <a:endParaRPr lang="ru-RU" sz="8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5A5BF7B-9859-4D99-B8AC-4D91B0C96D00}"/>
              </a:ext>
            </a:extLst>
          </p:cNvPr>
          <p:cNvSpPr/>
          <p:nvPr/>
        </p:nvSpPr>
        <p:spPr>
          <a:xfrm>
            <a:off x="2512632" y="95954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Внедриться в Южную Родезию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решения)</a:t>
            </a:r>
            <a:endParaRPr lang="ru-RU" sz="8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F904001-736C-4D47-AD3B-976AAF18B4B5}"/>
              </a:ext>
            </a:extLst>
          </p:cNvPr>
          <p:cNvSpPr/>
          <p:nvPr/>
        </p:nvSpPr>
        <p:spPr>
          <a:xfrm>
            <a:off x="5080442" y="95954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Преторийские</a:t>
            </a:r>
            <a:r>
              <a:rPr lang="ru-RU" sz="1400" dirty="0"/>
              <a:t> законы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всякое такое судя по </a:t>
            </a:r>
            <a:r>
              <a:rPr lang="ru-RU" sz="1400" dirty="0" err="1"/>
              <a:t>тултипу</a:t>
            </a:r>
            <a:r>
              <a:rPr lang="ru-RU" sz="1400" dirty="0"/>
              <a:t>)</a:t>
            </a:r>
            <a:endParaRPr lang="ru-RU" sz="8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60B3274-71A8-4E02-BF84-C018D966FCE8}"/>
              </a:ext>
            </a:extLst>
          </p:cNvPr>
          <p:cNvSpPr/>
          <p:nvPr/>
        </p:nvSpPr>
        <p:spPr>
          <a:xfrm>
            <a:off x="6332388" y="110642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 в Южной Родезии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претензии и объединение)</a:t>
            </a:r>
            <a:endParaRPr lang="ru-RU" sz="8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B932D75-8E0B-42AE-9709-A099564F76B0}"/>
              </a:ext>
            </a:extLst>
          </p:cNvPr>
          <p:cNvSpPr/>
          <p:nvPr/>
        </p:nvSpPr>
        <p:spPr>
          <a:xfrm>
            <a:off x="5080442" y="125329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Родезии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 err="1"/>
              <a:t>щас</a:t>
            </a:r>
            <a:r>
              <a:rPr lang="ru-RU" sz="1400" dirty="0"/>
              <a:t> вообще пусто)</a:t>
            </a:r>
            <a:endParaRPr lang="ru-RU" sz="8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5AC6935-7994-4025-972C-A9B606F1C600}"/>
              </a:ext>
            </a:extLst>
          </p:cNvPr>
          <p:cNvSpPr/>
          <p:nvPr/>
        </p:nvSpPr>
        <p:spPr>
          <a:xfrm>
            <a:off x="7981549" y="125329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Централизация Южной Африки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НД +10% </a:t>
            </a:r>
            <a:r>
              <a:rPr lang="ru-RU" sz="1400" dirty="0" err="1"/>
              <a:t>политки</a:t>
            </a:r>
            <a:r>
              <a:rPr lang="ru-RU" sz="1400" dirty="0"/>
              <a:t>, люди </a:t>
            </a:r>
            <a:r>
              <a:rPr lang="ru-RU" sz="1400" dirty="0" err="1"/>
              <a:t>ненац</a:t>
            </a:r>
            <a:r>
              <a:rPr lang="ru-RU" sz="1400" dirty="0"/>
              <a:t> +2%, атака и защита на </a:t>
            </a:r>
            <a:r>
              <a:rPr lang="ru-RU" sz="1400" dirty="0" err="1"/>
              <a:t>нац</a:t>
            </a:r>
            <a:r>
              <a:rPr lang="ru-RU" sz="1400" dirty="0"/>
              <a:t> +5%</a:t>
            </a:r>
            <a:r>
              <a:rPr lang="en-US" sz="1400" dirty="0"/>
              <a:t>; </a:t>
            </a:r>
            <a:r>
              <a:rPr lang="ru-RU" sz="1400" dirty="0"/>
              <a:t>+100 </a:t>
            </a:r>
            <a:r>
              <a:rPr lang="ru-RU" sz="1400" dirty="0" err="1"/>
              <a:t>политки</a:t>
            </a:r>
            <a:r>
              <a:rPr lang="ru-RU" sz="1400" dirty="0"/>
              <a:t>, +10% </a:t>
            </a:r>
            <a:r>
              <a:rPr lang="ru-RU" sz="1400" dirty="0" err="1"/>
              <a:t>стабы</a:t>
            </a:r>
            <a:r>
              <a:rPr lang="ru-RU" sz="1400" dirty="0"/>
              <a:t> и поддержки)</a:t>
            </a:r>
            <a:endParaRPr lang="ru-RU" sz="8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D50A99F-E1B4-48A5-97DB-ADFEE84EBF5C}"/>
              </a:ext>
            </a:extLst>
          </p:cNvPr>
          <p:cNvSpPr/>
          <p:nvPr/>
        </p:nvSpPr>
        <p:spPr>
          <a:xfrm>
            <a:off x="9298815" y="140016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контроль над протекторатами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претензия и ивент)</a:t>
            </a:r>
            <a:endParaRPr lang="ru-RU" sz="8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7F70722-D13D-41F3-BE3E-56DF8747031F}"/>
              </a:ext>
            </a:extLst>
          </p:cNvPr>
          <p:cNvSpPr/>
          <p:nvPr/>
        </p:nvSpPr>
        <p:spPr>
          <a:xfrm>
            <a:off x="5080442" y="3723292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спонсирование от НДСАП </a:t>
            </a:r>
            <a:r>
              <a:rPr lang="ru-RU" sz="800" dirty="0"/>
              <a:t>(Южноафриканское нееврейское национал-социалистическое движение финансировалось НСДАП/АО и получило поддержку среди молодых немцев, южноафриканцев и буров)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5389385-69EE-48FB-A1DC-B9F4755FB094}"/>
              </a:ext>
            </a:extLst>
          </p:cNvPr>
          <p:cNvSpPr/>
          <p:nvPr/>
        </p:nvSpPr>
        <p:spPr>
          <a:xfrm>
            <a:off x="-55178" y="3720583"/>
            <a:ext cx="2115918" cy="10779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вопрос с англичанами </a:t>
            </a:r>
            <a:r>
              <a:rPr lang="ru-RU" sz="500" dirty="0"/>
              <a:t>(Движение также пыталось заручиться поддержкой белых англоязычных, но без особого успеха. Белые носители английского языка боялись африканеров. национализма и в целом были удовлетворены правительством Герцога и </a:t>
            </a:r>
            <a:r>
              <a:rPr lang="ru-RU" sz="500" dirty="0" err="1"/>
              <a:t>Смэтса</a:t>
            </a:r>
            <a:r>
              <a:rPr lang="ru-RU" sz="500" dirty="0"/>
              <a:t> .)</a:t>
            </a:r>
            <a:endParaRPr lang="ru-RU" sz="8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DC16910-B304-4E84-891B-163B651F2E74}"/>
              </a:ext>
            </a:extLst>
          </p:cNvPr>
          <p:cNvSpPr/>
          <p:nvPr/>
        </p:nvSpPr>
        <p:spPr>
          <a:xfrm>
            <a:off x="5080442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евреев и национализировать их имущество </a:t>
            </a:r>
            <a:r>
              <a:rPr lang="ru-RU" sz="400" dirty="0"/>
              <a:t>(</a:t>
            </a:r>
            <a:r>
              <a:rPr lang="ru-RU" sz="400" dirty="0" err="1"/>
              <a:t>грышемде</a:t>
            </a:r>
            <a:r>
              <a:rPr lang="ru-RU" sz="400" dirty="0"/>
              <a:t> якобы предназначались для защиты митингов южноафриканского нацистского движения, но на самом деле это были банды, избивавшие противников движения. </a:t>
            </a:r>
            <a:r>
              <a:rPr lang="ru-RU" sz="400" dirty="0" err="1"/>
              <a:t>Грышемде</a:t>
            </a:r>
            <a:r>
              <a:rPr lang="ru-RU" sz="400" dirty="0"/>
              <a:t> также разрушили некоторые синагоги и запугали евреев . Поскольку </a:t>
            </a:r>
            <a:r>
              <a:rPr lang="ru-RU" sz="400" dirty="0" err="1"/>
              <a:t>Гришемде</a:t>
            </a:r>
            <a:r>
              <a:rPr lang="ru-RU" sz="400" dirty="0"/>
              <a:t> занимал такое важное место в южноафриканском нееврейском национал-социалистическом движении, это движение вскоре стало широко известно как </a:t>
            </a:r>
            <a:r>
              <a:rPr lang="ru-RU" sz="400" dirty="0" err="1"/>
              <a:t>Гришемде</a:t>
            </a:r>
            <a:r>
              <a:rPr lang="ru-RU" sz="400" dirty="0"/>
              <a:t>.)</a:t>
            </a:r>
            <a:endParaRPr lang="ru-RU" sz="8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451F12F-5CAE-4431-8EB7-1F746686EB80}"/>
              </a:ext>
            </a:extLst>
          </p:cNvPr>
          <p:cNvSpPr/>
          <p:nvPr/>
        </p:nvSpPr>
        <p:spPr>
          <a:xfrm>
            <a:off x="-55178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</a:t>
            </a:r>
            <a:r>
              <a:rPr lang="ru-RU" sz="1400" dirty="0" err="1"/>
              <a:t>однопартийность</a:t>
            </a:r>
            <a:r>
              <a:rPr lang="ru-RU" sz="1400" dirty="0"/>
              <a:t> </a:t>
            </a:r>
            <a:r>
              <a:rPr lang="ru-RU" sz="700" dirty="0"/>
              <a:t>(Однако однопартийное государство, за которое выступал Ван </a:t>
            </a:r>
            <a:r>
              <a:rPr lang="ru-RU" sz="700" dirty="0" err="1"/>
              <a:t>Ренсбург</a:t>
            </a:r>
            <a:r>
              <a:rPr lang="ru-RU" sz="700" dirty="0"/>
              <a:t> , не было принято, а парламентская система — хотя и в пользу националистического правительства — сохранилась.)</a:t>
            </a:r>
            <a:endParaRPr lang="ru-RU" sz="8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8BC2A06-2E3C-4DF7-B51A-82E3CD9D83BE}"/>
              </a:ext>
            </a:extLst>
          </p:cNvPr>
          <p:cNvSpPr/>
          <p:nvPr/>
        </p:nvSpPr>
        <p:spPr>
          <a:xfrm>
            <a:off x="7514793" y="530061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Антикапитализм</a:t>
            </a:r>
            <a:endParaRPr lang="ru-RU" sz="8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8BC2A06-2E3C-4DF7-B51A-82E3CD9D83BE}"/>
              </a:ext>
            </a:extLst>
          </p:cNvPr>
          <p:cNvSpPr/>
          <p:nvPr/>
        </p:nvSpPr>
        <p:spPr>
          <a:xfrm>
            <a:off x="7390589" y="395638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дисциплину в государство </a:t>
            </a:r>
            <a:r>
              <a:rPr lang="ru-RU" sz="700" dirty="0"/>
              <a:t>(Цель </a:t>
            </a:r>
            <a:r>
              <a:rPr lang="ru-RU" sz="700" dirty="0" err="1"/>
              <a:t>Оссевабрандваг</a:t>
            </a:r>
            <a:r>
              <a:rPr lang="ru-RU" sz="700" dirty="0"/>
              <a:t> — создание однопартийного авторитарного и дисциплинированного государства, в котором люди не позволят себе говорить и делать что им заблагорассудится в ущерб народу и правительству (29 мая 1942). )</a:t>
            </a:r>
            <a:endParaRPr lang="ru-RU" sz="1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8BC2A06-2E3C-4DF7-B51A-82E3CD9D83BE}"/>
              </a:ext>
            </a:extLst>
          </p:cNvPr>
          <p:cNvSpPr/>
          <p:nvPr/>
        </p:nvSpPr>
        <p:spPr>
          <a:xfrm>
            <a:off x="9942560" y="530061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Антикоммунизм</a:t>
            </a:r>
            <a:endParaRPr lang="ru-RU" sz="8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8BC2A06-2E3C-4DF7-B51A-82E3CD9D83BE}"/>
              </a:ext>
            </a:extLst>
          </p:cNvPr>
          <p:cNvSpPr/>
          <p:nvPr/>
        </p:nvSpPr>
        <p:spPr>
          <a:xfrm>
            <a:off x="12210878" y="530061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Антисемизм</a:t>
            </a:r>
            <a:endParaRPr lang="ru-RU" sz="8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8BC2A06-2E3C-4DF7-B51A-82E3CD9D83BE}"/>
              </a:ext>
            </a:extLst>
          </p:cNvPr>
          <p:cNvSpPr/>
          <p:nvPr/>
        </p:nvSpPr>
        <p:spPr>
          <a:xfrm>
            <a:off x="9942560" y="66580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/>
              <a:t>Reddingsdaadbond</a:t>
            </a:r>
            <a:r>
              <a:rPr lang="ru-RU" sz="1400" dirty="0"/>
              <a:t> (</a:t>
            </a:r>
            <a:r>
              <a:rPr lang="en-US" sz="1400" dirty="0"/>
              <a:t>https://af.m.wikipedia.org/wiki/Reddingsdaadbond</a:t>
            </a:r>
            <a:r>
              <a:rPr lang="ru-RU" sz="1400" dirty="0"/>
              <a:t>)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877162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37357</TotalTime>
  <Words>1954</Words>
  <Application>Microsoft Office PowerPoint</Application>
  <PresentationFormat>Произвольный</PresentationFormat>
  <Paragraphs>187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1968</cp:revision>
  <dcterms:created xsi:type="dcterms:W3CDTF">2018-10-23T08:09:21Z</dcterms:created>
  <dcterms:modified xsi:type="dcterms:W3CDTF">2024-10-29T08:17:55Z</dcterms:modified>
</cp:coreProperties>
</file>