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200" d="100"/>
          <a:sy n="200" d="100"/>
        </p:scale>
        <p:origin x="-4680" y="-2091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31.08.2021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31.08.2021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31.08.2021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294</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a:t>
            </a:r>
            <a:r>
              <a:rPr lang="ru-RU" sz="700" dirty="0" err="1" smtClean="0"/>
              <a:t>рекетэ</a:t>
            </a:r>
            <a:endParaRPr lang="ru-RU" sz="7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214323"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Договориться о правительстве с </a:t>
            </a:r>
            <a:r>
              <a:rPr lang="ru-RU" sz="700" dirty="0" err="1" smtClean="0"/>
              <a:t>Фаль</a:t>
            </a:r>
            <a:r>
              <a:rPr lang="ru-RU" sz="700" dirty="0" smtClean="0"/>
              <a:t> </a:t>
            </a:r>
            <a:r>
              <a:rPr lang="ru-RU" sz="700" dirty="0" err="1" smtClean="0"/>
              <a:t>Конде</a:t>
            </a:r>
            <a:r>
              <a:rPr lang="ru-RU" sz="700" dirty="0" smtClean="0"/>
              <a:t> </a:t>
            </a:r>
            <a:r>
              <a:rPr lang="ru-RU" sz="300" dirty="0" smtClean="0"/>
              <a:t>(обсуждали что во главе будет президент, министр промышленности и министр образования)</a:t>
            </a:r>
            <a:endParaRPr lang="ru-RU" sz="300" dirty="0"/>
          </a:p>
        </p:txBody>
      </p:sp>
      <p:cxnSp>
        <p:nvCxnSpPr>
          <p:cNvPr id="27" name="Соединительная линия уступом 26"/>
          <p:cNvCxnSpPr>
            <a:stCxn id="19" idx="2"/>
            <a:endCxn id="21" idx="0"/>
          </p:cNvCxnSpPr>
          <p:nvPr/>
        </p:nvCxnSpPr>
        <p:spPr>
          <a:xfrm rot="16200000" flipH="1">
            <a:off x="6281492" y="3710494"/>
            <a:ext cx="222000" cy="5699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партийной системы</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Верность новому вождю</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err="1" smtClean="0"/>
              <a:t>Испани</a:t>
            </a:r>
            <a:r>
              <a:rPr lang="ru-RU" sz="700" dirty="0" smtClean="0"/>
              <a:t> (армада у </a:t>
            </a:r>
            <a:r>
              <a:rPr lang="ru-RU" sz="700" dirty="0" err="1" smtClean="0"/>
              <a:t>кири</a:t>
            </a:r>
            <a:r>
              <a:rPr lang="ru-RU" sz="700" dirty="0" smtClean="0"/>
              <a:t>)я </a:t>
            </a:r>
            <a:r>
              <a:rPr lang="ru-RU" sz="500" dirty="0" smtClean="0"/>
              <a:t>(право на создание альянсов) (решения на поиск союзника в </a:t>
            </a:r>
            <a:r>
              <a:rPr lang="ru-RU" sz="500" dirty="0" err="1" smtClean="0"/>
              <a:t>карибском</a:t>
            </a:r>
            <a:r>
              <a:rPr lang="ru-RU" sz="500" dirty="0" smtClean="0"/>
              <a:t>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a:t>
            </a:r>
            <a:r>
              <a:rPr lang="ru-RU" sz="700" dirty="0" err="1" smtClean="0"/>
              <a:t>мексику</a:t>
            </a:r>
            <a:r>
              <a:rPr lang="ru-RU" sz="700" dirty="0" smtClean="0"/>
              <a:t>)</a:t>
            </a:r>
            <a:endParaRPr lang="ru-RU" sz="700" dirty="0"/>
          </a:p>
        </p:txBody>
      </p:sp>
      <p:sp>
        <p:nvSpPr>
          <p:cNvPr id="47" name="Прямоугольник 46"/>
          <p:cNvSpPr/>
          <p:nvPr/>
        </p:nvSpPr>
        <p:spPr>
          <a:xfrm>
            <a:off x="4571319" y="7947621"/>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32" idx="2"/>
            <a:endCxn id="33" idx="0"/>
          </p:cNvCxnSpPr>
          <p:nvPr/>
        </p:nvCxnSpPr>
        <p:spPr>
          <a:xfrm rot="16200000" flipH="1">
            <a:off x="3014432" y="3751013"/>
            <a:ext cx="215650"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директорию</a:t>
            </a:r>
            <a:endParaRPr lang="ru-RU" sz="6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893267" y="86577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sp>
        <p:nvSpPr>
          <p:cNvPr id="531" name="Прямоугольник 530"/>
          <p:cNvSpPr/>
          <p:nvPr/>
        </p:nvSpPr>
        <p:spPr>
          <a:xfrm>
            <a:off x="3487752" y="8696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морской инфраструктуры в Океании</a:t>
            </a:r>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515662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570335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8" name="Соединительная линия уступом 567"/>
          <p:cNvCxnSpPr>
            <a:stCxn id="530" idx="2"/>
            <a:endCxn id="47" idx="0"/>
          </p:cNvCxnSpPr>
          <p:nvPr/>
        </p:nvCxnSpPr>
        <p:spPr>
          <a:xfrm rot="5400000">
            <a:off x="5210270" y="7595891"/>
            <a:ext cx="175943" cy="5275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571"/>
          <p:cNvCxnSpPr>
            <a:stCxn id="47" idx="2"/>
            <a:endCxn id="531" idx="0"/>
          </p:cNvCxnSpPr>
          <p:nvPr/>
        </p:nvCxnSpPr>
        <p:spPr>
          <a:xfrm rot="5400000">
            <a:off x="4388359" y="8050178"/>
            <a:ext cx="208680" cy="10835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574"/>
          <p:cNvCxnSpPr>
            <a:stCxn id="521" idx="2"/>
            <a:endCxn id="531" idx="0"/>
          </p:cNvCxnSpPr>
          <p:nvPr/>
        </p:nvCxnSpPr>
        <p:spPr>
          <a:xfrm rot="16200000" flipH="1">
            <a:off x="3574678" y="8320064"/>
            <a:ext cx="210162" cy="542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p:cNvCxnSpPr>
            <a:stCxn id="449" idx="2"/>
            <a:endCxn id="443" idx="0"/>
          </p:cNvCxnSpPr>
          <p:nvPr/>
        </p:nvCxnSpPr>
        <p:spPr>
          <a:xfrm flipH="1">
            <a:off x="2356430" y="8480199"/>
            <a:ext cx="1210" cy="1775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p:cNvSpPr/>
          <p:nvPr/>
        </p:nvSpPr>
        <p:spPr>
          <a:xfrm>
            <a:off x="5102795" y="8708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Тучи над Британским солнцем</a:t>
            </a:r>
          </a:p>
        </p:txBody>
      </p:sp>
      <p:cxnSp>
        <p:nvCxnSpPr>
          <p:cNvPr id="584" name="Прямая со стрелкой 583"/>
          <p:cNvCxnSpPr>
            <a:stCxn id="530" idx="2"/>
            <a:endCxn id="583" idx="0"/>
          </p:cNvCxnSpPr>
          <p:nvPr/>
        </p:nvCxnSpPr>
        <p:spPr>
          <a:xfrm>
            <a:off x="5561999" y="7771678"/>
            <a:ext cx="3959" cy="9364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smtClean="0"/>
              <a:t>(</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a:t>
            </a:r>
            <a:r>
              <a:rPr lang="ru-RU" sz="500" dirty="0" smtClean="0"/>
              <a:t>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3" name="Прямоугольник 452"/>
          <p:cNvSpPr/>
          <p:nvPr/>
        </p:nvSpPr>
        <p:spPr>
          <a:xfrm>
            <a:off x="16868086" y="2033029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«Опытное командование»</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a:t>
            </a:r>
            <a:r>
              <a:rPr lang="ru-RU" sz="700" dirty="0" smtClean="0"/>
              <a:t>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a:t>
            </a:r>
            <a:r>
              <a:rPr lang="ru-RU" sz="700" dirty="0" smtClean="0"/>
              <a:t>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a:t>
            </a:r>
            <a:r>
              <a:rPr lang="ru-RU" sz="700" dirty="0" smtClean="0"/>
              <a:t>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a:t>
            </a:r>
            <a:r>
              <a:rPr lang="ru-RU" sz="700" dirty="0" smtClean="0"/>
              <a:t>авиации </a:t>
            </a:r>
            <a:r>
              <a:rPr lang="ru-RU" sz="200" dirty="0"/>
              <a:t>(в мае 1937 года военная авиация и военно-морская авиация объединились и стали зависеть от недавно созданного Министерства военно-морского флота и авиации, а его влияние было разделено на восемь авиационных регионов.)</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a:t>
            </a:r>
            <a:r>
              <a:rPr lang="ru-RU" sz="700" dirty="0" smtClean="0"/>
              <a:t>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 </a:t>
            </a:r>
            <a:r>
              <a:rPr lang="ru-RU" sz="500" dirty="0" smtClean="0"/>
              <a:t>(+2х 100% </a:t>
            </a:r>
            <a:r>
              <a:rPr lang="ru-RU" sz="500" dirty="0" err="1" smtClean="0"/>
              <a:t>докритна</a:t>
            </a:r>
            <a:r>
              <a:rPr lang="ru-RU" sz="500" dirty="0" smtClean="0"/>
              <a:t> для истребителей)</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a:t>
            </a:r>
            <a:r>
              <a:rPr lang="ru-RU" sz="700" dirty="0" smtClean="0"/>
              <a:t>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a:t>
            </a:r>
            <a:r>
              <a:rPr lang="ru-RU" sz="700" dirty="0" smtClean="0"/>
              <a:t>ВВС </a:t>
            </a:r>
            <a:r>
              <a:rPr lang="ru-RU" sz="700" dirty="0" smtClean="0"/>
              <a:t>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 </a:t>
            </a:r>
            <a:r>
              <a:rPr lang="ru-RU" sz="100" dirty="0"/>
              <a:t>(Правительство под председательством Хосе </a:t>
            </a:r>
            <a:r>
              <a:rPr lang="ru-RU" sz="100" dirty="0" err="1"/>
              <a:t>Хирала</a:t>
            </a:r>
            <a:r>
              <a:rPr lang="ru-RU" sz="100" dirty="0"/>
              <a:t> пыталось создать армию добровольцев на основе лояльных подразделений и с профессиональными командирами, но реальность ее распыления и безотлагательность операций, а также формирование народных ополченцев, вооруженных партиями и профсоюзными организациями, заставили проект сложный. В военном министерстве была сформирована Генеральная инспекция ополчения, которая пыталась продвигать проект и, в любом случае, формировать постоянно создаваемые ополченческие отряды, координировать их и правильно снабжать. Эта задача была поручена артиллерийскому полковнику Хуану </a:t>
            </a:r>
            <a:r>
              <a:rPr lang="ru-RU" sz="100" dirty="0" err="1"/>
              <a:t>Эрнандесу</a:t>
            </a:r>
            <a:r>
              <a:rPr lang="ru-RU" sz="100" dirty="0"/>
              <a:t> </a:t>
            </a:r>
            <a:r>
              <a:rPr lang="ru-RU" sz="100" dirty="0" err="1"/>
              <a:t>Саравиа</a:t>
            </a:r>
            <a:r>
              <a:rPr lang="ru-RU" sz="100" dirty="0"/>
              <a:t> и группе профессиональных офицеров, таких как Луис </a:t>
            </a:r>
            <a:r>
              <a:rPr lang="ru-RU" sz="100" dirty="0" err="1"/>
              <a:t>Барсело</a:t>
            </a:r>
            <a:r>
              <a:rPr lang="ru-RU" sz="100" dirty="0"/>
              <a:t>., Антонио Кордон и Хосе Мартин-</a:t>
            </a:r>
            <a:r>
              <a:rPr lang="ru-RU" sz="100" dirty="0" err="1"/>
              <a:t>Бласкес</a:t>
            </a:r>
            <a:r>
              <a:rPr lang="ru-RU" sz="100" dirty="0"/>
              <a:t> и другие.)</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 </a:t>
            </a:r>
            <a:r>
              <a:rPr lang="ru-RU" sz="200" dirty="0"/>
              <a:t>(Указанный приказ, 5-й абзац которого также предусматривал объединение и интеграцию ополченцев в регулярную армию, считается началом процесса создания новой Народной армии)</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армейские ряды </a:t>
            </a:r>
            <a:r>
              <a:rPr lang="ru-RU" sz="400" dirty="0"/>
              <a:t>(-НД «Недоверие в армии»)</a:t>
            </a:r>
            <a:endParaRPr lang="ru-RU" sz="100" dirty="0"/>
          </a:p>
        </p:txBody>
      </p:sp>
      <p:sp>
        <p:nvSpPr>
          <p:cNvPr id="546" name="Прямоугольник 545"/>
          <p:cNvSpPr/>
          <p:nvPr/>
        </p:nvSpPr>
        <p:spPr>
          <a:xfrm>
            <a:off x="17811988" y="20235933"/>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«Недоверие в Армии</a:t>
            </a:r>
            <a:r>
              <a:rPr lang="ru-RU" sz="700" dirty="0"/>
              <a:t>» </a:t>
            </a:r>
            <a:r>
              <a:rPr lang="ru-RU" sz="200" dirty="0"/>
              <a:t>(В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(которых многие республиканские милиционеры не сделали доверия)</a:t>
            </a:r>
            <a:endParaRPr lang="ru-RU" sz="100" dirty="0" smtClean="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r>
              <a:rPr lang="ru-RU" sz="500" dirty="0" smtClean="0"/>
              <a:t> </a:t>
            </a:r>
            <a:r>
              <a:rPr lang="ru-RU" sz="300" dirty="0" smtClean="0"/>
              <a:t>(солдаты </a:t>
            </a:r>
            <a:r>
              <a:rPr lang="ru-RU" sz="300" dirty="0"/>
              <a:t>не получали достаточной или качественной одежды, оружия или боеприпасов. Практически были застрахованы только продукты питания и зарплата (которые семьи бойцов могли собирать в городах).)</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 </a:t>
            </a:r>
            <a:r>
              <a:rPr lang="ru-RU" sz="100" dirty="0"/>
              <a:t>(группировка республиканских сил, которая будет отвечать за проведение наступательных операций, запланированных центральным Генеральным штабом . Это была мобильная армия, которая не руководила никаким фронтом. Он группироваться самые надежные и боевые закаленный республиканские силы, такие как V армейского корпуса из Хуан </a:t>
            </a:r>
            <a:r>
              <a:rPr lang="ru-RU" sz="100" dirty="0" err="1"/>
              <a:t>Guilloto</a:t>
            </a:r>
            <a:r>
              <a:rPr lang="ru-RU" sz="100" dirty="0"/>
              <a:t> Леон «Модеста».)</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корпусов </a:t>
            </a:r>
            <a:r>
              <a:rPr lang="ru-RU" sz="300" dirty="0"/>
              <a:t>(Позже органические дивизии превратились в армейские корпуса, состоящие из нескольких маневренных дивизий.)</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офицеров </a:t>
            </a:r>
            <a:r>
              <a:rPr lang="ru-RU" sz="200" dirty="0"/>
              <a:t>(Обе стороны создали школы и академии для обучения временных офицеров, которые могут заполнять вакантные должности, а также позволяют кадровым офицерам выполнять команды выше, чем те, которые соответствуют их разряду)</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a:t>Bär</a:t>
            </a:r>
            <a:r>
              <a:rPr lang="en-US" sz="700" dirty="0"/>
              <a:t> </a:t>
            </a:r>
            <a:r>
              <a:rPr lang="ru-RU" sz="100" dirty="0"/>
              <a:t>(была программой приобретения немецких военных материалов для модернизации оборудования Вооруженных сил Испании . После окончания Гражданской войны правительство Франко закупило некоторое количество оружия в Германии, но только в 1943 году, когда началась реализация этой программы, эти закупки стали существенными. Торгового баланса в то время было благоприятным для Испании, так как он поставляется сырье для немецкой военной промышленности, и было предложено , чтобы компенсировать дефицит за счет подачи немецкого оружия в Испанию.)</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605144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494037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605830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94037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474502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651460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557372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13049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540353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85369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9680478" y="20330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r>
              <a:rPr lang="ru-RU" sz="700" dirty="0"/>
              <a:t> </a:t>
            </a:r>
            <a:r>
              <a:rPr lang="ru-RU" sz="200" dirty="0"/>
              <a:t>(Испанский военный союз ( UME ) тайная ассоциация руководителей и офицеров испанской армии основана в Мадриде в декабре 1933 </a:t>
            </a:r>
            <a:r>
              <a:rPr lang="ru-RU" sz="200" dirty="0" smtClean="0"/>
              <a:t>года)</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34667</TotalTime>
  <Words>4164</Words>
  <Application>Microsoft Office PowerPoint</Application>
  <PresentationFormat>Произвольный</PresentationFormat>
  <Paragraphs>327</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2033</cp:revision>
  <dcterms:created xsi:type="dcterms:W3CDTF">2018-10-23T08:09:21Z</dcterms:created>
  <dcterms:modified xsi:type="dcterms:W3CDTF">2021-08-31T11:54:26Z</dcterms:modified>
</cp:coreProperties>
</file>