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80" d="100"/>
          <a:sy n="180" d="100"/>
        </p:scale>
        <p:origin x="-36546" y="-784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14.08.2023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14.08.2023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14.08.2023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14.08.2023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5836878" y="69296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3765506" y="528161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3806777" y="775808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4311174" y="614721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4827506" y="693631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3805631" y="693858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4829783" y="774888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4395877" y="6560128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4645720" y="7101663"/>
            <a:ext cx="27030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5290669" y="7476314"/>
            <a:ext cx="2277" cy="272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4338707" y="5711579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79498" y="52917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9012139" y="528772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6344530" y="368208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1545286" y="3952082"/>
            <a:ext cx="14799244" cy="14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3766489" y="448244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9012140" y="447562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4692814" y="4745625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5388490" y="3063245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8014727" y="3015048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0076635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9028086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0620263" y="614818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7419007" y="614389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41155360" y="69304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8520651" y="5189245"/>
            <a:ext cx="316170" cy="15931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0119137" y="5183891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0690095" y="6537883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1229828" y="6541777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1155359" y="774516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0076635" y="77448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9028088" y="774516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7984158" y="77448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6904009" y="774516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6904008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9563942" y="939389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8503174" y="939272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7442406" y="940092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6326972" y="94009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563941" y="1014093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028050" y="1084960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7972765" y="1084901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630135" y="101415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8832449" y="7086086"/>
            <a:ext cx="273672" cy="1043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9878687" y="7083775"/>
            <a:ext cx="273672" cy="10485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9354275" y="7608188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7501012" y="6550056"/>
            <a:ext cx="247318" cy="5149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7367171" y="7471214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0942187" y="7068825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0539798" y="7471214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1618522" y="7470473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cxnSpLocks/>
            <a:stCxn id="1039" idx="2"/>
            <a:endCxn id="355" idx="0"/>
          </p:cNvCxnSpPr>
          <p:nvPr/>
        </p:nvCxnSpPr>
        <p:spPr>
          <a:xfrm rot="5400000">
            <a:off x="37979284" y="7888994"/>
            <a:ext cx="322780" cy="2701078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cxnSpLocks/>
            <a:stCxn id="1039" idx="2"/>
            <a:endCxn id="354" idx="0"/>
          </p:cNvCxnSpPr>
          <p:nvPr/>
        </p:nvCxnSpPr>
        <p:spPr>
          <a:xfrm rot="5400000">
            <a:off x="38537001" y="8446711"/>
            <a:ext cx="322781" cy="1585644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8242986" y="10125667"/>
            <a:ext cx="916294" cy="530409"/>
          </a:xfrm>
          <a:prstGeom prst="bentConnector3">
            <a:avLst>
              <a:gd name="adj1" fmla="val 11707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16200000" flipH="1">
            <a:off x="38770333" y="10128728"/>
            <a:ext cx="916885" cy="524876"/>
          </a:xfrm>
          <a:prstGeom prst="bentConnector3">
            <a:avLst>
              <a:gd name="adj1" fmla="val 1115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9392617" y="9506443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9925418" y="8973642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8773957" y="9595870"/>
            <a:ext cx="915120" cy="1591177"/>
          </a:xfrm>
          <a:prstGeom prst="bentConnector3">
            <a:avLst>
              <a:gd name="adj1" fmla="val 1049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9301304" y="10123807"/>
            <a:ext cx="915711" cy="535892"/>
          </a:xfrm>
          <a:prstGeom prst="bentConnector3">
            <a:avLst>
              <a:gd name="adj1" fmla="val 994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9923589" y="10037414"/>
            <a:ext cx="207033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0456389" y="9504613"/>
            <a:ext cx="207624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7253297" y="9670923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>
            <a:off x="39429499" y="9662724"/>
            <a:ext cx="134443" cy="11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8910483" y="8014886"/>
            <a:ext cx="117605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9954413" y="8014886"/>
            <a:ext cx="122222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8899090" y="11119018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0490266" y="10410931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9475302" y="5015625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3371187" y="1014562"/>
            <a:ext cx="228987" cy="664402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4228669" y="5022449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7726990" y="4395278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7981385" y="69303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8444548" y="7470334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0620263" y="855178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0271329" y="7739683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0810322" y="7743578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5831378" y="6143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cxnSpLocks/>
            <a:stCxn id="146" idx="2"/>
            <a:endCxn id="424" idx="0"/>
          </p:cNvCxnSpPr>
          <p:nvPr/>
        </p:nvCxnSpPr>
        <p:spPr>
          <a:xfrm rot="16200000" flipH="1">
            <a:off x="35100619" y="4949667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6294541" y="6683590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4268794" y="7478589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4907951" y="6553596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4334491" y="855875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4403462" y="8164561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4910368" y="8176175"/>
            <a:ext cx="26986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3563199" y="5486289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3055817" y="4969809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2550849" y="4469393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2035647" y="3956465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5400000">
            <a:off x="29502848" y="4630882"/>
            <a:ext cx="300632" cy="10210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3608707" y="7097748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4118508" y="6585673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0709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9726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0751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802059" y="-9197620"/>
            <a:ext cx="252891" cy="270935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2219996" y="69288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1762942" y="6008663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2220931" y="774884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1682389" y="855105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1873270" y="7741163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2543642" y="7608396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8493338" y="614201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657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174052" y="1268190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A27EB8E3-002E-4BAC-8428-C255540D4D7F}"/>
              </a:ext>
            </a:extLst>
          </p:cNvPr>
          <p:cNvSpPr/>
          <p:nvPr/>
        </p:nvSpPr>
        <p:spPr>
          <a:xfrm>
            <a:off x="2481888" y="1270108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Фашизм, по </a:t>
            </a:r>
            <a:r>
              <a:rPr lang="ru-RU" sz="300" dirty="0" err="1"/>
              <a:t>Антониу</a:t>
            </a:r>
            <a:r>
              <a:rPr lang="ru-RU" sz="300" dirty="0"/>
              <a:t> Педро, должен возглавить «революционный дух» после того, как либерализм будет свергнут, а не довольствоваться простыми превентивными репрессиями. Ссылаясь на политическую ситуацию в Португалии, он должен возглавить строительство нового «порядка» против тех, кто хотел только превентивной диктатуры, проводя «социальные реформы», которые материализуются в насаждении корпоративизма. С другой стороны, одной из характеристик, всегда связанных с его состоянием, была молодость. Почти всегда от имени «молодых людей» Педро высказывал требования фашизма, которым следует доверить важные задачи при новом режиме.</a:t>
            </a:r>
            <a:br>
              <a:rPr lang="ru-RU" sz="300" dirty="0"/>
            </a:br>
            <a:r>
              <a:rPr lang="ru-RU" sz="300" dirty="0"/>
              <a:t>Именно от нее исходят индивидуализирующие черты фашистского активизма: мужественного молодого человека, осознающего свой статус «революционера», авангарда авторитарного режима, дисциплинированного и преданного Отечеству, перед которым берутся самые трудные задачи. строительства следует поручить "Новому порядку".</a:t>
            </a:r>
            <a:br>
              <a:rPr lang="ru-RU" sz="300" dirty="0"/>
            </a:br>
            <a:r>
              <a:rPr lang="ru-RU" sz="300" dirty="0"/>
              <a:t>претензия на формирование «нового человека» вместо признания человека, являющегося частью национальной преемственности и соответствующего вечному порядку, узаконивающему общество; гражданское поклонение вместо религии.</a:t>
            </a:r>
            <a:br>
              <a:rPr lang="ru-RU" sz="300" dirty="0"/>
            </a:br>
            <a:r>
              <a:rPr lang="ru-RU" sz="300" dirty="0"/>
              <a:t>«Органистский» идеальный тип был для них решением: «мы отрицаем растворение элементов национального производства, то есть мы отрицаем изолированное существование классов, уловку, ставящую в спор составляющие.</a:t>
            </a:r>
            <a:br>
              <a:rPr lang="ru-RU" sz="300" dirty="0"/>
            </a:br>
            <a:r>
              <a:rPr lang="ru-RU" sz="300" dirty="0"/>
              <a:t>Военизированные парады, боевые песни и харизматическая ритуализация </a:t>
            </a:r>
            <a:r>
              <a:rPr lang="ru-RU" sz="300" dirty="0" err="1"/>
              <a:t>Ролао</a:t>
            </a:r>
            <a:r>
              <a:rPr lang="ru-RU" sz="300" dirty="0"/>
              <a:t> </a:t>
            </a:r>
            <a:r>
              <a:rPr lang="ru-RU" sz="300" dirty="0" err="1"/>
              <a:t>Прето</a:t>
            </a:r>
            <a:r>
              <a:rPr lang="ru-RU" sz="300" dirty="0"/>
              <a:t> отметили его политическое действие.</a:t>
            </a:r>
            <a:endParaRPr lang="ru-RU" sz="100" dirty="0"/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id="{43DD9C5D-2A3C-4BFD-A327-BFAD0C6712EA}"/>
              </a:ext>
            </a:extLst>
          </p:cNvPr>
          <p:cNvSpPr/>
          <p:nvPr/>
        </p:nvSpPr>
        <p:spPr>
          <a:xfrm>
            <a:off x="2495089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</a:t>
            </a:r>
            <a:endParaRPr lang="ru-RU" sz="2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:a16="http://schemas.microsoft.com/office/drawing/2014/main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:a16="http://schemas.microsoft.com/office/drawing/2014/main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:a16="http://schemas.microsoft.com/office/drawing/2014/main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:a16="http://schemas.microsoft.com/office/drawing/2014/main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:a16="http://schemas.microsoft.com/office/drawing/2014/main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:a16="http://schemas.microsoft.com/office/drawing/2014/main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5675" y="8940981"/>
            <a:ext cx="281921" cy="554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:a16="http://schemas.microsoft.com/office/drawing/2014/main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5180" y="8956311"/>
            <a:ext cx="281921" cy="524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:a16="http://schemas.microsoft.com/office/drawing/2014/main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:a16="http://schemas.microsoft.com/office/drawing/2014/main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:a16="http://schemas.microsoft.com/office/drawing/2014/main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:a16="http://schemas.microsoft.com/office/drawing/2014/main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221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:a16="http://schemas.microsoft.com/office/drawing/2014/main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974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4EA81F9C-76DD-4810-87A5-F21AC454478B}"/>
              </a:ext>
            </a:extLst>
          </p:cNvPr>
          <p:cNvSpPr/>
          <p:nvPr/>
        </p:nvSpPr>
        <p:spPr>
          <a:xfrm>
            <a:off x="28165521" y="69220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:a16="http://schemas.microsoft.com/office/drawing/2014/main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44617" y="6238013"/>
            <a:ext cx="25754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:a16="http://schemas.microsoft.com/office/drawing/2014/main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:a16="http://schemas.microsoft.com/office/drawing/2014/main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:a16="http://schemas.microsoft.com/office/drawing/2014/main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:a16="http://schemas.microsoft.com/office/drawing/2014/main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:a16="http://schemas.microsoft.com/office/drawing/2014/main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:a16="http://schemas.microsoft.com/office/drawing/2014/main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:a16="http://schemas.microsoft.com/office/drawing/2014/main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:a16="http://schemas.microsoft.com/office/drawing/2014/main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:a16="http://schemas.microsoft.com/office/drawing/2014/main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:a16="http://schemas.microsoft.com/office/drawing/2014/main" id="{FB143A09-B1F1-4129-980E-4D53B45BDD12}"/>
              </a:ext>
            </a:extLst>
          </p:cNvPr>
          <p:cNvSpPr/>
          <p:nvPr/>
        </p:nvSpPr>
        <p:spPr>
          <a:xfrm>
            <a:off x="2651862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:a16="http://schemas.microsoft.com/office/drawing/2014/main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83272" y="8949707"/>
            <a:ext cx="257166" cy="5398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:a16="http://schemas.microsoft.com/office/drawing/2014/main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24646" y="8950830"/>
            <a:ext cx="254526" cy="5402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369">
            <a:extLst>
              <a:ext uri="{FF2B5EF4-FFF2-40B4-BE49-F238E27FC236}">
                <a16:creationId xmlns:a16="http://schemas.microsoft.com/office/drawing/2014/main" id="{6E96472F-EDC5-464C-95CA-9D9C3A697AAB}"/>
              </a:ext>
            </a:extLst>
          </p:cNvPr>
          <p:cNvCxnSpPr>
            <a:cxnSpLocks/>
            <a:stCxn id="315" idx="2"/>
            <a:endCxn id="408" idx="0"/>
          </p:cNvCxnSpPr>
          <p:nvPr/>
        </p:nvCxnSpPr>
        <p:spPr>
          <a:xfrm rot="16200000" flipH="1">
            <a:off x="38040140" y="6525926"/>
            <a:ext cx="246438" cy="5623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id="{75862926-2257-407C-8C0E-F42DAC1BE797}"/>
              </a:ext>
            </a:extLst>
          </p:cNvPr>
          <p:cNvSpPr/>
          <p:nvPr/>
        </p:nvSpPr>
        <p:spPr>
          <a:xfrm>
            <a:off x="39576796" y="614421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1016" name="Соединительная линия уступом 319">
            <a:extLst>
              <a:ext uri="{FF2B5EF4-FFF2-40B4-BE49-F238E27FC236}">
                <a16:creationId xmlns:a16="http://schemas.microsoft.com/office/drawing/2014/main" id="{29FC0B85-A65A-4BFA-B39E-545DD57BF288}"/>
              </a:ext>
            </a:extLst>
          </p:cNvPr>
          <p:cNvCxnSpPr>
            <a:cxnSpLocks/>
            <a:stCxn id="281" idx="2"/>
            <a:endCxn id="1010" idx="0"/>
          </p:cNvCxnSpPr>
          <p:nvPr/>
        </p:nvCxnSpPr>
        <p:spPr>
          <a:xfrm rot="16200000" flipH="1">
            <a:off x="39599388" y="5703639"/>
            <a:ext cx="316484" cy="5646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Соединительная линия уступом 319">
            <a:extLst>
              <a:ext uri="{FF2B5EF4-FFF2-40B4-BE49-F238E27FC236}">
                <a16:creationId xmlns:a16="http://schemas.microsoft.com/office/drawing/2014/main" id="{FF926016-CB4F-44FB-ABA7-D080727B2B03}"/>
              </a:ext>
            </a:extLst>
          </p:cNvPr>
          <p:cNvCxnSpPr>
            <a:cxnSpLocks/>
            <a:stCxn id="281" idx="2"/>
            <a:endCxn id="845" idx="0"/>
          </p:cNvCxnSpPr>
          <p:nvPr/>
        </p:nvCxnSpPr>
        <p:spPr>
          <a:xfrm rot="5400000">
            <a:off x="39058756" y="5725472"/>
            <a:ext cx="314293" cy="5188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Прямоугольник 1038">
            <a:extLst>
              <a:ext uri="{FF2B5EF4-FFF2-40B4-BE49-F238E27FC236}">
                <a16:creationId xmlns:a16="http://schemas.microsoft.com/office/drawing/2014/main" id="{652F8D1C-7D54-4279-AFBA-48E724625D42}"/>
              </a:ext>
            </a:extLst>
          </p:cNvPr>
          <p:cNvSpPr/>
          <p:nvPr/>
        </p:nvSpPr>
        <p:spPr>
          <a:xfrm>
            <a:off x="39028050" y="853814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Установить солидарные отношения с рабочими центрами мира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cxnSp>
        <p:nvCxnSpPr>
          <p:cNvPr id="1042" name="Соединительная линия уступом 406">
            <a:extLst>
              <a:ext uri="{FF2B5EF4-FFF2-40B4-BE49-F238E27FC236}">
                <a16:creationId xmlns:a16="http://schemas.microsoft.com/office/drawing/2014/main" id="{B019799A-4229-4625-BC53-063C73AEC5E3}"/>
              </a:ext>
            </a:extLst>
          </p:cNvPr>
          <p:cNvCxnSpPr>
            <a:cxnSpLocks/>
            <a:stCxn id="344" idx="2"/>
            <a:endCxn id="1039" idx="0"/>
          </p:cNvCxnSpPr>
          <p:nvPr/>
        </p:nvCxnSpPr>
        <p:spPr>
          <a:xfrm rot="5400000">
            <a:off x="39888878" y="7887222"/>
            <a:ext cx="253257" cy="10485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Соединительная линия уступом 406">
            <a:extLst>
              <a:ext uri="{FF2B5EF4-FFF2-40B4-BE49-F238E27FC236}">
                <a16:creationId xmlns:a16="http://schemas.microsoft.com/office/drawing/2014/main" id="{4E66616C-7575-46DB-9391-8DDD97169532}"/>
              </a:ext>
            </a:extLst>
          </p:cNvPr>
          <p:cNvCxnSpPr>
            <a:cxnSpLocks/>
            <a:stCxn id="345" idx="2"/>
            <a:endCxn id="1039" idx="0"/>
          </p:cNvCxnSpPr>
          <p:nvPr/>
        </p:nvCxnSpPr>
        <p:spPr>
          <a:xfrm rot="5400000">
            <a:off x="39364743" y="8411635"/>
            <a:ext cx="252978" cy="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Соединительная линия уступом 406">
            <a:extLst>
              <a:ext uri="{FF2B5EF4-FFF2-40B4-BE49-F238E27FC236}">
                <a16:creationId xmlns:a16="http://schemas.microsoft.com/office/drawing/2014/main" id="{3CD09D77-E4DC-463F-893E-1C9C12A820EF}"/>
              </a:ext>
            </a:extLst>
          </p:cNvPr>
          <p:cNvCxnSpPr>
            <a:cxnSpLocks/>
            <a:stCxn id="347" idx="2"/>
            <a:endCxn id="1039" idx="0"/>
          </p:cNvCxnSpPr>
          <p:nvPr/>
        </p:nvCxnSpPr>
        <p:spPr>
          <a:xfrm rot="16200000" flipH="1">
            <a:off x="38842639" y="7889568"/>
            <a:ext cx="253257" cy="104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421">
            <a:extLst>
              <a:ext uri="{FF2B5EF4-FFF2-40B4-BE49-F238E27FC236}">
                <a16:creationId xmlns:a16="http://schemas.microsoft.com/office/drawing/2014/main" id="{C7AFB8F5-22E4-42E8-B8DD-ED74121FC072}"/>
              </a:ext>
            </a:extLst>
          </p:cNvPr>
          <p:cNvCxnSpPr>
            <a:cxnSpLocks/>
            <a:stCxn id="1039" idx="2"/>
            <a:endCxn id="353" idx="0"/>
          </p:cNvCxnSpPr>
          <p:nvPr/>
        </p:nvCxnSpPr>
        <p:spPr>
          <a:xfrm rot="5400000">
            <a:off x="39071485" y="8972995"/>
            <a:ext cx="314581" cy="5248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421">
            <a:extLst>
              <a:ext uri="{FF2B5EF4-FFF2-40B4-BE49-F238E27FC236}">
                <a16:creationId xmlns:a16="http://schemas.microsoft.com/office/drawing/2014/main" id="{1FE68B96-518A-44CE-ABA4-F2C8382F96BF}"/>
              </a:ext>
            </a:extLst>
          </p:cNvPr>
          <p:cNvCxnSpPr>
            <a:cxnSpLocks/>
            <a:stCxn id="1039" idx="2"/>
            <a:endCxn id="351" idx="0"/>
          </p:cNvCxnSpPr>
          <p:nvPr/>
        </p:nvCxnSpPr>
        <p:spPr>
          <a:xfrm rot="16200000" flipH="1">
            <a:off x="39601282" y="8968074"/>
            <a:ext cx="315755" cy="5358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428">
            <a:extLst>
              <a:ext uri="{FF2B5EF4-FFF2-40B4-BE49-F238E27FC236}">
                <a16:creationId xmlns:a16="http://schemas.microsoft.com/office/drawing/2014/main" id="{F0A0E572-89A2-413A-A431-0E6A7900BA0E}"/>
              </a:ext>
            </a:extLst>
          </p:cNvPr>
          <p:cNvCxnSpPr>
            <a:cxnSpLocks/>
            <a:stCxn id="355" idx="2"/>
            <a:endCxn id="1050" idx="0"/>
          </p:cNvCxnSpPr>
          <p:nvPr/>
        </p:nvCxnSpPr>
        <p:spPr>
          <a:xfrm rot="16200000" flipH="1">
            <a:off x="36975823" y="9755235"/>
            <a:ext cx="195028" cy="5664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Соединительная линия уступом 428">
            <a:extLst>
              <a:ext uri="{FF2B5EF4-FFF2-40B4-BE49-F238E27FC236}">
                <a16:creationId xmlns:a16="http://schemas.microsoft.com/office/drawing/2014/main" id="{984CE3EC-ECFD-4166-81BA-0A046F30F57C}"/>
              </a:ext>
            </a:extLst>
          </p:cNvPr>
          <p:cNvCxnSpPr>
            <a:cxnSpLocks/>
            <a:stCxn id="354" idx="2"/>
            <a:endCxn id="1050" idx="0"/>
          </p:cNvCxnSpPr>
          <p:nvPr/>
        </p:nvCxnSpPr>
        <p:spPr>
          <a:xfrm rot="5400000">
            <a:off x="37533541" y="9763922"/>
            <a:ext cx="195027" cy="54903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Прямоугольник 1049">
            <a:extLst>
              <a:ext uri="{FF2B5EF4-FFF2-40B4-BE49-F238E27FC236}">
                <a16:creationId xmlns:a16="http://schemas.microsoft.com/office/drawing/2014/main" id="{987DE8A3-D984-4068-8A4F-447055064B44}"/>
              </a:ext>
            </a:extLst>
          </p:cNvPr>
          <p:cNvSpPr/>
          <p:nvPr/>
        </p:nvSpPr>
        <p:spPr>
          <a:xfrm>
            <a:off x="36893376" y="101359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Единая конфедерация труда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cxnSp>
        <p:nvCxnSpPr>
          <p:cNvPr id="1051" name="Соединительная линия уступом 319">
            <a:extLst>
              <a:ext uri="{FF2B5EF4-FFF2-40B4-BE49-F238E27FC236}">
                <a16:creationId xmlns:a16="http://schemas.microsoft.com/office/drawing/2014/main" id="{76175DE4-DBF0-4A76-880B-D37F37EE0696}"/>
              </a:ext>
            </a:extLst>
          </p:cNvPr>
          <p:cNvCxnSpPr>
            <a:cxnSpLocks/>
            <a:stCxn id="845" idx="2"/>
            <a:endCxn id="312" idx="0"/>
          </p:cNvCxnSpPr>
          <p:nvPr/>
        </p:nvCxnSpPr>
        <p:spPr>
          <a:xfrm rot="16200000" flipH="1">
            <a:off x="39099278" y="6539242"/>
            <a:ext cx="249195" cy="5347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Соединительная линия уступом 319">
            <a:extLst>
              <a:ext uri="{FF2B5EF4-FFF2-40B4-BE49-F238E27FC236}">
                <a16:creationId xmlns:a16="http://schemas.microsoft.com/office/drawing/2014/main" id="{8664257C-A68E-491B-BE04-799B25263FFB}"/>
              </a:ext>
            </a:extLst>
          </p:cNvPr>
          <p:cNvCxnSpPr>
            <a:cxnSpLocks/>
            <a:stCxn id="1010" idx="2"/>
            <a:endCxn id="312" idx="0"/>
          </p:cNvCxnSpPr>
          <p:nvPr/>
        </p:nvCxnSpPr>
        <p:spPr>
          <a:xfrm rot="5400000">
            <a:off x="39642102" y="6533357"/>
            <a:ext cx="247004" cy="548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365796C7-D650-4BED-8625-D31C3C805814}"/>
              </a:ext>
            </a:extLst>
          </p:cNvPr>
          <p:cNvSpPr/>
          <p:nvPr/>
        </p:nvSpPr>
        <p:spPr>
          <a:xfrm>
            <a:off x="36877882" y="85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Эмансипация колоний </a:t>
            </a:r>
            <a:r>
              <a:rPr lang="ru-RU" sz="200" dirty="0"/>
              <a:t>(</a:t>
            </a:r>
            <a:r>
              <a:rPr lang="ru-RU" sz="200" dirty="0" err="1"/>
              <a:t>Либертарианская</a:t>
            </a:r>
            <a:r>
              <a:rPr lang="ru-RU" sz="200" dirty="0"/>
              <a:t> пресса, уделяя особое внимание «А </a:t>
            </a:r>
            <a:r>
              <a:rPr lang="ru-RU" sz="200" dirty="0" err="1"/>
              <a:t>Баталья</a:t>
            </a:r>
            <a:r>
              <a:rPr lang="ru-RU" sz="200" dirty="0"/>
              <a:t>», регулярно публиковала информацию о борьбе и положении рабочих и чернокожих в португальских колониях. Его точка зрения, как он настаивал на подчеркивании, была универсалистской, отвергающей патриотические предрассудки (А </a:t>
            </a:r>
            <a:r>
              <a:rPr lang="ru-RU" sz="200" dirty="0" err="1"/>
              <a:t>Баталья</a:t>
            </a:r>
            <a:r>
              <a:rPr lang="ru-RU" sz="200" dirty="0"/>
              <a:t>, 30.10.1926). В этом смысле, как и в Португалии, он призывал к эмансипации всех людей (32.1) и независимость самих колоний.)</a:t>
            </a:r>
            <a:endParaRPr lang="ru-RU" sz="700" dirty="0"/>
          </a:p>
        </p:txBody>
      </p:sp>
      <p:sp>
        <p:nvSpPr>
          <p:cNvPr id="1054" name="Прямоугольник 1053">
            <a:extLst>
              <a:ext uri="{FF2B5EF4-FFF2-40B4-BE49-F238E27FC236}">
                <a16:creationId xmlns:a16="http://schemas.microsoft.com/office/drawing/2014/main" id="{5ECFB165-06C5-40ED-B4A5-51000D49D7B6}"/>
              </a:ext>
            </a:extLst>
          </p:cNvPr>
          <p:cNvSpPr/>
          <p:nvPr/>
        </p:nvSpPr>
        <p:spPr>
          <a:xfrm>
            <a:off x="35813687" y="855892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дискриминации в колониях </a:t>
            </a:r>
            <a:r>
              <a:rPr lang="ru-RU" sz="100" dirty="0"/>
              <a:t>(Между 1930 и 1936 годами Пинту </a:t>
            </a:r>
            <a:r>
              <a:rPr lang="ru-RU" sz="100" dirty="0" err="1"/>
              <a:t>Куартим</a:t>
            </a:r>
            <a:r>
              <a:rPr lang="ru-RU" sz="100" dirty="0"/>
              <a:t> жил и работал в Анголе и почти сразу же начал борьбу против диктатуры на этой территории. Говорят, что он участвовал в восстании 1930 года против </a:t>
            </a:r>
            <a:r>
              <a:rPr lang="ru-RU" sz="100" dirty="0" err="1"/>
              <a:t>Салазара</a:t>
            </a:r>
            <a:r>
              <a:rPr lang="ru-RU" sz="100" dirty="0"/>
              <a:t>. В местной прессе он развил активную деятельность против расизма и колониализма, например, в газетах O </a:t>
            </a:r>
            <a:r>
              <a:rPr lang="ru-RU" sz="100" dirty="0" err="1"/>
              <a:t>Planalto</a:t>
            </a:r>
            <a:r>
              <a:rPr lang="ru-RU" sz="100" dirty="0"/>
              <a:t>, которыми он руководил с 1930 по 1932 год, в газетах провинции Ангола (1932–1933) и в других газетах. Он писал театральные пьесы. Он обращался к африканским проблемам в прессе Португалии, в таких публикациях, как O </a:t>
            </a:r>
            <a:r>
              <a:rPr lang="ru-RU" sz="100" dirty="0" err="1"/>
              <a:t>Diabo</a:t>
            </a:r>
            <a:r>
              <a:rPr lang="ru-RU" sz="100" dirty="0"/>
              <a:t>, </a:t>
            </a:r>
            <a:r>
              <a:rPr lang="ru-RU" sz="100" dirty="0" err="1"/>
              <a:t>Humanidade</a:t>
            </a:r>
            <a:r>
              <a:rPr lang="ru-RU" sz="100" dirty="0"/>
              <a:t> или в журнале </a:t>
            </a:r>
            <a:r>
              <a:rPr lang="ru-RU" sz="100" dirty="0" err="1"/>
              <a:t>Ver</a:t>
            </a:r>
            <a:r>
              <a:rPr lang="ru-RU" sz="100" dirty="0"/>
              <a:t> e </a:t>
            </a:r>
            <a:r>
              <a:rPr lang="ru-RU" sz="100" dirty="0" err="1"/>
              <a:t>Crer</a:t>
            </a:r>
            <a:r>
              <a:rPr lang="ru-RU" sz="100" dirty="0"/>
              <a:t>.(33). В 1936 году он работал над книгой под названием «Мулаты» (Комментарии к проблеме смешанных браков в Анголе), в которой осуждал дискриминацию, которой они подвергались в Анголе. Он исходит из того принципа, что смешение народов было не только неизбежным, но и было широко распространенным: «Тот самый германский народ, который считается чистыми арийцами, является одним из смешанных народов. Первые жители полуострова с их последовательными арийскими нашествия (индейцев), семитов и арабов?» (существующая рукопись в ICS HSS).)</a:t>
            </a:r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39592</TotalTime>
  <Words>2585</Words>
  <Application>Microsoft Office PowerPoint</Application>
  <PresentationFormat>Произвольный</PresentationFormat>
  <Paragraphs>389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2199</cp:revision>
  <dcterms:created xsi:type="dcterms:W3CDTF">2018-10-23T08:09:21Z</dcterms:created>
  <dcterms:modified xsi:type="dcterms:W3CDTF">2023-08-14T18:03:12Z</dcterms:modified>
</cp:coreProperties>
</file>