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00" d="100"/>
          <a:sy n="100" d="100"/>
        </p:scale>
        <p:origin x="-14742" y="-741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местных 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сельского 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исследовательских служб </a:t>
            </a:r>
            <a:r>
              <a:rPr lang="en-US" sz="1400" dirty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/>
              <a:t>Auguste</a:t>
            </a:r>
            <a:r>
              <a:rPr lang="en-US" sz="800" dirty="0"/>
              <a:t> </a:t>
            </a:r>
            <a:r>
              <a:rPr lang="en-US" sz="800" dirty="0" err="1"/>
              <a:t>Tilkens</a:t>
            </a:r>
            <a:r>
              <a:rPr lang="ru-RU" sz="800" dirty="0"/>
              <a:t> как генерал 2 уровня 2 атака, 3 защита, 1 логистика и 2 планирование. Можно призвать решением во время войны.</a:t>
            </a:r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добычу в шахтах </a:t>
            </a:r>
            <a:r>
              <a:rPr lang="ru-RU" sz="1400" dirty="0" err="1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порта </a:t>
            </a:r>
            <a:r>
              <a:rPr lang="ru-RU" sz="1400" dirty="0" err="1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Железнодорожная линия </a:t>
            </a:r>
            <a:r>
              <a:rPr lang="ru-RU" sz="1400" dirty="0" err="1"/>
              <a:t>Вичиконго</a:t>
            </a:r>
            <a:r>
              <a:rPr lang="ru-RU" sz="1400" dirty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</a:t>
            </a:r>
            <a:r>
              <a:rPr lang="en-US" sz="1400" dirty="0" err="1"/>
              <a:t>Musonoi</a:t>
            </a:r>
            <a:r>
              <a:rPr lang="en-US" sz="1400" dirty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Выслеживание чужих конвоев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Африканская урбанизация (наше)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Force </a:t>
            </a:r>
            <a:r>
              <a:rPr lang="en-US" sz="1400" dirty="0" err="1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Compagnie</a:t>
            </a:r>
            <a:r>
              <a:rPr lang="ru-RU" sz="1400" dirty="0"/>
              <a:t> </a:t>
            </a:r>
            <a:r>
              <a:rPr lang="ru-RU" sz="1400" dirty="0" err="1"/>
              <a:t>d'Artillerie</a:t>
            </a:r>
            <a:r>
              <a:rPr lang="ru-RU" sz="1400" dirty="0"/>
              <a:t> </a:t>
            </a:r>
            <a:r>
              <a:rPr lang="ru-RU" sz="1400" dirty="0" err="1"/>
              <a:t>et</a:t>
            </a:r>
            <a:r>
              <a:rPr lang="ru-RU" sz="1400" dirty="0"/>
              <a:t> </a:t>
            </a:r>
            <a:r>
              <a:rPr lang="ru-RU" sz="1400" dirty="0" err="1"/>
              <a:t>de</a:t>
            </a:r>
            <a:r>
              <a:rPr lang="ru-RU" sz="1400" dirty="0"/>
              <a:t> </a:t>
            </a:r>
            <a:r>
              <a:rPr lang="ru-RU" sz="1400" dirty="0" err="1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10-я станция по оказанию помощи 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/>
              <a:t>Aviation militaire de la Force Publique</a:t>
            </a:r>
            <a:r>
              <a:rPr lang="ru-RU" sz="1400" dirty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Н</a:t>
            </a:r>
            <a:r>
              <a:rPr lang="en-US" sz="1400" dirty="0"/>
              <a:t>’</a:t>
            </a:r>
            <a:r>
              <a:rPr lang="ru-RU" sz="1400" dirty="0" err="1"/>
              <a:t>Доло</a:t>
            </a:r>
            <a:r>
              <a:rPr lang="ru-RU" sz="1400" dirty="0"/>
              <a:t> в </a:t>
            </a:r>
            <a:r>
              <a:rPr lang="ru-RU" sz="1400" dirty="0" err="1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Дивизион </a:t>
            </a:r>
            <a:r>
              <a:rPr lang="ru-RU" sz="1400" dirty="0" err="1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DH.85 Leopard Moth </a:t>
            </a:r>
            <a:r>
              <a:rPr lang="ru-RU" sz="1400" dirty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государство рабочих!</a:t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Экономическое соглашение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Продать запасы урана в США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</a:t>
            </a:r>
            <a:r>
              <a:rPr lang="en-US" sz="1400" dirty="0"/>
              <a:t>SS </a:t>
            </a:r>
            <a:r>
              <a:rPr lang="ru-RU" sz="1400" dirty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набор местных в 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сельских жителей к 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производство транспорта </a:t>
            </a:r>
            <a:r>
              <a:rPr lang="ru-RU" sz="900" dirty="0"/>
              <a:t>(</a:t>
            </a:r>
            <a:r>
              <a:rPr lang="ru-RU" sz="900" dirty="0" err="1"/>
              <a:t>ист</a:t>
            </a:r>
            <a:r>
              <a:rPr lang="ru-RU" sz="900" dirty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«развитым» 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апостолов пророка </a:t>
            </a:r>
            <a:r>
              <a:rPr lang="ru-RU" sz="1400" dirty="0" err="1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святого 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</a:t>
            </a:r>
            <a:r>
              <a:rPr lang="ru-RU" sz="1400" dirty="0" err="1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Пьер </a:t>
            </a:r>
            <a:r>
              <a:rPr lang="en-US" sz="1400" dirty="0"/>
              <a:t>VII</a:t>
            </a:r>
            <a:endParaRPr lang="ru-RU" sz="1400" dirty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200" dirty="0"/>
              <a:t>ГУИШКА НА КАРТУ ЛОЯЛЬНОСТИ ВОЖДЕЙ</a:t>
            </a:r>
            <a:br>
              <a:rPr lang="ru-RU" sz="7200" dirty="0"/>
            </a:br>
            <a:endParaRPr lang="ru-RU" sz="28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4821998" y="13672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17651611" y="13659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 flipV="1">
            <a:off x="19767529" y="14199842"/>
            <a:ext cx="5054469" cy="12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2070109" y="9848533"/>
            <a:ext cx="450770" cy="7171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5400000">
            <a:off x="25648985" y="13440045"/>
            <a:ext cx="463406" cy="1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алкоголя и 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913006" y="183288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164696" y="17522616"/>
            <a:ext cx="460678" cy="11518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военным командованием (наше)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роли военных в общественной жизни (наше)</a:t>
            </a:r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(наше)</a:t>
            </a:r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Приобрести </a:t>
            </a:r>
            <a:r>
              <a:rPr lang="ru-RU" sz="1400" dirty="0" err="1"/>
              <a:t>Кабинду</a:t>
            </a:r>
            <a:r>
              <a:rPr lang="ru-RU" sz="1400" dirty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эффект)</a:t>
            </a:r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эффект)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инвестиции</a:t>
            </a:r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инвестиции</a:t>
            </a:r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морской торговли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нового союзника</a:t>
            </a:r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доллары в широкий оборот</a:t>
            </a:r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Уганда (наше)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Среднее Конго (наше)</a:t>
            </a:r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Советники из </a:t>
            </a:r>
            <a:r>
              <a:rPr lang="ru-RU" sz="1400" dirty="0" err="1"/>
              <a:t>верхмата</a:t>
            </a:r>
            <a:r>
              <a:rPr lang="ru-RU" sz="1400" dirty="0"/>
              <a:t> (наше)</a:t>
            </a:r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порта (январь 1943 </a:t>
            </a:r>
            <a:r>
              <a:rPr lang="ru-RU" sz="1400" dirty="0" err="1"/>
              <a:t>ист</a:t>
            </a:r>
            <a:r>
              <a:rPr lang="ru-RU" sz="1400" dirty="0"/>
              <a:t>)</a:t>
            </a:r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королевский совет</a:t>
            </a:r>
            <a:endParaRPr lang="ru-RU" sz="200" dirty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</a:t>
            </a:r>
            <a:r>
              <a:rPr lang="ru-RU" sz="1400" dirty="0" err="1"/>
              <a:t>маканда</a:t>
            </a:r>
            <a:endParaRPr lang="ru-RU" sz="400" dirty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Мбанза</a:t>
            </a:r>
            <a:r>
              <a:rPr lang="ru-RU" sz="1400" dirty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Стать центром торговли Африки</a:t>
            </a:r>
            <a:endParaRPr lang="ru-RU" sz="1100" dirty="0"/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Конго-Браззавиль</a:t>
            </a:r>
            <a:endParaRPr lang="ru-RU" sz="1200" dirty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федеративное королевство</a:t>
            </a:r>
            <a:endParaRPr lang="ru-RU" sz="1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Руанду и Бурунди</a:t>
            </a:r>
            <a:endParaRPr lang="ru-RU" sz="1200" dirty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королевства </a:t>
            </a:r>
            <a:r>
              <a:rPr lang="ru-RU" sz="1400" dirty="0" err="1"/>
              <a:t>Донго</a:t>
            </a:r>
            <a:r>
              <a:rPr lang="ru-RU" sz="1400" dirty="0"/>
              <a:t> и </a:t>
            </a:r>
            <a:r>
              <a:rPr lang="ru-RU" sz="1400" dirty="0" err="1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правителя.)</a:t>
            </a:r>
            <a:endParaRPr lang="ru-RU" sz="300" dirty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королевство языком </a:t>
            </a:r>
            <a:r>
              <a:rPr lang="ru-RU" sz="1400" dirty="0" err="1"/>
              <a:t>Киконго</a:t>
            </a:r>
            <a:r>
              <a:rPr lang="ru-RU" sz="1400" dirty="0"/>
              <a:t> </a:t>
            </a:r>
            <a:r>
              <a:rPr lang="ru-RU" sz="900" dirty="0"/>
              <a:t>(Народы 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связи с Европой</a:t>
            </a:r>
            <a:endParaRPr lang="ru-RU" sz="1200" dirty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союзников в Африке</a:t>
            </a:r>
            <a:endParaRPr lang="ru-RU" sz="1200" dirty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набор из племён</a:t>
            </a:r>
            <a:endParaRPr lang="ru-RU" sz="1200" dirty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0067967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  <a:endParaRPr lang="ru-RU" sz="1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507656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в обмен на уран</a:t>
            </a:r>
            <a:endParaRPr lang="ru-RU" sz="1200" dirty="0"/>
          </a:p>
        </p:txBody>
      </p: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/>
              <a:t>133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Прямоугольник 451"/>
          <p:cNvSpPr/>
          <p:nvPr/>
        </p:nvSpPr>
        <p:spPr>
          <a:xfrm>
            <a:off x="52566898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Встать во главе собственного союза</a:t>
            </a:r>
            <a:endParaRPr lang="ru-RU" sz="1100" dirty="0"/>
          </a:p>
        </p:txBody>
      </p:sp>
      <p:cxnSp>
        <p:nvCxnSpPr>
          <p:cNvPr id="453" name="Соединительная линия уступом 452"/>
          <p:cNvCxnSpPr>
            <a:stCxn id="441" idx="2"/>
            <a:endCxn id="458" idx="0"/>
          </p:cNvCxnSpPr>
          <p:nvPr/>
        </p:nvCxnSpPr>
        <p:spPr>
          <a:xfrm rot="5400000">
            <a:off x="51445210" y="15866235"/>
            <a:ext cx="613900" cy="1252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Соединительная линия уступом 453"/>
          <p:cNvCxnSpPr>
            <a:stCxn id="440" idx="2"/>
            <a:endCxn id="459" idx="0"/>
          </p:cNvCxnSpPr>
          <p:nvPr/>
        </p:nvCxnSpPr>
        <p:spPr>
          <a:xfrm rot="16200000" flipH="1">
            <a:off x="55205821" y="15870716"/>
            <a:ext cx="612190" cy="1245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421" idx="2"/>
            <a:endCxn id="452" idx="0"/>
          </p:cNvCxnSpPr>
          <p:nvPr/>
        </p:nvCxnSpPr>
        <p:spPr>
          <a:xfrm flipH="1">
            <a:off x="53624857" y="14739844"/>
            <a:ext cx="11990" cy="205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21243705" y="151526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советской конголезской республики</a:t>
            </a:r>
            <a:endParaRPr lang="ru-RU" sz="100" dirty="0"/>
          </a:p>
        </p:txBody>
      </p:sp>
      <p:cxnSp>
        <p:nvCxnSpPr>
          <p:cNvPr id="457" name="Соединительная линия уступом 456"/>
          <p:cNvCxnSpPr>
            <a:stCxn id="252" idx="2"/>
            <a:endCxn id="456" idx="0"/>
          </p:cNvCxnSpPr>
          <p:nvPr/>
        </p:nvCxnSpPr>
        <p:spPr>
          <a:xfrm rot="5400000">
            <a:off x="23890738" y="13163405"/>
            <a:ext cx="400146" cy="35782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264" idx="2"/>
            <a:endCxn id="456" idx="0"/>
          </p:cNvCxnSpPr>
          <p:nvPr/>
        </p:nvCxnSpPr>
        <p:spPr>
          <a:xfrm rot="16200000" flipH="1">
            <a:off x="20299226" y="13150186"/>
            <a:ext cx="412782" cy="35920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Прямоугольник 460"/>
          <p:cNvSpPr/>
          <p:nvPr/>
        </p:nvSpPr>
        <p:spPr>
          <a:xfrm>
            <a:off x="23669660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 одной стране</a:t>
            </a:r>
            <a:endParaRPr lang="ru-RU" sz="5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16467989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чёрный национализм</a:t>
            </a:r>
            <a:endParaRPr lang="ru-RU" sz="1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7651611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колониальный режим в ЮАС</a:t>
            </a:r>
            <a:endParaRPr lang="ru-RU" sz="5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8817493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местную секцию интернационала</a:t>
            </a:r>
            <a:endParaRPr lang="ru-RU" sz="5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4126671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теорию перманентной революции среди крестьян</a:t>
            </a:r>
            <a:endParaRPr lang="ru-RU" sz="5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22452440" y="16797652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Отбросить этническую борьбу</a:t>
            </a:r>
            <a:endParaRPr lang="ru-RU" sz="500" dirty="0"/>
          </a:p>
        </p:txBody>
      </p:sp>
      <p:sp>
        <p:nvSpPr>
          <p:cNvPr id="468" name="Прямоугольник 467"/>
          <p:cNvSpPr/>
          <p:nvPr/>
        </p:nvSpPr>
        <p:spPr>
          <a:xfrm>
            <a:off x="16471778" y="167882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Протянуть руку помощи рабочим Анголы</a:t>
            </a:r>
            <a:endParaRPr lang="ru-RU" sz="5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15299224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колониальный режим в ЮЗА</a:t>
            </a:r>
            <a:endParaRPr lang="ru-RU" sz="500" dirty="0"/>
          </a:p>
        </p:txBody>
      </p:sp>
      <p:cxnSp>
        <p:nvCxnSpPr>
          <p:cNvPr id="470" name="Соединительная линия уступом 469"/>
          <p:cNvCxnSpPr>
            <a:stCxn id="264" idx="2"/>
            <a:endCxn id="465" idx="0"/>
          </p:cNvCxnSpPr>
          <p:nvPr/>
        </p:nvCxnSpPr>
        <p:spPr>
          <a:xfrm rot="5400000">
            <a:off x="16748253" y="13176219"/>
            <a:ext cx="397694" cy="3524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470"/>
          <p:cNvCxnSpPr>
            <a:stCxn id="264" idx="2"/>
            <a:endCxn id="462" idx="0"/>
          </p:cNvCxnSpPr>
          <p:nvPr/>
        </p:nvCxnSpPr>
        <p:spPr>
          <a:xfrm rot="5400000">
            <a:off x="17918912" y="14346878"/>
            <a:ext cx="397694" cy="1183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471"/>
          <p:cNvCxnSpPr>
            <a:stCxn id="264" idx="2"/>
            <a:endCxn id="464" idx="0"/>
          </p:cNvCxnSpPr>
          <p:nvPr/>
        </p:nvCxnSpPr>
        <p:spPr>
          <a:xfrm rot="16200000" flipH="1">
            <a:off x="19089263" y="14360149"/>
            <a:ext cx="406497" cy="116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ная линия уступом 472"/>
          <p:cNvCxnSpPr>
            <a:stCxn id="468" idx="2"/>
            <a:endCxn id="463" idx="0"/>
          </p:cNvCxnSpPr>
          <p:nvPr/>
        </p:nvCxnSpPr>
        <p:spPr>
          <a:xfrm rot="16200000" flipH="1">
            <a:off x="17886194" y="17511748"/>
            <a:ext cx="466918" cy="11798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68" idx="2"/>
            <a:endCxn id="469" idx="0"/>
          </p:cNvCxnSpPr>
          <p:nvPr/>
        </p:nvCxnSpPr>
        <p:spPr>
          <a:xfrm rot="5400000">
            <a:off x="16710001" y="17515388"/>
            <a:ext cx="466918" cy="1172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62" idx="2"/>
            <a:endCxn id="468" idx="0"/>
          </p:cNvCxnSpPr>
          <p:nvPr/>
        </p:nvCxnSpPr>
        <p:spPr>
          <a:xfrm>
            <a:off x="17525948" y="16217536"/>
            <a:ext cx="3789" cy="570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4131155" y="1679765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аграрные профсоюзы</a:t>
            </a:r>
            <a:endParaRPr lang="ru-RU" sz="5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0030491" y="16799418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Племенной социализм</a:t>
            </a:r>
            <a:endParaRPr lang="ru-RU" sz="500" dirty="0"/>
          </a:p>
        </p:txBody>
      </p:sp>
      <p:cxnSp>
        <p:nvCxnSpPr>
          <p:cNvPr id="478" name="Прямая соединительная линия 477"/>
          <p:cNvCxnSpPr>
            <a:stCxn id="466" idx="1"/>
            <a:endCxn id="477" idx="3"/>
          </p:cNvCxnSpPr>
          <p:nvPr/>
        </p:nvCxnSpPr>
        <p:spPr>
          <a:xfrm flipH="1">
            <a:off x="22146409" y="17337652"/>
            <a:ext cx="306031" cy="1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56" idx="2"/>
            <a:endCxn id="477" idx="0"/>
          </p:cNvCxnSpPr>
          <p:nvPr/>
        </p:nvCxnSpPr>
        <p:spPr>
          <a:xfrm rot="5400000">
            <a:off x="21411660" y="15909414"/>
            <a:ext cx="566794" cy="1213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479"/>
          <p:cNvCxnSpPr>
            <a:stCxn id="456" idx="2"/>
            <a:endCxn id="466" idx="0"/>
          </p:cNvCxnSpPr>
          <p:nvPr/>
        </p:nvCxnSpPr>
        <p:spPr>
          <a:xfrm rot="16200000" flipH="1">
            <a:off x="22623517" y="15910770"/>
            <a:ext cx="565028" cy="1208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Прямоугольник 480"/>
          <p:cNvSpPr/>
          <p:nvPr/>
        </p:nvSpPr>
        <p:spPr>
          <a:xfrm>
            <a:off x="17651611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рабочих Родезии</a:t>
            </a:r>
            <a:endParaRPr lang="ru-RU" sz="5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15293119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рабочих в Мозамбике</a:t>
            </a:r>
            <a:endParaRPr lang="ru-RU" sz="5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20029470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Призыв племенных ополченцев (чем больше лояльных вождей, тем больше </a:t>
            </a:r>
            <a:r>
              <a:rPr lang="ru-RU" sz="1400" dirty="0" err="1"/>
              <a:t>дивок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484" name="Прямоугольник 483"/>
          <p:cNvSpPr/>
          <p:nvPr/>
        </p:nvSpPr>
        <p:spPr>
          <a:xfrm>
            <a:off x="22456683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Культивация личности вождя партии</a:t>
            </a:r>
            <a:endParaRPr lang="ru-RU" sz="500" dirty="0"/>
          </a:p>
        </p:txBody>
      </p:sp>
      <p:cxnSp>
        <p:nvCxnSpPr>
          <p:cNvPr id="485" name="Прямая со стрелкой 484"/>
          <p:cNvCxnSpPr>
            <a:stCxn id="477" idx="2"/>
            <a:endCxn id="483" idx="0"/>
          </p:cNvCxnSpPr>
          <p:nvPr/>
        </p:nvCxnSpPr>
        <p:spPr>
          <a:xfrm flipH="1">
            <a:off x="21087429" y="17879418"/>
            <a:ext cx="1021" cy="4557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 стрелкой 485"/>
          <p:cNvCxnSpPr>
            <a:stCxn id="466" idx="2"/>
            <a:endCxn id="484" idx="0"/>
          </p:cNvCxnSpPr>
          <p:nvPr/>
        </p:nvCxnSpPr>
        <p:spPr>
          <a:xfrm>
            <a:off x="23510399" y="17877652"/>
            <a:ext cx="4243" cy="457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 стрелкой 486"/>
          <p:cNvCxnSpPr>
            <a:stCxn id="463" idx="2"/>
            <a:endCxn id="481" idx="0"/>
          </p:cNvCxnSpPr>
          <p:nvPr/>
        </p:nvCxnSpPr>
        <p:spPr>
          <a:xfrm>
            <a:off x="18709570" y="19415124"/>
            <a:ext cx="0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 стрелкой 487"/>
          <p:cNvCxnSpPr>
            <a:stCxn id="469" idx="2"/>
            <a:endCxn id="482" idx="0"/>
          </p:cNvCxnSpPr>
          <p:nvPr/>
        </p:nvCxnSpPr>
        <p:spPr>
          <a:xfrm flipH="1">
            <a:off x="16351078" y="19415124"/>
            <a:ext cx="6105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 стрелкой 488"/>
          <p:cNvCxnSpPr>
            <a:stCxn id="465" idx="2"/>
            <a:endCxn id="476" idx="0"/>
          </p:cNvCxnSpPr>
          <p:nvPr/>
        </p:nvCxnSpPr>
        <p:spPr>
          <a:xfrm>
            <a:off x="15184630" y="16217536"/>
            <a:ext cx="4484" cy="580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489"/>
          <p:cNvCxnSpPr>
            <a:stCxn id="252" idx="2"/>
            <a:endCxn id="461" idx="0"/>
          </p:cNvCxnSpPr>
          <p:nvPr/>
        </p:nvCxnSpPr>
        <p:spPr>
          <a:xfrm rot="5400000">
            <a:off x="25106858" y="14373239"/>
            <a:ext cx="393861" cy="11523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24815897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</a:t>
            </a:r>
            <a:endParaRPr lang="ru-RU" sz="500" dirty="0"/>
          </a:p>
        </p:txBody>
      </p:sp>
      <p:sp>
        <p:nvSpPr>
          <p:cNvPr id="492" name="Прямоугольник 491"/>
          <p:cNvSpPr/>
          <p:nvPr/>
        </p:nvSpPr>
        <p:spPr>
          <a:xfrm>
            <a:off x="27145040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политики Москвы</a:t>
            </a:r>
            <a:endParaRPr lang="ru-RU" sz="500" dirty="0"/>
          </a:p>
        </p:txBody>
      </p:sp>
      <p:cxnSp>
        <p:nvCxnSpPr>
          <p:cNvPr id="493" name="Прямая соединительная линия 492"/>
          <p:cNvCxnSpPr>
            <a:stCxn id="492" idx="1"/>
            <a:endCxn id="491" idx="3"/>
          </p:cNvCxnSpPr>
          <p:nvPr/>
        </p:nvCxnSpPr>
        <p:spPr>
          <a:xfrm flipH="1">
            <a:off x="26931815" y="17337652"/>
            <a:ext cx="213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/>
          <p:cNvSpPr/>
          <p:nvPr/>
        </p:nvSpPr>
        <p:spPr>
          <a:xfrm>
            <a:off x="25987773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Коллективизация (объединение крестьянских хозяйств в коллективные)</a:t>
            </a:r>
            <a:endParaRPr lang="ru-RU" sz="5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25987773" y="183288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Определить курс партии</a:t>
            </a:r>
            <a:endParaRPr lang="ru-RU" sz="3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24823459" y="1988204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в индустриализации страны</a:t>
            </a:r>
            <a:endParaRPr lang="ru-RU" sz="700" dirty="0"/>
          </a:p>
        </p:txBody>
      </p:sp>
      <p:sp>
        <p:nvSpPr>
          <p:cNvPr id="467" name="Прямоугольник 466"/>
          <p:cNvSpPr/>
          <p:nvPr/>
        </p:nvSpPr>
        <p:spPr>
          <a:xfrm>
            <a:off x="27130981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Африканский интернационал</a:t>
            </a:r>
            <a:endParaRPr lang="ru-RU" sz="500" dirty="0"/>
          </a:p>
        </p:txBody>
      </p:sp>
      <p:cxnSp>
        <p:nvCxnSpPr>
          <p:cNvPr id="497" name="Соединительная линия уступом 496"/>
          <p:cNvCxnSpPr>
            <a:stCxn id="252" idx="2"/>
            <a:endCxn id="494" idx="0"/>
          </p:cNvCxnSpPr>
          <p:nvPr/>
        </p:nvCxnSpPr>
        <p:spPr>
          <a:xfrm rot="16200000" flipH="1">
            <a:off x="26265914" y="14366520"/>
            <a:ext cx="393861" cy="11657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252" idx="2"/>
            <a:endCxn id="491" idx="0"/>
          </p:cNvCxnSpPr>
          <p:nvPr/>
        </p:nvCxnSpPr>
        <p:spPr>
          <a:xfrm rot="5400000">
            <a:off x="24854320" y="15772015"/>
            <a:ext cx="2045174" cy="61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252" idx="2"/>
            <a:endCxn id="492" idx="0"/>
          </p:cNvCxnSpPr>
          <p:nvPr/>
        </p:nvCxnSpPr>
        <p:spPr>
          <a:xfrm rot="16200000" flipH="1">
            <a:off x="26018891" y="14613544"/>
            <a:ext cx="2045174" cy="2323042"/>
          </a:xfrm>
          <a:prstGeom prst="bentConnector3">
            <a:avLst>
              <a:gd name="adj1" fmla="val 94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Соединительная линия уступом 499"/>
          <p:cNvCxnSpPr>
            <a:stCxn id="492" idx="2"/>
            <a:endCxn id="495" idx="0"/>
          </p:cNvCxnSpPr>
          <p:nvPr/>
        </p:nvCxnSpPr>
        <p:spPr>
          <a:xfrm rot="5400000">
            <a:off x="27398750" y="17524635"/>
            <a:ext cx="451233" cy="11572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500"/>
          <p:cNvCxnSpPr>
            <a:stCxn id="491" idx="2"/>
            <a:endCxn id="495" idx="0"/>
          </p:cNvCxnSpPr>
          <p:nvPr/>
        </p:nvCxnSpPr>
        <p:spPr>
          <a:xfrm rot="16200000" flipH="1">
            <a:off x="26234178" y="17517330"/>
            <a:ext cx="451233" cy="11718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 стрелкой 501"/>
          <p:cNvCxnSpPr>
            <a:stCxn id="492" idx="2"/>
            <a:endCxn id="467" idx="0"/>
          </p:cNvCxnSpPr>
          <p:nvPr/>
        </p:nvCxnSpPr>
        <p:spPr>
          <a:xfrm flipH="1">
            <a:off x="28188940" y="17877652"/>
            <a:ext cx="14059" cy="20080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491" idx="2"/>
            <a:endCxn id="496" idx="0"/>
          </p:cNvCxnSpPr>
          <p:nvPr/>
        </p:nvCxnSpPr>
        <p:spPr>
          <a:xfrm>
            <a:off x="25873856" y="17877652"/>
            <a:ext cx="7562" cy="20043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Прямоугольник 503"/>
          <p:cNvSpPr/>
          <p:nvPr/>
        </p:nvSpPr>
        <p:spPr>
          <a:xfrm>
            <a:off x="25987773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Переход на плановую экономику</a:t>
            </a:r>
            <a:endParaRPr lang="ru-RU" sz="500" dirty="0"/>
          </a:p>
        </p:txBody>
      </p:sp>
      <p:cxnSp>
        <p:nvCxnSpPr>
          <p:cNvPr id="505" name="Прямая со стрелкой 504"/>
          <p:cNvCxnSpPr>
            <a:stCxn id="495" idx="2"/>
            <a:endCxn id="504" idx="0"/>
          </p:cNvCxnSpPr>
          <p:nvPr/>
        </p:nvCxnSpPr>
        <p:spPr>
          <a:xfrm>
            <a:off x="27045732" y="19408885"/>
            <a:ext cx="0" cy="19178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Прямоугольник 505"/>
          <p:cNvSpPr/>
          <p:nvPr/>
        </p:nvSpPr>
        <p:spPr>
          <a:xfrm>
            <a:off x="25987773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первую пятилетку</a:t>
            </a:r>
            <a:endParaRPr lang="ru-RU" sz="500" dirty="0"/>
          </a:p>
        </p:txBody>
      </p:sp>
      <p:cxnSp>
        <p:nvCxnSpPr>
          <p:cNvPr id="507" name="Прямая со стрелкой 506"/>
          <p:cNvCxnSpPr>
            <a:stCxn id="504" idx="2"/>
            <a:endCxn id="506" idx="0"/>
          </p:cNvCxnSpPr>
          <p:nvPr/>
        </p:nvCxnSpPr>
        <p:spPr>
          <a:xfrm>
            <a:off x="27045732" y="22406693"/>
            <a:ext cx="0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Прямоугольник 507"/>
          <p:cNvSpPr/>
          <p:nvPr/>
        </p:nvSpPr>
        <p:spPr>
          <a:xfrm>
            <a:off x="23660633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военном времени (наш </a:t>
            </a:r>
            <a:r>
              <a:rPr lang="ru-RU" sz="1400" dirty="0" err="1"/>
              <a:t>генерик</a:t>
            </a:r>
            <a:r>
              <a:rPr lang="ru-RU" sz="1400" dirty="0"/>
              <a:t>)</a:t>
            </a:r>
          </a:p>
        </p:txBody>
      </p:sp>
      <p:sp>
        <p:nvSpPr>
          <p:cNvPr id="509" name="Прямоугольник 508"/>
          <p:cNvSpPr/>
          <p:nvPr/>
        </p:nvSpPr>
        <p:spPr>
          <a:xfrm>
            <a:off x="28301906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идеологических союзников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23669660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511" name="Соединительная линия уступом 510"/>
          <p:cNvCxnSpPr>
            <a:stCxn id="496" idx="2"/>
            <a:endCxn id="508" idx="0"/>
          </p:cNvCxnSpPr>
          <p:nvPr/>
        </p:nvCxnSpPr>
        <p:spPr>
          <a:xfrm rot="5400000">
            <a:off x="25117680" y="20562955"/>
            <a:ext cx="36465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467" idx="2"/>
            <a:endCxn id="509" idx="0"/>
          </p:cNvCxnSpPr>
          <p:nvPr/>
        </p:nvCxnSpPr>
        <p:spPr>
          <a:xfrm rot="16200000" flipH="1">
            <a:off x="28593927" y="20560754"/>
            <a:ext cx="360951" cy="1170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/>
          <p:cNvCxnSpPr>
            <a:stCxn id="508" idx="2"/>
            <a:endCxn id="510" idx="0"/>
          </p:cNvCxnSpPr>
          <p:nvPr/>
        </p:nvCxnSpPr>
        <p:spPr>
          <a:xfrm>
            <a:off x="24718592" y="22406693"/>
            <a:ext cx="9027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/>
          <p:cNvSpPr/>
          <p:nvPr/>
        </p:nvSpPr>
        <p:spPr>
          <a:xfrm>
            <a:off x="28300363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общий научный блок</a:t>
            </a:r>
          </a:p>
        </p:txBody>
      </p:sp>
      <p:cxnSp>
        <p:nvCxnSpPr>
          <p:cNvPr id="515" name="Прямая со стрелкой 514"/>
          <p:cNvCxnSpPr>
            <a:stCxn id="509" idx="2"/>
            <a:endCxn id="514" idx="0"/>
          </p:cNvCxnSpPr>
          <p:nvPr/>
        </p:nvCxnSpPr>
        <p:spPr>
          <a:xfrm flipH="1">
            <a:off x="29358322" y="22406693"/>
            <a:ext cx="1543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28741</TotalTime>
  <Words>1017</Words>
  <Application>Microsoft Office PowerPoint</Application>
  <PresentationFormat>Произвольный</PresentationFormat>
  <Paragraphs>190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1664</cp:revision>
  <dcterms:created xsi:type="dcterms:W3CDTF">2018-10-23T08:09:21Z</dcterms:created>
  <dcterms:modified xsi:type="dcterms:W3CDTF">2023-04-07T10:10:01Z</dcterms:modified>
</cp:coreProperties>
</file>