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374" autoAdjust="0"/>
  </p:normalViewPr>
  <p:slideViewPr>
    <p:cSldViewPr snapToGrid="0">
      <p:cViewPr>
        <p:scale>
          <a:sx n="110" d="100"/>
          <a:sy n="110" d="100"/>
        </p:scale>
        <p:origin x="-11514" y="-1775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 </a:t>
            </a:r>
            <a:r>
              <a:rPr lang="ru-RU" sz="400" dirty="0"/>
              <a:t>(Текущее, </a:t>
            </a:r>
            <a:r>
              <a:rPr lang="ru-RU" sz="400" dirty="0" err="1"/>
              <a:t>переименоватьКПСА</a:t>
            </a:r>
            <a:r>
              <a:rPr lang="ru-RU" sz="400" dirty="0"/>
              <a:t>, которым манипулировали аппаратчики Коминтерна, была вынуждена в 1928 году принять лозунг Черной республики во время пресловутого Третьего периода, который должен был ознаменовать начало мировой революции. В последовавших ссорах ведущие члены были изгнаны и осуждены на самых постыдных условиях. Иногда это было, по-видимому, исключение ради исключения (потому что это был единственный способ держать партию в тонусе!).)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Межрасовый союз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44A51570-E354-4BC7-89EE-75BE5AC24237}"/>
              </a:ext>
            </a:extLst>
          </p:cNvPr>
          <p:cNvCxnSpPr>
            <a:cxnSpLocks/>
            <a:stCxn id="180" idx="3"/>
            <a:endCxn id="182" idx="1"/>
          </p:cNvCxnSpPr>
          <p:nvPr/>
        </p:nvCxnSpPr>
        <p:spPr>
          <a:xfrm>
            <a:off x="30809903" y="7054210"/>
            <a:ext cx="56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2715840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 </a:t>
            </a:r>
            <a:r>
              <a:rPr lang="ru-RU" sz="1050" dirty="0"/>
              <a:t>(новое, газета компартии)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5353393" y="94428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r>
              <a:rPr lang="ru-RU" sz="1050" dirty="0"/>
              <a:t>(Всеобщая мобилизация)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66" idx="2"/>
            <a:endCxn id="249" idx="0"/>
          </p:cNvCxnSpPr>
          <p:nvPr/>
        </p:nvCxnSpPr>
        <p:spPr>
          <a:xfrm rot="16200000" flipH="1">
            <a:off x="31562977" y="7219289"/>
            <a:ext cx="398130" cy="40235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2875403" y="5906862"/>
            <a:ext cx="410830" cy="6661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4057752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4225276" y="11429305"/>
            <a:ext cx="437699" cy="13431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5541545" y="11449934"/>
            <a:ext cx="443974" cy="12956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 </a:t>
            </a:r>
            <a:r>
              <a:rPr lang="ru-RU" sz="1050" dirty="0"/>
              <a:t>(</a:t>
            </a:r>
            <a:r>
              <a:rPr lang="en-US" sz="1050" dirty="0"/>
              <a:t>Josie </a:t>
            </a:r>
            <a:r>
              <a:rPr lang="en-US" sz="1050" dirty="0" err="1"/>
              <a:t>Mpama</a:t>
            </a:r>
            <a:r>
              <a:rPr lang="ru-RU" sz="1050" dirty="0"/>
              <a:t> станет доступна как советник)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32000" y="267041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 </a:t>
            </a:r>
            <a:r>
              <a:rPr lang="ru-RU" sz="300" dirty="0"/>
              <a:t>(Хром — еще один ведущий продукт горнодобывающей промышленности Южной Африки. Металл, используемый в производстве нержавеющей стали и для различных промышленных применений, добывается на 10 участках по всей стране. Производство хрома в Южной Африке составляло 100% от общего объема производства в мире в 2005 году и состояло из 7 490 000 метрических тонн (7 370 000 длинных тонн ; 8 260 000 коротких тонн ) материала. [24] Южная Африка обладает примерно тремя четвертями жизнеспособных ресурсов </a:t>
            </a:r>
            <a:r>
              <a:rPr lang="ru-RU" sz="300" dirty="0" err="1"/>
              <a:t>хромитовой</a:t>
            </a:r>
            <a:r>
              <a:rPr lang="ru-RU" sz="300" dirty="0"/>
              <a:t> руды в мире. В 2012 году в Южной Африке насчитывалось четырнадцать отдельных плавильных заводов по производству феррохрома с общей производственной мощностью более 4,7 млн ​​тонн в год. [37])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кампаний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32427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Занять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 </a:t>
            </a:r>
            <a:r>
              <a:rPr lang="ru-RU" sz="100" dirty="0"/>
              <a:t>(Условия на большинстве рудников в Южной Африке очень похожи на условия в других местах [47], за исключением золотых рудников, где низкий геотермический градиент , т. е. скорость, с которой температура повышается с глубиной, часто составляет всего 9 °C на километр глубины ( по сравнению со среднемировым значением около 25 °C/км [48] ), и это, в сочетании с узкими и очень непрерывными рудными телами в крепких и прочных породах, позволяет вести добычу на глубинах, недоступных где-либо еще в </a:t>
            </a:r>
            <a:r>
              <a:rPr lang="ru-RU" sz="100" dirty="0" err="1"/>
              <a:t>мире.Кварцевая</a:t>
            </a:r>
            <a:r>
              <a:rPr lang="ru-RU" sz="100" dirty="0"/>
              <a:t> пыль представляет собой постоянную потенциальную опасность, поэтому всю буровую пыль и рыхлую породу необходимо постоянно смачивать, чтобы предотвратить силикоз , смертельную болезнь, поражающую легкие. К сожалению, узость наклонных рифов/рудных тел препятствует механизации, за исключением очень немногих случаев, и большинство работ очень трудоемки. Требования к вентиляции для поддержания приемлемых условий труда огромны, и обследование золотых приисков в Южной Африке показало, что среднее количество циркулирующего вентиляционного воздуха составляло около 6 кубических метров в секунду (210 куб. Футов / с) на 1000 тонн добытой породы в месяц. [49]Еще одна серьезная проблема — тепло. В более глубоких рудниках охлаждение всасываемого воздуха часто необходимо для поддержания приемлемых условий, и теперь это становится необходимым на некоторых платиновых рудниках, которые, хотя и неглубокие, имеют более высокий геотермический градиент. [50] Охлаждение очень </a:t>
            </a:r>
            <a:r>
              <a:rPr lang="ru-RU" sz="100" dirty="0" err="1"/>
              <a:t>энергозатратно</a:t>
            </a:r>
            <a:r>
              <a:rPr lang="ru-RU" sz="100" dirty="0"/>
              <a:t>, и в настоящее время остается спорным вопрос, сможет ли ЭСКОМ , государственная энергетическая компания, обеспечить необходимую мощность после недавнего [ когда? ] проблем, которые сократят энергоснабжение до 90% от прежнего уровня как минимум до 2012 года, когда будет готова новая электростанция. [51] [52]Горнодобывающую промышленность Южной Африки часто критикуют за плохие показатели безопасности и большое количество смертельных случаев, но условия улучшаются. Общее число погибших составило 533 человека в 1995 г. и снизилось до 199 в 2006 г. [53] В период с 1984 по 2005 г. погибло более 11 000 горняков. [54] Общий коэффициент смертности в 2006 г. составлял 0,43 на 1000 человек в год, но за этим скрываются некоторые важные различия. Коэффициент добычи золота составил 0,71, добычи платины — 0,24, добычи прочего — 0,35. (Для сравнения, в шестидесятые годы этот показатель составлял около 1,5 — см. любой ежегодник Горной палаты того периода). Причина различия совершенно ясна; золотые рудники намного глубже, а условия более трудные и опасные, чем на более мелких платиновых </a:t>
            </a:r>
            <a:r>
              <a:rPr lang="ru-RU" sz="100" dirty="0" err="1"/>
              <a:t>рудниках.Падение</a:t>
            </a:r>
            <a:r>
              <a:rPr lang="ru-RU" sz="100" dirty="0"/>
              <a:t> грунта преобладало среди причин в 72 случаях, несчастные случаи с машинами, транспортом и горнодобывающей промышленностью стали причиной 70, а остальные были классифицированы как общие. [55] Падения земли, </a:t>
            </a:r>
            <a:r>
              <a:rPr lang="ru-RU" sz="100" dirty="0" err="1"/>
              <a:t>ок</a:t>
            </a:r>
            <a:r>
              <a:rPr lang="ru-RU" sz="100" dirty="0"/>
              <a:t>. две трети были на глубоких золотых приисках, что является отражением чрезвычайного давления на глубине и постоянного движения вмещающей породы . Среди машин, горнодобывающих и транспортных смертей работали гризли [ требуется уточнение ]без ремней безопасности, работа под рыхлой породой в рудоспусках, раздавливание этой смертоносной комбинацией локомотива и вентиляционной дверной рамы (зазор между ними всего несколько дюймов) и работа на работающих конвейерах — все это прямое нарушение правил техники безопасности. . Также упоминалось бурение осечек, явный пример небрежной и небезопасной </a:t>
            </a:r>
            <a:r>
              <a:rPr lang="ru-RU" sz="100" dirty="0" err="1"/>
              <a:t>добычи.Трудно</a:t>
            </a:r>
            <a:r>
              <a:rPr lang="ru-RU" sz="100" dirty="0"/>
              <a:t> понять, как можно устранить провалы грунта, учитывая их частую непредсказуемость, возрастающую с глубиной, и трудности с обеспечением непрерывной крепи кровли, как на угольных шахтах лавой из-за сильного забойного взрыва в крепких породах рудника. золотых приисках, но очевидно, что многое можно сделать для улучшения обучения и привития горнякам, многие из которых относительно неопытны, чувства безопасности.)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12" idx="0"/>
          </p:cNvCxnSpPr>
          <p:nvPr/>
        </p:nvCxnSpPr>
        <p:spPr>
          <a:xfrm rot="5400000">
            <a:off x="15851868" y="23887001"/>
            <a:ext cx="33421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12" idx="2"/>
            <a:endCxn id="407" idx="0"/>
          </p:cNvCxnSpPr>
          <p:nvPr/>
        </p:nvCxnSpPr>
        <p:spPr>
          <a:xfrm flipH="1">
            <a:off x="14789959" y="26362698"/>
            <a:ext cx="427" cy="3414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34093</TotalTime>
  <Words>6683</Words>
  <Application>Microsoft Office PowerPoint</Application>
  <PresentationFormat>Произвольный</PresentationFormat>
  <Paragraphs>171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1916</cp:revision>
  <dcterms:created xsi:type="dcterms:W3CDTF">2018-10-23T08:09:21Z</dcterms:created>
  <dcterms:modified xsi:type="dcterms:W3CDTF">2023-04-07T12:12:29Z</dcterms:modified>
</cp:coreProperties>
</file>