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59" r:id="rId2"/>
    <p:sldId id="260" r:id="rId3"/>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varScale="1">
        <p:scale>
          <a:sx n="22" d="100"/>
          <a:sy n="22" d="100"/>
        </p:scale>
        <p:origin x="1668" y="8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06.06.2023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06.06.2023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3770383" y="49408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18366107" y="11347507"/>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1412495" y="644864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18746853"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6250190" y="929087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6251086" y="6410676"/>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3770379" y="930016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18730000" y="929087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1412495" y="929888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8952306" y="64418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8760682" y="1081552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625018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3435482" y="5055789"/>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2251730" y="10591263"/>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0926233" y="9271298"/>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18382794" y="7885706"/>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5898338" y="7886802"/>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7089833" y="10589191"/>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18338164" y="9340859"/>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2289572" y="12064519"/>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0960035" y="10739366"/>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0065979" y="78466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4828342" y="6020817"/>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377037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5886297" y="11347507"/>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5849928" y="9349286"/>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28709859" y="64487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1223574" y="494081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5886301" y="5480817"/>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122666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3747992" y="108091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619532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3342581" y="11349171"/>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5863910" y="11349171"/>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1226663"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1226663" y="1677897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2468828" y="1222906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2735757" y="11438037"/>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3996421" y="11419537"/>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5220088" y="10195873"/>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4953158"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6462253" y="11438038"/>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5238586" y="11456536"/>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7437487"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27704417" y="11438038"/>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3744931" y="1373452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3881743" y="12810319"/>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2284622" y="11889173"/>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6195985"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6414212" y="12905971"/>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7437487" y="15262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495315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246882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2284622" y="14825704"/>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2687387" y="14422938"/>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3940933" y="14400382"/>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6011117" y="13309067"/>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28495446" y="13309067"/>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2281533" y="10373303"/>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2281533" y="8961746"/>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3325808" y="9329028"/>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4549472" y="8105363"/>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1223574" y="929330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3752524" y="930016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3752524" y="78709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6195323" y="92908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6192031" y="644936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6192031" y="787904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3752524" y="644865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1226663" y="644182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42445718" y="785385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6253740" y="787680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5873764" y="4975394"/>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2281533" y="6020817"/>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3332092" y="4970258"/>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4551490" y="3750859"/>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7249990" y="7529360"/>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7249990" y="8959042"/>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5859676" y="7909850"/>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5859429" y="6480415"/>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3372977" y="6433469"/>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7308149" y="8956801"/>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2290244" y="49408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6000283" y="930016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3339492" y="5480817"/>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37444813" y="16669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2290245" y="78790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29850738" y="929087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2290245" y="928791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2290245"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29850738" y="787680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4810483" y="7528650"/>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4810483" y="8950976"/>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4726460" y="78709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917562366"/>
              </p:ext>
            </p:extLst>
          </p:nvPr>
        </p:nvGraphicFramePr>
        <p:xfrm>
          <a:off x="37444813" y="132405"/>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999573"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97981"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1098217" y="1080750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3784929" y="6440071"/>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37422956" y="3232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6000283" y="122243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8416738" y="1526782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7295220" y="137345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8416738" y="6440066"/>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1954376" y="6482972"/>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1962537" y="7905203"/>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3348204" y="7528650"/>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4395148" y="6481705"/>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3348204" y="8959042"/>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3348203" y="6020817"/>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1344032" y="4444604"/>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4988951" y="4380068"/>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0358845" y="7818149"/>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1556645" y="7812374"/>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6201826" y="3167194"/>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7490643" y="12871991"/>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3770379" y="122243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2583389" y="1374402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3306582" y="12222273"/>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4828338" y="11887507"/>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3770379"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6259231" y="15262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5040684" y="494081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5047761" y="108048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6289754"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3797278"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2567953" y="788113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3802197" y="930275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1325478" y="6437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2567953" y="108048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6285891" y="929927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6310335" y="122375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3804934"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42883786" y="132405"/>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2575632"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5047761" y="1374937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7156602" y="5480817"/>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5267314" y="5608740"/>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7547274"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4060045" y="7085938"/>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4032616" y="4371638"/>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6513552" y="5605908"/>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5308417" y="11439363"/>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4034365" y="12915892"/>
            <a:ext cx="427755" cy="12293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5267950" y="12911608"/>
            <a:ext cx="432713" cy="12428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7773304" y="12912492"/>
            <a:ext cx="426918" cy="1236939"/>
          </a:xfrm>
          <a:prstGeom prst="bentConnector3">
            <a:avLst>
              <a:gd name="adj1" fmla="val 5170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6560699" y="11429907"/>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7540118" y="7879042"/>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6456178" y="8407743"/>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3802555"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6300651"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5088572" y="13090986"/>
            <a:ext cx="2044358" cy="2495717"/>
          </a:xfrm>
          <a:prstGeom prst="bentConnector3">
            <a:avLst>
              <a:gd name="adj1" fmla="val 1061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4860514" y="13316666"/>
            <a:ext cx="2379" cy="204435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91947" y="1081552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2788648" y="8744011"/>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1406145" y="108099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1329950"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2831022" y="11441775"/>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1598334" y="11447091"/>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3802554" y="168666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6300901" y="16864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5918472" y="17404545"/>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4647683" y="16653855"/>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5897927" y="15403611"/>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7146975" y="16652659"/>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5896731" y="15404807"/>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8756825" y="9290871"/>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3787320" y="78767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1409321" y="1224222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18730000"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18375149" y="15799396"/>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4842888" y="7520071"/>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5009639" y="1373976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4521841" y="12194004"/>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5761746" y="12193359"/>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5228151" y="14419948"/>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6471105" y="14416254"/>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17713316" y="14433254"/>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8751455" y="122434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9040516" y="8516602"/>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0867373" y="12782227"/>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2208801" y="3822282"/>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0404700" y="7127387"/>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1638208" y="7014379"/>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5271872" y="9971037"/>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6511981" y="9973017"/>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7484442" y="1374937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3784929" y="177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5006984" y="1677897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6064943" y="14819761"/>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6259230" y="1222980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7308148" y="11887507"/>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6994338" y="12201316"/>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18980811" y="12925378"/>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18950172" y="14421608"/>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18746853" y="122837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19804812" y="11887507"/>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5393339" y="201755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6189408" y="12870925"/>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3505955" y="10819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5648703" y="10814854"/>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3505955" y="122407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4393354" y="12070203"/>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1151016" y="1223926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29900899"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2345086"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3216634" y="10891985"/>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39474697" y="7520066"/>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8687287" y="14480419"/>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1373670" y="12904454"/>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2595763" y="12932477"/>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1151016" y="152691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3516557" y="152551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2208975" y="13319265"/>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3771097" y="14451707"/>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1226663" y="183966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0475031" y="8555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17925274" y="30983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41205935" y="937504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46142983" y="937209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43321853" y="9909157"/>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41196894" y="1092977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43652010" y="1093271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46133393" y="1093271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43312812" y="11469776"/>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45767928" y="11472717"/>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42022007" y="10687888"/>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43248093" y="9470841"/>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44488785" y="8230150"/>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46955838" y="10687613"/>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45715147" y="9446922"/>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44489060" y="8217893"/>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48701047" y="109107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38731634" y="109107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40798902" y="9445733"/>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7484442" y="3251227"/>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2015727" y="-1585857"/>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0107172" y="2766456"/>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6380577" y="2778993"/>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5640507" y="-2766879"/>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554400" y="3791227"/>
            <a:ext cx="149300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28636304" y="1080488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438482" y="32517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18761956" y="78782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1226056" y="78817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43652010" y="124083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18700801" y="643554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46369569" y="8540726"/>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42663195" y="8534558"/>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19600360" y="3729502"/>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7309045" y="7490676"/>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0812783" y="4966795"/>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19600995" y="5198726"/>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0874046" y="6467695"/>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7549205" y="8659826"/>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0164244" y="7132348"/>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6246736" y="8488658"/>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7057532" y="7528650"/>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47025696" y="9675000"/>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42040989" y="9739330"/>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4079777" y="16408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43671946" y="936915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45787864" y="9909157"/>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44919749" y="78525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43899574" y="7296907"/>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45133189" y="7304345"/>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43899142" y="8538393"/>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45135522" y="8526971"/>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43283144" y="10981485"/>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45752864" y="10969823"/>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44512172" y="12210514"/>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43252070" y="9451940"/>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45718848" y="9460213"/>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48250661" y="9402380"/>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0351826" y="7180261"/>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1585334" y="8413769"/>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0261138" y="1858321"/>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6547171" y="5828136"/>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5049817" y="787858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5302251" y="7073055"/>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4072223" y="8514819"/>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4031967" y="9976698"/>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1328048" y="928791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1499597" y="8401506"/>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a:extLst>
              <a:ext uri="{FF2B5EF4-FFF2-40B4-BE49-F238E27FC236}">
                <a16:creationId xmlns:a16="http://schemas.microsoft.com/office/drawing/2014/main" id="{283F9760-8D57-457C-B98E-5AE0BB0749F6}"/>
              </a:ext>
            </a:extLst>
          </p:cNvPr>
          <p:cNvSpPr/>
          <p:nvPr/>
        </p:nvSpPr>
        <p:spPr>
          <a:xfrm>
            <a:off x="18531528"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подлодки </a:t>
            </a:r>
            <a:r>
              <a:rPr lang="ru-RU" sz="1400" dirty="0" err="1"/>
              <a:t>сниффером</a:t>
            </a:r>
            <a:r>
              <a:rPr lang="ru-RU" sz="1400" dirty="0"/>
              <a:t> </a:t>
            </a:r>
            <a:r>
              <a:rPr lang="ru-RU" sz="400" dirty="0"/>
              <a:t>(Военно-морской флот стал более современным: в 1930-х годах было сделано важное техническое усовершенствование. Лейтенант-коммандер </a:t>
            </a:r>
            <a:r>
              <a:rPr lang="ru-RU" sz="400" dirty="0" err="1"/>
              <a:t>Вичерс</a:t>
            </a:r>
            <a:r>
              <a:rPr lang="ru-RU" sz="400" dirty="0"/>
              <a:t> и контр-адмирал Ван </a:t>
            </a:r>
            <a:r>
              <a:rPr lang="ru-RU" sz="400" dirty="0" err="1"/>
              <a:t>Паппелендам</a:t>
            </a:r>
            <a:r>
              <a:rPr lang="ru-RU" sz="400" dirty="0"/>
              <a:t> представили </a:t>
            </a:r>
            <a:r>
              <a:rPr lang="ru-RU" sz="400" dirty="0" err="1"/>
              <a:t>газоанализаторную</a:t>
            </a:r>
            <a:r>
              <a:rPr lang="ru-RU" sz="400" dirty="0"/>
              <a:t> установку, которая позволяла подводным лодкам заряжать свои аккумуляторы во время плавания под водой на дизельном двигателе . [4] Впервые эта система была использована в 1938 году. Любопытно, что Королевский флот снял это устройство во время Второй мировой войны . Немцы _, которые познакомились со </a:t>
            </a:r>
            <a:r>
              <a:rPr lang="ru-RU" sz="400" dirty="0" err="1"/>
              <a:t>снифером</a:t>
            </a:r>
            <a:r>
              <a:rPr lang="ru-RU" sz="400" dirty="0"/>
              <a:t> после вторжения в Нидерланды, однако развили его дальше и оснастили им все свои подводные лодки. Американцы открыли систему в конце войны, когда в их руки попала немецкая подводная лодка, и считали ее немецким изобретением .)</a:t>
            </a:r>
            <a:endParaRPr lang="ru-RU" sz="1400" dirty="0"/>
          </a:p>
        </p:txBody>
      </p:sp>
      <p:sp>
        <p:nvSpPr>
          <p:cNvPr id="465" name="Прямоугольник 464">
            <a:extLst>
              <a:ext uri="{FF2B5EF4-FFF2-40B4-BE49-F238E27FC236}">
                <a16:creationId xmlns:a16="http://schemas.microsoft.com/office/drawing/2014/main" id="{78193CAA-CA14-4D90-81BE-9ED72A0BD951}"/>
              </a:ext>
            </a:extLst>
          </p:cNvPr>
          <p:cNvSpPr/>
          <p:nvPr/>
        </p:nvSpPr>
        <p:spPr>
          <a:xfrm>
            <a:off x="18531528"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Заложить новые подлодки (О19 и О20 были заложены в июне 1936) </a:t>
            </a:r>
            <a:r>
              <a:rPr lang="ru-RU" sz="600" dirty="0"/>
              <a:t>(</a:t>
            </a:r>
            <a:r>
              <a:rPr lang="en-US" sz="600" dirty="0"/>
              <a:t>https://nl.m.wikipedia.org/wiki/Hr.Ms._O_19_(1939)</a:t>
            </a:r>
            <a:r>
              <a:rPr lang="ru-RU" sz="600" dirty="0"/>
              <a:t>  </a:t>
            </a:r>
            <a:endParaRPr lang="ru-RU" sz="1400" dirty="0"/>
          </a:p>
        </p:txBody>
      </p:sp>
      <p:sp>
        <p:nvSpPr>
          <p:cNvPr id="467" name="Прямоугольник 466">
            <a:extLst>
              <a:ext uri="{FF2B5EF4-FFF2-40B4-BE49-F238E27FC236}">
                <a16:creationId xmlns:a16="http://schemas.microsoft.com/office/drawing/2014/main" id="{9BAD481C-10EA-4006-BD66-D52D5E020454}"/>
              </a:ext>
            </a:extLst>
          </p:cNvPr>
          <p:cNvSpPr/>
          <p:nvPr/>
        </p:nvSpPr>
        <p:spPr>
          <a:xfrm>
            <a:off x="14608139" y="3012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план линейных крейсеров </a:t>
            </a:r>
            <a:r>
              <a:rPr lang="ru-RU" sz="400" dirty="0"/>
              <a:t>(В 1940 году был принят план линейных крейсеров. Это включало строительство трех линейных крейсеров или крейсеров-убийц для защиты Голландской Ост-Индии. Этот план вызвал споры во флоте, предвидя проблемы с укомплектованием таких кораблей. Это было бы серьезной утечкой имеющегося персонала. Некоторые морские офицеры также предпочитали тратить имеющиеся средства на более мелкие корабли и самолеты, которые были бы доступны быстрее. Немецкое вторжение несколько месяцев спустя разрушило этот план.) (эффект как в ванили «</a:t>
            </a:r>
            <a:r>
              <a:rPr lang="ru-RU" sz="400" dirty="0" err="1"/>
              <a:t>Пдан</a:t>
            </a:r>
            <a:r>
              <a:rPr lang="ru-RU" sz="400" dirty="0"/>
              <a:t> линейного крейсера»)</a:t>
            </a:r>
            <a:endParaRPr lang="ru-RU" sz="1400" dirty="0"/>
          </a:p>
        </p:txBody>
      </p:sp>
      <p:sp>
        <p:nvSpPr>
          <p:cNvPr id="468" name="Прямоугольник 467">
            <a:extLst>
              <a:ext uri="{FF2B5EF4-FFF2-40B4-BE49-F238E27FC236}">
                <a16:creationId xmlns:a16="http://schemas.microsoft.com/office/drawing/2014/main" id="{3ED24710-3985-4B25-BC58-6786FE672105}"/>
              </a:ext>
            </a:extLst>
          </p:cNvPr>
          <p:cNvSpPr/>
          <p:nvPr/>
        </p:nvSpPr>
        <p:spPr>
          <a:xfrm>
            <a:off x="17231041" y="3012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Тактика быстрого флота </a:t>
            </a:r>
            <a:r>
              <a:rPr lang="ru-RU" sz="500" dirty="0"/>
              <a:t>(Поскольку планы создания сильного флота в Голландской Ост-Индии не могли быть реализованы из-за начала Второй мировой войны, </a:t>
            </a:r>
            <a:r>
              <a:rPr lang="ru-RU" sz="500" dirty="0" err="1"/>
              <a:t>Хельфрих</a:t>
            </a:r>
            <a:r>
              <a:rPr lang="ru-RU" sz="500" dirty="0"/>
              <a:t> разработал другую тактику: флот должен был использовать быстрые и малочисленные действия, </a:t>
            </a:r>
            <a:r>
              <a:rPr lang="ru-RU" sz="500" dirty="0" err="1"/>
              <a:t>особенноподводных</a:t>
            </a:r>
            <a:r>
              <a:rPr lang="ru-RU" sz="500" dirty="0"/>
              <a:t> лодок , для нанесения урона противнику.)</a:t>
            </a:r>
            <a:endParaRPr lang="ru-RU" sz="1400" dirty="0"/>
          </a:p>
        </p:txBody>
      </p:sp>
      <p:cxnSp>
        <p:nvCxnSpPr>
          <p:cNvPr id="473" name="Прямая соединительная линия 472">
            <a:extLst>
              <a:ext uri="{FF2B5EF4-FFF2-40B4-BE49-F238E27FC236}">
                <a16:creationId xmlns:a16="http://schemas.microsoft.com/office/drawing/2014/main" id="{4274EF66-33D6-49FA-B245-8CA665F65F12}"/>
              </a:ext>
            </a:extLst>
          </p:cNvPr>
          <p:cNvCxnSpPr>
            <a:cxnSpLocks/>
            <a:stCxn id="468" idx="1"/>
            <a:endCxn id="467" idx="3"/>
          </p:cNvCxnSpPr>
          <p:nvPr/>
        </p:nvCxnSpPr>
        <p:spPr>
          <a:xfrm flipH="1">
            <a:off x="16724057" y="30665869"/>
            <a:ext cx="5069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4" name="Прямоугольник 473">
            <a:extLst>
              <a:ext uri="{FF2B5EF4-FFF2-40B4-BE49-F238E27FC236}">
                <a16:creationId xmlns:a16="http://schemas.microsoft.com/office/drawing/2014/main" id="{B5E289CE-03A3-41CC-8E7F-C707E1BD6FA1}"/>
              </a:ext>
            </a:extLst>
          </p:cNvPr>
          <p:cNvSpPr/>
          <p:nvPr/>
        </p:nvSpPr>
        <p:spPr>
          <a:xfrm>
            <a:off x="16804811" y="2275212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Бельгийско-голландское военно-морское сотрудничество (</a:t>
            </a:r>
            <a:r>
              <a:rPr lang="en-US" sz="1400" dirty="0" err="1"/>
              <a:t>BeNeSam</a:t>
            </a:r>
            <a:r>
              <a:rPr lang="en-US" sz="1400" dirty="0"/>
              <a:t>)</a:t>
            </a:r>
            <a:r>
              <a:rPr lang="ru-RU" sz="1400" dirty="0"/>
              <a:t> </a:t>
            </a:r>
            <a:r>
              <a:rPr lang="ru-RU" sz="100" dirty="0"/>
              <a:t>(История бельгийско-голландского военно-морского сотрудничества восходит к 1948 году, когда из первого бельгийско-голландского сотрудничества ( </a:t>
            </a:r>
            <a:r>
              <a:rPr lang="ru-RU" sz="100" dirty="0" err="1"/>
              <a:t>BeNeSam</a:t>
            </a:r>
            <a:r>
              <a:rPr lang="ru-RU" sz="100" dirty="0"/>
              <a:t> ) возникла идея зонтичного штаба.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 поскольку они будут действовать в одном районе. 29 марта 1962 года был подписан документ, в котором говорилось, что адмирал Бенилюкса будет назначен только в том случае,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 В 1975 году </a:t>
            </a:r>
            <a:r>
              <a:rPr lang="ru-RU" sz="100" dirty="0" err="1"/>
              <a:t>Admiral</a:t>
            </a:r>
            <a:r>
              <a:rPr lang="ru-RU" sz="100" dirty="0"/>
              <a:t> стал Бенилюксом.(ABNL) была основана в военное время. Только после окончания холодной войны Бельгия и Нидерланды в 1995 году подписали соглашение, регулирующее сотрудничество между ВМС Бельгии и ВМС Нидерландов как в мирное, так и в военное время. В результате этого соглашения оба национальных оперативных штаба были объединены в единый интегрированный штаб со штаб-квартирой в </a:t>
            </a:r>
            <a:r>
              <a:rPr lang="ru-RU" sz="100" dirty="0" err="1"/>
              <a:t>Ден-Хелдере</a:t>
            </a:r>
            <a:r>
              <a:rPr lang="ru-RU" sz="100" dirty="0"/>
              <a:t> под командованием адмирала Бенилюкса с 1 января 1996 года. Это привело к уникальной форме бельгийско-голландского военно-морского сотрудничества в области операций, обучения, обучения, логистики и технического обслуживания. Однако обе страны остаются суверенными в отношении политического решения о размещении своих </a:t>
            </a:r>
            <a:r>
              <a:rPr lang="ru-RU" sz="100" dirty="0" err="1"/>
              <a:t>кораблей.Например</a:t>
            </a:r>
            <a:r>
              <a:rPr lang="ru-RU" sz="100" dirty="0"/>
              <a:t>, бельгийские и голландские фрегаты типа М и противоминные суда оперативно контролируются объединенным </a:t>
            </a:r>
            <a:r>
              <a:rPr lang="ru-RU" sz="100" dirty="0" err="1"/>
              <a:t>двухнациональным</a:t>
            </a:r>
            <a:r>
              <a:rPr lang="ru-RU" sz="100" dirty="0"/>
              <a:t> военно-морским штабом в </a:t>
            </a:r>
            <a:r>
              <a:rPr lang="ru-RU" sz="100" dirty="0" err="1"/>
              <a:t>Ден-Хелдере</a:t>
            </a:r>
            <a:r>
              <a:rPr lang="ru-RU" sz="100" dirty="0"/>
              <a:t>. Бельгия отвечает за обучение и подготовку экипажей противоминных судов, а также за материально-техническое обеспечение и техническое обслуживание этих судов. У Нидерландов такие же обязательства по фрегатам М. Соглашения </a:t>
            </a:r>
            <a:r>
              <a:rPr lang="ru-RU" sz="100" dirty="0" err="1"/>
              <a:t>BeNeSam</a:t>
            </a:r>
            <a:r>
              <a:rPr lang="ru-RU" sz="100" dirty="0"/>
              <a:t> также описывают другие формы морского сотрудничества. В области противоминной защиты с 1975 года существует двусторонняя школа </a:t>
            </a:r>
            <a:r>
              <a:rPr lang="ru-RU" sz="100" dirty="0" err="1"/>
              <a:t>Эгермин</a:t>
            </a:r>
            <a:r>
              <a:rPr lang="ru-RU" sz="100" dirty="0"/>
              <a:t> в Остенде . Эта школа также является Центром передового опыта НАТО . В Зебрюгге ,Проведена оперативная морская подготовка по противоминным мерам . Здесь оценивается, готово ли судно войти в свой эксплуатационный период. С 1996 года в Оперативной школе в </a:t>
            </a:r>
            <a:r>
              <a:rPr lang="ru-RU" sz="100" dirty="0" err="1"/>
              <a:t>Ден-Хелдере</a:t>
            </a:r>
            <a:r>
              <a:rPr lang="ru-RU" sz="100" dirty="0"/>
              <a:t> обучались операторы и связной персонал обоих флотов . С того же года повара и официанты проходят совместную подготовку в Брюгге .В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военно-морских кораблей.</a:t>
            </a:r>
            <a:endParaRPr lang="ru-RU" sz="1400" dirty="0"/>
          </a:p>
        </p:txBody>
      </p:sp>
      <p:sp>
        <p:nvSpPr>
          <p:cNvPr id="475" name="Прямоугольник 474">
            <a:extLst>
              <a:ext uri="{FF2B5EF4-FFF2-40B4-BE49-F238E27FC236}">
                <a16:creationId xmlns:a16="http://schemas.microsoft.com/office/drawing/2014/main" id="{53526549-CAC9-468E-B6BB-F7C22C39FAF7}"/>
              </a:ext>
            </a:extLst>
          </p:cNvPr>
          <p:cNvSpPr/>
          <p:nvPr/>
        </p:nvSpPr>
        <p:spPr>
          <a:xfrm>
            <a:off x="1329332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Призвать королевский морской резерв </a:t>
            </a:r>
            <a:r>
              <a:rPr lang="ru-RU" sz="900" dirty="0"/>
              <a:t>(</a:t>
            </a:r>
            <a:r>
              <a:rPr lang="en-US" sz="900" dirty="0"/>
              <a:t>https://nl.m.wikipedia.org/wiki/Koninklijke_Marine_Reserve</a:t>
            </a:r>
            <a:r>
              <a:rPr lang="ru-RU" sz="900" dirty="0"/>
              <a:t>)</a:t>
            </a:r>
            <a:endParaRPr lang="ru-RU" sz="1400" dirty="0"/>
          </a:p>
        </p:txBody>
      </p:sp>
      <p:sp>
        <p:nvSpPr>
          <p:cNvPr id="476" name="Прямоугольник 475">
            <a:extLst>
              <a:ext uri="{FF2B5EF4-FFF2-40B4-BE49-F238E27FC236}">
                <a16:creationId xmlns:a16="http://schemas.microsoft.com/office/drawing/2014/main" id="{343725CC-B18F-42F3-B0AC-D1215DB2D86D}"/>
              </a:ext>
            </a:extLst>
          </p:cNvPr>
          <p:cNvSpPr/>
          <p:nvPr/>
        </p:nvSpPr>
        <p:spPr>
          <a:xfrm>
            <a:off x="15930553"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Назначить командующего ВМС </a:t>
            </a:r>
            <a:r>
              <a:rPr lang="ru-RU" sz="900" dirty="0"/>
              <a:t>(Должность командующего ВМС была создана в 1939 году . Первым командующим ВМС был вице-адмирал </a:t>
            </a:r>
            <a:r>
              <a:rPr lang="ru-RU" sz="900" dirty="0" err="1"/>
              <a:t>Дж.Т</a:t>
            </a:r>
            <a:r>
              <a:rPr lang="ru-RU" sz="900" dirty="0"/>
              <a:t>. </a:t>
            </a:r>
            <a:r>
              <a:rPr lang="ru-RU" sz="900" dirty="0" err="1"/>
              <a:t>Фюрстнер</a:t>
            </a:r>
            <a:r>
              <a:rPr lang="ru-RU" sz="900" dirty="0"/>
              <a:t> .) </a:t>
            </a:r>
            <a:endParaRPr lang="ru-RU" sz="1400" dirty="0"/>
          </a:p>
        </p:txBody>
      </p:sp>
      <p:sp>
        <p:nvSpPr>
          <p:cNvPr id="479" name="Прямоугольник 478">
            <a:extLst>
              <a:ext uri="{FF2B5EF4-FFF2-40B4-BE49-F238E27FC236}">
                <a16:creationId xmlns:a16="http://schemas.microsoft.com/office/drawing/2014/main" id="{6C3AC092-3085-4A6D-A7A2-7A4E0F11C141}"/>
              </a:ext>
            </a:extLst>
          </p:cNvPr>
          <p:cNvSpPr/>
          <p:nvPr/>
        </p:nvSpPr>
        <p:spPr>
          <a:xfrm>
            <a:off x="15875414"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к расширению ВМФ (ваниль)</a:t>
            </a:r>
          </a:p>
        </p:txBody>
      </p:sp>
      <p:sp>
        <p:nvSpPr>
          <p:cNvPr id="480" name="Прямоугольник 479">
            <a:extLst>
              <a:ext uri="{FF2B5EF4-FFF2-40B4-BE49-F238E27FC236}">
                <a16:creationId xmlns:a16="http://schemas.microsoft.com/office/drawing/2014/main" id="{B7E564A6-36B3-433B-9714-C15C297D3DDB}"/>
              </a:ext>
            </a:extLst>
          </p:cNvPr>
          <p:cNvSpPr/>
          <p:nvPr/>
        </p:nvSpPr>
        <p:spPr>
          <a:xfrm>
            <a:off x="22449124"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Выстроить иерархию в ВВС </a:t>
            </a:r>
            <a:r>
              <a:rPr lang="ru-RU" sz="400" dirty="0"/>
              <a:t>(В 1932 году Техническая служба LVA была выделена в авиационную роту (LVB). Директор LVB находился в ведении военного министерства , а командующий LVA оставался в ведении Генерального штаба. Раскол привел ко многим проблемам и спорам об обязанностях и ответственности. В 1935 году была создана Военная авиационная инспекция с основной целью улучшения координации между LVA и LVB. Инспекция подчинялась непосредственно военному министерству, а LVA и LVB - Инспекции. Улучшение было медленным, и только в 1937 году между внешними авиационными ведомствами установилась рабочая ситуация.)</a:t>
            </a:r>
            <a:endParaRPr lang="ru-RU" sz="1400" dirty="0"/>
          </a:p>
        </p:txBody>
      </p:sp>
      <p:sp>
        <p:nvSpPr>
          <p:cNvPr id="481" name="Прямоугольник 480">
            <a:extLst>
              <a:ext uri="{FF2B5EF4-FFF2-40B4-BE49-F238E27FC236}">
                <a16:creationId xmlns:a16="http://schemas.microsoft.com/office/drawing/2014/main" id="{54084B9F-C237-4210-9BDB-5D4BB69D9F3E}"/>
              </a:ext>
            </a:extLst>
          </p:cNvPr>
          <p:cNvSpPr/>
          <p:nvPr/>
        </p:nvSpPr>
        <p:spPr>
          <a:xfrm>
            <a:off x="13293322" y="2728586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нефтяной порт Амстердама (ваниль)</a:t>
            </a:r>
          </a:p>
        </p:txBody>
      </p:sp>
      <p:cxnSp>
        <p:nvCxnSpPr>
          <p:cNvPr id="482" name="Соединительная линия уступом 175">
            <a:extLst>
              <a:ext uri="{FF2B5EF4-FFF2-40B4-BE49-F238E27FC236}">
                <a16:creationId xmlns:a16="http://schemas.microsoft.com/office/drawing/2014/main" id="{6C163258-E62E-48B9-8F9B-A899BDB39259}"/>
              </a:ext>
            </a:extLst>
          </p:cNvPr>
          <p:cNvCxnSpPr>
            <a:cxnSpLocks/>
            <a:stCxn id="479" idx="2"/>
            <a:endCxn id="481" idx="0"/>
          </p:cNvCxnSpPr>
          <p:nvPr/>
        </p:nvCxnSpPr>
        <p:spPr>
          <a:xfrm rot="5400000">
            <a:off x="15420246" y="25772739"/>
            <a:ext cx="444162" cy="2582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Прямая со стрелкой 484">
            <a:extLst>
              <a:ext uri="{FF2B5EF4-FFF2-40B4-BE49-F238E27FC236}">
                <a16:creationId xmlns:a16="http://schemas.microsoft.com/office/drawing/2014/main" id="{5466C19C-C8BD-43BA-97A0-948639256BC5}"/>
              </a:ext>
            </a:extLst>
          </p:cNvPr>
          <p:cNvCxnSpPr>
            <a:cxnSpLocks/>
            <a:stCxn id="465" idx="2"/>
            <a:endCxn id="451" idx="0"/>
          </p:cNvCxnSpPr>
          <p:nvPr/>
        </p:nvCxnSpPr>
        <p:spPr>
          <a:xfrm>
            <a:off x="19589487" y="28365866"/>
            <a:ext cx="0"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6" name="Соединительная линия уступом 175">
            <a:extLst>
              <a:ext uri="{FF2B5EF4-FFF2-40B4-BE49-F238E27FC236}">
                <a16:creationId xmlns:a16="http://schemas.microsoft.com/office/drawing/2014/main" id="{06E43594-D323-4E06-B5D6-BE3671CC1E94}"/>
              </a:ext>
            </a:extLst>
          </p:cNvPr>
          <p:cNvCxnSpPr>
            <a:cxnSpLocks/>
            <a:stCxn id="479" idx="2"/>
            <a:endCxn id="465" idx="0"/>
          </p:cNvCxnSpPr>
          <p:nvPr/>
        </p:nvCxnSpPr>
        <p:spPr>
          <a:xfrm rot="16200000" flipH="1">
            <a:off x="18039349" y="25735728"/>
            <a:ext cx="444162" cy="2656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FE5BE968-AEE2-4293-9D7F-78B2CCA5DD71}"/>
              </a:ext>
            </a:extLst>
          </p:cNvPr>
          <p:cNvCxnSpPr>
            <a:cxnSpLocks/>
            <a:stCxn id="476" idx="2"/>
            <a:endCxn id="475" idx="0"/>
          </p:cNvCxnSpPr>
          <p:nvPr/>
        </p:nvCxnSpPr>
        <p:spPr>
          <a:xfrm rot="5400000">
            <a:off x="15464896" y="27252252"/>
            <a:ext cx="410003" cy="2637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1" name="Соединительная линия уступом 175">
            <a:extLst>
              <a:ext uri="{FF2B5EF4-FFF2-40B4-BE49-F238E27FC236}">
                <a16:creationId xmlns:a16="http://schemas.microsoft.com/office/drawing/2014/main" id="{9FD0E0A2-C96B-444B-BC03-8258DB9D8A86}"/>
              </a:ext>
            </a:extLst>
          </p:cNvPr>
          <p:cNvCxnSpPr>
            <a:cxnSpLocks/>
            <a:stCxn id="476" idx="2"/>
            <a:endCxn id="467" idx="0"/>
          </p:cNvCxnSpPr>
          <p:nvPr/>
        </p:nvCxnSpPr>
        <p:spPr>
          <a:xfrm rot="5400000">
            <a:off x="15447304" y="28584660"/>
            <a:ext cx="1760003" cy="1322414"/>
          </a:xfrm>
          <a:prstGeom prst="bentConnector3">
            <a:avLst>
              <a:gd name="adj1" fmla="val 114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175">
            <a:extLst>
              <a:ext uri="{FF2B5EF4-FFF2-40B4-BE49-F238E27FC236}">
                <a16:creationId xmlns:a16="http://schemas.microsoft.com/office/drawing/2014/main" id="{FCAB46DA-656B-4CD9-92E2-9B5E4EFE49E9}"/>
              </a:ext>
            </a:extLst>
          </p:cNvPr>
          <p:cNvCxnSpPr>
            <a:cxnSpLocks/>
            <a:stCxn id="476" idx="2"/>
            <a:endCxn id="468" idx="0"/>
          </p:cNvCxnSpPr>
          <p:nvPr/>
        </p:nvCxnSpPr>
        <p:spPr>
          <a:xfrm rot="16200000" flipH="1">
            <a:off x="16758755" y="28595623"/>
            <a:ext cx="1760003" cy="1300488"/>
          </a:xfrm>
          <a:prstGeom prst="bentConnector3">
            <a:avLst>
              <a:gd name="adj1" fmla="val 119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3" name="Прямоугольник 492">
            <a:extLst>
              <a:ext uri="{FF2B5EF4-FFF2-40B4-BE49-F238E27FC236}">
                <a16:creationId xmlns:a16="http://schemas.microsoft.com/office/drawing/2014/main" id="{6AB73F53-2916-439D-A604-D2F73BD9B2E4}"/>
              </a:ext>
            </a:extLst>
          </p:cNvPr>
          <p:cNvSpPr/>
          <p:nvPr/>
        </p:nvSpPr>
        <p:spPr>
          <a:xfrm>
            <a:off x="1593055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Служба морской авиации </a:t>
            </a:r>
          </a:p>
          <a:p>
            <a:pPr algn="ctr"/>
            <a:r>
              <a:rPr lang="ru-RU" sz="900" dirty="0"/>
              <a:t>(эффект как в ванили «прикрытие с воздуха для новой флотилии») </a:t>
            </a:r>
            <a:endParaRPr lang="ru-RU" sz="1400" dirty="0"/>
          </a:p>
        </p:txBody>
      </p:sp>
      <p:sp>
        <p:nvSpPr>
          <p:cNvPr id="494" name="Прямоугольник 493">
            <a:extLst>
              <a:ext uri="{FF2B5EF4-FFF2-40B4-BE49-F238E27FC236}">
                <a16:creationId xmlns:a16="http://schemas.microsoft.com/office/drawing/2014/main" id="{FA454032-F968-47AC-BDD6-FD979FD81FB9}"/>
              </a:ext>
            </a:extLst>
          </p:cNvPr>
          <p:cNvSpPr/>
          <p:nvPr/>
        </p:nvSpPr>
        <p:spPr>
          <a:xfrm>
            <a:off x="15930552"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Морское наследие</a:t>
            </a:r>
          </a:p>
          <a:p>
            <a:pPr algn="ctr"/>
            <a:r>
              <a:rPr lang="ru-RU" sz="900" dirty="0"/>
              <a:t>(ваниль)</a:t>
            </a:r>
            <a:endParaRPr lang="ru-RU" sz="1400" dirty="0"/>
          </a:p>
        </p:txBody>
      </p:sp>
      <p:sp>
        <p:nvSpPr>
          <p:cNvPr id="495" name="Прямоугольник 494">
            <a:extLst>
              <a:ext uri="{FF2B5EF4-FFF2-40B4-BE49-F238E27FC236}">
                <a16:creationId xmlns:a16="http://schemas.microsoft.com/office/drawing/2014/main" id="{8E916E27-9234-4221-A2D3-2F305144E0AF}"/>
              </a:ext>
            </a:extLst>
          </p:cNvPr>
          <p:cNvSpPr/>
          <p:nvPr/>
        </p:nvSpPr>
        <p:spPr>
          <a:xfrm>
            <a:off x="13293322"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крейсеров</a:t>
            </a:r>
          </a:p>
          <a:p>
            <a:pPr algn="ctr"/>
            <a:r>
              <a:rPr lang="ru-RU" sz="900" dirty="0"/>
              <a:t>(ваниль)</a:t>
            </a:r>
            <a:endParaRPr lang="ru-RU" sz="1400" dirty="0"/>
          </a:p>
        </p:txBody>
      </p:sp>
      <p:cxnSp>
        <p:nvCxnSpPr>
          <p:cNvPr id="497" name="Соединительная линия уступом 175">
            <a:extLst>
              <a:ext uri="{FF2B5EF4-FFF2-40B4-BE49-F238E27FC236}">
                <a16:creationId xmlns:a16="http://schemas.microsoft.com/office/drawing/2014/main" id="{0E940CA5-D989-4CC6-A57D-6BC75FC5A33B}"/>
              </a:ext>
            </a:extLst>
          </p:cNvPr>
          <p:cNvCxnSpPr>
            <a:cxnSpLocks/>
            <a:stCxn id="467" idx="2"/>
            <a:endCxn id="495" idx="0"/>
          </p:cNvCxnSpPr>
          <p:nvPr/>
        </p:nvCxnSpPr>
        <p:spPr>
          <a:xfrm rot="5400000">
            <a:off x="14803689" y="30753462"/>
            <a:ext cx="410003" cy="1314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8" name="Прямоугольник 497">
            <a:extLst>
              <a:ext uri="{FF2B5EF4-FFF2-40B4-BE49-F238E27FC236}">
                <a16:creationId xmlns:a16="http://schemas.microsoft.com/office/drawing/2014/main" id="{B51951E0-D39C-478E-8998-C74612001A62}"/>
              </a:ext>
            </a:extLst>
          </p:cNvPr>
          <p:cNvSpPr/>
          <p:nvPr/>
        </p:nvSpPr>
        <p:spPr>
          <a:xfrm>
            <a:off x="18531528" y="316158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Сопровождение для новой флотилии</a:t>
            </a:r>
          </a:p>
          <a:p>
            <a:pPr algn="ctr"/>
            <a:r>
              <a:rPr lang="ru-RU" sz="900" dirty="0"/>
              <a:t>(ваниль)</a:t>
            </a:r>
            <a:endParaRPr lang="ru-RU" sz="1400" dirty="0"/>
          </a:p>
        </p:txBody>
      </p:sp>
      <p:cxnSp>
        <p:nvCxnSpPr>
          <p:cNvPr id="499" name="Соединительная линия уступом 175">
            <a:extLst>
              <a:ext uri="{FF2B5EF4-FFF2-40B4-BE49-F238E27FC236}">
                <a16:creationId xmlns:a16="http://schemas.microsoft.com/office/drawing/2014/main" id="{B61434AE-5851-48DB-BD00-7B942D94A3FF}"/>
              </a:ext>
            </a:extLst>
          </p:cNvPr>
          <p:cNvCxnSpPr>
            <a:cxnSpLocks/>
            <a:stCxn id="468" idx="2"/>
            <a:endCxn id="498" idx="0"/>
          </p:cNvCxnSpPr>
          <p:nvPr/>
        </p:nvCxnSpPr>
        <p:spPr>
          <a:xfrm rot="16200000" flipH="1">
            <a:off x="18734242" y="30760626"/>
            <a:ext cx="410003" cy="13004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Соединительная линия уступом 175">
            <a:extLst>
              <a:ext uri="{FF2B5EF4-FFF2-40B4-BE49-F238E27FC236}">
                <a16:creationId xmlns:a16="http://schemas.microsoft.com/office/drawing/2014/main" id="{12323328-0788-4294-A2E2-A787C3AD8248}"/>
              </a:ext>
            </a:extLst>
          </p:cNvPr>
          <p:cNvCxnSpPr>
            <a:cxnSpLocks/>
            <a:stCxn id="467" idx="2"/>
            <a:endCxn id="494" idx="0"/>
          </p:cNvCxnSpPr>
          <p:nvPr/>
        </p:nvCxnSpPr>
        <p:spPr>
          <a:xfrm rot="16200000" flipH="1">
            <a:off x="16122303" y="30749663"/>
            <a:ext cx="410003" cy="13224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2" name="Соединительная линия уступом 175">
            <a:extLst>
              <a:ext uri="{FF2B5EF4-FFF2-40B4-BE49-F238E27FC236}">
                <a16:creationId xmlns:a16="http://schemas.microsoft.com/office/drawing/2014/main" id="{325F73B8-9A29-4AF0-8EDA-F287175D675D}"/>
              </a:ext>
            </a:extLst>
          </p:cNvPr>
          <p:cNvCxnSpPr>
            <a:cxnSpLocks/>
            <a:stCxn id="468" idx="2"/>
            <a:endCxn id="494" idx="0"/>
          </p:cNvCxnSpPr>
          <p:nvPr/>
        </p:nvCxnSpPr>
        <p:spPr>
          <a:xfrm rot="5400000">
            <a:off x="17433755" y="30760626"/>
            <a:ext cx="410003" cy="13004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a:extLst>
              <a:ext uri="{FF2B5EF4-FFF2-40B4-BE49-F238E27FC236}">
                <a16:creationId xmlns:a16="http://schemas.microsoft.com/office/drawing/2014/main" id="{6A6643AF-8DAD-4B86-8E99-907E28E7EEE6}"/>
              </a:ext>
            </a:extLst>
          </p:cNvPr>
          <p:cNvSpPr/>
          <p:nvPr/>
        </p:nvSpPr>
        <p:spPr>
          <a:xfrm>
            <a:off x="23733478"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производство авиации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4" name="Прямоугольник 503">
            <a:extLst>
              <a:ext uri="{FF2B5EF4-FFF2-40B4-BE49-F238E27FC236}">
                <a16:creationId xmlns:a16="http://schemas.microsoft.com/office/drawing/2014/main" id="{E87BB0FB-8F05-45AE-A313-AB6A82E37E00}"/>
              </a:ext>
            </a:extLst>
          </p:cNvPr>
          <p:cNvSpPr/>
          <p:nvPr/>
        </p:nvSpPr>
        <p:spPr>
          <a:xfrm>
            <a:off x="22449124"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управление ВВС Нидерландов </a:t>
            </a:r>
            <a:r>
              <a:rPr lang="ru-RU" sz="600" dirty="0"/>
              <a:t>(26 июля 1944 года в Лондоне было создано Управление ВВС Нидерландов. В 1947 году был назначен начальник штаба ВВС, а 11 марта 1953 года ВВС стали независимой частью вооруженных сил, названной Королевскими ВВС Нидерландов .)</a:t>
            </a:r>
            <a:endParaRPr lang="ru-RU" sz="1400" dirty="0"/>
          </a:p>
        </p:txBody>
      </p:sp>
      <p:sp>
        <p:nvSpPr>
          <p:cNvPr id="505" name="Прямоугольник 504">
            <a:extLst>
              <a:ext uri="{FF2B5EF4-FFF2-40B4-BE49-F238E27FC236}">
                <a16:creationId xmlns:a16="http://schemas.microsoft.com/office/drawing/2014/main" id="{0B7FD14E-840C-45DE-919E-B1BBE6A5D141}"/>
              </a:ext>
            </a:extLst>
          </p:cNvPr>
          <p:cNvSpPr/>
          <p:nvPr/>
        </p:nvSpPr>
        <p:spPr>
          <a:xfrm>
            <a:off x="21132503"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гражданские аэропорты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6" name="Прямоугольник 505">
            <a:extLst>
              <a:ext uri="{FF2B5EF4-FFF2-40B4-BE49-F238E27FC236}">
                <a16:creationId xmlns:a16="http://schemas.microsoft.com/office/drawing/2014/main" id="{FA5B4C9F-A8A9-4743-B865-7F06621B055D}"/>
              </a:ext>
            </a:extLst>
          </p:cNvPr>
          <p:cNvSpPr/>
          <p:nvPr/>
        </p:nvSpPr>
        <p:spPr>
          <a:xfrm>
            <a:off x="22449124"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авиационной бригады (1 июля 1939 года LVA была преобразована в авиационную бригаду)</a:t>
            </a:r>
          </a:p>
        </p:txBody>
      </p:sp>
      <p:sp>
        <p:nvSpPr>
          <p:cNvPr id="507" name="Прямоугольник 506">
            <a:extLst>
              <a:ext uri="{FF2B5EF4-FFF2-40B4-BE49-F238E27FC236}">
                <a16:creationId xmlns:a16="http://schemas.microsoft.com/office/drawing/2014/main" id="{7E8360E5-40DA-4958-A946-1C2DD44FB184}"/>
              </a:ext>
            </a:extLst>
          </p:cNvPr>
          <p:cNvSpPr/>
          <p:nvPr/>
        </p:nvSpPr>
        <p:spPr>
          <a:xfrm>
            <a:off x="22449124" y="2285532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600" b="1" dirty="0"/>
              <a:t>Petrus </a:t>
            </a:r>
            <a:r>
              <a:rPr lang="en-US" sz="1600" b="1" dirty="0" err="1"/>
              <a:t>Wilhelmus</a:t>
            </a:r>
            <a:r>
              <a:rPr lang="en-US" sz="1600" b="1" dirty="0"/>
              <a:t> Best</a:t>
            </a:r>
            <a:r>
              <a:rPr lang="ru-RU" sz="1600" b="1" dirty="0"/>
              <a:t> – министр на </a:t>
            </a:r>
            <a:r>
              <a:rPr lang="ru-RU" sz="1600" b="1" dirty="0" err="1"/>
              <a:t>ввс</a:t>
            </a:r>
            <a:endParaRPr lang="ru-RU" sz="900" dirty="0"/>
          </a:p>
        </p:txBody>
      </p:sp>
      <p:sp>
        <p:nvSpPr>
          <p:cNvPr id="508" name="Прямоугольник 507">
            <a:extLst>
              <a:ext uri="{FF2B5EF4-FFF2-40B4-BE49-F238E27FC236}">
                <a16:creationId xmlns:a16="http://schemas.microsoft.com/office/drawing/2014/main" id="{EC22A5C3-AA46-4008-AF57-057F3E3C26F9}"/>
              </a:ext>
            </a:extLst>
          </p:cNvPr>
          <p:cNvSpPr/>
          <p:nvPr/>
        </p:nvSpPr>
        <p:spPr>
          <a:xfrm>
            <a:off x="19961346"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Воссоздать службу и командование ПВО </a:t>
            </a:r>
            <a:r>
              <a:rPr lang="ru-RU" sz="500" dirty="0"/>
              <a:t>(После службы в звании генерал-майора с 1937 г. в должности командира IV дивизии ( II. LK / </a:t>
            </a:r>
            <a:r>
              <a:rPr lang="ru-RU" sz="500" dirty="0" err="1"/>
              <a:t>Veldleger</a:t>
            </a:r>
            <a:r>
              <a:rPr lang="ru-RU" sz="500" dirty="0"/>
              <a:t> ) он был назначен в ноябре 1938 г. по инициативе министра обороны </a:t>
            </a:r>
            <a:r>
              <a:rPr lang="ru-RU" sz="500" dirty="0" err="1"/>
              <a:t>Яннеса</a:t>
            </a:r>
            <a:r>
              <a:rPr lang="ru-RU" sz="500" dirty="0"/>
              <a:t> </a:t>
            </a:r>
            <a:r>
              <a:rPr lang="ru-RU" sz="500" dirty="0" err="1"/>
              <a:t>ван</a:t>
            </a:r>
            <a:r>
              <a:rPr lang="ru-RU" sz="500" dirty="0"/>
              <a:t> </a:t>
            </a:r>
            <a:r>
              <a:rPr lang="ru-RU" sz="500" dirty="0" err="1"/>
              <a:t>Дейка.назначен</a:t>
            </a:r>
            <a:r>
              <a:rPr lang="ru-RU" sz="500" dirty="0"/>
              <a:t> первым командующим вновь созданного Командования ПВО)</a:t>
            </a:r>
            <a:endParaRPr lang="ru-RU" sz="1400" dirty="0"/>
          </a:p>
        </p:txBody>
      </p:sp>
      <p:sp>
        <p:nvSpPr>
          <p:cNvPr id="509" name="Прямоугольник 508">
            <a:extLst>
              <a:ext uri="{FF2B5EF4-FFF2-40B4-BE49-F238E27FC236}">
                <a16:creationId xmlns:a16="http://schemas.microsoft.com/office/drawing/2014/main" id="{9CBDED3E-60BB-4768-A18F-247192196CE1}"/>
              </a:ext>
            </a:extLst>
          </p:cNvPr>
          <p:cNvSpPr/>
          <p:nvPr/>
        </p:nvSpPr>
        <p:spPr>
          <a:xfrm>
            <a:off x="2493690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Авиазавод </a:t>
            </a:r>
            <a:r>
              <a:rPr lang="ru-RU" sz="1400" dirty="0" err="1"/>
              <a:t>Кулховен</a:t>
            </a:r>
            <a:r>
              <a:rPr lang="ru-RU" sz="1400" dirty="0"/>
              <a:t> (</a:t>
            </a:r>
            <a:r>
              <a:rPr lang="en-US" sz="1400" dirty="0"/>
              <a:t>Aircraft Factory Koolhoven</a:t>
            </a:r>
            <a:r>
              <a:rPr lang="ru-RU" sz="1400" dirty="0"/>
              <a:t>) ()</a:t>
            </a:r>
          </a:p>
        </p:txBody>
      </p:sp>
      <p:sp>
        <p:nvSpPr>
          <p:cNvPr id="511" name="Прямоугольник 510">
            <a:extLst>
              <a:ext uri="{FF2B5EF4-FFF2-40B4-BE49-F238E27FC236}">
                <a16:creationId xmlns:a16="http://schemas.microsoft.com/office/drawing/2014/main" id="{1C386271-E3DA-44D5-921B-82DE9AB86305}"/>
              </a:ext>
            </a:extLst>
          </p:cNvPr>
          <p:cNvSpPr/>
          <p:nvPr/>
        </p:nvSpPr>
        <p:spPr>
          <a:xfrm>
            <a:off x="24936902"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 51</a:t>
            </a:r>
            <a:r>
              <a:rPr lang="ru-RU" sz="1400" dirty="0"/>
              <a:t> (</a:t>
            </a:r>
            <a:r>
              <a:rPr lang="en-US" sz="1400" dirty="0"/>
              <a:t>https://nl.m.wikipedia.org/wiki/Koolhoven_F.K.51</a:t>
            </a:r>
            <a:r>
              <a:rPr lang="ru-RU" sz="1400" dirty="0"/>
              <a:t>)</a:t>
            </a:r>
          </a:p>
        </p:txBody>
      </p:sp>
      <p:sp>
        <p:nvSpPr>
          <p:cNvPr id="514" name="Прямоугольник 513">
            <a:extLst>
              <a:ext uri="{FF2B5EF4-FFF2-40B4-BE49-F238E27FC236}">
                <a16:creationId xmlns:a16="http://schemas.microsoft.com/office/drawing/2014/main" id="{F74EE271-019E-4120-8A4C-B810955F87D8}"/>
              </a:ext>
            </a:extLst>
          </p:cNvPr>
          <p:cNvSpPr/>
          <p:nvPr/>
        </p:nvSpPr>
        <p:spPr>
          <a:xfrm>
            <a:off x="24936902" y="316158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F.K.58</a:t>
            </a:r>
            <a:r>
              <a:rPr lang="ru-RU" sz="1400" dirty="0"/>
              <a:t> (</a:t>
            </a:r>
            <a:r>
              <a:rPr lang="en-US" sz="1400" dirty="0"/>
              <a:t>https://nl.m.wikipedia.org/wiki/Koolhoven_F.K.58</a:t>
            </a:r>
            <a:r>
              <a:rPr lang="ru-RU" sz="1400" dirty="0"/>
              <a:t>)</a:t>
            </a:r>
          </a:p>
        </p:txBody>
      </p:sp>
      <p:sp>
        <p:nvSpPr>
          <p:cNvPr id="515" name="Прямоугольник 514">
            <a:extLst>
              <a:ext uri="{FF2B5EF4-FFF2-40B4-BE49-F238E27FC236}">
                <a16:creationId xmlns:a16="http://schemas.microsoft.com/office/drawing/2014/main" id="{8FC794F0-A415-4795-AD30-D813A815439A}"/>
              </a:ext>
            </a:extLst>
          </p:cNvPr>
          <p:cNvSpPr/>
          <p:nvPr/>
        </p:nvSpPr>
        <p:spPr>
          <a:xfrm>
            <a:off x="22449124" y="316158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Сделать ВВС автономной частью армии</a:t>
            </a:r>
          </a:p>
        </p:txBody>
      </p:sp>
      <p:cxnSp>
        <p:nvCxnSpPr>
          <p:cNvPr id="516" name="Соединительная линия уступом 175">
            <a:extLst>
              <a:ext uri="{FF2B5EF4-FFF2-40B4-BE49-F238E27FC236}">
                <a16:creationId xmlns:a16="http://schemas.microsoft.com/office/drawing/2014/main" id="{8A352E9C-9AC2-4D41-AC97-2AD49210A4BC}"/>
              </a:ext>
            </a:extLst>
          </p:cNvPr>
          <p:cNvCxnSpPr>
            <a:cxnSpLocks/>
            <a:stCxn id="480" idx="2"/>
            <a:endCxn id="503" idx="0"/>
          </p:cNvCxnSpPr>
          <p:nvPr/>
        </p:nvCxnSpPr>
        <p:spPr>
          <a:xfrm rot="16200000" flipH="1">
            <a:off x="23927180" y="26421607"/>
            <a:ext cx="444161" cy="12843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75">
            <a:extLst>
              <a:ext uri="{FF2B5EF4-FFF2-40B4-BE49-F238E27FC236}">
                <a16:creationId xmlns:a16="http://schemas.microsoft.com/office/drawing/2014/main" id="{632244D5-EA3E-431C-B7B3-E6D026A26E2D}"/>
              </a:ext>
            </a:extLst>
          </p:cNvPr>
          <p:cNvCxnSpPr>
            <a:cxnSpLocks/>
            <a:stCxn id="480" idx="2"/>
            <a:endCxn id="505" idx="0"/>
          </p:cNvCxnSpPr>
          <p:nvPr/>
        </p:nvCxnSpPr>
        <p:spPr>
          <a:xfrm rot="5400000">
            <a:off x="22626693" y="26405474"/>
            <a:ext cx="444161" cy="13166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75">
            <a:extLst>
              <a:ext uri="{FF2B5EF4-FFF2-40B4-BE49-F238E27FC236}">
                <a16:creationId xmlns:a16="http://schemas.microsoft.com/office/drawing/2014/main" id="{BD96912A-4411-427C-9AC3-71CDAD290389}"/>
              </a:ext>
            </a:extLst>
          </p:cNvPr>
          <p:cNvCxnSpPr>
            <a:cxnSpLocks/>
            <a:stCxn id="505" idx="2"/>
            <a:endCxn id="508" idx="0"/>
          </p:cNvCxnSpPr>
          <p:nvPr/>
        </p:nvCxnSpPr>
        <p:spPr>
          <a:xfrm rot="5400000">
            <a:off x="20724883" y="28660288"/>
            <a:ext cx="1760002" cy="1171157"/>
          </a:xfrm>
          <a:prstGeom prst="bentConnector3">
            <a:avLst>
              <a:gd name="adj1" fmla="val 1376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0" name="Соединительная линия уступом 175">
            <a:extLst>
              <a:ext uri="{FF2B5EF4-FFF2-40B4-BE49-F238E27FC236}">
                <a16:creationId xmlns:a16="http://schemas.microsoft.com/office/drawing/2014/main" id="{1E267BC4-D871-4C01-A977-CD34F6BC64D7}"/>
              </a:ext>
            </a:extLst>
          </p:cNvPr>
          <p:cNvCxnSpPr>
            <a:cxnSpLocks/>
            <a:stCxn id="503" idx="2"/>
            <a:endCxn id="509" idx="0"/>
          </p:cNvCxnSpPr>
          <p:nvPr/>
        </p:nvCxnSpPr>
        <p:spPr>
          <a:xfrm rot="16200000" flipH="1">
            <a:off x="25188147" y="27969155"/>
            <a:ext cx="410004" cy="12034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a:extLst>
              <a:ext uri="{FF2B5EF4-FFF2-40B4-BE49-F238E27FC236}">
                <a16:creationId xmlns:a16="http://schemas.microsoft.com/office/drawing/2014/main" id="{81DA5203-4337-47F5-ADCF-2D21437ACA0F}"/>
              </a:ext>
            </a:extLst>
          </p:cNvPr>
          <p:cNvCxnSpPr>
            <a:cxnSpLocks/>
            <a:stCxn id="480" idx="2"/>
            <a:endCxn id="506" idx="0"/>
          </p:cNvCxnSpPr>
          <p:nvPr/>
        </p:nvCxnSpPr>
        <p:spPr>
          <a:xfrm>
            <a:off x="23507083" y="26841704"/>
            <a:ext cx="0" cy="19341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3" name="Прямая со стрелкой 522">
            <a:extLst>
              <a:ext uri="{FF2B5EF4-FFF2-40B4-BE49-F238E27FC236}">
                <a16:creationId xmlns:a16="http://schemas.microsoft.com/office/drawing/2014/main" id="{425816D4-27B4-4774-B2B2-7C40793770B1}"/>
              </a:ext>
            </a:extLst>
          </p:cNvPr>
          <p:cNvCxnSpPr>
            <a:cxnSpLocks/>
            <a:stCxn id="506" idx="2"/>
            <a:endCxn id="504" idx="0"/>
          </p:cNvCxnSpPr>
          <p:nvPr/>
        </p:nvCxnSpPr>
        <p:spPr>
          <a:xfrm>
            <a:off x="23507083" y="29855869"/>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5" name="Прямая со стрелкой 524">
            <a:extLst>
              <a:ext uri="{FF2B5EF4-FFF2-40B4-BE49-F238E27FC236}">
                <a16:creationId xmlns:a16="http://schemas.microsoft.com/office/drawing/2014/main" id="{536EBDB9-171B-42C2-81E4-F7CB5D9EAABF}"/>
              </a:ext>
            </a:extLst>
          </p:cNvPr>
          <p:cNvCxnSpPr>
            <a:cxnSpLocks/>
            <a:stCxn id="504" idx="2"/>
            <a:endCxn id="515" idx="0"/>
          </p:cNvCxnSpPr>
          <p:nvPr/>
        </p:nvCxnSpPr>
        <p:spPr>
          <a:xfrm>
            <a:off x="23507083" y="31205867"/>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a:extLst>
              <a:ext uri="{FF2B5EF4-FFF2-40B4-BE49-F238E27FC236}">
                <a16:creationId xmlns:a16="http://schemas.microsoft.com/office/drawing/2014/main" id="{CB09EBBF-C9BB-4EDD-864B-1F6902589C08}"/>
              </a:ext>
            </a:extLst>
          </p:cNvPr>
          <p:cNvCxnSpPr>
            <a:cxnSpLocks/>
            <a:stCxn id="509" idx="2"/>
            <a:endCxn id="511" idx="0"/>
          </p:cNvCxnSpPr>
          <p:nvPr/>
        </p:nvCxnSpPr>
        <p:spPr>
          <a:xfrm>
            <a:off x="25994861" y="29855869"/>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8" name="Прямая со стрелкой 527">
            <a:extLst>
              <a:ext uri="{FF2B5EF4-FFF2-40B4-BE49-F238E27FC236}">
                <a16:creationId xmlns:a16="http://schemas.microsoft.com/office/drawing/2014/main" id="{E8B8A3F0-472D-4ACB-8208-ED8111AB5252}"/>
              </a:ext>
            </a:extLst>
          </p:cNvPr>
          <p:cNvCxnSpPr>
            <a:cxnSpLocks/>
            <a:stCxn id="511" idx="2"/>
            <a:endCxn id="514" idx="0"/>
          </p:cNvCxnSpPr>
          <p:nvPr/>
        </p:nvCxnSpPr>
        <p:spPr>
          <a:xfrm>
            <a:off x="25994861" y="31205867"/>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 стрелкой 528">
            <a:extLst>
              <a:ext uri="{FF2B5EF4-FFF2-40B4-BE49-F238E27FC236}">
                <a16:creationId xmlns:a16="http://schemas.microsoft.com/office/drawing/2014/main" id="{2020874A-E051-4574-B253-1BC1157EFFD5}"/>
              </a:ext>
            </a:extLst>
          </p:cNvPr>
          <p:cNvCxnSpPr>
            <a:cxnSpLocks/>
            <a:stCxn id="476" idx="2"/>
            <a:endCxn id="493" idx="0"/>
          </p:cNvCxnSpPr>
          <p:nvPr/>
        </p:nvCxnSpPr>
        <p:spPr>
          <a:xfrm flipH="1">
            <a:off x="16988511" y="28365866"/>
            <a:ext cx="1"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2" name="Прямоугольник 531">
            <a:extLst>
              <a:ext uri="{FF2B5EF4-FFF2-40B4-BE49-F238E27FC236}">
                <a16:creationId xmlns:a16="http://schemas.microsoft.com/office/drawing/2014/main" id="{21550A52-7B38-4481-9518-69D059BE6CA3}"/>
              </a:ext>
            </a:extLst>
          </p:cNvPr>
          <p:cNvSpPr/>
          <p:nvPr/>
        </p:nvSpPr>
        <p:spPr>
          <a:xfrm>
            <a:off x="2018666" y="257617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затоплений (ваниль)</a:t>
            </a:r>
          </a:p>
        </p:txBody>
      </p:sp>
      <p:sp>
        <p:nvSpPr>
          <p:cNvPr id="533" name="Прямоугольник 532">
            <a:extLst>
              <a:ext uri="{FF2B5EF4-FFF2-40B4-BE49-F238E27FC236}">
                <a16:creationId xmlns:a16="http://schemas.microsoft.com/office/drawing/2014/main" id="{2E2EFC0F-267F-4ECF-9D62-F10A4DD12F59}"/>
              </a:ext>
            </a:extLst>
          </p:cNvPr>
          <p:cNvSpPr/>
          <p:nvPr/>
        </p:nvSpPr>
        <p:spPr>
          <a:xfrm>
            <a:off x="3340893"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5" name="Прямоугольник 534">
            <a:extLst>
              <a:ext uri="{FF2B5EF4-FFF2-40B4-BE49-F238E27FC236}">
                <a16:creationId xmlns:a16="http://schemas.microsoft.com/office/drawing/2014/main" id="{C02A9C61-E352-4E44-924E-D3441A498AF5}"/>
              </a:ext>
            </a:extLst>
          </p:cNvPr>
          <p:cNvSpPr/>
          <p:nvPr/>
        </p:nvSpPr>
        <p:spPr>
          <a:xfrm>
            <a:off x="334221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6" name="Прямоугольник 535">
            <a:extLst>
              <a:ext uri="{FF2B5EF4-FFF2-40B4-BE49-F238E27FC236}">
                <a16:creationId xmlns:a16="http://schemas.microsoft.com/office/drawing/2014/main" id="{FAE2CFE0-DFD2-485B-9596-59CEF650DCD3}"/>
              </a:ext>
            </a:extLst>
          </p:cNvPr>
          <p:cNvSpPr/>
          <p:nvPr/>
        </p:nvSpPr>
        <p:spPr>
          <a:xfrm>
            <a:off x="3345259"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линии </a:t>
            </a:r>
            <a:r>
              <a:rPr lang="ru-RU" sz="1400" dirty="0" err="1"/>
              <a:t>Греббе</a:t>
            </a:r>
            <a:r>
              <a:rPr lang="ru-RU" sz="1400" dirty="0"/>
              <a:t> (ваниль)</a:t>
            </a:r>
          </a:p>
        </p:txBody>
      </p:sp>
      <p:sp>
        <p:nvSpPr>
          <p:cNvPr id="538" name="Прямоугольник 537">
            <a:extLst>
              <a:ext uri="{FF2B5EF4-FFF2-40B4-BE49-F238E27FC236}">
                <a16:creationId xmlns:a16="http://schemas.microsoft.com/office/drawing/2014/main" id="{1F949077-30DD-4D93-8B3F-4913BFFD99B1}"/>
              </a:ext>
            </a:extLst>
          </p:cNvPr>
          <p:cNvSpPr/>
          <p:nvPr/>
        </p:nvSpPr>
        <p:spPr>
          <a:xfrm>
            <a:off x="703662"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Великобритании (ваниль)</a:t>
            </a:r>
          </a:p>
        </p:txBody>
      </p:sp>
      <p:sp>
        <p:nvSpPr>
          <p:cNvPr id="539" name="Прямоугольник 538">
            <a:extLst>
              <a:ext uri="{FF2B5EF4-FFF2-40B4-BE49-F238E27FC236}">
                <a16:creationId xmlns:a16="http://schemas.microsoft.com/office/drawing/2014/main" id="{D6CD725D-A0DC-4ADD-B802-202C2AA24879}"/>
              </a:ext>
            </a:extLst>
          </p:cNvPr>
          <p:cNvSpPr/>
          <p:nvPr/>
        </p:nvSpPr>
        <p:spPr>
          <a:xfrm>
            <a:off x="703662"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Дальнейшее укрепление портов (ваниль)</a:t>
            </a:r>
          </a:p>
        </p:txBody>
      </p:sp>
      <p:sp>
        <p:nvSpPr>
          <p:cNvPr id="541" name="Прямоугольник 540">
            <a:extLst>
              <a:ext uri="{FF2B5EF4-FFF2-40B4-BE49-F238E27FC236}">
                <a16:creationId xmlns:a16="http://schemas.microsoft.com/office/drawing/2014/main" id="{D0C09251-599F-4BD7-9FD4-7A816C30A048}"/>
              </a:ext>
            </a:extLst>
          </p:cNvPr>
          <p:cNvSpPr/>
          <p:nvPr/>
        </p:nvSpPr>
        <p:spPr>
          <a:xfrm>
            <a:off x="698095"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Оборона южной границы (ваниль)</a:t>
            </a:r>
          </a:p>
        </p:txBody>
      </p:sp>
      <p:sp>
        <p:nvSpPr>
          <p:cNvPr id="542" name="Прямоугольник 541">
            <a:extLst>
              <a:ext uri="{FF2B5EF4-FFF2-40B4-BE49-F238E27FC236}">
                <a16:creationId xmlns:a16="http://schemas.microsoft.com/office/drawing/2014/main" id="{2A8BA475-4364-42F8-B721-0CD08C958072}"/>
              </a:ext>
            </a:extLst>
          </p:cNvPr>
          <p:cNvSpPr/>
          <p:nvPr/>
        </p:nvSpPr>
        <p:spPr>
          <a:xfrm>
            <a:off x="2016794" y="31610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Война пацифизму (ваниль)</a:t>
            </a:r>
          </a:p>
        </p:txBody>
      </p:sp>
      <p:cxnSp>
        <p:nvCxnSpPr>
          <p:cNvPr id="546" name="Соединительная линия уступом 175">
            <a:extLst>
              <a:ext uri="{FF2B5EF4-FFF2-40B4-BE49-F238E27FC236}">
                <a16:creationId xmlns:a16="http://schemas.microsoft.com/office/drawing/2014/main" id="{614BA631-65E8-40B2-A2F2-BD079E06A0E9}"/>
              </a:ext>
            </a:extLst>
          </p:cNvPr>
          <p:cNvCxnSpPr>
            <a:cxnSpLocks/>
            <a:stCxn id="538" idx="2"/>
            <a:endCxn id="542" idx="0"/>
          </p:cNvCxnSpPr>
          <p:nvPr/>
        </p:nvCxnSpPr>
        <p:spPr>
          <a:xfrm rot="16200000" flipH="1">
            <a:off x="795905" y="29331581"/>
            <a:ext cx="3244565" cy="1313132"/>
          </a:xfrm>
          <a:prstGeom prst="bentConnector3">
            <a:avLst>
              <a:gd name="adj1" fmla="val 625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75">
            <a:extLst>
              <a:ext uri="{FF2B5EF4-FFF2-40B4-BE49-F238E27FC236}">
                <a16:creationId xmlns:a16="http://schemas.microsoft.com/office/drawing/2014/main" id="{07D6C8F9-8520-4654-B196-FFBD4498C779}"/>
              </a:ext>
            </a:extLst>
          </p:cNvPr>
          <p:cNvCxnSpPr>
            <a:cxnSpLocks/>
            <a:stCxn id="533" idx="2"/>
            <a:endCxn id="542" idx="0"/>
          </p:cNvCxnSpPr>
          <p:nvPr/>
        </p:nvCxnSpPr>
        <p:spPr>
          <a:xfrm rot="5400000">
            <a:off x="2114521" y="29326098"/>
            <a:ext cx="3244565" cy="1324099"/>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9" name="Соединительная линия уступом 175">
            <a:extLst>
              <a:ext uri="{FF2B5EF4-FFF2-40B4-BE49-F238E27FC236}">
                <a16:creationId xmlns:a16="http://schemas.microsoft.com/office/drawing/2014/main" id="{6AE0A15E-ED27-41E9-BB69-526033246EED}"/>
              </a:ext>
            </a:extLst>
          </p:cNvPr>
          <p:cNvCxnSpPr>
            <a:cxnSpLocks/>
            <a:stCxn id="532" idx="2"/>
            <a:endCxn id="538" idx="0"/>
          </p:cNvCxnSpPr>
          <p:nvPr/>
        </p:nvCxnSpPr>
        <p:spPr>
          <a:xfrm rot="5400000">
            <a:off x="2197043" y="26406282"/>
            <a:ext cx="444161" cy="13150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75">
            <a:extLst>
              <a:ext uri="{FF2B5EF4-FFF2-40B4-BE49-F238E27FC236}">
                <a16:creationId xmlns:a16="http://schemas.microsoft.com/office/drawing/2014/main" id="{79F7746D-AE9D-4713-8288-BB6E1728B1E4}"/>
              </a:ext>
            </a:extLst>
          </p:cNvPr>
          <p:cNvCxnSpPr>
            <a:cxnSpLocks/>
            <a:stCxn id="532" idx="2"/>
            <a:endCxn id="533" idx="0"/>
          </p:cNvCxnSpPr>
          <p:nvPr/>
        </p:nvCxnSpPr>
        <p:spPr>
          <a:xfrm rot="16200000" flipH="1">
            <a:off x="3515658" y="26402670"/>
            <a:ext cx="444161" cy="13222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Прямая со стрелкой 550">
            <a:extLst>
              <a:ext uri="{FF2B5EF4-FFF2-40B4-BE49-F238E27FC236}">
                <a16:creationId xmlns:a16="http://schemas.microsoft.com/office/drawing/2014/main" id="{FC93A31A-3E7B-4168-BA40-ECE180722B70}"/>
              </a:ext>
            </a:extLst>
          </p:cNvPr>
          <p:cNvCxnSpPr>
            <a:cxnSpLocks/>
            <a:stCxn id="538" idx="2"/>
            <a:endCxn id="539" idx="0"/>
          </p:cNvCxnSpPr>
          <p:nvPr/>
        </p:nvCxnSpPr>
        <p:spPr>
          <a:xfrm>
            <a:off x="1761621" y="28365865"/>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3" name="Прямая со стрелкой 552">
            <a:extLst>
              <a:ext uri="{FF2B5EF4-FFF2-40B4-BE49-F238E27FC236}">
                <a16:creationId xmlns:a16="http://schemas.microsoft.com/office/drawing/2014/main" id="{D3EA5DBE-EF05-4AA5-ADFF-9D2EAB24C5AA}"/>
              </a:ext>
            </a:extLst>
          </p:cNvPr>
          <p:cNvCxnSpPr>
            <a:cxnSpLocks/>
            <a:stCxn id="533" idx="2"/>
            <a:endCxn id="535" idx="0"/>
          </p:cNvCxnSpPr>
          <p:nvPr/>
        </p:nvCxnSpPr>
        <p:spPr>
          <a:xfrm>
            <a:off x="4398852" y="28365865"/>
            <a:ext cx="1319"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Прямая со стрелкой 553">
            <a:extLst>
              <a:ext uri="{FF2B5EF4-FFF2-40B4-BE49-F238E27FC236}">
                <a16:creationId xmlns:a16="http://schemas.microsoft.com/office/drawing/2014/main" id="{F7833F8D-7D48-431E-8160-D5B31FFCC498}"/>
              </a:ext>
            </a:extLst>
          </p:cNvPr>
          <p:cNvCxnSpPr>
            <a:cxnSpLocks/>
            <a:stCxn id="535" idx="2"/>
            <a:endCxn id="536" idx="0"/>
          </p:cNvCxnSpPr>
          <p:nvPr/>
        </p:nvCxnSpPr>
        <p:spPr>
          <a:xfrm>
            <a:off x="4400171" y="29855869"/>
            <a:ext cx="304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Прямая со стрелкой 555">
            <a:extLst>
              <a:ext uri="{FF2B5EF4-FFF2-40B4-BE49-F238E27FC236}">
                <a16:creationId xmlns:a16="http://schemas.microsoft.com/office/drawing/2014/main" id="{19C0D2B5-52A8-41E6-91D4-92657CD3104F}"/>
              </a:ext>
            </a:extLst>
          </p:cNvPr>
          <p:cNvCxnSpPr>
            <a:cxnSpLocks/>
            <a:stCxn id="539" idx="2"/>
            <a:endCxn id="541" idx="0"/>
          </p:cNvCxnSpPr>
          <p:nvPr/>
        </p:nvCxnSpPr>
        <p:spPr>
          <a:xfrm flipH="1">
            <a:off x="1756054" y="29855869"/>
            <a:ext cx="556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E1BB2D3C-D247-4834-9B97-D02DFD18ACEE}"/>
              </a:ext>
            </a:extLst>
          </p:cNvPr>
          <p:cNvSpPr/>
          <p:nvPr/>
        </p:nvSpPr>
        <p:spPr>
          <a:xfrm>
            <a:off x="12065414" y="241574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сокращение военного бюджета (ваниль)</a:t>
            </a:r>
          </a:p>
        </p:txBody>
      </p:sp>
      <p:cxnSp>
        <p:nvCxnSpPr>
          <p:cNvPr id="560" name="Соединительная линия уступом 175">
            <a:extLst>
              <a:ext uri="{FF2B5EF4-FFF2-40B4-BE49-F238E27FC236}">
                <a16:creationId xmlns:a16="http://schemas.microsoft.com/office/drawing/2014/main" id="{1FDA49D2-C467-4733-8275-C78E5A695345}"/>
              </a:ext>
            </a:extLst>
          </p:cNvPr>
          <p:cNvCxnSpPr>
            <a:cxnSpLocks/>
            <a:stCxn id="557" idx="2"/>
            <a:endCxn id="480" idx="0"/>
          </p:cNvCxnSpPr>
          <p:nvPr/>
        </p:nvCxnSpPr>
        <p:spPr>
          <a:xfrm rot="16200000" flipH="1">
            <a:off x="18053077" y="20307698"/>
            <a:ext cx="524302" cy="103837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1" name="Прямоугольник 560">
            <a:extLst>
              <a:ext uri="{FF2B5EF4-FFF2-40B4-BE49-F238E27FC236}">
                <a16:creationId xmlns:a16="http://schemas.microsoft.com/office/drawing/2014/main" id="{0CAFE2F6-D276-43D8-AD86-1F40D7F39D3E}"/>
              </a:ext>
            </a:extLst>
          </p:cNvPr>
          <p:cNvSpPr/>
          <p:nvPr/>
        </p:nvSpPr>
        <p:spPr>
          <a:xfrm>
            <a:off x="10805544"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Противотанковые орудия для континента (ваниль)</a:t>
            </a:r>
          </a:p>
        </p:txBody>
      </p:sp>
      <p:sp>
        <p:nvSpPr>
          <p:cNvPr id="564" name="Прямоугольник 563">
            <a:extLst>
              <a:ext uri="{FF2B5EF4-FFF2-40B4-BE49-F238E27FC236}">
                <a16:creationId xmlns:a16="http://schemas.microsoft.com/office/drawing/2014/main" id="{78940814-AF3B-4261-8531-9C1968E811BC}"/>
              </a:ext>
            </a:extLst>
          </p:cNvPr>
          <p:cNvSpPr/>
          <p:nvPr/>
        </p:nvSpPr>
        <p:spPr>
          <a:xfrm>
            <a:off x="8317767"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Тайные переговоры (ваниль)</a:t>
            </a:r>
          </a:p>
        </p:txBody>
      </p:sp>
      <p:sp>
        <p:nvSpPr>
          <p:cNvPr id="565" name="Прямоугольник 564">
            <a:extLst>
              <a:ext uri="{FF2B5EF4-FFF2-40B4-BE49-F238E27FC236}">
                <a16:creationId xmlns:a16="http://schemas.microsoft.com/office/drawing/2014/main" id="{7E086086-0E17-4434-8456-548BCB118DBB}"/>
              </a:ext>
            </a:extLst>
          </p:cNvPr>
          <p:cNvSpPr/>
          <p:nvPr/>
        </p:nvSpPr>
        <p:spPr>
          <a:xfrm>
            <a:off x="5829990" y="287758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Легкие танки для колоний (ваниль)</a:t>
            </a:r>
          </a:p>
        </p:txBody>
      </p:sp>
      <p:sp>
        <p:nvSpPr>
          <p:cNvPr id="566" name="Прямоугольник 565">
            <a:extLst>
              <a:ext uri="{FF2B5EF4-FFF2-40B4-BE49-F238E27FC236}">
                <a16:creationId xmlns:a16="http://schemas.microsoft.com/office/drawing/2014/main" id="{B36B80A6-3522-4A1B-9D81-BCC908FAB3DC}"/>
              </a:ext>
            </a:extLst>
          </p:cNvPr>
          <p:cNvSpPr/>
          <p:nvPr/>
        </p:nvSpPr>
        <p:spPr>
          <a:xfrm>
            <a:off x="8320839" y="301258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Чему научила нас предыдущая война (ваниль)</a:t>
            </a:r>
          </a:p>
        </p:txBody>
      </p:sp>
      <p:sp>
        <p:nvSpPr>
          <p:cNvPr id="567" name="Прямоугольник 566">
            <a:extLst>
              <a:ext uri="{FF2B5EF4-FFF2-40B4-BE49-F238E27FC236}">
                <a16:creationId xmlns:a16="http://schemas.microsoft.com/office/drawing/2014/main" id="{AFA1918B-5C3F-440A-9A92-CA5CDE1DEAAC}"/>
              </a:ext>
            </a:extLst>
          </p:cNvPr>
          <p:cNvSpPr/>
          <p:nvPr/>
        </p:nvSpPr>
        <p:spPr>
          <a:xfrm>
            <a:off x="7062107"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пехотного снаряжения (ваниль)</a:t>
            </a:r>
          </a:p>
        </p:txBody>
      </p:sp>
      <p:sp>
        <p:nvSpPr>
          <p:cNvPr id="568" name="Прямоугольник 567">
            <a:extLst>
              <a:ext uri="{FF2B5EF4-FFF2-40B4-BE49-F238E27FC236}">
                <a16:creationId xmlns:a16="http://schemas.microsoft.com/office/drawing/2014/main" id="{C289B09F-6D22-4378-9732-AF11A4DB4D23}"/>
              </a:ext>
            </a:extLst>
          </p:cNvPr>
          <p:cNvSpPr/>
          <p:nvPr/>
        </p:nvSpPr>
        <p:spPr>
          <a:xfrm>
            <a:off x="9551978" y="2728586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 лицензиям (ваниль)</a:t>
            </a:r>
          </a:p>
        </p:txBody>
      </p:sp>
      <p:sp>
        <p:nvSpPr>
          <p:cNvPr id="569" name="Прямоугольник 568">
            <a:extLst>
              <a:ext uri="{FF2B5EF4-FFF2-40B4-BE49-F238E27FC236}">
                <a16:creationId xmlns:a16="http://schemas.microsoft.com/office/drawing/2014/main" id="{1444763E-E7DC-4993-A55D-F3DC213E165D}"/>
              </a:ext>
            </a:extLst>
          </p:cNvPr>
          <p:cNvSpPr/>
          <p:nvPr/>
        </p:nvSpPr>
        <p:spPr>
          <a:xfrm>
            <a:off x="8317107" y="257617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Назначение нового командующего (ваниль)</a:t>
            </a:r>
          </a:p>
        </p:txBody>
      </p:sp>
      <p:cxnSp>
        <p:nvCxnSpPr>
          <p:cNvPr id="570" name="Соединительная линия уступом 175">
            <a:extLst>
              <a:ext uri="{FF2B5EF4-FFF2-40B4-BE49-F238E27FC236}">
                <a16:creationId xmlns:a16="http://schemas.microsoft.com/office/drawing/2014/main" id="{BD8ABD7A-959E-4FD9-84B5-88A428ACA9B9}"/>
              </a:ext>
            </a:extLst>
          </p:cNvPr>
          <p:cNvCxnSpPr>
            <a:cxnSpLocks/>
            <a:stCxn id="557" idx="2"/>
            <a:endCxn id="569" idx="0"/>
          </p:cNvCxnSpPr>
          <p:nvPr/>
        </p:nvCxnSpPr>
        <p:spPr>
          <a:xfrm rot="5400000">
            <a:off x="10987070" y="23625399"/>
            <a:ext cx="524300" cy="37483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75">
            <a:extLst>
              <a:ext uri="{FF2B5EF4-FFF2-40B4-BE49-F238E27FC236}">
                <a16:creationId xmlns:a16="http://schemas.microsoft.com/office/drawing/2014/main" id="{AF3377CE-598A-4551-93AB-F2F7805DE268}"/>
              </a:ext>
            </a:extLst>
          </p:cNvPr>
          <p:cNvCxnSpPr>
            <a:cxnSpLocks/>
            <a:stCxn id="567" idx="2"/>
            <a:endCxn id="565" idx="0"/>
          </p:cNvCxnSpPr>
          <p:nvPr/>
        </p:nvCxnSpPr>
        <p:spPr>
          <a:xfrm rot="5400000">
            <a:off x="7299006" y="27954809"/>
            <a:ext cx="410004" cy="1232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175">
            <a:extLst>
              <a:ext uri="{FF2B5EF4-FFF2-40B4-BE49-F238E27FC236}">
                <a16:creationId xmlns:a16="http://schemas.microsoft.com/office/drawing/2014/main" id="{B8A09954-79B5-47AF-ADBF-A168E7619F5C}"/>
              </a:ext>
            </a:extLst>
          </p:cNvPr>
          <p:cNvCxnSpPr>
            <a:cxnSpLocks/>
            <a:stCxn id="569" idx="2"/>
            <a:endCxn id="567" idx="0"/>
          </p:cNvCxnSpPr>
          <p:nvPr/>
        </p:nvCxnSpPr>
        <p:spPr>
          <a:xfrm rot="5400000">
            <a:off x="8525485" y="26436283"/>
            <a:ext cx="444163" cy="1255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75">
            <a:extLst>
              <a:ext uri="{FF2B5EF4-FFF2-40B4-BE49-F238E27FC236}">
                <a16:creationId xmlns:a16="http://schemas.microsoft.com/office/drawing/2014/main" id="{E5DACC02-B5B1-4A73-AAF7-B830448152AC}"/>
              </a:ext>
            </a:extLst>
          </p:cNvPr>
          <p:cNvCxnSpPr>
            <a:cxnSpLocks/>
            <a:stCxn id="569" idx="2"/>
            <a:endCxn id="568" idx="0"/>
          </p:cNvCxnSpPr>
          <p:nvPr/>
        </p:nvCxnSpPr>
        <p:spPr>
          <a:xfrm rot="16200000" flipH="1">
            <a:off x="9770420" y="26446347"/>
            <a:ext cx="444163" cy="12348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75">
            <a:extLst>
              <a:ext uri="{FF2B5EF4-FFF2-40B4-BE49-F238E27FC236}">
                <a16:creationId xmlns:a16="http://schemas.microsoft.com/office/drawing/2014/main" id="{FB4C6408-5F1A-4265-8360-5487847B4B06}"/>
              </a:ext>
            </a:extLst>
          </p:cNvPr>
          <p:cNvCxnSpPr>
            <a:cxnSpLocks/>
            <a:stCxn id="567" idx="2"/>
            <a:endCxn id="564" idx="0"/>
          </p:cNvCxnSpPr>
          <p:nvPr/>
        </p:nvCxnSpPr>
        <p:spPr>
          <a:xfrm rot="16200000" flipH="1">
            <a:off x="8542894" y="27943037"/>
            <a:ext cx="410004" cy="12556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175">
            <a:extLst>
              <a:ext uri="{FF2B5EF4-FFF2-40B4-BE49-F238E27FC236}">
                <a16:creationId xmlns:a16="http://schemas.microsoft.com/office/drawing/2014/main" id="{8A4E84D3-CA7A-4D7A-B476-6C917EED691D}"/>
              </a:ext>
            </a:extLst>
          </p:cNvPr>
          <p:cNvCxnSpPr>
            <a:cxnSpLocks/>
            <a:stCxn id="567" idx="2"/>
            <a:endCxn id="561" idx="0"/>
          </p:cNvCxnSpPr>
          <p:nvPr/>
        </p:nvCxnSpPr>
        <p:spPr>
          <a:xfrm rot="16200000" flipH="1">
            <a:off x="9786782" y="26699148"/>
            <a:ext cx="410004" cy="37434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75">
            <a:extLst>
              <a:ext uri="{FF2B5EF4-FFF2-40B4-BE49-F238E27FC236}">
                <a16:creationId xmlns:a16="http://schemas.microsoft.com/office/drawing/2014/main" id="{1F07A12E-0A7D-4491-B3F7-F4313AFDBDFA}"/>
              </a:ext>
            </a:extLst>
          </p:cNvPr>
          <p:cNvCxnSpPr>
            <a:cxnSpLocks/>
            <a:stCxn id="568" idx="2"/>
            <a:endCxn id="561" idx="0"/>
          </p:cNvCxnSpPr>
          <p:nvPr/>
        </p:nvCxnSpPr>
        <p:spPr>
          <a:xfrm rot="16200000" flipH="1">
            <a:off x="11031718" y="27944084"/>
            <a:ext cx="410004" cy="1253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Соединительная линия уступом 175">
            <a:extLst>
              <a:ext uri="{FF2B5EF4-FFF2-40B4-BE49-F238E27FC236}">
                <a16:creationId xmlns:a16="http://schemas.microsoft.com/office/drawing/2014/main" id="{39CFBFCB-D017-4E15-9A16-22FADD428831}"/>
              </a:ext>
            </a:extLst>
          </p:cNvPr>
          <p:cNvCxnSpPr>
            <a:cxnSpLocks/>
            <a:stCxn id="568" idx="2"/>
            <a:endCxn id="564" idx="0"/>
          </p:cNvCxnSpPr>
          <p:nvPr/>
        </p:nvCxnSpPr>
        <p:spPr>
          <a:xfrm rot="5400000">
            <a:off x="9787830" y="27953762"/>
            <a:ext cx="410004" cy="1234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Соединительная линия уступом 175">
            <a:extLst>
              <a:ext uri="{FF2B5EF4-FFF2-40B4-BE49-F238E27FC236}">
                <a16:creationId xmlns:a16="http://schemas.microsoft.com/office/drawing/2014/main" id="{3F32B0FF-F9FA-496F-A59D-074E397BF42A}"/>
              </a:ext>
            </a:extLst>
          </p:cNvPr>
          <p:cNvCxnSpPr>
            <a:cxnSpLocks/>
            <a:stCxn id="568" idx="2"/>
            <a:endCxn id="565" idx="0"/>
          </p:cNvCxnSpPr>
          <p:nvPr/>
        </p:nvCxnSpPr>
        <p:spPr>
          <a:xfrm rot="5400000">
            <a:off x="8543941" y="26709873"/>
            <a:ext cx="410004" cy="37219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9" name="Соединительная линия уступом 175">
            <a:extLst>
              <a:ext uri="{FF2B5EF4-FFF2-40B4-BE49-F238E27FC236}">
                <a16:creationId xmlns:a16="http://schemas.microsoft.com/office/drawing/2014/main" id="{A043B3E9-9190-4FB7-9C2A-707FB77711BD}"/>
              </a:ext>
            </a:extLst>
          </p:cNvPr>
          <p:cNvCxnSpPr>
            <a:cxnSpLocks/>
            <a:stCxn id="561" idx="2"/>
            <a:endCxn id="566" idx="0"/>
          </p:cNvCxnSpPr>
          <p:nvPr/>
        </p:nvCxnSpPr>
        <p:spPr>
          <a:xfrm rot="5400000">
            <a:off x="10486152" y="28748516"/>
            <a:ext cx="269998" cy="24847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0" name="Соединительная линия уступом 175">
            <a:extLst>
              <a:ext uri="{FF2B5EF4-FFF2-40B4-BE49-F238E27FC236}">
                <a16:creationId xmlns:a16="http://schemas.microsoft.com/office/drawing/2014/main" id="{E23B217A-C63A-4BE7-89F4-4C78647C7C79}"/>
              </a:ext>
            </a:extLst>
          </p:cNvPr>
          <p:cNvCxnSpPr>
            <a:cxnSpLocks/>
            <a:stCxn id="565" idx="2"/>
            <a:endCxn id="566" idx="0"/>
          </p:cNvCxnSpPr>
          <p:nvPr/>
        </p:nvCxnSpPr>
        <p:spPr>
          <a:xfrm rot="16200000" flipH="1">
            <a:off x="7998374" y="28745443"/>
            <a:ext cx="269998" cy="24908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75">
            <a:extLst>
              <a:ext uri="{FF2B5EF4-FFF2-40B4-BE49-F238E27FC236}">
                <a16:creationId xmlns:a16="http://schemas.microsoft.com/office/drawing/2014/main" id="{9CA45AA4-1750-4077-9137-B1065181EDD8}"/>
              </a:ext>
            </a:extLst>
          </p:cNvPr>
          <p:cNvCxnSpPr>
            <a:cxnSpLocks/>
            <a:stCxn id="564" idx="2"/>
            <a:endCxn id="566" idx="0"/>
          </p:cNvCxnSpPr>
          <p:nvPr/>
        </p:nvCxnSpPr>
        <p:spPr>
          <a:xfrm rot="16200000" flipH="1">
            <a:off x="9242263" y="29989332"/>
            <a:ext cx="269998" cy="30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Соединительная линия уступом 175">
            <a:extLst>
              <a:ext uri="{FF2B5EF4-FFF2-40B4-BE49-F238E27FC236}">
                <a16:creationId xmlns:a16="http://schemas.microsoft.com/office/drawing/2014/main" id="{9463DD7C-A094-405C-9DE2-C8D7A389EC33}"/>
              </a:ext>
            </a:extLst>
          </p:cNvPr>
          <p:cNvCxnSpPr>
            <a:cxnSpLocks/>
            <a:stCxn id="557" idx="2"/>
            <a:endCxn id="532" idx="0"/>
          </p:cNvCxnSpPr>
          <p:nvPr/>
        </p:nvCxnSpPr>
        <p:spPr>
          <a:xfrm rot="5400000">
            <a:off x="7837848" y="20476179"/>
            <a:ext cx="524302" cy="100467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a:extLst>
              <a:ext uri="{FF2B5EF4-FFF2-40B4-BE49-F238E27FC236}">
                <a16:creationId xmlns:a16="http://schemas.microsoft.com/office/drawing/2014/main" id="{63D83B53-B1FC-46C7-B68C-35B9AD80299F}"/>
              </a:ext>
            </a:extLst>
          </p:cNvPr>
          <p:cNvSpPr/>
          <p:nvPr/>
        </p:nvSpPr>
        <p:spPr>
          <a:xfrm>
            <a:off x="2016794" y="226550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 от золотого стандарта (ваниль)</a:t>
            </a:r>
          </a:p>
        </p:txBody>
      </p:sp>
      <p:cxnSp>
        <p:nvCxnSpPr>
          <p:cNvPr id="584" name="Соединительная линия уступом 175">
            <a:extLst>
              <a:ext uri="{FF2B5EF4-FFF2-40B4-BE49-F238E27FC236}">
                <a16:creationId xmlns:a16="http://schemas.microsoft.com/office/drawing/2014/main" id="{EA4F7F5A-C641-4EAA-861E-D38EE274AFAB}"/>
              </a:ext>
            </a:extLst>
          </p:cNvPr>
          <p:cNvCxnSpPr>
            <a:cxnSpLocks/>
            <a:stCxn id="583" idx="2"/>
            <a:endCxn id="557" idx="0"/>
          </p:cNvCxnSpPr>
          <p:nvPr/>
        </p:nvCxnSpPr>
        <p:spPr>
          <a:xfrm rot="16200000" flipH="1">
            <a:off x="7887863" y="18921892"/>
            <a:ext cx="422400" cy="100486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8" name="Соединительная линия уступом 175">
            <a:extLst>
              <a:ext uri="{FF2B5EF4-FFF2-40B4-BE49-F238E27FC236}">
                <a16:creationId xmlns:a16="http://schemas.microsoft.com/office/drawing/2014/main" id="{2E457459-E321-4440-9427-91E485A55F84}"/>
              </a:ext>
            </a:extLst>
          </p:cNvPr>
          <p:cNvCxnSpPr>
            <a:cxnSpLocks/>
            <a:stCxn id="235" idx="2"/>
            <a:endCxn id="250" idx="0"/>
          </p:cNvCxnSpPr>
          <p:nvPr/>
        </p:nvCxnSpPr>
        <p:spPr>
          <a:xfrm rot="16200000" flipH="1">
            <a:off x="6520186" y="11659373"/>
            <a:ext cx="427755" cy="37423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1" name="Соединительная линия уступом 175">
            <a:extLst>
              <a:ext uri="{FF2B5EF4-FFF2-40B4-BE49-F238E27FC236}">
                <a16:creationId xmlns:a16="http://schemas.microsoft.com/office/drawing/2014/main" id="{B7ED3DED-BC64-4039-9EDE-0A7985FC5D50}"/>
              </a:ext>
            </a:extLst>
          </p:cNvPr>
          <p:cNvCxnSpPr>
            <a:cxnSpLocks/>
            <a:stCxn id="234" idx="2"/>
            <a:endCxn id="244" idx="0"/>
          </p:cNvCxnSpPr>
          <p:nvPr/>
        </p:nvCxnSpPr>
        <p:spPr>
          <a:xfrm rot="5400000">
            <a:off x="5287484" y="11663611"/>
            <a:ext cx="426918" cy="3734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3" name="Соединительная линия уступом 175">
            <a:extLst>
              <a:ext uri="{FF2B5EF4-FFF2-40B4-BE49-F238E27FC236}">
                <a16:creationId xmlns:a16="http://schemas.microsoft.com/office/drawing/2014/main" id="{A58D2E62-42B8-4997-A678-C87E0FBAC19A}"/>
              </a:ext>
            </a:extLst>
          </p:cNvPr>
          <p:cNvCxnSpPr>
            <a:cxnSpLocks/>
            <a:stCxn id="234" idx="2"/>
            <a:endCxn id="246" idx="0"/>
          </p:cNvCxnSpPr>
          <p:nvPr/>
        </p:nvCxnSpPr>
        <p:spPr>
          <a:xfrm rot="5400000">
            <a:off x="6521069" y="12902154"/>
            <a:ext cx="431876" cy="126257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175">
            <a:extLst>
              <a:ext uri="{FF2B5EF4-FFF2-40B4-BE49-F238E27FC236}">
                <a16:creationId xmlns:a16="http://schemas.microsoft.com/office/drawing/2014/main" id="{9C1FA5A7-FAAB-4227-AD65-FB45E529C636}"/>
              </a:ext>
            </a:extLst>
          </p:cNvPr>
          <p:cNvCxnSpPr>
            <a:cxnSpLocks/>
            <a:stCxn id="234" idx="2"/>
            <a:endCxn id="267" idx="0"/>
          </p:cNvCxnSpPr>
          <p:nvPr/>
        </p:nvCxnSpPr>
        <p:spPr>
          <a:xfrm rot="5400000">
            <a:off x="5092644" y="13085373"/>
            <a:ext cx="2043521" cy="2507780"/>
          </a:xfrm>
          <a:prstGeom prst="bentConnector3">
            <a:avLst>
              <a:gd name="adj1" fmla="val 1084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5" name="Соединительная линия уступом 175">
            <a:extLst>
              <a:ext uri="{FF2B5EF4-FFF2-40B4-BE49-F238E27FC236}">
                <a16:creationId xmlns:a16="http://schemas.microsoft.com/office/drawing/2014/main" id="{3ADF1975-2C2F-4962-B6E3-B2209630103F}"/>
              </a:ext>
            </a:extLst>
          </p:cNvPr>
          <p:cNvCxnSpPr>
            <a:cxnSpLocks/>
            <a:stCxn id="234" idx="2"/>
            <a:endCxn id="268" idx="0"/>
          </p:cNvCxnSpPr>
          <p:nvPr/>
        </p:nvCxnSpPr>
        <p:spPr>
          <a:xfrm rot="5400000">
            <a:off x="6341692" y="14334421"/>
            <a:ext cx="2043521" cy="96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Прямоугольник 39">
            <a:extLst>
              <a:ext uri="{FF2B5EF4-FFF2-40B4-BE49-F238E27FC236}">
                <a16:creationId xmlns:a16="http://schemas.microsoft.com/office/drawing/2014/main" id="{6B1B0C10-B60A-440D-B675-2203B276A0BC}"/>
              </a:ext>
            </a:extLst>
          </p:cNvPr>
          <p:cNvSpPr/>
          <p:nvPr/>
        </p:nvSpPr>
        <p:spPr>
          <a:xfrm>
            <a:off x="6070170" y="1016294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Национальные приоритеты </a:t>
            </a:r>
            <a:r>
              <a:rPr lang="ru-RU" sz="500" dirty="0"/>
              <a:t>(С самого начала NSB использовало «руководящий принцип», который был напечатан почти во всех важных </a:t>
            </a:r>
            <a:r>
              <a:rPr lang="ru-RU" sz="500" dirty="0" err="1"/>
              <a:t>публикациях:Моральное</a:t>
            </a:r>
            <a:r>
              <a:rPr lang="ru-RU" sz="500" dirty="0"/>
              <a:t> и физическое благополучие народа требует сильного правительства, самоуважения нации, дисциплины, порядка, сплоченности всех групп населения и приоритета общего (национального) интереса над групповым интересом и групповым интересом. над личным интересом.)</a:t>
            </a:r>
            <a:endParaRPr lang="ru-RU" sz="1400" dirty="0"/>
          </a:p>
        </p:txBody>
      </p:sp>
      <p:sp>
        <p:nvSpPr>
          <p:cNvPr id="179" name="Прямоугольник 178">
            <a:extLst>
              <a:ext uri="{FF2B5EF4-FFF2-40B4-BE49-F238E27FC236}">
                <a16:creationId xmlns:a16="http://schemas.microsoft.com/office/drawing/2014/main" id="{907B35F2-17BE-43A0-BD15-69CA02C019F9}"/>
              </a:ext>
            </a:extLst>
          </p:cNvPr>
          <p:cNvSpPr/>
          <p:nvPr/>
        </p:nvSpPr>
        <p:spPr>
          <a:xfrm>
            <a:off x="200861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Корпоративный социально-экономический порядок</a:t>
            </a:r>
          </a:p>
        </p:txBody>
      </p:sp>
      <p:sp>
        <p:nvSpPr>
          <p:cNvPr id="180" name="Прямоугольник 179">
            <a:extLst>
              <a:ext uri="{FF2B5EF4-FFF2-40B4-BE49-F238E27FC236}">
                <a16:creationId xmlns:a16="http://schemas.microsoft.com/office/drawing/2014/main" id="{07ED740C-D7B9-4BA5-8DD1-38A3DFBBDB89}"/>
              </a:ext>
            </a:extLst>
          </p:cNvPr>
          <p:cNvSpPr/>
          <p:nvPr/>
        </p:nvSpPr>
        <p:spPr>
          <a:xfrm>
            <a:off x="3371600"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181" name="Прямоугольник 180">
            <a:extLst>
              <a:ext uri="{FF2B5EF4-FFF2-40B4-BE49-F238E27FC236}">
                <a16:creationId xmlns:a16="http://schemas.microsoft.com/office/drawing/2014/main" id="{15A385E7-8F70-4101-A089-DB8991D110E7}"/>
              </a:ext>
            </a:extLst>
          </p:cNvPr>
          <p:cNvSpPr/>
          <p:nvPr/>
        </p:nvSpPr>
        <p:spPr>
          <a:xfrm>
            <a:off x="473643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 </a:t>
            </a:r>
            <a:r>
              <a:rPr lang="ru-RU" sz="300" dirty="0" err="1"/>
              <a:t>Мюссер</a:t>
            </a:r>
            <a:r>
              <a:rPr lang="ru-RU" sz="300" dirty="0"/>
              <a:t> значительно обогатился во время войны. За счет вымогательства еврейских предприятий и присвоения еврейской недвижимости ему удалось накопить капитал примерно в 900 000 гульденов (что в пересчете на покупательную способность 2012 года соответствует капиталу в более чем десять миллионов евро).)</a:t>
            </a:r>
            <a:endParaRPr lang="ru-RU" sz="1400" dirty="0"/>
          </a:p>
        </p:txBody>
      </p:sp>
      <p:sp>
        <p:nvSpPr>
          <p:cNvPr id="182" name="Прямоугольник 181">
            <a:extLst>
              <a:ext uri="{FF2B5EF4-FFF2-40B4-BE49-F238E27FC236}">
                <a16:creationId xmlns:a16="http://schemas.microsoft.com/office/drawing/2014/main" id="{DFC9D1CB-8C91-4AA3-BF36-34E2AA7418D3}"/>
              </a:ext>
            </a:extLst>
          </p:cNvPr>
          <p:cNvSpPr/>
          <p:nvPr/>
        </p:nvSpPr>
        <p:spPr>
          <a:xfrm>
            <a:off x="3371600"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Экономика на службе народного сообщества</a:t>
            </a:r>
          </a:p>
        </p:txBody>
      </p:sp>
      <p:sp>
        <p:nvSpPr>
          <p:cNvPr id="183" name="Прямоугольник 182">
            <a:extLst>
              <a:ext uri="{FF2B5EF4-FFF2-40B4-BE49-F238E27FC236}">
                <a16:creationId xmlns:a16="http://schemas.microsoft.com/office/drawing/2014/main" id="{C08AFEC1-6BE2-4BC6-8215-694937EDA6A7}"/>
              </a:ext>
            </a:extLst>
          </p:cNvPr>
          <p:cNvSpPr/>
          <p:nvPr/>
        </p:nvSpPr>
        <p:spPr>
          <a:xfrm>
            <a:off x="10195617" y="857278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Ограничить свободу печати</a:t>
            </a:r>
          </a:p>
        </p:txBody>
      </p:sp>
      <p:sp>
        <p:nvSpPr>
          <p:cNvPr id="184" name="Прямоугольник 183">
            <a:extLst>
              <a:ext uri="{FF2B5EF4-FFF2-40B4-BE49-F238E27FC236}">
                <a16:creationId xmlns:a16="http://schemas.microsoft.com/office/drawing/2014/main" id="{0A59F40E-1AEE-4C0A-95CF-0B641E3D570B}"/>
              </a:ext>
            </a:extLst>
          </p:cNvPr>
          <p:cNvSpPr/>
          <p:nvPr/>
        </p:nvSpPr>
        <p:spPr>
          <a:xfrm>
            <a:off x="679044"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Обязательный труд и социальное обеспечение</a:t>
            </a:r>
          </a:p>
        </p:txBody>
      </p:sp>
      <p:sp>
        <p:nvSpPr>
          <p:cNvPr id="185" name="Прямоугольник 184">
            <a:extLst>
              <a:ext uri="{FF2B5EF4-FFF2-40B4-BE49-F238E27FC236}">
                <a16:creationId xmlns:a16="http://schemas.microsoft.com/office/drawing/2014/main" id="{D7B59CE8-65EA-489D-81ED-1C769883317F}"/>
              </a:ext>
            </a:extLst>
          </p:cNvPr>
          <p:cNvSpPr/>
          <p:nvPr/>
        </p:nvSpPr>
        <p:spPr>
          <a:xfrm>
            <a:off x="7466027" y="857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Национальный молодежный шторм (</a:t>
            </a:r>
            <a:r>
              <a:rPr lang="en-US" sz="1400" dirty="0"/>
              <a:t>National Youth Storm</a:t>
            </a:r>
            <a:r>
              <a:rPr lang="ru-RU" sz="1400" dirty="0"/>
              <a:t>)</a:t>
            </a:r>
          </a:p>
        </p:txBody>
      </p:sp>
      <p:sp>
        <p:nvSpPr>
          <p:cNvPr id="186" name="Прямоугольник 185">
            <a:extLst>
              <a:ext uri="{FF2B5EF4-FFF2-40B4-BE49-F238E27FC236}">
                <a16:creationId xmlns:a16="http://schemas.microsoft.com/office/drawing/2014/main" id="{6D16F0D6-C829-4E9E-AC5E-085300D7EB14}"/>
              </a:ext>
            </a:extLst>
          </p:cNvPr>
          <p:cNvSpPr/>
          <p:nvPr/>
        </p:nvSpPr>
        <p:spPr>
          <a:xfrm>
            <a:off x="11443776"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 политических партий</a:t>
            </a:r>
          </a:p>
        </p:txBody>
      </p:sp>
      <p:sp>
        <p:nvSpPr>
          <p:cNvPr id="187" name="Прямоугольник 186">
            <a:extLst>
              <a:ext uri="{FF2B5EF4-FFF2-40B4-BE49-F238E27FC236}">
                <a16:creationId xmlns:a16="http://schemas.microsoft.com/office/drawing/2014/main" id="{0C10DAE9-205F-4E93-9E71-204711024B9B}"/>
              </a:ext>
            </a:extLst>
          </p:cNvPr>
          <p:cNvSpPr/>
          <p:nvPr/>
        </p:nvSpPr>
        <p:spPr>
          <a:xfrm>
            <a:off x="3371600" y="1188964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Великим Нидерландам</a:t>
            </a:r>
          </a:p>
        </p:txBody>
      </p:sp>
      <p:sp>
        <p:nvSpPr>
          <p:cNvPr id="188" name="Прямоугольник 187">
            <a:extLst>
              <a:ext uri="{FF2B5EF4-FFF2-40B4-BE49-F238E27FC236}">
                <a16:creationId xmlns:a16="http://schemas.microsoft.com/office/drawing/2014/main" id="{3E8B9678-FEF4-4CA2-AC79-4C481719E81C}"/>
              </a:ext>
            </a:extLst>
          </p:cNvPr>
          <p:cNvSpPr/>
          <p:nvPr/>
        </p:nvSpPr>
        <p:spPr>
          <a:xfrm>
            <a:off x="4736437" y="134125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Бельгийскую Фландрию</a:t>
            </a:r>
          </a:p>
        </p:txBody>
      </p:sp>
      <p:sp>
        <p:nvSpPr>
          <p:cNvPr id="189" name="Прямоугольник 188">
            <a:extLst>
              <a:ext uri="{FF2B5EF4-FFF2-40B4-BE49-F238E27FC236}">
                <a16:creationId xmlns:a16="http://schemas.microsoft.com/office/drawing/2014/main" id="{5CD8D73C-0CC6-40B9-B50D-214FECC7F22B}"/>
              </a:ext>
            </a:extLst>
          </p:cNvPr>
          <p:cNvSpPr/>
          <p:nvPr/>
        </p:nvSpPr>
        <p:spPr>
          <a:xfrm>
            <a:off x="2008616" y="1341525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Французскую Фландрию</a:t>
            </a:r>
          </a:p>
        </p:txBody>
      </p:sp>
      <p:sp>
        <p:nvSpPr>
          <p:cNvPr id="190" name="Прямоугольник 189">
            <a:extLst>
              <a:ext uri="{FF2B5EF4-FFF2-40B4-BE49-F238E27FC236}">
                <a16:creationId xmlns:a16="http://schemas.microsoft.com/office/drawing/2014/main" id="{49124671-20FF-4984-AF0B-2C5E5B9E4785}"/>
              </a:ext>
            </a:extLst>
          </p:cNvPr>
          <p:cNvSpPr/>
          <p:nvPr/>
        </p:nvSpPr>
        <p:spPr>
          <a:xfrm>
            <a:off x="8762726" y="1189455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a:t>
            </a:r>
            <a:r>
              <a:rPr lang="ru-RU" sz="1400" dirty="0" err="1"/>
              <a:t>Дитланду</a:t>
            </a:r>
            <a:endParaRPr lang="ru-RU" sz="1400" dirty="0"/>
          </a:p>
        </p:txBody>
      </p:sp>
      <p:sp>
        <p:nvSpPr>
          <p:cNvPr id="191" name="Прямоугольник 190">
            <a:extLst>
              <a:ext uri="{FF2B5EF4-FFF2-40B4-BE49-F238E27FC236}">
                <a16:creationId xmlns:a16="http://schemas.microsoft.com/office/drawing/2014/main" id="{E4FDF20A-2CED-45F2-AA12-BB9392CD947B}"/>
              </a:ext>
            </a:extLst>
          </p:cNvPr>
          <p:cNvSpPr/>
          <p:nvPr/>
        </p:nvSpPr>
        <p:spPr>
          <a:xfrm>
            <a:off x="11443776" y="1188963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Ось</a:t>
            </a:r>
          </a:p>
        </p:txBody>
      </p:sp>
      <p:sp>
        <p:nvSpPr>
          <p:cNvPr id="192" name="Прямоугольник 191">
            <a:extLst>
              <a:ext uri="{FF2B5EF4-FFF2-40B4-BE49-F238E27FC236}">
                <a16:creationId xmlns:a16="http://schemas.microsoft.com/office/drawing/2014/main" id="{30B800FF-E4CD-4812-BF5D-1DE7B40C5D82}"/>
              </a:ext>
            </a:extLst>
          </p:cNvPr>
          <p:cNvSpPr/>
          <p:nvPr/>
        </p:nvSpPr>
        <p:spPr>
          <a:xfrm>
            <a:off x="7466027" y="134125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Захватить Люксембург</a:t>
            </a:r>
          </a:p>
        </p:txBody>
      </p:sp>
      <p:sp>
        <p:nvSpPr>
          <p:cNvPr id="193" name="Прямоугольник 192">
            <a:extLst>
              <a:ext uri="{FF2B5EF4-FFF2-40B4-BE49-F238E27FC236}">
                <a16:creationId xmlns:a16="http://schemas.microsoft.com/office/drawing/2014/main" id="{103A5BBB-01B3-4BEC-9BA6-CA3BE7036E0E}"/>
              </a:ext>
            </a:extLst>
          </p:cNvPr>
          <p:cNvSpPr/>
          <p:nvPr/>
        </p:nvSpPr>
        <p:spPr>
          <a:xfrm>
            <a:off x="10195617" y="1340981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Рейн и </a:t>
            </a:r>
            <a:r>
              <a:rPr lang="ru-RU" sz="1400" dirty="0" err="1"/>
              <a:t>Фризию</a:t>
            </a:r>
            <a:r>
              <a:rPr lang="ru-RU" sz="1400" dirty="0"/>
              <a:t> (а также соседние части Германии (такие как Восточная </a:t>
            </a:r>
            <a:r>
              <a:rPr lang="ru-RU" sz="1400" dirty="0" err="1"/>
              <a:t>Фризия</a:t>
            </a:r>
            <a:r>
              <a:rPr lang="ru-RU" sz="1400" dirty="0"/>
              <a:t> и Рейнская область ).)</a:t>
            </a:r>
          </a:p>
        </p:txBody>
      </p:sp>
      <p:cxnSp>
        <p:nvCxnSpPr>
          <p:cNvPr id="195" name="Прямая соединительная линия 194">
            <a:extLst>
              <a:ext uri="{FF2B5EF4-FFF2-40B4-BE49-F238E27FC236}">
                <a16:creationId xmlns:a16="http://schemas.microsoft.com/office/drawing/2014/main" id="{4D537257-BBEC-4FE6-A38C-AA22559FBF75}"/>
              </a:ext>
            </a:extLst>
          </p:cNvPr>
          <p:cNvCxnSpPr>
            <a:cxnSpLocks/>
            <a:stCxn id="191" idx="1"/>
            <a:endCxn id="190" idx="3"/>
          </p:cNvCxnSpPr>
          <p:nvPr/>
        </p:nvCxnSpPr>
        <p:spPr>
          <a:xfrm flipH="1">
            <a:off x="10878644" y="12429639"/>
            <a:ext cx="565132" cy="49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2C849E-E3C8-409E-A649-BC0DD2265AD2}"/>
              </a:ext>
            </a:extLst>
          </p:cNvPr>
          <p:cNvCxnSpPr>
            <a:cxnSpLocks/>
            <a:stCxn id="187" idx="2"/>
            <a:endCxn id="189" idx="0"/>
          </p:cNvCxnSpPr>
          <p:nvPr/>
        </p:nvCxnSpPr>
        <p:spPr>
          <a:xfrm rot="5400000">
            <a:off x="3525259" y="12510956"/>
            <a:ext cx="445616" cy="1362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015EF543-81F5-4CA0-B856-B33B3775F7D6}"/>
              </a:ext>
            </a:extLst>
          </p:cNvPr>
          <p:cNvCxnSpPr>
            <a:cxnSpLocks/>
            <a:stCxn id="190" idx="2"/>
            <a:endCxn id="193" idx="0"/>
          </p:cNvCxnSpPr>
          <p:nvPr/>
        </p:nvCxnSpPr>
        <p:spPr>
          <a:xfrm rot="16200000" flipH="1">
            <a:off x="10319503" y="12475739"/>
            <a:ext cx="435254" cy="1432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DD9DFCAA-C361-4511-A87A-2F82DA379177}"/>
              </a:ext>
            </a:extLst>
          </p:cNvPr>
          <p:cNvCxnSpPr>
            <a:cxnSpLocks/>
            <a:stCxn id="40" idx="2"/>
            <a:endCxn id="187" idx="0"/>
          </p:cNvCxnSpPr>
          <p:nvPr/>
        </p:nvCxnSpPr>
        <p:spPr>
          <a:xfrm rot="5400000">
            <a:off x="5455497" y="10217008"/>
            <a:ext cx="646694"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D7D84089-52E0-47EC-B657-A4A2091CEB11}"/>
              </a:ext>
            </a:extLst>
          </p:cNvPr>
          <p:cNvCxnSpPr>
            <a:cxnSpLocks/>
            <a:stCxn id="40" idx="2"/>
            <a:endCxn id="190" idx="0"/>
          </p:cNvCxnSpPr>
          <p:nvPr/>
        </p:nvCxnSpPr>
        <p:spPr>
          <a:xfrm rot="16200000" flipH="1">
            <a:off x="8148601" y="10222474"/>
            <a:ext cx="651612"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75">
            <a:extLst>
              <a:ext uri="{FF2B5EF4-FFF2-40B4-BE49-F238E27FC236}">
                <a16:creationId xmlns:a16="http://schemas.microsoft.com/office/drawing/2014/main" id="{322DC010-8E66-4983-80E3-22A2B78BDF1C}"/>
              </a:ext>
            </a:extLst>
          </p:cNvPr>
          <p:cNvCxnSpPr>
            <a:cxnSpLocks/>
            <a:stCxn id="40" idx="2"/>
            <a:endCxn id="191" idx="0"/>
          </p:cNvCxnSpPr>
          <p:nvPr/>
        </p:nvCxnSpPr>
        <p:spPr>
          <a:xfrm rot="16200000" flipH="1">
            <a:off x="9491586" y="8879489"/>
            <a:ext cx="646693" cy="53736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9" name="Соединительная линия уступом 175">
            <a:extLst>
              <a:ext uri="{FF2B5EF4-FFF2-40B4-BE49-F238E27FC236}">
                <a16:creationId xmlns:a16="http://schemas.microsoft.com/office/drawing/2014/main" id="{15106315-2BA5-4C04-BDC3-4BAE7E400FEB}"/>
              </a:ext>
            </a:extLst>
          </p:cNvPr>
          <p:cNvCxnSpPr>
            <a:cxnSpLocks/>
            <a:stCxn id="185" idx="2"/>
            <a:endCxn id="40" idx="0"/>
          </p:cNvCxnSpPr>
          <p:nvPr/>
        </p:nvCxnSpPr>
        <p:spPr>
          <a:xfrm rot="5400000">
            <a:off x="7570977" y="9209936"/>
            <a:ext cx="510163" cy="1395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2" name="Соединительная линия уступом 175">
            <a:extLst>
              <a:ext uri="{FF2B5EF4-FFF2-40B4-BE49-F238E27FC236}">
                <a16:creationId xmlns:a16="http://schemas.microsoft.com/office/drawing/2014/main" id="{25980BDE-0505-494C-85AE-8D0909366437}"/>
              </a:ext>
            </a:extLst>
          </p:cNvPr>
          <p:cNvCxnSpPr>
            <a:cxnSpLocks/>
            <a:stCxn id="181" idx="2"/>
            <a:endCxn id="40" idx="0"/>
          </p:cNvCxnSpPr>
          <p:nvPr/>
        </p:nvCxnSpPr>
        <p:spPr>
          <a:xfrm rot="16200000" flipH="1">
            <a:off x="6206181" y="9240997"/>
            <a:ext cx="510163" cy="1333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175">
            <a:extLst>
              <a:ext uri="{FF2B5EF4-FFF2-40B4-BE49-F238E27FC236}">
                <a16:creationId xmlns:a16="http://schemas.microsoft.com/office/drawing/2014/main" id="{8850B6E2-9993-4B0B-9FB5-3F6B6E2803A0}"/>
              </a:ext>
            </a:extLst>
          </p:cNvPr>
          <p:cNvCxnSpPr>
            <a:cxnSpLocks/>
            <a:stCxn id="179" idx="2"/>
            <a:endCxn id="182" idx="0"/>
          </p:cNvCxnSpPr>
          <p:nvPr/>
        </p:nvCxnSpPr>
        <p:spPr>
          <a:xfrm rot="16200000" flipH="1">
            <a:off x="3492986" y="9226372"/>
            <a:ext cx="510162" cy="13629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8" name="Соединительная линия уступом 175">
            <a:extLst>
              <a:ext uri="{FF2B5EF4-FFF2-40B4-BE49-F238E27FC236}">
                <a16:creationId xmlns:a16="http://schemas.microsoft.com/office/drawing/2014/main" id="{B6B86125-414A-4F83-8438-2C1310A9120F}"/>
              </a:ext>
            </a:extLst>
          </p:cNvPr>
          <p:cNvCxnSpPr>
            <a:cxnSpLocks/>
            <a:stCxn id="179" idx="2"/>
            <a:endCxn id="184" idx="0"/>
          </p:cNvCxnSpPr>
          <p:nvPr/>
        </p:nvCxnSpPr>
        <p:spPr>
          <a:xfrm rot="5400000">
            <a:off x="2146709" y="9243078"/>
            <a:ext cx="510162" cy="1329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4" name="Прямоугольник 233">
            <a:extLst>
              <a:ext uri="{FF2B5EF4-FFF2-40B4-BE49-F238E27FC236}">
                <a16:creationId xmlns:a16="http://schemas.microsoft.com/office/drawing/2014/main" id="{CA04C87E-5FAA-4B32-BF41-4D6699888E31}"/>
              </a:ext>
            </a:extLst>
          </p:cNvPr>
          <p:cNvSpPr/>
          <p:nvPr/>
        </p:nvSpPr>
        <p:spPr>
          <a:xfrm>
            <a:off x="6064156" y="1188964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Заключить союз с Африканерами</a:t>
            </a:r>
          </a:p>
        </p:txBody>
      </p:sp>
      <p:cxnSp>
        <p:nvCxnSpPr>
          <p:cNvPr id="235" name="Прямая со стрелкой 234">
            <a:extLst>
              <a:ext uri="{FF2B5EF4-FFF2-40B4-BE49-F238E27FC236}">
                <a16:creationId xmlns:a16="http://schemas.microsoft.com/office/drawing/2014/main" id="{DAE5842B-2C1A-48FE-9328-64E05677B05D}"/>
              </a:ext>
            </a:extLst>
          </p:cNvPr>
          <p:cNvCxnSpPr>
            <a:cxnSpLocks/>
            <a:stCxn id="40" idx="2"/>
            <a:endCxn id="234" idx="0"/>
          </p:cNvCxnSpPr>
          <p:nvPr/>
        </p:nvCxnSpPr>
        <p:spPr>
          <a:xfrm flipH="1">
            <a:off x="7122115" y="11242946"/>
            <a:ext cx="6014" cy="6466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A0F1A1B1-42EA-4221-B713-D593D553A060}"/>
              </a:ext>
            </a:extLst>
          </p:cNvPr>
          <p:cNvCxnSpPr>
            <a:cxnSpLocks/>
            <a:stCxn id="187" idx="2"/>
            <a:endCxn id="188" idx="0"/>
          </p:cNvCxnSpPr>
          <p:nvPr/>
        </p:nvCxnSpPr>
        <p:spPr>
          <a:xfrm rot="16200000" flipH="1">
            <a:off x="4890533" y="12508665"/>
            <a:ext cx="442888" cy="13648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090DD3FA-3065-4154-9E65-C72177AE84FE}"/>
              </a:ext>
            </a:extLst>
          </p:cNvPr>
          <p:cNvCxnSpPr>
            <a:cxnSpLocks/>
            <a:stCxn id="190" idx="2"/>
            <a:endCxn id="188" idx="0"/>
          </p:cNvCxnSpPr>
          <p:nvPr/>
        </p:nvCxnSpPr>
        <p:spPr>
          <a:xfrm rot="5400000">
            <a:off x="7588556" y="11180399"/>
            <a:ext cx="437970" cy="40262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B33E304C-D5CC-4924-9682-E02CB301019E}"/>
              </a:ext>
            </a:extLst>
          </p:cNvPr>
          <p:cNvCxnSpPr>
            <a:cxnSpLocks/>
            <a:stCxn id="187" idx="2"/>
            <a:endCxn id="192" idx="0"/>
          </p:cNvCxnSpPr>
          <p:nvPr/>
        </p:nvCxnSpPr>
        <p:spPr>
          <a:xfrm rot="16200000" flipH="1">
            <a:off x="6255328" y="11143870"/>
            <a:ext cx="442888" cy="40944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75">
            <a:extLst>
              <a:ext uri="{FF2B5EF4-FFF2-40B4-BE49-F238E27FC236}">
                <a16:creationId xmlns:a16="http://schemas.microsoft.com/office/drawing/2014/main" id="{0F0741F5-17BC-46FD-AC97-FCB5599F4049}"/>
              </a:ext>
            </a:extLst>
          </p:cNvPr>
          <p:cNvCxnSpPr>
            <a:cxnSpLocks/>
            <a:stCxn id="190" idx="2"/>
            <a:endCxn id="192" idx="0"/>
          </p:cNvCxnSpPr>
          <p:nvPr/>
        </p:nvCxnSpPr>
        <p:spPr>
          <a:xfrm rot="5400000">
            <a:off x="8953351" y="12545194"/>
            <a:ext cx="437970" cy="12966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54" name="Прямоугольник 253">
            <a:extLst>
              <a:ext uri="{FF2B5EF4-FFF2-40B4-BE49-F238E27FC236}">
                <a16:creationId xmlns:a16="http://schemas.microsoft.com/office/drawing/2014/main" id="{A25CF034-32B8-4DA0-A1FD-0CD8BFA0EFC8}"/>
              </a:ext>
            </a:extLst>
          </p:cNvPr>
          <p:cNvSpPr/>
          <p:nvPr/>
        </p:nvSpPr>
        <p:spPr>
          <a:xfrm>
            <a:off x="682078" y="1188963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a:t>
            </a:r>
          </a:p>
        </p:txBody>
      </p:sp>
      <p:cxnSp>
        <p:nvCxnSpPr>
          <p:cNvPr id="255" name="Соединительная линия уступом 175">
            <a:extLst>
              <a:ext uri="{FF2B5EF4-FFF2-40B4-BE49-F238E27FC236}">
                <a16:creationId xmlns:a16="http://schemas.microsoft.com/office/drawing/2014/main" id="{552A61E5-6DB1-4C21-A686-7F980BD42F07}"/>
              </a:ext>
            </a:extLst>
          </p:cNvPr>
          <p:cNvCxnSpPr>
            <a:cxnSpLocks/>
            <a:stCxn id="40" idx="2"/>
            <a:endCxn id="254" idx="0"/>
          </p:cNvCxnSpPr>
          <p:nvPr/>
        </p:nvCxnSpPr>
        <p:spPr>
          <a:xfrm rot="5400000">
            <a:off x="4110737" y="8872246"/>
            <a:ext cx="646693" cy="5388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8" name="Прямая соединительная линия 257">
            <a:extLst>
              <a:ext uri="{FF2B5EF4-FFF2-40B4-BE49-F238E27FC236}">
                <a16:creationId xmlns:a16="http://schemas.microsoft.com/office/drawing/2014/main" id="{7296C99C-7390-47B9-A10B-B6866DB91265}"/>
              </a:ext>
            </a:extLst>
          </p:cNvPr>
          <p:cNvCxnSpPr>
            <a:cxnSpLocks/>
            <a:stCxn id="187" idx="1"/>
            <a:endCxn id="254" idx="3"/>
          </p:cNvCxnSpPr>
          <p:nvPr/>
        </p:nvCxnSpPr>
        <p:spPr>
          <a:xfrm flipH="1" flipV="1">
            <a:off x="2797996" y="12429639"/>
            <a:ext cx="573604"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1" name="Прямоугольник 260">
            <a:extLst>
              <a:ext uri="{FF2B5EF4-FFF2-40B4-BE49-F238E27FC236}">
                <a16:creationId xmlns:a16="http://schemas.microsoft.com/office/drawing/2014/main" id="{422554D8-7957-43DE-929B-B10F7939510E}"/>
              </a:ext>
            </a:extLst>
          </p:cNvPr>
          <p:cNvSpPr/>
          <p:nvPr/>
        </p:nvSpPr>
        <p:spPr>
          <a:xfrm>
            <a:off x="6076452" y="1494812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Проект огромной подлодки </a:t>
            </a:r>
            <a:r>
              <a:rPr lang="ru-RU" sz="400" dirty="0"/>
              <a:t>(Из тюрьмы </a:t>
            </a:r>
            <a:r>
              <a:rPr lang="ru-RU" sz="400" dirty="0" err="1"/>
              <a:t>Мюссер</a:t>
            </a:r>
            <a:r>
              <a:rPr lang="ru-RU" sz="400" dirty="0"/>
              <a:t> написал сохранившееся письмо премьер-министру </a:t>
            </a:r>
            <a:r>
              <a:rPr lang="ru-RU" sz="400" dirty="0" err="1"/>
              <a:t>Шермерхорну</a:t>
            </a:r>
            <a:r>
              <a:rPr lang="ru-RU" sz="400" dirty="0"/>
              <a:t> 20 ноября 1945 года, в котором заявил , что сделал секретное изобретение в области судоходства («четвертая революция в судоходстве», лучше атомной бомбы , возможно огромная подводная лодка ). Говорят, что </a:t>
            </a:r>
            <a:r>
              <a:rPr lang="ru-RU" sz="400" dirty="0" err="1"/>
              <a:t>Мюссерт</a:t>
            </a:r>
            <a:r>
              <a:rPr lang="ru-RU" sz="400" dirty="0"/>
              <a:t> держал это изобретение в секрете от немцев. Он попросил </a:t>
            </a:r>
            <a:r>
              <a:rPr lang="ru-RU" sz="400" dirty="0" err="1"/>
              <a:t>Шермерхорна</a:t>
            </a:r>
            <a:r>
              <a:rPr lang="ru-RU" sz="400" dirty="0"/>
              <a:t> связать его с президентом США Трумэном , чтобы тот объяснил свое изобретение, имевшее большое военное значение. </a:t>
            </a:r>
            <a:r>
              <a:rPr lang="ru-RU" sz="400" dirty="0" err="1"/>
              <a:t>Шермерхорн</a:t>
            </a:r>
            <a:r>
              <a:rPr lang="ru-RU" sz="400" dirty="0"/>
              <a:t> не стал следить за этим. </a:t>
            </a:r>
            <a:r>
              <a:rPr lang="ru-RU" sz="400" dirty="0" err="1"/>
              <a:t>Мюссерт</a:t>
            </a:r>
            <a:r>
              <a:rPr lang="ru-RU" sz="400" dirty="0"/>
              <a:t> выучил английский язык и надеялся поехать в Соединенные </a:t>
            </a:r>
            <a:r>
              <a:rPr lang="ru-RU" sz="400" dirty="0" err="1"/>
              <a:t>Штаты.работать</a:t>
            </a:r>
            <a:r>
              <a:rPr lang="ru-RU" sz="400" dirty="0"/>
              <a:t> на его корабле.)</a:t>
            </a:r>
            <a:endParaRPr lang="ru-RU" sz="1400" dirty="0"/>
          </a:p>
        </p:txBody>
      </p:sp>
      <p:sp>
        <p:nvSpPr>
          <p:cNvPr id="262" name="Прямоугольник 261">
            <a:extLst>
              <a:ext uri="{FF2B5EF4-FFF2-40B4-BE49-F238E27FC236}">
                <a16:creationId xmlns:a16="http://schemas.microsoft.com/office/drawing/2014/main" id="{272237B1-0DCA-4CE2-AB29-589D0337463A}"/>
              </a:ext>
            </a:extLst>
          </p:cNvPr>
          <p:cNvSpPr/>
          <p:nvPr/>
        </p:nvSpPr>
        <p:spPr>
          <a:xfrm>
            <a:off x="8759692" y="101629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De </a:t>
            </a:r>
            <a:r>
              <a:rPr lang="en-US" sz="1400" dirty="0" err="1"/>
              <a:t>Nederlandsche</a:t>
            </a:r>
            <a:r>
              <a:rPr lang="en-US" sz="1400" dirty="0"/>
              <a:t> </a:t>
            </a:r>
            <a:r>
              <a:rPr lang="en-US" sz="1400" dirty="0" err="1"/>
              <a:t>Omroep</a:t>
            </a:r>
            <a:r>
              <a:rPr lang="ru-RU" sz="1400" dirty="0"/>
              <a:t> </a:t>
            </a:r>
            <a:r>
              <a:rPr lang="ru-RU" sz="300" dirty="0"/>
              <a:t>(В течение первого года войны существующим вещателям AVRO , KRO , NCRV , VARA и VPRO под наблюдением </a:t>
            </a:r>
            <a:r>
              <a:rPr lang="ru-RU" sz="300" dirty="0" err="1"/>
              <a:t>Rundfunkbetreuungsstelle</a:t>
            </a:r>
            <a:r>
              <a:rPr lang="ru-RU" sz="300" dirty="0"/>
              <a:t> было разрешено продолжать вещание. Вскоре оккупационные силы подвергли цензуре свои программы и использовали радио для пропаганды. 9 марта 1941 года радиовещательные компании были расформированы и была создана </a:t>
            </a:r>
            <a:r>
              <a:rPr lang="ru-RU" sz="300" dirty="0" err="1"/>
              <a:t>Rijks</a:t>
            </a:r>
            <a:r>
              <a:rPr lang="ru-RU" sz="300" dirty="0"/>
              <a:t> </a:t>
            </a:r>
            <a:r>
              <a:rPr lang="ru-RU" sz="300" dirty="0" err="1"/>
              <a:t>Radio-Omroep</a:t>
            </a:r>
            <a:r>
              <a:rPr lang="ru-RU" sz="300" dirty="0"/>
              <a:t> , которая позже получила название </a:t>
            </a:r>
            <a:r>
              <a:rPr lang="ru-RU" sz="300" dirty="0" err="1"/>
              <a:t>Nederlandsche</a:t>
            </a:r>
            <a:r>
              <a:rPr lang="ru-RU" sz="300" dirty="0"/>
              <a:t> </a:t>
            </a:r>
            <a:r>
              <a:rPr lang="ru-RU" sz="300" dirty="0" err="1"/>
              <a:t>Omroep</a:t>
            </a:r>
            <a:r>
              <a:rPr lang="ru-RU" sz="300" dirty="0"/>
              <a:t> . В ее передачах сотрудничали многие сотрудники старых телекомпаний. Однако наиболее важные должности занимали члены СНБ и </a:t>
            </a:r>
            <a:r>
              <a:rPr lang="ru-RU" sz="300" dirty="0" err="1"/>
              <a:t>нацисты.с</a:t>
            </a:r>
            <a:r>
              <a:rPr lang="ru-RU" sz="300" dirty="0"/>
              <a:t>. Генеральным директором </a:t>
            </a:r>
            <a:r>
              <a:rPr lang="ru-RU" sz="300" dirty="0" err="1"/>
              <a:t>Nederlandsche</a:t>
            </a:r>
            <a:r>
              <a:rPr lang="ru-RU" sz="300" dirty="0"/>
              <a:t> </a:t>
            </a:r>
            <a:r>
              <a:rPr lang="ru-RU" sz="300" dirty="0" err="1"/>
              <a:t>Omroep</a:t>
            </a:r>
            <a:r>
              <a:rPr lang="ru-RU" sz="300" dirty="0"/>
              <a:t> был член NSB </a:t>
            </a:r>
            <a:r>
              <a:rPr lang="ru-RU" sz="300" dirty="0" err="1"/>
              <a:t>Виллем</a:t>
            </a:r>
            <a:r>
              <a:rPr lang="ru-RU" sz="300" dirty="0"/>
              <a:t> </a:t>
            </a:r>
            <a:r>
              <a:rPr lang="ru-RU" sz="300" dirty="0" err="1"/>
              <a:t>Хервейер</a:t>
            </a:r>
            <a:r>
              <a:rPr lang="ru-RU" sz="300" dirty="0"/>
              <a:t> .)</a:t>
            </a:r>
            <a:endParaRPr lang="ru-RU" sz="1400" dirty="0"/>
          </a:p>
        </p:txBody>
      </p:sp>
      <p:sp>
        <p:nvSpPr>
          <p:cNvPr id="263" name="Прямоугольник 262">
            <a:extLst>
              <a:ext uri="{FF2B5EF4-FFF2-40B4-BE49-F238E27FC236}">
                <a16:creationId xmlns:a16="http://schemas.microsoft.com/office/drawing/2014/main" id="{F694FEBA-1C3C-4EBC-A877-6A6AB7A60A0A}"/>
              </a:ext>
            </a:extLst>
          </p:cNvPr>
          <p:cNvSpPr/>
          <p:nvPr/>
        </p:nvSpPr>
        <p:spPr>
          <a:xfrm>
            <a:off x="8762726"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фронт </a:t>
            </a:r>
            <a:r>
              <a:rPr lang="en-US" sz="1400" dirty="0"/>
              <a:t>NSB</a:t>
            </a:r>
            <a:r>
              <a:rPr lang="ru-RU" sz="1400" dirty="0"/>
              <a:t> </a:t>
            </a:r>
            <a:r>
              <a:rPr lang="ru-RU" sz="400" dirty="0"/>
              <a:t>(Др. </a:t>
            </a:r>
            <a:r>
              <a:rPr lang="ru-RU" sz="400" dirty="0" err="1"/>
              <a:t>Koenraad</a:t>
            </a:r>
            <a:r>
              <a:rPr lang="ru-RU" sz="400" dirty="0"/>
              <a:t> </a:t>
            </a:r>
            <a:r>
              <a:rPr lang="ru-RU" sz="400" dirty="0" err="1"/>
              <a:t>Keyer</a:t>
            </a:r>
            <a:r>
              <a:rPr lang="ru-RU" sz="400" dirty="0"/>
              <a:t> ( </a:t>
            </a:r>
            <a:r>
              <a:rPr lang="ru-RU" sz="400" dirty="0" err="1"/>
              <a:t>Ten</a:t>
            </a:r>
            <a:r>
              <a:rPr lang="ru-RU" sz="400" dirty="0"/>
              <a:t> </a:t>
            </a:r>
            <a:r>
              <a:rPr lang="ru-RU" sz="400" dirty="0" err="1"/>
              <a:t>Boer</a:t>
            </a:r>
            <a:r>
              <a:rPr lang="ru-RU" sz="400" dirty="0"/>
              <a:t> , 13 марта 1903 — 3 апреля 1977 ) — директор-врач </a:t>
            </a:r>
            <a:r>
              <a:rPr lang="ru-RU" sz="400" dirty="0" err="1"/>
              <a:t>Утрехтской</a:t>
            </a:r>
            <a:r>
              <a:rPr lang="ru-RU" sz="400" dirty="0"/>
              <a:t> городской и академической больницы (SAZU) и руководитель медицинского фронта НСБ . [1] [2] Он получил медицинскую степень и докторскую степень в Университете </a:t>
            </a:r>
            <a:r>
              <a:rPr lang="ru-RU" sz="400" dirty="0" err="1"/>
              <a:t>Гронингена</a:t>
            </a:r>
            <a:r>
              <a:rPr lang="ru-RU" sz="400" dirty="0"/>
              <a:t> . В 1930 году он поселился в </a:t>
            </a:r>
            <a:r>
              <a:rPr lang="ru-RU" sz="400" dirty="0" err="1"/>
              <a:t>Медене</a:t>
            </a:r>
            <a:r>
              <a:rPr lang="ru-RU" sz="400" dirty="0"/>
              <a:t> - </a:t>
            </a:r>
            <a:r>
              <a:rPr lang="ru-RU" sz="400" dirty="0" err="1"/>
              <a:t>Вестерлее</a:t>
            </a:r>
            <a:r>
              <a:rPr lang="ru-RU" sz="400" dirty="0"/>
              <a:t> в качестве врача общей практики. 12 июля 1947 года в </a:t>
            </a:r>
            <a:r>
              <a:rPr lang="ru-RU" sz="400" dirty="0" err="1"/>
              <a:t>De</a:t>
            </a:r>
            <a:r>
              <a:rPr lang="ru-RU" sz="400" dirty="0"/>
              <a:t> </a:t>
            </a:r>
            <a:r>
              <a:rPr lang="ru-RU" sz="400" dirty="0" err="1"/>
              <a:t>Vrije</a:t>
            </a:r>
            <a:r>
              <a:rPr lang="ru-RU" sz="400" dirty="0"/>
              <a:t> </a:t>
            </a:r>
            <a:r>
              <a:rPr lang="ru-RU" sz="400" dirty="0" err="1"/>
              <a:t>Alkmaarder</a:t>
            </a:r>
            <a:r>
              <a:rPr lang="ru-RU" sz="400" dirty="0"/>
              <a:t> появляется признание вины, подписанное </a:t>
            </a:r>
            <a:r>
              <a:rPr lang="ru-RU" sz="400" dirty="0" err="1"/>
              <a:t>Кейером</a:t>
            </a:r>
            <a:r>
              <a:rPr lang="ru-RU" sz="400" dirty="0"/>
              <a:t> и другими бывшими членами NSB. [3])</a:t>
            </a:r>
            <a:endParaRPr lang="ru-RU" sz="1400" dirty="0"/>
          </a:p>
        </p:txBody>
      </p:sp>
      <p:sp>
        <p:nvSpPr>
          <p:cNvPr id="264" name="Прямоугольник 263">
            <a:extLst>
              <a:ext uri="{FF2B5EF4-FFF2-40B4-BE49-F238E27FC236}">
                <a16:creationId xmlns:a16="http://schemas.microsoft.com/office/drawing/2014/main" id="{F6EEEC04-224B-42DE-9BC5-3019999A726B}"/>
              </a:ext>
            </a:extLst>
          </p:cNvPr>
          <p:cNvSpPr/>
          <p:nvPr/>
        </p:nvSpPr>
        <p:spPr>
          <a:xfrm>
            <a:off x="6064767" y="722278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Nederlandsche</a:t>
            </a:r>
            <a:r>
              <a:rPr lang="en-US" sz="1400" dirty="0"/>
              <a:t> </a:t>
            </a:r>
            <a:r>
              <a:rPr lang="en-US" sz="1400" dirty="0" err="1"/>
              <a:t>Landstand</a:t>
            </a:r>
            <a:r>
              <a:rPr lang="ru-RU" sz="1400" dirty="0"/>
              <a:t> </a:t>
            </a:r>
            <a:r>
              <a:rPr lang="ru-RU" sz="300" dirty="0"/>
              <a:t>(</a:t>
            </a:r>
            <a:r>
              <a:rPr lang="ru-RU" sz="300" dirty="0" err="1"/>
              <a:t>Nederlandse</a:t>
            </a:r>
            <a:r>
              <a:rPr lang="ru-RU" sz="300" dirty="0"/>
              <a:t> </a:t>
            </a:r>
            <a:r>
              <a:rPr lang="ru-RU" sz="300" dirty="0" err="1"/>
              <a:t>Landstand</a:t>
            </a:r>
            <a:r>
              <a:rPr lang="ru-RU" sz="300" dirty="0"/>
              <a:t> или </a:t>
            </a:r>
            <a:r>
              <a:rPr lang="ru-RU" sz="300" dirty="0" err="1"/>
              <a:t>Nederlandsche</a:t>
            </a:r>
            <a:r>
              <a:rPr lang="ru-RU" sz="300" dirty="0"/>
              <a:t> </a:t>
            </a:r>
            <a:r>
              <a:rPr lang="ru-RU" sz="300" dirty="0" err="1"/>
              <a:t>Landstand</a:t>
            </a:r>
            <a:r>
              <a:rPr lang="ru-RU" sz="300" dirty="0"/>
              <a:t> была организацией, образованной в октябре 1941 года в результате слияния </a:t>
            </a:r>
            <a:r>
              <a:rPr lang="ru-RU" sz="300" dirty="0" err="1"/>
              <a:t>Boerenfront</a:t>
            </a:r>
            <a:r>
              <a:rPr lang="ru-RU" sz="300" dirty="0"/>
              <a:t> и </a:t>
            </a:r>
            <a:r>
              <a:rPr lang="ru-RU" sz="300" dirty="0" err="1"/>
              <a:t>Nationale</a:t>
            </a:r>
            <a:r>
              <a:rPr lang="ru-RU" sz="300" dirty="0"/>
              <a:t> </a:t>
            </a:r>
            <a:r>
              <a:rPr lang="ru-RU" sz="300" dirty="0" err="1"/>
              <a:t>Bond</a:t>
            </a:r>
            <a:r>
              <a:rPr lang="ru-RU" sz="300" dirty="0"/>
              <a:t> </a:t>
            </a:r>
            <a:r>
              <a:rPr lang="ru-RU" sz="300" dirty="0" err="1"/>
              <a:t>Landbouw</a:t>
            </a:r>
            <a:r>
              <a:rPr lang="ru-RU" sz="300" dirty="0"/>
              <a:t> </a:t>
            </a:r>
            <a:r>
              <a:rPr lang="ru-RU" sz="300" dirty="0" err="1"/>
              <a:t>en</a:t>
            </a:r>
            <a:r>
              <a:rPr lang="ru-RU" sz="300" dirty="0"/>
              <a:t> </a:t>
            </a:r>
            <a:r>
              <a:rPr lang="ru-RU" sz="300" dirty="0" err="1"/>
              <a:t>Maatschappij</a:t>
            </a:r>
            <a:r>
              <a:rPr lang="ru-RU" sz="300" dirty="0"/>
              <a:t> . Голландский </a:t>
            </a:r>
            <a:r>
              <a:rPr lang="ru-RU" sz="300" dirty="0" err="1"/>
              <a:t>Landstand</a:t>
            </a:r>
            <a:r>
              <a:rPr lang="ru-RU" sz="300" dirty="0"/>
              <a:t> возглавил </a:t>
            </a:r>
            <a:r>
              <a:rPr lang="ru-RU" sz="300" dirty="0" err="1"/>
              <a:t>Эверт</a:t>
            </a:r>
            <a:r>
              <a:rPr lang="ru-RU" sz="300" dirty="0"/>
              <a:t> </a:t>
            </a:r>
            <a:r>
              <a:rPr lang="ru-RU" sz="300" dirty="0" err="1"/>
              <a:t>Роскам</a:t>
            </a:r>
            <a:r>
              <a:rPr lang="ru-RU" sz="300" dirty="0"/>
              <a:t> , который уже был руководителем NSB , основанной в начале 1940 </a:t>
            </a:r>
            <a:r>
              <a:rPr lang="ru-RU" sz="300" dirty="0" err="1"/>
              <a:t>года.фермерская</a:t>
            </a:r>
            <a:r>
              <a:rPr lang="ru-RU" sz="300" dirty="0"/>
              <a:t> организация </a:t>
            </a:r>
            <a:r>
              <a:rPr lang="ru-RU" sz="300" dirty="0" err="1"/>
              <a:t>Boerenfront</a:t>
            </a:r>
            <a:r>
              <a:rPr lang="ru-RU" sz="300" dirty="0"/>
              <a:t>. Целью </a:t>
            </a:r>
            <a:r>
              <a:rPr lang="ru-RU" sz="300" dirty="0" err="1"/>
              <a:t>Nederlandse</a:t>
            </a:r>
            <a:r>
              <a:rPr lang="ru-RU" sz="300" dirty="0"/>
              <a:t> </a:t>
            </a:r>
            <a:r>
              <a:rPr lang="ru-RU" sz="300" dirty="0" err="1"/>
              <a:t>Landstand</a:t>
            </a:r>
            <a:r>
              <a:rPr lang="ru-RU" sz="300" dirty="0"/>
              <a:t> было, среди прочего, поставить все организации в области сельского хозяйства и рыболовства под контроль национал-социалистов. </a:t>
            </a:r>
            <a:r>
              <a:rPr lang="ru-RU" sz="300" dirty="0" err="1"/>
              <a:t>Landstand</a:t>
            </a:r>
            <a:r>
              <a:rPr lang="ru-RU" sz="300" dirty="0"/>
              <a:t> отвечал, среди прочего, за интересы фермеров, рыбаков и огородников. Все они были вынуждены присоединиться. [1] [2] В 1942 году компания </a:t>
            </a:r>
            <a:r>
              <a:rPr lang="ru-RU" sz="300" dirty="0" err="1"/>
              <a:t>Bond</a:t>
            </a:r>
            <a:r>
              <a:rPr lang="ru-RU" sz="300" dirty="0"/>
              <a:t> </a:t>
            </a:r>
            <a:r>
              <a:rPr lang="ru-RU" sz="300" dirty="0" err="1"/>
              <a:t>van</a:t>
            </a:r>
            <a:r>
              <a:rPr lang="ru-RU" sz="300" dirty="0"/>
              <a:t> </a:t>
            </a:r>
            <a:r>
              <a:rPr lang="ru-RU" sz="300" dirty="0" err="1"/>
              <a:t>Landpachters</a:t>
            </a:r>
            <a:r>
              <a:rPr lang="ru-RU" sz="300" dirty="0"/>
              <a:t> также была поглощена голландским </a:t>
            </a:r>
            <a:r>
              <a:rPr lang="ru-RU" sz="300" dirty="0" err="1"/>
              <a:t>ландштабом</a:t>
            </a:r>
            <a:r>
              <a:rPr lang="ru-RU" sz="300" dirty="0"/>
              <a:t>.)</a:t>
            </a:r>
            <a:endParaRPr lang="ru-RU" sz="1400" dirty="0"/>
          </a:p>
        </p:txBody>
      </p:sp>
      <p:sp>
        <p:nvSpPr>
          <p:cNvPr id="265" name="Прямоугольник 264">
            <a:extLst>
              <a:ext uri="{FF2B5EF4-FFF2-40B4-BE49-F238E27FC236}">
                <a16:creationId xmlns:a16="http://schemas.microsoft.com/office/drawing/2014/main" id="{98025496-D1A9-40F8-AA28-4136F13EF6BB}"/>
              </a:ext>
            </a:extLst>
          </p:cNvPr>
          <p:cNvSpPr/>
          <p:nvPr/>
        </p:nvSpPr>
        <p:spPr>
          <a:xfrm>
            <a:off x="6064156" y="563262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a:t>
            </a:r>
            <a:r>
              <a:rPr lang="en-US" sz="1400" dirty="0"/>
              <a:t>NSB</a:t>
            </a:r>
            <a:endParaRPr lang="ru-RU" sz="1400" dirty="0"/>
          </a:p>
        </p:txBody>
      </p:sp>
      <p:cxnSp>
        <p:nvCxnSpPr>
          <p:cNvPr id="266" name="Соединительная линия уступом 175">
            <a:extLst>
              <a:ext uri="{FF2B5EF4-FFF2-40B4-BE49-F238E27FC236}">
                <a16:creationId xmlns:a16="http://schemas.microsoft.com/office/drawing/2014/main" id="{CA9B43E3-038F-4FA6-B49E-69BA01B53682}"/>
              </a:ext>
            </a:extLst>
          </p:cNvPr>
          <p:cNvCxnSpPr>
            <a:cxnSpLocks/>
            <a:stCxn id="265" idx="2"/>
            <a:endCxn id="180" idx="0"/>
          </p:cNvCxnSpPr>
          <p:nvPr/>
        </p:nvCxnSpPr>
        <p:spPr>
          <a:xfrm rot="5400000">
            <a:off x="5520756" y="5621423"/>
            <a:ext cx="510163"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175">
            <a:extLst>
              <a:ext uri="{FF2B5EF4-FFF2-40B4-BE49-F238E27FC236}">
                <a16:creationId xmlns:a16="http://schemas.microsoft.com/office/drawing/2014/main" id="{CBF444A1-D486-4532-A84E-6F668D077A6F}"/>
              </a:ext>
            </a:extLst>
          </p:cNvPr>
          <p:cNvCxnSpPr>
            <a:cxnSpLocks/>
            <a:stCxn id="265" idx="2"/>
            <a:endCxn id="263" idx="0"/>
          </p:cNvCxnSpPr>
          <p:nvPr/>
        </p:nvCxnSpPr>
        <p:spPr>
          <a:xfrm rot="16200000" flipH="1">
            <a:off x="8216319" y="5618416"/>
            <a:ext cx="510163"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2" name="Соединительная линия уступом 175">
            <a:extLst>
              <a:ext uri="{FF2B5EF4-FFF2-40B4-BE49-F238E27FC236}">
                <a16:creationId xmlns:a16="http://schemas.microsoft.com/office/drawing/2014/main" id="{9AC23090-1DA3-40EC-97E7-EEB31B845F64}"/>
              </a:ext>
            </a:extLst>
          </p:cNvPr>
          <p:cNvCxnSpPr>
            <a:cxnSpLocks/>
            <a:stCxn id="265" idx="2"/>
            <a:endCxn id="179" idx="0"/>
          </p:cNvCxnSpPr>
          <p:nvPr/>
        </p:nvCxnSpPr>
        <p:spPr>
          <a:xfrm rot="5400000">
            <a:off x="4164265" y="5614932"/>
            <a:ext cx="1860163" cy="405553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45DEAADA-A1ED-44CD-8965-094E9F190ECB}"/>
              </a:ext>
            </a:extLst>
          </p:cNvPr>
          <p:cNvCxnSpPr>
            <a:cxnSpLocks/>
            <a:stCxn id="265" idx="2"/>
            <a:endCxn id="183" idx="0"/>
          </p:cNvCxnSpPr>
          <p:nvPr/>
        </p:nvCxnSpPr>
        <p:spPr>
          <a:xfrm rot="16200000" flipH="1">
            <a:off x="8257764" y="5576970"/>
            <a:ext cx="1860162" cy="4131461"/>
          </a:xfrm>
          <a:prstGeom prst="bentConnector3">
            <a:avLst>
              <a:gd name="adj1" fmla="val 144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0" name="Соединительная линия уступом 175">
            <a:extLst>
              <a:ext uri="{FF2B5EF4-FFF2-40B4-BE49-F238E27FC236}">
                <a16:creationId xmlns:a16="http://schemas.microsoft.com/office/drawing/2014/main" id="{34EB2AFE-4CF5-4371-A176-289CA6BAD1F9}"/>
              </a:ext>
            </a:extLst>
          </p:cNvPr>
          <p:cNvCxnSpPr>
            <a:cxnSpLocks/>
            <a:stCxn id="265" idx="2"/>
            <a:endCxn id="181" idx="0"/>
          </p:cNvCxnSpPr>
          <p:nvPr/>
        </p:nvCxnSpPr>
        <p:spPr>
          <a:xfrm rot="5400000">
            <a:off x="5528175" y="6978842"/>
            <a:ext cx="1860163" cy="132771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02EFC4F0-D11A-44E2-85F1-1AD061C5741D}"/>
              </a:ext>
            </a:extLst>
          </p:cNvPr>
          <p:cNvCxnSpPr>
            <a:cxnSpLocks/>
            <a:stCxn id="265" idx="2"/>
            <a:endCxn id="185" idx="0"/>
          </p:cNvCxnSpPr>
          <p:nvPr/>
        </p:nvCxnSpPr>
        <p:spPr>
          <a:xfrm rot="16200000" flipH="1">
            <a:off x="6892969" y="6941765"/>
            <a:ext cx="1860163" cy="1401871"/>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8" name="Соединительная линия уступом 175">
            <a:extLst>
              <a:ext uri="{FF2B5EF4-FFF2-40B4-BE49-F238E27FC236}">
                <a16:creationId xmlns:a16="http://schemas.microsoft.com/office/drawing/2014/main" id="{274BB2BE-FAD0-4FF3-8B2C-CF6EC63A76BD}"/>
              </a:ext>
            </a:extLst>
          </p:cNvPr>
          <p:cNvCxnSpPr>
            <a:cxnSpLocks/>
            <a:stCxn id="183" idx="2"/>
            <a:endCxn id="262" idx="0"/>
          </p:cNvCxnSpPr>
          <p:nvPr/>
        </p:nvCxnSpPr>
        <p:spPr>
          <a:xfrm rot="5400000">
            <a:off x="10280533" y="9189901"/>
            <a:ext cx="510163" cy="14359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2" name="Соединительная линия уступом 175">
            <a:extLst>
              <a:ext uri="{FF2B5EF4-FFF2-40B4-BE49-F238E27FC236}">
                <a16:creationId xmlns:a16="http://schemas.microsoft.com/office/drawing/2014/main" id="{4103CE1C-5F9E-4317-8876-A8DEBE66850F}"/>
              </a:ext>
            </a:extLst>
          </p:cNvPr>
          <p:cNvCxnSpPr>
            <a:cxnSpLocks/>
            <a:stCxn id="183" idx="2"/>
            <a:endCxn id="186" idx="0"/>
          </p:cNvCxnSpPr>
          <p:nvPr/>
        </p:nvCxnSpPr>
        <p:spPr>
          <a:xfrm rot="16200000" flipH="1">
            <a:off x="11622574" y="9283783"/>
            <a:ext cx="510163" cy="12481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9" name="Прямоугольник 308">
            <a:extLst>
              <a:ext uri="{FF2B5EF4-FFF2-40B4-BE49-F238E27FC236}">
                <a16:creationId xmlns:a16="http://schemas.microsoft.com/office/drawing/2014/main" id="{7F8582CE-D3ED-4773-8486-C8F7A68F8499}"/>
              </a:ext>
            </a:extLst>
          </p:cNvPr>
          <p:cNvSpPr/>
          <p:nvPr/>
        </p:nvSpPr>
        <p:spPr>
          <a:xfrm>
            <a:off x="8756973" y="1494812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Южную Африку</a:t>
            </a:r>
          </a:p>
        </p:txBody>
      </p:sp>
      <p:sp>
        <p:nvSpPr>
          <p:cNvPr id="325" name="Прямоугольник 324">
            <a:extLst>
              <a:ext uri="{FF2B5EF4-FFF2-40B4-BE49-F238E27FC236}">
                <a16:creationId xmlns:a16="http://schemas.microsoft.com/office/drawing/2014/main" id="{8DE1C062-CC50-4D90-A672-50FF67E3C9D1}"/>
              </a:ext>
            </a:extLst>
          </p:cNvPr>
          <p:cNvSpPr/>
          <p:nvPr/>
        </p:nvSpPr>
        <p:spPr>
          <a:xfrm>
            <a:off x="6064155" y="166697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Возврат старых колоний (ваниль – ЮАС)</a:t>
            </a:r>
          </a:p>
        </p:txBody>
      </p:sp>
      <p:sp>
        <p:nvSpPr>
          <p:cNvPr id="339" name="Прямоугольник 338">
            <a:extLst>
              <a:ext uri="{FF2B5EF4-FFF2-40B4-BE49-F238E27FC236}">
                <a16:creationId xmlns:a16="http://schemas.microsoft.com/office/drawing/2014/main" id="{46E6428C-5C98-44D3-8CE0-7D80E962DA29}"/>
              </a:ext>
            </a:extLst>
          </p:cNvPr>
          <p:cNvSpPr/>
          <p:nvPr/>
        </p:nvSpPr>
        <p:spPr>
          <a:xfrm>
            <a:off x="21427464" y="56326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sp>
        <p:nvSpPr>
          <p:cNvPr id="341" name="Прямоугольник 340">
            <a:extLst>
              <a:ext uri="{FF2B5EF4-FFF2-40B4-BE49-F238E27FC236}">
                <a16:creationId xmlns:a16="http://schemas.microsoft.com/office/drawing/2014/main" id="{A3D2D180-E983-46B9-A462-2B71C93CF3FB}"/>
              </a:ext>
            </a:extLst>
          </p:cNvPr>
          <p:cNvSpPr/>
          <p:nvPr/>
        </p:nvSpPr>
        <p:spPr>
          <a:xfrm>
            <a:off x="15246264" y="101629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42" name="Прямоугольник 341">
            <a:extLst>
              <a:ext uri="{FF2B5EF4-FFF2-40B4-BE49-F238E27FC236}">
                <a16:creationId xmlns:a16="http://schemas.microsoft.com/office/drawing/2014/main" id="{6C335009-C81D-4B1C-AE51-1077B35C17BC}"/>
              </a:ext>
            </a:extLst>
          </p:cNvPr>
          <p:cNvSpPr/>
          <p:nvPr/>
        </p:nvSpPr>
        <p:spPr>
          <a:xfrm>
            <a:off x="16446236" y="720373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43" name="Прямоугольник 342">
            <a:extLst>
              <a:ext uri="{FF2B5EF4-FFF2-40B4-BE49-F238E27FC236}">
                <a16:creationId xmlns:a16="http://schemas.microsoft.com/office/drawing/2014/main" id="{CC61C4FB-ACF3-43D3-8BA3-2FDC77996A70}"/>
              </a:ext>
            </a:extLst>
          </p:cNvPr>
          <p:cNvSpPr/>
          <p:nvPr/>
        </p:nvSpPr>
        <p:spPr>
          <a:xfrm>
            <a:off x="14073995" y="857278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44" name="Прямоугольник 343">
            <a:extLst>
              <a:ext uri="{FF2B5EF4-FFF2-40B4-BE49-F238E27FC236}">
                <a16:creationId xmlns:a16="http://schemas.microsoft.com/office/drawing/2014/main" id="{BB5662AB-0C9C-456A-9413-581AD1756DBC}"/>
              </a:ext>
            </a:extLst>
          </p:cNvPr>
          <p:cNvSpPr/>
          <p:nvPr/>
        </p:nvSpPr>
        <p:spPr>
          <a:xfrm>
            <a:off x="16447080" y="857171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45" name="Прямоугольник 344">
            <a:extLst>
              <a:ext uri="{FF2B5EF4-FFF2-40B4-BE49-F238E27FC236}">
                <a16:creationId xmlns:a16="http://schemas.microsoft.com/office/drawing/2014/main" id="{6BD37D6D-6777-422F-8BC1-DEB90DF7298D}"/>
              </a:ext>
            </a:extLst>
          </p:cNvPr>
          <p:cNvSpPr/>
          <p:nvPr/>
        </p:nvSpPr>
        <p:spPr>
          <a:xfrm>
            <a:off x="18865130" y="857171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46" name="Прямая соединительная линия 345">
            <a:extLst>
              <a:ext uri="{FF2B5EF4-FFF2-40B4-BE49-F238E27FC236}">
                <a16:creationId xmlns:a16="http://schemas.microsoft.com/office/drawing/2014/main" id="{A83B720C-1763-46E8-B0E3-9277CC03A879}"/>
              </a:ext>
            </a:extLst>
          </p:cNvPr>
          <p:cNvCxnSpPr>
            <a:cxnSpLocks/>
            <a:stCxn id="344" idx="1"/>
            <a:endCxn id="343" idx="3"/>
          </p:cNvCxnSpPr>
          <p:nvPr/>
        </p:nvCxnSpPr>
        <p:spPr>
          <a:xfrm flipH="1">
            <a:off x="16189913" y="9111713"/>
            <a:ext cx="257167" cy="1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7" name="Прямая соединительная линия 346">
            <a:extLst>
              <a:ext uri="{FF2B5EF4-FFF2-40B4-BE49-F238E27FC236}">
                <a16:creationId xmlns:a16="http://schemas.microsoft.com/office/drawing/2014/main" id="{20469A5B-C14B-485F-BEB2-B3F6BEB0DC21}"/>
              </a:ext>
            </a:extLst>
          </p:cNvPr>
          <p:cNvCxnSpPr>
            <a:cxnSpLocks/>
            <a:stCxn id="345" idx="1"/>
            <a:endCxn id="344" idx="3"/>
          </p:cNvCxnSpPr>
          <p:nvPr/>
        </p:nvCxnSpPr>
        <p:spPr>
          <a:xfrm flipH="1">
            <a:off x="18562998" y="9111713"/>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Соединительная линия уступом 175">
            <a:extLst>
              <a:ext uri="{FF2B5EF4-FFF2-40B4-BE49-F238E27FC236}">
                <a16:creationId xmlns:a16="http://schemas.microsoft.com/office/drawing/2014/main" id="{A7498434-976E-41F5-874A-816F09A8BC49}"/>
              </a:ext>
            </a:extLst>
          </p:cNvPr>
          <p:cNvCxnSpPr>
            <a:cxnSpLocks/>
            <a:stCxn id="339" idx="2"/>
            <a:endCxn id="342" idx="0"/>
          </p:cNvCxnSpPr>
          <p:nvPr/>
        </p:nvCxnSpPr>
        <p:spPr>
          <a:xfrm rot="5400000">
            <a:off x="19749253" y="4467562"/>
            <a:ext cx="491113" cy="49812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Соединительная линия уступом 175">
            <a:extLst>
              <a:ext uri="{FF2B5EF4-FFF2-40B4-BE49-F238E27FC236}">
                <a16:creationId xmlns:a16="http://schemas.microsoft.com/office/drawing/2014/main" id="{2B4CAC49-6F69-4A2A-A8AB-E5859E23EDAF}"/>
              </a:ext>
            </a:extLst>
          </p:cNvPr>
          <p:cNvCxnSpPr>
            <a:cxnSpLocks/>
            <a:stCxn id="342" idx="2"/>
            <a:endCxn id="343" idx="0"/>
          </p:cNvCxnSpPr>
          <p:nvPr/>
        </p:nvCxnSpPr>
        <p:spPr>
          <a:xfrm rot="5400000">
            <a:off x="16173552" y="7242136"/>
            <a:ext cx="289047" cy="23722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0" name="Соединительная линия уступом 175">
            <a:extLst>
              <a:ext uri="{FF2B5EF4-FFF2-40B4-BE49-F238E27FC236}">
                <a16:creationId xmlns:a16="http://schemas.microsoft.com/office/drawing/2014/main" id="{3BA6B50B-238E-4FA7-8955-F881D6F5AFBA}"/>
              </a:ext>
            </a:extLst>
          </p:cNvPr>
          <p:cNvCxnSpPr>
            <a:cxnSpLocks/>
            <a:stCxn id="342" idx="2"/>
            <a:endCxn id="345" idx="0"/>
          </p:cNvCxnSpPr>
          <p:nvPr/>
        </p:nvCxnSpPr>
        <p:spPr>
          <a:xfrm rot="16200000" flipH="1">
            <a:off x="18569652" y="7218276"/>
            <a:ext cx="287980" cy="24188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Прямая со стрелкой 350">
            <a:extLst>
              <a:ext uri="{FF2B5EF4-FFF2-40B4-BE49-F238E27FC236}">
                <a16:creationId xmlns:a16="http://schemas.microsoft.com/office/drawing/2014/main" id="{719BB3E7-B203-4F52-B331-459712EDDDD5}"/>
              </a:ext>
            </a:extLst>
          </p:cNvPr>
          <p:cNvCxnSpPr>
            <a:cxnSpLocks/>
            <a:stCxn id="342" idx="2"/>
            <a:endCxn id="344" idx="0"/>
          </p:cNvCxnSpPr>
          <p:nvPr/>
        </p:nvCxnSpPr>
        <p:spPr>
          <a:xfrm>
            <a:off x="17504195" y="8283733"/>
            <a:ext cx="844" cy="2879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a:extLst>
              <a:ext uri="{FF2B5EF4-FFF2-40B4-BE49-F238E27FC236}">
                <a16:creationId xmlns:a16="http://schemas.microsoft.com/office/drawing/2014/main" id="{6AE9ECC7-616B-42CF-9306-E3358E15749B}"/>
              </a:ext>
            </a:extLst>
          </p:cNvPr>
          <p:cNvSpPr/>
          <p:nvPr/>
        </p:nvSpPr>
        <p:spPr>
          <a:xfrm>
            <a:off x="16455766" y="119097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353" name="Прямая со стрелкой 352">
            <a:extLst>
              <a:ext uri="{FF2B5EF4-FFF2-40B4-BE49-F238E27FC236}">
                <a16:creationId xmlns:a16="http://schemas.microsoft.com/office/drawing/2014/main" id="{53D72312-E194-4E98-922F-65A478CFF915}"/>
              </a:ext>
            </a:extLst>
          </p:cNvPr>
          <p:cNvCxnSpPr>
            <a:cxnSpLocks/>
            <a:stCxn id="344" idx="2"/>
            <a:endCxn id="352" idx="0"/>
          </p:cNvCxnSpPr>
          <p:nvPr/>
        </p:nvCxnSpPr>
        <p:spPr>
          <a:xfrm>
            <a:off x="17505039" y="9651713"/>
            <a:ext cx="8686"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51EBB9E7-8B33-4E2D-81A0-15DF1DAD11AB}"/>
              </a:ext>
            </a:extLst>
          </p:cNvPr>
          <p:cNvCxnSpPr>
            <a:cxnSpLocks/>
            <a:stCxn id="345" idx="2"/>
            <a:endCxn id="341" idx="0"/>
          </p:cNvCxnSpPr>
          <p:nvPr/>
        </p:nvCxnSpPr>
        <p:spPr>
          <a:xfrm rot="5400000">
            <a:off x="17858040" y="8097896"/>
            <a:ext cx="511232" cy="36188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F88F6DD0-6B97-48AE-A708-8424ED78E893}"/>
              </a:ext>
            </a:extLst>
          </p:cNvPr>
          <p:cNvCxnSpPr>
            <a:cxnSpLocks/>
            <a:stCxn id="344" idx="2"/>
            <a:endCxn id="341" idx="0"/>
          </p:cNvCxnSpPr>
          <p:nvPr/>
        </p:nvCxnSpPr>
        <p:spPr>
          <a:xfrm rot="5400000">
            <a:off x="16649015" y="9306921"/>
            <a:ext cx="511232" cy="12008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6" name="Прямоугольник 355">
            <a:extLst>
              <a:ext uri="{FF2B5EF4-FFF2-40B4-BE49-F238E27FC236}">
                <a16:creationId xmlns:a16="http://schemas.microsoft.com/office/drawing/2014/main" id="{B4FF84B0-D63D-40B6-AA77-325C3CD0BEBE}"/>
              </a:ext>
            </a:extLst>
          </p:cNvPr>
          <p:cNvSpPr/>
          <p:nvPr/>
        </p:nvSpPr>
        <p:spPr>
          <a:xfrm>
            <a:off x="17685083" y="10145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357" name="Соединительная линия уступом 175">
            <a:extLst>
              <a:ext uri="{FF2B5EF4-FFF2-40B4-BE49-F238E27FC236}">
                <a16:creationId xmlns:a16="http://schemas.microsoft.com/office/drawing/2014/main" id="{3300FDB3-F91B-42AA-8B2B-8A7F953FF076}"/>
              </a:ext>
            </a:extLst>
          </p:cNvPr>
          <p:cNvCxnSpPr>
            <a:cxnSpLocks/>
            <a:stCxn id="343" idx="2"/>
            <a:endCxn id="341" idx="0"/>
          </p:cNvCxnSpPr>
          <p:nvPr/>
        </p:nvCxnSpPr>
        <p:spPr>
          <a:xfrm rot="16200000" flipH="1">
            <a:off x="15463006" y="9321727"/>
            <a:ext cx="510165" cy="1172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a:extLst>
              <a:ext uri="{FF2B5EF4-FFF2-40B4-BE49-F238E27FC236}">
                <a16:creationId xmlns:a16="http://schemas.microsoft.com/office/drawing/2014/main" id="{F162702A-6269-4B10-8245-1D6915D72E7C}"/>
              </a:ext>
            </a:extLst>
          </p:cNvPr>
          <p:cNvSpPr/>
          <p:nvPr/>
        </p:nvSpPr>
        <p:spPr>
          <a:xfrm>
            <a:off x="18865130" y="119097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359" name="Прямая со стрелкой 358">
            <a:extLst>
              <a:ext uri="{FF2B5EF4-FFF2-40B4-BE49-F238E27FC236}">
                <a16:creationId xmlns:a16="http://schemas.microsoft.com/office/drawing/2014/main" id="{4DCB1BDD-E740-46A0-8389-EF72A23EB034}"/>
              </a:ext>
            </a:extLst>
          </p:cNvPr>
          <p:cNvCxnSpPr>
            <a:cxnSpLocks/>
            <a:stCxn id="345" idx="2"/>
            <a:endCxn id="358" idx="0"/>
          </p:cNvCxnSpPr>
          <p:nvPr/>
        </p:nvCxnSpPr>
        <p:spPr>
          <a:xfrm>
            <a:off x="19923089" y="9651713"/>
            <a:ext cx="0"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a:extLst>
              <a:ext uri="{FF2B5EF4-FFF2-40B4-BE49-F238E27FC236}">
                <a16:creationId xmlns:a16="http://schemas.microsoft.com/office/drawing/2014/main" id="{59A43833-822D-451D-8906-509666BF51B2}"/>
              </a:ext>
            </a:extLst>
          </p:cNvPr>
          <p:cNvSpPr/>
          <p:nvPr/>
        </p:nvSpPr>
        <p:spPr>
          <a:xfrm>
            <a:off x="14073995" y="11889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361" name="Прямая со стрелкой 360">
            <a:extLst>
              <a:ext uri="{FF2B5EF4-FFF2-40B4-BE49-F238E27FC236}">
                <a16:creationId xmlns:a16="http://schemas.microsoft.com/office/drawing/2014/main" id="{42513780-1DAE-4124-A0D6-AD4A695C26DC}"/>
              </a:ext>
            </a:extLst>
          </p:cNvPr>
          <p:cNvCxnSpPr>
            <a:cxnSpLocks/>
            <a:stCxn id="343" idx="2"/>
            <a:endCxn id="360" idx="0"/>
          </p:cNvCxnSpPr>
          <p:nvPr/>
        </p:nvCxnSpPr>
        <p:spPr>
          <a:xfrm>
            <a:off x="15131954" y="9652780"/>
            <a:ext cx="0" cy="22368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a:extLst>
              <a:ext uri="{FF2B5EF4-FFF2-40B4-BE49-F238E27FC236}">
                <a16:creationId xmlns:a16="http://schemas.microsoft.com/office/drawing/2014/main" id="{B5E31C5C-0C3D-4203-AD32-1D90AA7D61DE}"/>
              </a:ext>
            </a:extLst>
          </p:cNvPr>
          <p:cNvSpPr/>
          <p:nvPr/>
        </p:nvSpPr>
        <p:spPr>
          <a:xfrm>
            <a:off x="15186523" y="134078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363" name="Прямоугольник 362">
            <a:extLst>
              <a:ext uri="{FF2B5EF4-FFF2-40B4-BE49-F238E27FC236}">
                <a16:creationId xmlns:a16="http://schemas.microsoft.com/office/drawing/2014/main" id="{12E95748-6AE7-4846-AA4D-4753B85A7463}"/>
              </a:ext>
            </a:extLst>
          </p:cNvPr>
          <p:cNvSpPr/>
          <p:nvPr/>
        </p:nvSpPr>
        <p:spPr>
          <a:xfrm>
            <a:off x="17653927" y="1342641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364" name="Соединительная линия уступом 175">
            <a:extLst>
              <a:ext uri="{FF2B5EF4-FFF2-40B4-BE49-F238E27FC236}">
                <a16:creationId xmlns:a16="http://schemas.microsoft.com/office/drawing/2014/main" id="{EAC31773-DC80-4579-861B-BFDD10C613DB}"/>
              </a:ext>
            </a:extLst>
          </p:cNvPr>
          <p:cNvCxnSpPr>
            <a:cxnSpLocks/>
            <a:stCxn id="358" idx="2"/>
            <a:endCxn id="362" idx="0"/>
          </p:cNvCxnSpPr>
          <p:nvPr/>
        </p:nvCxnSpPr>
        <p:spPr>
          <a:xfrm rot="5400000">
            <a:off x="17874740" y="11359527"/>
            <a:ext cx="418093" cy="36786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175">
            <a:extLst>
              <a:ext uri="{FF2B5EF4-FFF2-40B4-BE49-F238E27FC236}">
                <a16:creationId xmlns:a16="http://schemas.microsoft.com/office/drawing/2014/main" id="{7AF81C4B-0E99-450E-BA7A-6875688F91CF}"/>
              </a:ext>
            </a:extLst>
          </p:cNvPr>
          <p:cNvCxnSpPr>
            <a:cxnSpLocks/>
            <a:stCxn id="352" idx="2"/>
            <a:endCxn id="362" idx="0"/>
          </p:cNvCxnSpPr>
          <p:nvPr/>
        </p:nvCxnSpPr>
        <p:spPr>
          <a:xfrm rot="5400000">
            <a:off x="16670058" y="12564209"/>
            <a:ext cx="418093" cy="12692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6" name="Соединительная линия уступом 175">
            <a:extLst>
              <a:ext uri="{FF2B5EF4-FFF2-40B4-BE49-F238E27FC236}">
                <a16:creationId xmlns:a16="http://schemas.microsoft.com/office/drawing/2014/main" id="{F9898E16-3C2B-4AED-B492-33B86A2D13BF}"/>
              </a:ext>
            </a:extLst>
          </p:cNvPr>
          <p:cNvCxnSpPr>
            <a:cxnSpLocks/>
            <a:stCxn id="360" idx="2"/>
            <a:endCxn id="362" idx="0"/>
          </p:cNvCxnSpPr>
          <p:nvPr/>
        </p:nvCxnSpPr>
        <p:spPr>
          <a:xfrm rot="16200000" flipH="1">
            <a:off x="15469099" y="12632494"/>
            <a:ext cx="438238" cy="11125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A8C207DB-FE8B-46B8-A0D9-C0E9CE747387}"/>
              </a:ext>
            </a:extLst>
          </p:cNvPr>
          <p:cNvCxnSpPr>
            <a:cxnSpLocks/>
            <a:stCxn id="360" idx="2"/>
            <a:endCxn id="363" idx="0"/>
          </p:cNvCxnSpPr>
          <p:nvPr/>
        </p:nvCxnSpPr>
        <p:spPr>
          <a:xfrm rot="16200000" flipH="1">
            <a:off x="16693530" y="11408063"/>
            <a:ext cx="456780"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150875FD-CA1C-42E8-95EE-1358B5590E03}"/>
              </a:ext>
            </a:extLst>
          </p:cNvPr>
          <p:cNvCxnSpPr>
            <a:cxnSpLocks/>
            <a:stCxn id="352" idx="2"/>
            <a:endCxn id="363" idx="0"/>
          </p:cNvCxnSpPr>
          <p:nvPr/>
        </p:nvCxnSpPr>
        <p:spPr>
          <a:xfrm rot="16200000" flipH="1">
            <a:off x="17894488" y="12609020"/>
            <a:ext cx="43663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175">
            <a:extLst>
              <a:ext uri="{FF2B5EF4-FFF2-40B4-BE49-F238E27FC236}">
                <a16:creationId xmlns:a16="http://schemas.microsoft.com/office/drawing/2014/main" id="{4377F296-43F3-46D8-873B-D1D7898213A6}"/>
              </a:ext>
            </a:extLst>
          </p:cNvPr>
          <p:cNvCxnSpPr>
            <a:cxnSpLocks/>
            <a:stCxn id="358" idx="2"/>
            <a:endCxn id="363" idx="0"/>
          </p:cNvCxnSpPr>
          <p:nvPr/>
        </p:nvCxnSpPr>
        <p:spPr>
          <a:xfrm rot="5400000">
            <a:off x="19099171" y="12602500"/>
            <a:ext cx="43663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18566087-87FF-4CA8-AD73-14941AE97172}"/>
              </a:ext>
            </a:extLst>
          </p:cNvPr>
          <p:cNvCxnSpPr>
            <a:cxnSpLocks/>
            <a:stCxn id="345" idx="2"/>
            <a:endCxn id="356" idx="0"/>
          </p:cNvCxnSpPr>
          <p:nvPr/>
        </p:nvCxnSpPr>
        <p:spPr>
          <a:xfrm rot="5400000">
            <a:off x="19086174" y="9308582"/>
            <a:ext cx="4937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Соединительная линия уступом 175">
            <a:extLst>
              <a:ext uri="{FF2B5EF4-FFF2-40B4-BE49-F238E27FC236}">
                <a16:creationId xmlns:a16="http://schemas.microsoft.com/office/drawing/2014/main" id="{86086506-8DA7-4D4F-B3AB-FBE3B78314A7}"/>
              </a:ext>
            </a:extLst>
          </p:cNvPr>
          <p:cNvCxnSpPr>
            <a:cxnSpLocks/>
            <a:stCxn id="344" idx="2"/>
            <a:endCxn id="356" idx="0"/>
          </p:cNvCxnSpPr>
          <p:nvPr/>
        </p:nvCxnSpPr>
        <p:spPr>
          <a:xfrm rot="16200000" flipH="1">
            <a:off x="17877148" y="9279603"/>
            <a:ext cx="4937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059A7302-2094-44DC-8C3D-323E0EA292C8}"/>
              </a:ext>
            </a:extLst>
          </p:cNvPr>
          <p:cNvCxnSpPr>
            <a:cxnSpLocks/>
            <a:stCxn id="343" idx="2"/>
            <a:endCxn id="356" idx="0"/>
          </p:cNvCxnSpPr>
          <p:nvPr/>
        </p:nvCxnSpPr>
        <p:spPr>
          <a:xfrm rot="16200000" flipH="1">
            <a:off x="16691139" y="8093595"/>
            <a:ext cx="492718" cy="36110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73" name="Прямоугольник 372">
            <a:extLst>
              <a:ext uri="{FF2B5EF4-FFF2-40B4-BE49-F238E27FC236}">
                <a16:creationId xmlns:a16="http://schemas.microsoft.com/office/drawing/2014/main" id="{872D2ECC-FFAF-4817-93A9-472F165B9D94}"/>
              </a:ext>
            </a:extLst>
          </p:cNvPr>
          <p:cNvSpPr/>
          <p:nvPr/>
        </p:nvSpPr>
        <p:spPr>
          <a:xfrm>
            <a:off x="21427465" y="72014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374" name="Прямоугольник 373">
            <a:extLst>
              <a:ext uri="{FF2B5EF4-FFF2-40B4-BE49-F238E27FC236}">
                <a16:creationId xmlns:a16="http://schemas.microsoft.com/office/drawing/2014/main" id="{4F316976-911A-4E72-B1C8-52264BC14EA0}"/>
              </a:ext>
            </a:extLst>
          </p:cNvPr>
          <p:cNvSpPr/>
          <p:nvPr/>
        </p:nvSpPr>
        <p:spPr>
          <a:xfrm>
            <a:off x="21427465" y="857171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375" name="Прямоугольник 374">
            <a:extLst>
              <a:ext uri="{FF2B5EF4-FFF2-40B4-BE49-F238E27FC236}">
                <a16:creationId xmlns:a16="http://schemas.microsoft.com/office/drawing/2014/main" id="{F5CA22A7-DEAA-4804-A33E-8D702C9946DE}"/>
              </a:ext>
            </a:extLst>
          </p:cNvPr>
          <p:cNvSpPr/>
          <p:nvPr/>
        </p:nvSpPr>
        <p:spPr>
          <a:xfrm>
            <a:off x="18865130" y="720143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376" name="Прямоугольник 375">
            <a:extLst>
              <a:ext uri="{FF2B5EF4-FFF2-40B4-BE49-F238E27FC236}">
                <a16:creationId xmlns:a16="http://schemas.microsoft.com/office/drawing/2014/main" id="{C2252BF5-F638-41FD-B8CD-816ABB20DAC1}"/>
              </a:ext>
            </a:extLst>
          </p:cNvPr>
          <p:cNvSpPr/>
          <p:nvPr/>
        </p:nvSpPr>
        <p:spPr>
          <a:xfrm>
            <a:off x="26362274" y="719938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377" name="Прямоугольник 376">
            <a:extLst>
              <a:ext uri="{FF2B5EF4-FFF2-40B4-BE49-F238E27FC236}">
                <a16:creationId xmlns:a16="http://schemas.microsoft.com/office/drawing/2014/main" id="{06187C42-0774-42C9-9DEC-41B8C9E1EC2A}"/>
              </a:ext>
            </a:extLst>
          </p:cNvPr>
          <p:cNvSpPr/>
          <p:nvPr/>
        </p:nvSpPr>
        <p:spPr>
          <a:xfrm>
            <a:off x="22619206" y="1015676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378" name="Прямоугольник 377">
            <a:extLst>
              <a:ext uri="{FF2B5EF4-FFF2-40B4-BE49-F238E27FC236}">
                <a16:creationId xmlns:a16="http://schemas.microsoft.com/office/drawing/2014/main" id="{44037600-ABF9-4629-8C9C-CF2825AFC6B8}"/>
              </a:ext>
            </a:extLst>
          </p:cNvPr>
          <p:cNvSpPr/>
          <p:nvPr/>
        </p:nvSpPr>
        <p:spPr>
          <a:xfrm>
            <a:off x="25123334" y="1014903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379" name="Прямоугольник 378">
            <a:extLst>
              <a:ext uri="{FF2B5EF4-FFF2-40B4-BE49-F238E27FC236}">
                <a16:creationId xmlns:a16="http://schemas.microsoft.com/office/drawing/2014/main" id="{B7B4C24B-6988-49A0-98EC-F1B883C2119A}"/>
              </a:ext>
            </a:extLst>
          </p:cNvPr>
          <p:cNvSpPr/>
          <p:nvPr/>
        </p:nvSpPr>
        <p:spPr>
          <a:xfrm>
            <a:off x="22619888" y="149506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380" name="Прямоугольник 379">
            <a:extLst>
              <a:ext uri="{FF2B5EF4-FFF2-40B4-BE49-F238E27FC236}">
                <a16:creationId xmlns:a16="http://schemas.microsoft.com/office/drawing/2014/main" id="{9F38D631-4242-46F9-A681-9B20DC2522DF}"/>
              </a:ext>
            </a:extLst>
          </p:cNvPr>
          <p:cNvSpPr/>
          <p:nvPr/>
        </p:nvSpPr>
        <p:spPr>
          <a:xfrm>
            <a:off x="26366974" y="85674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381" name="Прямая соединительная линия 380">
            <a:extLst>
              <a:ext uri="{FF2B5EF4-FFF2-40B4-BE49-F238E27FC236}">
                <a16:creationId xmlns:a16="http://schemas.microsoft.com/office/drawing/2014/main" id="{B5BB10C3-AF0E-4480-8BBA-9C0558B0F92C}"/>
              </a:ext>
            </a:extLst>
          </p:cNvPr>
          <p:cNvCxnSpPr>
            <a:cxnSpLocks/>
            <a:stCxn id="378" idx="1"/>
            <a:endCxn id="377" idx="3"/>
          </p:cNvCxnSpPr>
          <p:nvPr/>
        </p:nvCxnSpPr>
        <p:spPr>
          <a:xfrm flipH="1">
            <a:off x="24735124" y="10689034"/>
            <a:ext cx="388210" cy="77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CBFB4147-2609-4CCC-80A9-DC61C272674C}"/>
              </a:ext>
            </a:extLst>
          </p:cNvPr>
          <p:cNvCxnSpPr>
            <a:cxnSpLocks/>
            <a:stCxn id="374" idx="2"/>
            <a:endCxn id="377" idx="0"/>
          </p:cNvCxnSpPr>
          <p:nvPr/>
        </p:nvCxnSpPr>
        <p:spPr>
          <a:xfrm rot="16200000" flipH="1">
            <a:off x="22828766" y="9308369"/>
            <a:ext cx="505057" cy="11917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00786711-45BB-4EBA-AB41-C64F54855AB9}"/>
              </a:ext>
            </a:extLst>
          </p:cNvPr>
          <p:cNvCxnSpPr>
            <a:cxnSpLocks/>
            <a:stCxn id="339" idx="2"/>
            <a:endCxn id="373" idx="0"/>
          </p:cNvCxnSpPr>
          <p:nvPr/>
        </p:nvCxnSpPr>
        <p:spPr>
          <a:xfrm>
            <a:off x="22485423" y="6712620"/>
            <a:ext cx="1" cy="4888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4" name="Соединительная линия уступом 175">
            <a:extLst>
              <a:ext uri="{FF2B5EF4-FFF2-40B4-BE49-F238E27FC236}">
                <a16:creationId xmlns:a16="http://schemas.microsoft.com/office/drawing/2014/main" id="{6D53D893-3CD3-4914-961B-5ABB19DC60CE}"/>
              </a:ext>
            </a:extLst>
          </p:cNvPr>
          <p:cNvCxnSpPr>
            <a:cxnSpLocks/>
            <a:stCxn id="339" idx="2"/>
            <a:endCxn id="375" idx="0"/>
          </p:cNvCxnSpPr>
          <p:nvPr/>
        </p:nvCxnSpPr>
        <p:spPr>
          <a:xfrm rot="5400000">
            <a:off x="20959850" y="5675859"/>
            <a:ext cx="488813" cy="25623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5" name="Соединительная линия уступом 175">
            <a:extLst>
              <a:ext uri="{FF2B5EF4-FFF2-40B4-BE49-F238E27FC236}">
                <a16:creationId xmlns:a16="http://schemas.microsoft.com/office/drawing/2014/main" id="{0F8A1128-0C4C-4446-86B7-3395AEB83D91}"/>
              </a:ext>
            </a:extLst>
          </p:cNvPr>
          <p:cNvCxnSpPr>
            <a:cxnSpLocks/>
            <a:stCxn id="339" idx="2"/>
            <a:endCxn id="390" idx="0"/>
          </p:cNvCxnSpPr>
          <p:nvPr/>
        </p:nvCxnSpPr>
        <p:spPr>
          <a:xfrm rot="16200000" flipH="1">
            <a:off x="23480310" y="5717732"/>
            <a:ext cx="477631" cy="2467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9DF68B7E-8806-4E82-86C4-4C180B1ADAF7}"/>
              </a:ext>
            </a:extLst>
          </p:cNvPr>
          <p:cNvCxnSpPr>
            <a:cxnSpLocks/>
            <a:stCxn id="339" idx="2"/>
            <a:endCxn id="376" idx="0"/>
          </p:cNvCxnSpPr>
          <p:nvPr/>
        </p:nvCxnSpPr>
        <p:spPr>
          <a:xfrm rot="16200000" flipH="1">
            <a:off x="24709446" y="4488597"/>
            <a:ext cx="486764" cy="49348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7" name="Прямая со стрелкой 386">
            <a:extLst>
              <a:ext uri="{FF2B5EF4-FFF2-40B4-BE49-F238E27FC236}">
                <a16:creationId xmlns:a16="http://schemas.microsoft.com/office/drawing/2014/main" id="{92C2693E-C249-4BE0-B4C9-8EF032E230A4}"/>
              </a:ext>
            </a:extLst>
          </p:cNvPr>
          <p:cNvCxnSpPr>
            <a:cxnSpLocks/>
            <a:stCxn id="373" idx="2"/>
            <a:endCxn id="374" idx="0"/>
          </p:cNvCxnSpPr>
          <p:nvPr/>
        </p:nvCxnSpPr>
        <p:spPr>
          <a:xfrm>
            <a:off x="22485424" y="8281432"/>
            <a:ext cx="0" cy="290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8" name="Прямоугольник 387">
            <a:extLst>
              <a:ext uri="{FF2B5EF4-FFF2-40B4-BE49-F238E27FC236}">
                <a16:creationId xmlns:a16="http://schemas.microsoft.com/office/drawing/2014/main" id="{41FC8216-7EDF-4ED2-9DB6-3DB463E3B878}"/>
              </a:ext>
            </a:extLst>
          </p:cNvPr>
          <p:cNvSpPr/>
          <p:nvPr/>
        </p:nvSpPr>
        <p:spPr>
          <a:xfrm>
            <a:off x="2620519" y="4520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389" name="Прямоугольник 388">
            <a:extLst>
              <a:ext uri="{FF2B5EF4-FFF2-40B4-BE49-F238E27FC236}">
                <a16:creationId xmlns:a16="http://schemas.microsoft.com/office/drawing/2014/main" id="{913EFA90-E6B8-4D84-B731-96097422233E}"/>
              </a:ext>
            </a:extLst>
          </p:cNvPr>
          <p:cNvSpPr/>
          <p:nvPr/>
        </p:nvSpPr>
        <p:spPr>
          <a:xfrm>
            <a:off x="274371" y="3074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390" name="Прямоугольник 389">
            <a:extLst>
              <a:ext uri="{FF2B5EF4-FFF2-40B4-BE49-F238E27FC236}">
                <a16:creationId xmlns:a16="http://schemas.microsoft.com/office/drawing/2014/main" id="{0855D9D8-6306-489A-8C16-2F605DD44DF6}"/>
              </a:ext>
            </a:extLst>
          </p:cNvPr>
          <p:cNvSpPr/>
          <p:nvPr/>
        </p:nvSpPr>
        <p:spPr>
          <a:xfrm>
            <a:off x="23894869" y="71902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391" name="Соединительная линия уступом 175">
            <a:extLst>
              <a:ext uri="{FF2B5EF4-FFF2-40B4-BE49-F238E27FC236}">
                <a16:creationId xmlns:a16="http://schemas.microsoft.com/office/drawing/2014/main" id="{9D3B5800-4383-4295-A751-FA08EC3CD773}"/>
              </a:ext>
            </a:extLst>
          </p:cNvPr>
          <p:cNvCxnSpPr>
            <a:cxnSpLocks/>
            <a:stCxn id="390" idx="2"/>
            <a:endCxn id="380" idx="0"/>
          </p:cNvCxnSpPr>
          <p:nvPr/>
        </p:nvCxnSpPr>
        <p:spPr>
          <a:xfrm rot="16200000" flipH="1">
            <a:off x="26040296" y="7182782"/>
            <a:ext cx="2971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2" name="Прямоугольник 391">
            <a:extLst>
              <a:ext uri="{FF2B5EF4-FFF2-40B4-BE49-F238E27FC236}">
                <a16:creationId xmlns:a16="http://schemas.microsoft.com/office/drawing/2014/main" id="{8DF25977-E1EA-4622-80F6-ED6582D0C202}"/>
              </a:ext>
            </a:extLst>
          </p:cNvPr>
          <p:cNvSpPr/>
          <p:nvPr/>
        </p:nvSpPr>
        <p:spPr>
          <a:xfrm>
            <a:off x="23899570" y="856742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393" name="Соединительная линия уступом 175">
            <a:extLst>
              <a:ext uri="{FF2B5EF4-FFF2-40B4-BE49-F238E27FC236}">
                <a16:creationId xmlns:a16="http://schemas.microsoft.com/office/drawing/2014/main" id="{5DD8E07B-901A-46F5-B72D-699FEEDC7900}"/>
              </a:ext>
            </a:extLst>
          </p:cNvPr>
          <p:cNvCxnSpPr>
            <a:cxnSpLocks/>
            <a:stCxn id="390" idx="2"/>
            <a:endCxn id="392" idx="0"/>
          </p:cNvCxnSpPr>
          <p:nvPr/>
        </p:nvCxnSpPr>
        <p:spPr>
          <a:xfrm rot="16200000" flipH="1">
            <a:off x="24806594" y="8416484"/>
            <a:ext cx="2971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4" name="Прямоугольник 393">
            <a:extLst>
              <a:ext uri="{FF2B5EF4-FFF2-40B4-BE49-F238E27FC236}">
                <a16:creationId xmlns:a16="http://schemas.microsoft.com/office/drawing/2014/main" id="{9791FD8E-F496-4E3C-97E2-C327375F656E}"/>
              </a:ext>
            </a:extLst>
          </p:cNvPr>
          <p:cNvSpPr/>
          <p:nvPr/>
        </p:nvSpPr>
        <p:spPr>
          <a:xfrm>
            <a:off x="20153124" y="10145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395" name="Соединительная линия уступом 175">
            <a:extLst>
              <a:ext uri="{FF2B5EF4-FFF2-40B4-BE49-F238E27FC236}">
                <a16:creationId xmlns:a16="http://schemas.microsoft.com/office/drawing/2014/main" id="{6BF57894-F242-4FAD-90B8-23036E4FE0BF}"/>
              </a:ext>
            </a:extLst>
          </p:cNvPr>
          <p:cNvCxnSpPr>
            <a:cxnSpLocks/>
            <a:stCxn id="339" idx="2"/>
            <a:endCxn id="394" idx="0"/>
          </p:cNvCxnSpPr>
          <p:nvPr/>
        </p:nvCxnSpPr>
        <p:spPr>
          <a:xfrm rot="5400000">
            <a:off x="20131814" y="7791889"/>
            <a:ext cx="3432878" cy="1274340"/>
          </a:xfrm>
          <a:prstGeom prst="bentConnector3">
            <a:avLst>
              <a:gd name="adj1" fmla="val 727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6" name="Прямоугольник 395">
            <a:extLst>
              <a:ext uri="{FF2B5EF4-FFF2-40B4-BE49-F238E27FC236}">
                <a16:creationId xmlns:a16="http://schemas.microsoft.com/office/drawing/2014/main" id="{170B0D34-C05D-405B-A3F6-3998441E6E38}"/>
              </a:ext>
            </a:extLst>
          </p:cNvPr>
          <p:cNvSpPr/>
          <p:nvPr/>
        </p:nvSpPr>
        <p:spPr>
          <a:xfrm>
            <a:off x="25081293" y="149481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единым фронтом с Союзниками</a:t>
            </a:r>
          </a:p>
        </p:txBody>
      </p:sp>
      <p:sp>
        <p:nvSpPr>
          <p:cNvPr id="397" name="Прямоугольник 396">
            <a:extLst>
              <a:ext uri="{FF2B5EF4-FFF2-40B4-BE49-F238E27FC236}">
                <a16:creationId xmlns:a16="http://schemas.microsoft.com/office/drawing/2014/main" id="{C690B294-5BDF-4A5A-AA15-5512A511E9A7}"/>
              </a:ext>
            </a:extLst>
          </p:cNvPr>
          <p:cNvSpPr/>
          <p:nvPr/>
        </p:nvSpPr>
        <p:spPr>
          <a:xfrm>
            <a:off x="22619206" y="1191045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398" name="Прямая со стрелкой 397">
            <a:extLst>
              <a:ext uri="{FF2B5EF4-FFF2-40B4-BE49-F238E27FC236}">
                <a16:creationId xmlns:a16="http://schemas.microsoft.com/office/drawing/2014/main" id="{496E61C3-6180-4378-8D82-CD2A389D3C3F}"/>
              </a:ext>
            </a:extLst>
          </p:cNvPr>
          <p:cNvCxnSpPr>
            <a:cxnSpLocks/>
            <a:stCxn id="377" idx="2"/>
            <a:endCxn id="397" idx="0"/>
          </p:cNvCxnSpPr>
          <p:nvPr/>
        </p:nvCxnSpPr>
        <p:spPr>
          <a:xfrm>
            <a:off x="23677165" y="11236769"/>
            <a:ext cx="0" cy="6736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9" name="Прямоугольник 398">
            <a:extLst>
              <a:ext uri="{FF2B5EF4-FFF2-40B4-BE49-F238E27FC236}">
                <a16:creationId xmlns:a16="http://schemas.microsoft.com/office/drawing/2014/main" id="{4EB4F6DD-1158-4AFB-ABEA-200F4C064D86}"/>
              </a:ext>
            </a:extLst>
          </p:cNvPr>
          <p:cNvSpPr/>
          <p:nvPr/>
        </p:nvSpPr>
        <p:spPr>
          <a:xfrm>
            <a:off x="22619206" y="166697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400" name="Прямоугольник 399">
            <a:extLst>
              <a:ext uri="{FF2B5EF4-FFF2-40B4-BE49-F238E27FC236}">
                <a16:creationId xmlns:a16="http://schemas.microsoft.com/office/drawing/2014/main" id="{0605713E-CB29-405D-A955-E302F3A9387A}"/>
              </a:ext>
            </a:extLst>
          </p:cNvPr>
          <p:cNvSpPr/>
          <p:nvPr/>
        </p:nvSpPr>
        <p:spPr>
          <a:xfrm>
            <a:off x="25108460" y="166697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401" name="Прямоугольник 400">
            <a:extLst>
              <a:ext uri="{FF2B5EF4-FFF2-40B4-BE49-F238E27FC236}">
                <a16:creationId xmlns:a16="http://schemas.microsoft.com/office/drawing/2014/main" id="{8ECBA637-2FEA-4E43-902C-D9879BF34CDE}"/>
              </a:ext>
            </a:extLst>
          </p:cNvPr>
          <p:cNvSpPr/>
          <p:nvPr/>
        </p:nvSpPr>
        <p:spPr>
          <a:xfrm>
            <a:off x="21385663" y="134264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402" name="Прямоугольник 401">
            <a:extLst>
              <a:ext uri="{FF2B5EF4-FFF2-40B4-BE49-F238E27FC236}">
                <a16:creationId xmlns:a16="http://schemas.microsoft.com/office/drawing/2014/main" id="{E36338DB-2F10-4ED8-92A1-2A6FF64621CB}"/>
              </a:ext>
            </a:extLst>
          </p:cNvPr>
          <p:cNvSpPr/>
          <p:nvPr/>
        </p:nvSpPr>
        <p:spPr>
          <a:xfrm>
            <a:off x="23850250" y="13424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cxnSp>
        <p:nvCxnSpPr>
          <p:cNvPr id="403" name="Прямая соединительная линия 402">
            <a:extLst>
              <a:ext uri="{FF2B5EF4-FFF2-40B4-BE49-F238E27FC236}">
                <a16:creationId xmlns:a16="http://schemas.microsoft.com/office/drawing/2014/main" id="{C22EC99E-0AEA-48AF-AF0D-A033F1933081}"/>
              </a:ext>
            </a:extLst>
          </p:cNvPr>
          <p:cNvCxnSpPr>
            <a:cxnSpLocks/>
            <a:stCxn id="401" idx="3"/>
            <a:endCxn id="402" idx="1"/>
          </p:cNvCxnSpPr>
          <p:nvPr/>
        </p:nvCxnSpPr>
        <p:spPr>
          <a:xfrm flipV="1">
            <a:off x="23501581" y="13964551"/>
            <a:ext cx="348669" cy="18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4" name="Соединительная линия уступом 175">
            <a:extLst>
              <a:ext uri="{FF2B5EF4-FFF2-40B4-BE49-F238E27FC236}">
                <a16:creationId xmlns:a16="http://schemas.microsoft.com/office/drawing/2014/main" id="{54B6EC4C-F928-49EC-8638-86A319B6BD03}"/>
              </a:ext>
            </a:extLst>
          </p:cNvPr>
          <p:cNvCxnSpPr>
            <a:cxnSpLocks/>
            <a:stCxn id="402" idx="2"/>
            <a:endCxn id="379" idx="0"/>
          </p:cNvCxnSpPr>
          <p:nvPr/>
        </p:nvCxnSpPr>
        <p:spPr>
          <a:xfrm rot="5400000">
            <a:off x="24069968" y="14112430"/>
            <a:ext cx="446120" cy="1230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5" name="Соединительная линия уступом 175">
            <a:extLst>
              <a:ext uri="{FF2B5EF4-FFF2-40B4-BE49-F238E27FC236}">
                <a16:creationId xmlns:a16="http://schemas.microsoft.com/office/drawing/2014/main" id="{5840BFF7-C124-4B3E-A826-C3961080EDEC}"/>
              </a:ext>
            </a:extLst>
          </p:cNvPr>
          <p:cNvCxnSpPr>
            <a:cxnSpLocks/>
            <a:stCxn id="401" idx="2"/>
            <a:endCxn id="379" idx="0"/>
          </p:cNvCxnSpPr>
          <p:nvPr/>
        </p:nvCxnSpPr>
        <p:spPr>
          <a:xfrm rot="16200000" flipH="1">
            <a:off x="22838608" y="14111431"/>
            <a:ext cx="444253" cy="123422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BFB701BC-377D-4EB9-B20D-F5A32E1BB824}"/>
              </a:ext>
            </a:extLst>
          </p:cNvPr>
          <p:cNvCxnSpPr>
            <a:cxnSpLocks/>
            <a:stCxn id="397" idx="2"/>
            <a:endCxn id="402" idx="0"/>
          </p:cNvCxnSpPr>
          <p:nvPr/>
        </p:nvCxnSpPr>
        <p:spPr>
          <a:xfrm rot="16200000" flipH="1">
            <a:off x="24075641" y="12591982"/>
            <a:ext cx="434093" cy="12310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BAB904FF-4EA0-4046-A87A-AFA397665092}"/>
              </a:ext>
            </a:extLst>
          </p:cNvPr>
          <p:cNvCxnSpPr>
            <a:cxnSpLocks/>
            <a:stCxn id="397" idx="2"/>
            <a:endCxn id="401" idx="0"/>
          </p:cNvCxnSpPr>
          <p:nvPr/>
        </p:nvCxnSpPr>
        <p:spPr>
          <a:xfrm rot="5400000">
            <a:off x="22842414" y="12591667"/>
            <a:ext cx="435960"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4F9BD227-5485-44AC-A660-4521ECC0B91C}"/>
              </a:ext>
            </a:extLst>
          </p:cNvPr>
          <p:cNvSpPr/>
          <p:nvPr/>
        </p:nvSpPr>
        <p:spPr>
          <a:xfrm>
            <a:off x="20153124" y="149481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409" name="Соединительная линия уступом 175">
            <a:extLst>
              <a:ext uri="{FF2B5EF4-FFF2-40B4-BE49-F238E27FC236}">
                <a16:creationId xmlns:a16="http://schemas.microsoft.com/office/drawing/2014/main" id="{AB0F54DC-5375-4117-873B-79FF88BE0380}"/>
              </a:ext>
            </a:extLst>
          </p:cNvPr>
          <p:cNvCxnSpPr>
            <a:cxnSpLocks/>
            <a:stCxn id="401" idx="2"/>
            <a:endCxn id="408" idx="0"/>
          </p:cNvCxnSpPr>
          <p:nvPr/>
        </p:nvCxnSpPr>
        <p:spPr>
          <a:xfrm rot="5400000">
            <a:off x="21606500" y="14111002"/>
            <a:ext cx="441706" cy="123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0" name="Соединительная линия уступом 175">
            <a:extLst>
              <a:ext uri="{FF2B5EF4-FFF2-40B4-BE49-F238E27FC236}">
                <a16:creationId xmlns:a16="http://schemas.microsoft.com/office/drawing/2014/main" id="{D6A769D8-1B33-4FB2-8B05-8A617EF72A24}"/>
              </a:ext>
            </a:extLst>
          </p:cNvPr>
          <p:cNvCxnSpPr>
            <a:cxnSpLocks/>
            <a:stCxn id="402" idx="2"/>
            <a:endCxn id="396" idx="0"/>
          </p:cNvCxnSpPr>
          <p:nvPr/>
        </p:nvCxnSpPr>
        <p:spPr>
          <a:xfrm rot="16200000" flipH="1">
            <a:off x="25301944" y="14110815"/>
            <a:ext cx="443573" cy="12310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1" name="Соединительная линия уступом 175">
            <a:extLst>
              <a:ext uri="{FF2B5EF4-FFF2-40B4-BE49-F238E27FC236}">
                <a16:creationId xmlns:a16="http://schemas.microsoft.com/office/drawing/2014/main" id="{7F134EE7-931C-45B3-87CB-9271D5ADCEE4}"/>
              </a:ext>
            </a:extLst>
          </p:cNvPr>
          <p:cNvCxnSpPr>
            <a:cxnSpLocks/>
            <a:stCxn id="408" idx="2"/>
            <a:endCxn id="399" idx="0"/>
          </p:cNvCxnSpPr>
          <p:nvPr/>
        </p:nvCxnSpPr>
        <p:spPr>
          <a:xfrm rot="16200000" flipH="1">
            <a:off x="22123329" y="15115878"/>
            <a:ext cx="641590" cy="2466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Соединительная линия уступом 175">
            <a:extLst>
              <a:ext uri="{FF2B5EF4-FFF2-40B4-BE49-F238E27FC236}">
                <a16:creationId xmlns:a16="http://schemas.microsoft.com/office/drawing/2014/main" id="{F66A38AA-454A-4803-8621-C6DEC9E1EE20}"/>
              </a:ext>
            </a:extLst>
          </p:cNvPr>
          <p:cNvCxnSpPr>
            <a:cxnSpLocks/>
            <a:stCxn id="396" idx="2"/>
            <a:endCxn id="399" idx="0"/>
          </p:cNvCxnSpPr>
          <p:nvPr/>
        </p:nvCxnSpPr>
        <p:spPr>
          <a:xfrm rot="5400000">
            <a:off x="24587414" y="15117876"/>
            <a:ext cx="641590"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3" name="Прямоугольник 412">
            <a:extLst>
              <a:ext uri="{FF2B5EF4-FFF2-40B4-BE49-F238E27FC236}">
                <a16:creationId xmlns:a16="http://schemas.microsoft.com/office/drawing/2014/main" id="{C60DA091-E2CC-45D2-BA16-3B49916D6921}"/>
              </a:ext>
            </a:extLst>
          </p:cNvPr>
          <p:cNvSpPr/>
          <p:nvPr/>
        </p:nvSpPr>
        <p:spPr>
          <a:xfrm>
            <a:off x="20151802" y="1667179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414" name="Прямоугольник 413">
            <a:extLst>
              <a:ext uri="{FF2B5EF4-FFF2-40B4-BE49-F238E27FC236}">
                <a16:creationId xmlns:a16="http://schemas.microsoft.com/office/drawing/2014/main" id="{811B21D0-DDE0-4C9F-AEA1-E065CB4F5426}"/>
              </a:ext>
            </a:extLst>
          </p:cNvPr>
          <p:cNvSpPr/>
          <p:nvPr/>
        </p:nvSpPr>
        <p:spPr>
          <a:xfrm>
            <a:off x="16447080" y="1493815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415" name="Соединительная линия уступом 175">
            <a:extLst>
              <a:ext uri="{FF2B5EF4-FFF2-40B4-BE49-F238E27FC236}">
                <a16:creationId xmlns:a16="http://schemas.microsoft.com/office/drawing/2014/main" id="{6B8745A2-F668-409E-A526-59E38C74920C}"/>
              </a:ext>
            </a:extLst>
          </p:cNvPr>
          <p:cNvCxnSpPr>
            <a:cxnSpLocks/>
            <a:stCxn id="363" idx="2"/>
            <a:endCxn id="414" idx="0"/>
          </p:cNvCxnSpPr>
          <p:nvPr/>
        </p:nvCxnSpPr>
        <p:spPr>
          <a:xfrm rot="5400000">
            <a:off x="17892594" y="14118865"/>
            <a:ext cx="431739"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6" name="Соединительная линия уступом 175">
            <a:extLst>
              <a:ext uri="{FF2B5EF4-FFF2-40B4-BE49-F238E27FC236}">
                <a16:creationId xmlns:a16="http://schemas.microsoft.com/office/drawing/2014/main" id="{6E718E3F-A227-42EE-8C60-7EE21E04A792}"/>
              </a:ext>
            </a:extLst>
          </p:cNvPr>
          <p:cNvCxnSpPr>
            <a:cxnSpLocks/>
            <a:stCxn id="362" idx="2"/>
            <a:endCxn id="414" idx="0"/>
          </p:cNvCxnSpPr>
          <p:nvPr/>
        </p:nvCxnSpPr>
        <p:spPr>
          <a:xfrm rot="16200000" flipH="1">
            <a:off x="16649620" y="14082738"/>
            <a:ext cx="450281" cy="12605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7" name="Прямая со стрелкой 416">
            <a:extLst>
              <a:ext uri="{FF2B5EF4-FFF2-40B4-BE49-F238E27FC236}">
                <a16:creationId xmlns:a16="http://schemas.microsoft.com/office/drawing/2014/main" id="{F4DE38F5-1A78-4584-8B16-C3BB4B39E58C}"/>
              </a:ext>
            </a:extLst>
          </p:cNvPr>
          <p:cNvCxnSpPr>
            <a:cxnSpLocks/>
            <a:stCxn id="396" idx="2"/>
            <a:endCxn id="400" idx="0"/>
          </p:cNvCxnSpPr>
          <p:nvPr/>
        </p:nvCxnSpPr>
        <p:spPr>
          <a:xfrm>
            <a:off x="26139252" y="16028124"/>
            <a:ext cx="27167" cy="6415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a:extLst>
              <a:ext uri="{FF2B5EF4-FFF2-40B4-BE49-F238E27FC236}">
                <a16:creationId xmlns:a16="http://schemas.microsoft.com/office/drawing/2014/main" id="{32D6C988-4F54-4F7D-BBB9-261E560EC018}"/>
              </a:ext>
            </a:extLst>
          </p:cNvPr>
          <p:cNvCxnSpPr>
            <a:cxnSpLocks/>
            <a:stCxn id="408" idx="2"/>
            <a:endCxn id="413" idx="0"/>
          </p:cNvCxnSpPr>
          <p:nvPr/>
        </p:nvCxnSpPr>
        <p:spPr>
          <a:xfrm flipH="1">
            <a:off x="21209761" y="16028124"/>
            <a:ext cx="1322" cy="6436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9" name="Прямоугольник 418">
            <a:extLst>
              <a:ext uri="{FF2B5EF4-FFF2-40B4-BE49-F238E27FC236}">
                <a16:creationId xmlns:a16="http://schemas.microsoft.com/office/drawing/2014/main" id="{1960B2EC-E657-40AE-98E6-FE9071B25045}"/>
              </a:ext>
            </a:extLst>
          </p:cNvPr>
          <p:cNvSpPr/>
          <p:nvPr/>
        </p:nvSpPr>
        <p:spPr>
          <a:xfrm>
            <a:off x="21385663" y="1839546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420" name="Соединительная линия уступом 175">
            <a:extLst>
              <a:ext uri="{FF2B5EF4-FFF2-40B4-BE49-F238E27FC236}">
                <a16:creationId xmlns:a16="http://schemas.microsoft.com/office/drawing/2014/main" id="{D5643EE3-1EB2-4463-AA72-79EB296F5BB0}"/>
              </a:ext>
            </a:extLst>
          </p:cNvPr>
          <p:cNvCxnSpPr>
            <a:cxnSpLocks/>
            <a:stCxn id="408" idx="2"/>
            <a:endCxn id="419" idx="0"/>
          </p:cNvCxnSpPr>
          <p:nvPr/>
        </p:nvCxnSpPr>
        <p:spPr>
          <a:xfrm rot="16200000" flipH="1">
            <a:off x="20643682" y="16595524"/>
            <a:ext cx="2367340" cy="1232539"/>
          </a:xfrm>
          <a:prstGeom prst="bentConnector3">
            <a:avLst>
              <a:gd name="adj1" fmla="val 1310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1" name="Прямоугольник 420">
            <a:extLst>
              <a:ext uri="{FF2B5EF4-FFF2-40B4-BE49-F238E27FC236}">
                <a16:creationId xmlns:a16="http://schemas.microsoft.com/office/drawing/2014/main" id="{C20D3A51-82CE-4915-B9AF-C76B7F8990C0}"/>
              </a:ext>
            </a:extLst>
          </p:cNvPr>
          <p:cNvSpPr/>
          <p:nvPr/>
        </p:nvSpPr>
        <p:spPr>
          <a:xfrm>
            <a:off x="23850250" y="1839546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422" name="Соединительная линия уступом 175">
            <a:extLst>
              <a:ext uri="{FF2B5EF4-FFF2-40B4-BE49-F238E27FC236}">
                <a16:creationId xmlns:a16="http://schemas.microsoft.com/office/drawing/2014/main" id="{AF2BADAC-80B2-466D-B5ED-F0B853C62482}"/>
              </a:ext>
            </a:extLst>
          </p:cNvPr>
          <p:cNvCxnSpPr>
            <a:cxnSpLocks/>
            <a:stCxn id="396" idx="2"/>
            <a:endCxn id="421" idx="0"/>
          </p:cNvCxnSpPr>
          <p:nvPr/>
        </p:nvCxnSpPr>
        <p:spPr>
          <a:xfrm rot="5400000">
            <a:off x="24340061" y="16596273"/>
            <a:ext cx="2367340" cy="1231043"/>
          </a:xfrm>
          <a:prstGeom prst="bentConnector3">
            <a:avLst>
              <a:gd name="adj1" fmla="val 1368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6" name="Прямоугольник 425">
            <a:extLst>
              <a:ext uri="{FF2B5EF4-FFF2-40B4-BE49-F238E27FC236}">
                <a16:creationId xmlns:a16="http://schemas.microsoft.com/office/drawing/2014/main" id="{CB1FCDDC-1B2C-48C9-81D8-A3FFDA7B93DB}"/>
              </a:ext>
            </a:extLst>
          </p:cNvPr>
          <p:cNvSpPr/>
          <p:nvPr/>
        </p:nvSpPr>
        <p:spPr>
          <a:xfrm>
            <a:off x="28818864" y="404245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Выборы 1937 года (26 мая 1937 года)</a:t>
            </a:r>
          </a:p>
        </p:txBody>
      </p:sp>
      <p:sp>
        <p:nvSpPr>
          <p:cNvPr id="427" name="Прямоугольник 426">
            <a:extLst>
              <a:ext uri="{FF2B5EF4-FFF2-40B4-BE49-F238E27FC236}">
                <a16:creationId xmlns:a16="http://schemas.microsoft.com/office/drawing/2014/main" id="{C6779BB4-BB4D-4894-91E3-C6F71EBAE86C}"/>
              </a:ext>
            </a:extLst>
          </p:cNvPr>
          <p:cNvSpPr/>
          <p:nvPr/>
        </p:nvSpPr>
        <p:spPr>
          <a:xfrm>
            <a:off x="6562448" y="5213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Великобритании</a:t>
            </a:r>
          </a:p>
        </p:txBody>
      </p:sp>
      <p:cxnSp>
        <p:nvCxnSpPr>
          <p:cNvPr id="467" name="Соединительная линия уступом 175">
            <a:extLst>
              <a:ext uri="{FF2B5EF4-FFF2-40B4-BE49-F238E27FC236}">
                <a16:creationId xmlns:a16="http://schemas.microsoft.com/office/drawing/2014/main" id="{4E7154FF-92DF-46CC-8D3E-EA39FD9386C4}"/>
              </a:ext>
            </a:extLst>
          </p:cNvPr>
          <p:cNvCxnSpPr>
            <a:cxnSpLocks/>
            <a:stCxn id="374" idx="2"/>
            <a:endCxn id="378" idx="0"/>
          </p:cNvCxnSpPr>
          <p:nvPr/>
        </p:nvCxnSpPr>
        <p:spPr>
          <a:xfrm rot="16200000" flipH="1">
            <a:off x="24084697" y="8052438"/>
            <a:ext cx="497322" cy="3695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175">
            <a:extLst>
              <a:ext uri="{FF2B5EF4-FFF2-40B4-BE49-F238E27FC236}">
                <a16:creationId xmlns:a16="http://schemas.microsoft.com/office/drawing/2014/main" id="{6F8D7392-DCAE-46DD-B973-9ABEB0C539DB}"/>
              </a:ext>
            </a:extLst>
          </p:cNvPr>
          <p:cNvCxnSpPr>
            <a:cxnSpLocks/>
            <a:stCxn id="426" idx="2"/>
            <a:endCxn id="339" idx="0"/>
          </p:cNvCxnSpPr>
          <p:nvPr/>
        </p:nvCxnSpPr>
        <p:spPr>
          <a:xfrm rot="5400000">
            <a:off x="25926041" y="1681838"/>
            <a:ext cx="510164" cy="7391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 name="Прямоугольник 500">
            <a:extLst>
              <a:ext uri="{FF2B5EF4-FFF2-40B4-BE49-F238E27FC236}">
                <a16:creationId xmlns:a16="http://schemas.microsoft.com/office/drawing/2014/main" id="{0E5A51E0-AAA9-4725-9FE2-B71B4FD349D5}"/>
              </a:ext>
            </a:extLst>
          </p:cNvPr>
          <p:cNvSpPr/>
          <p:nvPr/>
        </p:nvSpPr>
        <p:spPr>
          <a:xfrm>
            <a:off x="3376123" y="1494812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Имперские амбиции (ваниль)</a:t>
            </a:r>
          </a:p>
        </p:txBody>
      </p:sp>
      <p:cxnSp>
        <p:nvCxnSpPr>
          <p:cNvPr id="502" name="Соединительная линия уступом 175">
            <a:extLst>
              <a:ext uri="{FF2B5EF4-FFF2-40B4-BE49-F238E27FC236}">
                <a16:creationId xmlns:a16="http://schemas.microsoft.com/office/drawing/2014/main" id="{F294AD77-CC68-4372-BF68-97CD62CA46E5}"/>
              </a:ext>
            </a:extLst>
          </p:cNvPr>
          <p:cNvCxnSpPr>
            <a:cxnSpLocks/>
            <a:stCxn id="190" idx="2"/>
            <a:endCxn id="501" idx="0"/>
          </p:cNvCxnSpPr>
          <p:nvPr/>
        </p:nvCxnSpPr>
        <p:spPr>
          <a:xfrm rot="5400000">
            <a:off x="6140601" y="11268040"/>
            <a:ext cx="1973566" cy="5386603"/>
          </a:xfrm>
          <a:prstGeom prst="bentConnector3">
            <a:avLst>
              <a:gd name="adj1" fmla="val 1042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175">
            <a:extLst>
              <a:ext uri="{FF2B5EF4-FFF2-40B4-BE49-F238E27FC236}">
                <a16:creationId xmlns:a16="http://schemas.microsoft.com/office/drawing/2014/main" id="{1C508988-6C6D-40C6-87F1-C55D69AFC823}"/>
              </a:ext>
            </a:extLst>
          </p:cNvPr>
          <p:cNvCxnSpPr>
            <a:cxnSpLocks/>
            <a:stCxn id="187" idx="2"/>
            <a:endCxn id="501" idx="0"/>
          </p:cNvCxnSpPr>
          <p:nvPr/>
        </p:nvCxnSpPr>
        <p:spPr>
          <a:xfrm rot="16200000" flipH="1">
            <a:off x="3442578" y="13956620"/>
            <a:ext cx="1978484" cy="452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Прямая со стрелкой 508">
            <a:extLst>
              <a:ext uri="{FF2B5EF4-FFF2-40B4-BE49-F238E27FC236}">
                <a16:creationId xmlns:a16="http://schemas.microsoft.com/office/drawing/2014/main" id="{5FF166C4-D737-4636-97A8-6643582343ED}"/>
              </a:ext>
            </a:extLst>
          </p:cNvPr>
          <p:cNvCxnSpPr>
            <a:cxnSpLocks/>
            <a:stCxn id="265" idx="2"/>
            <a:endCxn id="264" idx="0"/>
          </p:cNvCxnSpPr>
          <p:nvPr/>
        </p:nvCxnSpPr>
        <p:spPr>
          <a:xfrm>
            <a:off x="7122115" y="6712620"/>
            <a:ext cx="611" cy="510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7" name="Прямоугольник 156">
            <a:extLst>
              <a:ext uri="{FF2B5EF4-FFF2-40B4-BE49-F238E27FC236}">
                <a16:creationId xmlns:a16="http://schemas.microsoft.com/office/drawing/2014/main" id="{2C804C8C-509C-4A8D-A3DF-07084515ECD8}"/>
              </a:ext>
            </a:extLst>
          </p:cNvPr>
          <p:cNvSpPr/>
          <p:nvPr/>
        </p:nvSpPr>
        <p:spPr>
          <a:xfrm>
            <a:off x="31954801" y="85674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об увеличении армии </a:t>
            </a:r>
            <a:r>
              <a:rPr lang="ru-RU" sz="400" dirty="0"/>
              <a:t>(опасаясь агрессии со стороны Германии, для которой </a:t>
            </a:r>
            <a:r>
              <a:rPr lang="ru-RU" sz="400" dirty="0" err="1"/>
              <a:t>Нидерландыбыли</a:t>
            </a:r>
            <a:r>
              <a:rPr lang="ru-RU" sz="400" dirty="0"/>
              <a:t> удобным плацдармом для действий в северо-западном на15% членов НСД были выходцами из Нидерландской Индии, но именно их </a:t>
            </a:r>
            <a:r>
              <a:rPr lang="ru-RU" sz="400" dirty="0" err="1"/>
              <a:t>взносысоставляли</a:t>
            </a:r>
            <a:r>
              <a:rPr lang="ru-RU" sz="400" dirty="0"/>
              <a:t> третью часть доходов партии.348 НОВЕЙШИЙ </a:t>
            </a:r>
            <a:r>
              <a:rPr lang="ru-RU" sz="400" dirty="0" err="1"/>
              <a:t>ПЕРИОДправлении</a:t>
            </a:r>
            <a:r>
              <a:rPr lang="ru-RU" sz="400" dirty="0"/>
              <a:t>, в декабре 1937 г. все же приняли закон об </a:t>
            </a:r>
            <a:r>
              <a:rPr lang="ru-RU" sz="400" dirty="0" err="1"/>
              <a:t>увеличенииармии</a:t>
            </a:r>
            <a:r>
              <a:rPr lang="ru-RU" sz="400" dirty="0"/>
              <a:t>.)</a:t>
            </a:r>
            <a:endParaRPr lang="ru-RU" sz="1400" dirty="0"/>
          </a:p>
        </p:txBody>
      </p:sp>
      <p:sp>
        <p:nvSpPr>
          <p:cNvPr id="161" name="Прямоугольник 160">
            <a:extLst>
              <a:ext uri="{FF2B5EF4-FFF2-40B4-BE49-F238E27FC236}">
                <a16:creationId xmlns:a16="http://schemas.microsoft.com/office/drawing/2014/main" id="{A3988100-94BE-4317-B9E1-3E6CEA09E09E}"/>
              </a:ext>
            </a:extLst>
          </p:cNvPr>
          <p:cNvSpPr/>
          <p:nvPr/>
        </p:nvSpPr>
        <p:spPr>
          <a:xfrm>
            <a:off x="33190854" y="72227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Совместная защита колоний </a:t>
            </a:r>
            <a:r>
              <a:rPr lang="ru-RU" sz="400" dirty="0"/>
              <a:t>(В то же время нидерландское правительство отклонило </a:t>
            </a:r>
            <a:r>
              <a:rPr lang="ru-RU" sz="400" dirty="0" err="1"/>
              <a:t>ипредложение</a:t>
            </a:r>
            <a:r>
              <a:rPr lang="ru-RU" sz="400" dirty="0"/>
              <a:t> Германии от 29 октября 1937 г. заключить с ней </a:t>
            </a:r>
            <a:r>
              <a:rPr lang="ru-RU" sz="400" dirty="0" err="1"/>
              <a:t>договор,гарантировавший</a:t>
            </a:r>
            <a:r>
              <a:rPr lang="ru-RU" sz="400" dirty="0"/>
              <a:t> нейтралитет </a:t>
            </a:r>
            <a:r>
              <a:rPr lang="ru-RU" sz="400" dirty="0" err="1"/>
              <a:t>Нидерландов.Опасаясь</a:t>
            </a:r>
            <a:r>
              <a:rPr lang="ru-RU" sz="400" dirty="0"/>
              <a:t> также возможного захвата Индонезии Японией (</a:t>
            </a:r>
            <a:r>
              <a:rPr lang="ru-RU" sz="400" dirty="0" err="1"/>
              <a:t>заключениегермано</a:t>
            </a:r>
            <a:r>
              <a:rPr lang="ru-RU" sz="400" dirty="0"/>
              <a:t>-японского так называемого «</a:t>
            </a:r>
            <a:r>
              <a:rPr lang="ru-RU" sz="400" dirty="0" err="1"/>
              <a:t>антикоминтернов-ского</a:t>
            </a:r>
            <a:r>
              <a:rPr lang="ru-RU" sz="400" dirty="0"/>
              <a:t>» пакта 1936 г. давало все основания полагать, что Германия </a:t>
            </a:r>
            <a:r>
              <a:rPr lang="ru-RU" sz="400" dirty="0" err="1"/>
              <a:t>поддержалабы</a:t>
            </a:r>
            <a:r>
              <a:rPr lang="ru-RU" sz="400" dirty="0"/>
              <a:t> Японию), нидерландское правительство вынуждено </a:t>
            </a:r>
            <a:r>
              <a:rPr lang="ru-RU" sz="400" dirty="0" err="1"/>
              <a:t>былозаключить</a:t>
            </a:r>
            <a:r>
              <a:rPr lang="ru-RU" sz="400" dirty="0"/>
              <a:t> соглашение с Англией о совместной защите </a:t>
            </a:r>
            <a:r>
              <a:rPr lang="ru-RU" sz="400" dirty="0" err="1"/>
              <a:t>колониальныхвладений</a:t>
            </a:r>
            <a:r>
              <a:rPr lang="ru-RU" sz="400" dirty="0"/>
              <a:t> в Юго-Восточной Азии. После нападения 1 сентября 1939 г..)</a:t>
            </a:r>
            <a:endParaRPr lang="ru-RU" sz="1400" dirty="0"/>
          </a:p>
        </p:txBody>
      </p:sp>
      <p:sp>
        <p:nvSpPr>
          <p:cNvPr id="159" name="Прямоугольник 158">
            <a:extLst>
              <a:ext uri="{FF2B5EF4-FFF2-40B4-BE49-F238E27FC236}">
                <a16:creationId xmlns:a16="http://schemas.microsoft.com/office/drawing/2014/main" id="{3EED2377-729D-4998-A928-D0F4D21616D2}"/>
              </a:ext>
            </a:extLst>
          </p:cNvPr>
          <p:cNvSpPr/>
          <p:nvPr/>
        </p:nvSpPr>
        <p:spPr>
          <a:xfrm>
            <a:off x="30718749" y="72227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Подписать договор о нейтралитете с Германией </a:t>
            </a:r>
            <a:r>
              <a:rPr lang="ru-RU" sz="600" dirty="0"/>
              <a:t>(В то же время нидерландское правительство отклонило предложение Германии от 29 октября 1937 г. заключить с ней </a:t>
            </a:r>
            <a:r>
              <a:rPr lang="ru-RU" sz="600" dirty="0" err="1"/>
              <a:t>договор,гарантировавший</a:t>
            </a:r>
            <a:r>
              <a:rPr lang="ru-RU" sz="600" dirty="0"/>
              <a:t> нейтралитет Нидерландов.)</a:t>
            </a:r>
            <a:endParaRPr lang="ru-RU" sz="1400" dirty="0"/>
          </a:p>
        </p:txBody>
      </p:sp>
      <p:cxnSp>
        <p:nvCxnSpPr>
          <p:cNvPr id="160" name="Прямая соединительная линия 159">
            <a:extLst>
              <a:ext uri="{FF2B5EF4-FFF2-40B4-BE49-F238E27FC236}">
                <a16:creationId xmlns:a16="http://schemas.microsoft.com/office/drawing/2014/main" id="{9DA0CCFC-704C-4473-841C-3AD986F82D75}"/>
              </a:ext>
            </a:extLst>
          </p:cNvPr>
          <p:cNvCxnSpPr>
            <a:cxnSpLocks/>
            <a:stCxn id="161" idx="1"/>
            <a:endCxn id="159" idx="3"/>
          </p:cNvCxnSpPr>
          <p:nvPr/>
        </p:nvCxnSpPr>
        <p:spPr>
          <a:xfrm flipH="1">
            <a:off x="32834667" y="7762783"/>
            <a:ext cx="3561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3" name="Прямоугольник 162">
            <a:extLst>
              <a:ext uri="{FF2B5EF4-FFF2-40B4-BE49-F238E27FC236}">
                <a16:creationId xmlns:a16="http://schemas.microsoft.com/office/drawing/2014/main" id="{0F624714-FC62-4867-B2CF-FAB3E818B73A}"/>
              </a:ext>
            </a:extLst>
          </p:cNvPr>
          <p:cNvSpPr/>
          <p:nvPr/>
        </p:nvSpPr>
        <p:spPr>
          <a:xfrm>
            <a:off x="31954801" y="101663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политику нейтралитета </a:t>
            </a:r>
            <a:r>
              <a:rPr lang="ru-RU" sz="700" dirty="0"/>
              <a:t>(После нападения 1 сентября 1939 </a:t>
            </a:r>
            <a:r>
              <a:rPr lang="ru-RU" sz="700" dirty="0" err="1"/>
              <a:t>г.Германии</a:t>
            </a:r>
            <a:r>
              <a:rPr lang="ru-RU" sz="700" dirty="0"/>
              <a:t> на Польшу, Нидерланды уже 4 сентября заявили о </a:t>
            </a:r>
            <a:r>
              <a:rPr lang="ru-RU" sz="700" dirty="0" err="1"/>
              <a:t>своемнейтралитете</a:t>
            </a:r>
            <a:r>
              <a:rPr lang="ru-RU" sz="700" dirty="0"/>
              <a:t>. Они рассчитывали, что смогут остаться в стороне </a:t>
            </a:r>
            <a:r>
              <a:rPr lang="ru-RU" sz="700" dirty="0" err="1"/>
              <a:t>отразгоравшегося</a:t>
            </a:r>
            <a:r>
              <a:rPr lang="ru-RU" sz="700" dirty="0"/>
              <a:t> пожара новой мировой войны.)</a:t>
            </a:r>
            <a:endParaRPr lang="ru-RU" sz="1400" dirty="0"/>
          </a:p>
        </p:txBody>
      </p:sp>
      <p:sp>
        <p:nvSpPr>
          <p:cNvPr id="164" name="Прямоугольник 163">
            <a:extLst>
              <a:ext uri="{FF2B5EF4-FFF2-40B4-BE49-F238E27FC236}">
                <a16:creationId xmlns:a16="http://schemas.microsoft.com/office/drawing/2014/main" id="{3E4905CA-30BE-49E7-87F8-597719A76CAD}"/>
              </a:ext>
            </a:extLst>
          </p:cNvPr>
          <p:cNvSpPr/>
          <p:nvPr/>
        </p:nvSpPr>
        <p:spPr>
          <a:xfrm>
            <a:off x="31954801" y="562792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Выборы 1937 года (26 мая 1937 года)</a:t>
            </a:r>
          </a:p>
        </p:txBody>
      </p:sp>
      <p:sp>
        <p:nvSpPr>
          <p:cNvPr id="165" name="Прямоугольник 164">
            <a:extLst>
              <a:ext uri="{FF2B5EF4-FFF2-40B4-BE49-F238E27FC236}">
                <a16:creationId xmlns:a16="http://schemas.microsoft.com/office/drawing/2014/main" id="{5DE6D6A3-0D16-4CBE-BC11-7876ADE93964}"/>
              </a:ext>
            </a:extLst>
          </p:cNvPr>
          <p:cNvSpPr/>
          <p:nvPr/>
        </p:nvSpPr>
        <p:spPr>
          <a:xfrm>
            <a:off x="12703813" y="134078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Обмен немецкими технологиями (ваниль)</a:t>
            </a:r>
          </a:p>
        </p:txBody>
      </p:sp>
      <p:sp>
        <p:nvSpPr>
          <p:cNvPr id="166" name="Прямоугольник 165">
            <a:extLst>
              <a:ext uri="{FF2B5EF4-FFF2-40B4-BE49-F238E27FC236}">
                <a16:creationId xmlns:a16="http://schemas.microsoft.com/office/drawing/2014/main" id="{6879AFDC-6173-4459-B943-5A8E5593B476}"/>
              </a:ext>
            </a:extLst>
          </p:cNvPr>
          <p:cNvSpPr/>
          <p:nvPr/>
        </p:nvSpPr>
        <p:spPr>
          <a:xfrm>
            <a:off x="-654691" y="1341158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Обмен французскими технологиями</a:t>
            </a:r>
          </a:p>
        </p:txBody>
      </p:sp>
      <p:cxnSp>
        <p:nvCxnSpPr>
          <p:cNvPr id="167" name="Соединительная линия уступом 175">
            <a:extLst>
              <a:ext uri="{FF2B5EF4-FFF2-40B4-BE49-F238E27FC236}">
                <a16:creationId xmlns:a16="http://schemas.microsoft.com/office/drawing/2014/main" id="{10D29E40-F092-4412-A15C-CD0EB54932CF}"/>
              </a:ext>
            </a:extLst>
          </p:cNvPr>
          <p:cNvCxnSpPr>
            <a:cxnSpLocks/>
            <a:stCxn id="254" idx="2"/>
            <a:endCxn id="166" idx="0"/>
          </p:cNvCxnSpPr>
          <p:nvPr/>
        </p:nvCxnSpPr>
        <p:spPr>
          <a:xfrm rot="5400000">
            <a:off x="850682" y="12522226"/>
            <a:ext cx="441942" cy="13367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175">
            <a:extLst>
              <a:ext uri="{FF2B5EF4-FFF2-40B4-BE49-F238E27FC236}">
                <a16:creationId xmlns:a16="http://schemas.microsoft.com/office/drawing/2014/main" id="{652D69F4-C69D-46B9-BA13-4A476FCACCDF}"/>
              </a:ext>
            </a:extLst>
          </p:cNvPr>
          <p:cNvCxnSpPr>
            <a:cxnSpLocks/>
            <a:stCxn id="191" idx="2"/>
            <a:endCxn id="165" idx="0"/>
          </p:cNvCxnSpPr>
          <p:nvPr/>
        </p:nvCxnSpPr>
        <p:spPr>
          <a:xfrm rot="16200000" flipH="1">
            <a:off x="12912635" y="12558738"/>
            <a:ext cx="438237" cy="12600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A86D3206-7CD1-4B48-BA16-829FF5DB85FB}"/>
              </a:ext>
            </a:extLst>
          </p:cNvPr>
          <p:cNvSpPr/>
          <p:nvPr/>
        </p:nvSpPr>
        <p:spPr>
          <a:xfrm>
            <a:off x="11451142" y="1494812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Дружба с Японией (ваниль)</a:t>
            </a:r>
          </a:p>
        </p:txBody>
      </p:sp>
      <p:cxnSp>
        <p:nvCxnSpPr>
          <p:cNvPr id="212" name="Соединительная линия уступом 175">
            <a:extLst>
              <a:ext uri="{FF2B5EF4-FFF2-40B4-BE49-F238E27FC236}">
                <a16:creationId xmlns:a16="http://schemas.microsoft.com/office/drawing/2014/main" id="{5DCB62DA-BC10-4B5C-99F3-7F851DD7F526}"/>
              </a:ext>
            </a:extLst>
          </p:cNvPr>
          <p:cNvCxnSpPr>
            <a:cxnSpLocks/>
            <a:stCxn id="187" idx="2"/>
            <a:endCxn id="261" idx="0"/>
          </p:cNvCxnSpPr>
          <p:nvPr/>
        </p:nvCxnSpPr>
        <p:spPr>
          <a:xfrm rot="16200000" flipH="1">
            <a:off x="4792743" y="12606456"/>
            <a:ext cx="1978484" cy="2704852"/>
          </a:xfrm>
          <a:prstGeom prst="bentConnector3">
            <a:avLst>
              <a:gd name="adj1" fmla="val 1068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17" name="Соединительная линия уступом 175">
            <a:extLst>
              <a:ext uri="{FF2B5EF4-FFF2-40B4-BE49-F238E27FC236}">
                <a16:creationId xmlns:a16="http://schemas.microsoft.com/office/drawing/2014/main" id="{06B4EE67-EB49-4026-8505-F81B5AEC1F0E}"/>
              </a:ext>
            </a:extLst>
          </p:cNvPr>
          <p:cNvCxnSpPr>
            <a:cxnSpLocks/>
            <a:stCxn id="190" idx="2"/>
            <a:endCxn id="261" idx="0"/>
          </p:cNvCxnSpPr>
          <p:nvPr/>
        </p:nvCxnSpPr>
        <p:spPr>
          <a:xfrm rot="5400000">
            <a:off x="7490765" y="12618204"/>
            <a:ext cx="1973566" cy="2686274"/>
          </a:xfrm>
          <a:prstGeom prst="bentConnector3">
            <a:avLst>
              <a:gd name="adj1" fmla="val 989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175">
            <a:extLst>
              <a:ext uri="{FF2B5EF4-FFF2-40B4-BE49-F238E27FC236}">
                <a16:creationId xmlns:a16="http://schemas.microsoft.com/office/drawing/2014/main" id="{582E1F75-9FD5-46F2-9A94-4D471256B0F7}"/>
              </a:ext>
            </a:extLst>
          </p:cNvPr>
          <p:cNvCxnSpPr>
            <a:cxnSpLocks/>
            <a:stCxn id="187" idx="2"/>
            <a:endCxn id="309" idx="0"/>
          </p:cNvCxnSpPr>
          <p:nvPr/>
        </p:nvCxnSpPr>
        <p:spPr>
          <a:xfrm rot="16200000" flipH="1">
            <a:off x="6133003" y="11266195"/>
            <a:ext cx="1978484" cy="5385373"/>
          </a:xfrm>
          <a:prstGeom prst="bentConnector3">
            <a:avLst>
              <a:gd name="adj1" fmla="val 120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06D1F27D-2C33-4592-A7E1-9D7604C4CBDD}"/>
              </a:ext>
            </a:extLst>
          </p:cNvPr>
          <p:cNvCxnSpPr>
            <a:cxnSpLocks/>
            <a:stCxn id="190" idx="2"/>
            <a:endCxn id="309" idx="0"/>
          </p:cNvCxnSpPr>
          <p:nvPr/>
        </p:nvCxnSpPr>
        <p:spPr>
          <a:xfrm rot="5400000">
            <a:off x="8831026" y="13958465"/>
            <a:ext cx="1973566" cy="5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Соединительная линия уступом 175">
            <a:extLst>
              <a:ext uri="{FF2B5EF4-FFF2-40B4-BE49-F238E27FC236}">
                <a16:creationId xmlns:a16="http://schemas.microsoft.com/office/drawing/2014/main" id="{98E40390-8F3F-4485-854B-0B44EBE5A56D}"/>
              </a:ext>
            </a:extLst>
          </p:cNvPr>
          <p:cNvCxnSpPr>
            <a:cxnSpLocks/>
            <a:stCxn id="501" idx="2"/>
            <a:endCxn id="325" idx="0"/>
          </p:cNvCxnSpPr>
          <p:nvPr/>
        </p:nvCxnSpPr>
        <p:spPr>
          <a:xfrm rot="16200000" flipH="1">
            <a:off x="5457303" y="15004903"/>
            <a:ext cx="641590" cy="26880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5D71D052-08E8-4701-A990-B6E28724064C}"/>
              </a:ext>
            </a:extLst>
          </p:cNvPr>
          <p:cNvCxnSpPr>
            <a:cxnSpLocks/>
            <a:stCxn id="309" idx="2"/>
            <a:endCxn id="325" idx="0"/>
          </p:cNvCxnSpPr>
          <p:nvPr/>
        </p:nvCxnSpPr>
        <p:spPr>
          <a:xfrm rot="5400000">
            <a:off x="8147728" y="15002510"/>
            <a:ext cx="641590" cy="26928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33" name="Прямоугольник 232">
            <a:extLst>
              <a:ext uri="{FF2B5EF4-FFF2-40B4-BE49-F238E27FC236}">
                <a16:creationId xmlns:a16="http://schemas.microsoft.com/office/drawing/2014/main" id="{299E7B72-8D8B-4B39-882E-C32492FDFE18}"/>
              </a:ext>
            </a:extLst>
          </p:cNvPr>
          <p:cNvSpPr/>
          <p:nvPr/>
        </p:nvSpPr>
        <p:spPr>
          <a:xfrm>
            <a:off x="12703813" y="166697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Начало Голландского блицкрига (ваниль)</a:t>
            </a:r>
          </a:p>
        </p:txBody>
      </p:sp>
      <p:sp>
        <p:nvSpPr>
          <p:cNvPr id="236" name="Прямоугольник 235">
            <a:extLst>
              <a:ext uri="{FF2B5EF4-FFF2-40B4-BE49-F238E27FC236}">
                <a16:creationId xmlns:a16="http://schemas.microsoft.com/office/drawing/2014/main" id="{B0A24E0D-852C-4BB5-A023-CEFD4E07DD78}"/>
              </a:ext>
            </a:extLst>
          </p:cNvPr>
          <p:cNvSpPr/>
          <p:nvPr/>
        </p:nvSpPr>
        <p:spPr>
          <a:xfrm>
            <a:off x="10195617" y="166697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Груз наследия (ваниль)</a:t>
            </a:r>
          </a:p>
        </p:txBody>
      </p:sp>
      <p:cxnSp>
        <p:nvCxnSpPr>
          <p:cNvPr id="237" name="Прямая со стрелкой 236">
            <a:extLst>
              <a:ext uri="{FF2B5EF4-FFF2-40B4-BE49-F238E27FC236}">
                <a16:creationId xmlns:a16="http://schemas.microsoft.com/office/drawing/2014/main" id="{F7672681-CA9C-4ACF-8EF3-92486D2A15FF}"/>
              </a:ext>
            </a:extLst>
          </p:cNvPr>
          <p:cNvCxnSpPr>
            <a:cxnSpLocks/>
            <a:stCxn id="191" idx="2"/>
            <a:endCxn id="173" idx="0"/>
          </p:cNvCxnSpPr>
          <p:nvPr/>
        </p:nvCxnSpPr>
        <p:spPr>
          <a:xfrm>
            <a:off x="12501735" y="12969639"/>
            <a:ext cx="7366" cy="19784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8" name="Прямая со стрелкой 237">
            <a:extLst>
              <a:ext uri="{FF2B5EF4-FFF2-40B4-BE49-F238E27FC236}">
                <a16:creationId xmlns:a16="http://schemas.microsoft.com/office/drawing/2014/main" id="{0083E464-EC3B-4C3A-8CEE-C28F0BD1F7D5}"/>
              </a:ext>
            </a:extLst>
          </p:cNvPr>
          <p:cNvCxnSpPr>
            <a:cxnSpLocks/>
            <a:stCxn id="165" idx="2"/>
            <a:endCxn id="233" idx="0"/>
          </p:cNvCxnSpPr>
          <p:nvPr/>
        </p:nvCxnSpPr>
        <p:spPr>
          <a:xfrm>
            <a:off x="13761772" y="14487876"/>
            <a:ext cx="0" cy="21818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Соединительная линия уступом 175">
            <a:extLst>
              <a:ext uri="{FF2B5EF4-FFF2-40B4-BE49-F238E27FC236}">
                <a16:creationId xmlns:a16="http://schemas.microsoft.com/office/drawing/2014/main" id="{4D7E8979-FBA1-4522-94FB-693476A0EF01}"/>
              </a:ext>
            </a:extLst>
          </p:cNvPr>
          <p:cNvCxnSpPr>
            <a:cxnSpLocks/>
            <a:stCxn id="173" idx="2"/>
            <a:endCxn id="236" idx="0"/>
          </p:cNvCxnSpPr>
          <p:nvPr/>
        </p:nvCxnSpPr>
        <p:spPr>
          <a:xfrm rot="5400000">
            <a:off x="11560544" y="15721157"/>
            <a:ext cx="641590" cy="1255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4" name="Прямоугольник 243">
            <a:extLst>
              <a:ext uri="{FF2B5EF4-FFF2-40B4-BE49-F238E27FC236}">
                <a16:creationId xmlns:a16="http://schemas.microsoft.com/office/drawing/2014/main" id="{C20A0F9B-A045-45E4-9B64-1B31F92F7FB7}"/>
              </a:ext>
            </a:extLst>
          </p:cNvPr>
          <p:cNvSpPr/>
          <p:nvPr/>
        </p:nvSpPr>
        <p:spPr>
          <a:xfrm>
            <a:off x="683306" y="14937197"/>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Перенять разработки французского ПТО</a:t>
            </a:r>
          </a:p>
        </p:txBody>
      </p:sp>
      <p:cxnSp>
        <p:nvCxnSpPr>
          <p:cNvPr id="249" name="Прямая соединительная линия 248">
            <a:extLst>
              <a:ext uri="{FF2B5EF4-FFF2-40B4-BE49-F238E27FC236}">
                <a16:creationId xmlns:a16="http://schemas.microsoft.com/office/drawing/2014/main" id="{327B350B-FF32-49ED-AA6C-56DD4EADFCAC}"/>
              </a:ext>
            </a:extLst>
          </p:cNvPr>
          <p:cNvCxnSpPr>
            <a:cxnSpLocks/>
            <a:stCxn id="233" idx="1"/>
            <a:endCxn id="236" idx="3"/>
          </p:cNvCxnSpPr>
          <p:nvPr/>
        </p:nvCxnSpPr>
        <p:spPr>
          <a:xfrm flipH="1">
            <a:off x="12311535" y="17209714"/>
            <a:ext cx="39227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Прямая со стрелкой 249">
            <a:extLst>
              <a:ext uri="{FF2B5EF4-FFF2-40B4-BE49-F238E27FC236}">
                <a16:creationId xmlns:a16="http://schemas.microsoft.com/office/drawing/2014/main" id="{77F2F32E-2595-4AA4-AD1A-2BA9A4027810}"/>
              </a:ext>
            </a:extLst>
          </p:cNvPr>
          <p:cNvCxnSpPr>
            <a:cxnSpLocks/>
            <a:stCxn id="254" idx="2"/>
            <a:endCxn id="244" idx="0"/>
          </p:cNvCxnSpPr>
          <p:nvPr/>
        </p:nvCxnSpPr>
        <p:spPr>
          <a:xfrm>
            <a:off x="1740037" y="12969639"/>
            <a:ext cx="1228" cy="19675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75">
            <a:extLst>
              <a:ext uri="{FF2B5EF4-FFF2-40B4-BE49-F238E27FC236}">
                <a16:creationId xmlns:a16="http://schemas.microsoft.com/office/drawing/2014/main" id="{9A42F30B-E1EB-4EAF-ABF6-D9AAA745CD6B}"/>
              </a:ext>
            </a:extLst>
          </p:cNvPr>
          <p:cNvCxnSpPr>
            <a:cxnSpLocks/>
            <a:stCxn id="426" idx="2"/>
            <a:endCxn id="265" idx="0"/>
          </p:cNvCxnSpPr>
          <p:nvPr/>
        </p:nvCxnSpPr>
        <p:spPr>
          <a:xfrm rot="5400000">
            <a:off x="18244387" y="-5999816"/>
            <a:ext cx="510164" cy="22754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5">
            <a:extLst>
              <a:ext uri="{FF2B5EF4-FFF2-40B4-BE49-F238E27FC236}">
                <a16:creationId xmlns:a16="http://schemas.microsoft.com/office/drawing/2014/main" id="{E7B36EBA-A4A9-4D75-9F63-A870053E246F}"/>
              </a:ext>
            </a:extLst>
          </p:cNvPr>
          <p:cNvCxnSpPr>
            <a:cxnSpLocks/>
            <a:stCxn id="426" idx="2"/>
            <a:endCxn id="164" idx="0"/>
          </p:cNvCxnSpPr>
          <p:nvPr/>
        </p:nvCxnSpPr>
        <p:spPr>
          <a:xfrm rot="16200000" flipH="1">
            <a:off x="31192057" y="3807221"/>
            <a:ext cx="505469" cy="3135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7824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29051</TotalTime>
  <Words>7419</Words>
  <Application>Microsoft Office PowerPoint</Application>
  <PresentationFormat>Произвольный</PresentationFormat>
  <Paragraphs>270</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Times New Roman</vt:lpstr>
      <vt:lpstr>Тема Office</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1694</cp:revision>
  <dcterms:created xsi:type="dcterms:W3CDTF">2018-10-23T08:09:21Z</dcterms:created>
  <dcterms:modified xsi:type="dcterms:W3CDTF">2023-06-06T06:52:19Z</dcterms:modified>
</cp:coreProperties>
</file>