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210" d="100"/>
          <a:sy n="210" d="100"/>
        </p:scale>
        <p:origin x="-7404" y="-1579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06.06.2023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2144806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1080405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3242442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11080405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4308386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2686107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2144805" y="1307518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4301563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3233475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3235617" y="138852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4311185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2695206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2" name="Соединительная линия уступом 51"/>
          <p:cNvCxnSpPr>
            <a:stCxn id="33" idx="2"/>
            <a:endCxn id="34" idx="0"/>
          </p:cNvCxnSpPr>
          <p:nvPr/>
        </p:nvCxnSpPr>
        <p:spPr>
          <a:xfrm rot="5400000">
            <a:off x="12762043" y="12687961"/>
            <a:ext cx="233153" cy="541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33" idx="2"/>
            <a:endCxn id="37" idx="0"/>
          </p:cNvCxnSpPr>
          <p:nvPr/>
        </p:nvCxnSpPr>
        <p:spPr>
          <a:xfrm rot="16200000" flipH="1">
            <a:off x="13305240" y="12686066"/>
            <a:ext cx="235428" cy="5473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4094631" y="13219471"/>
            <a:ext cx="272102" cy="10680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3696638" y="13617464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33" idx="2"/>
            <a:endCxn id="51" idx="0"/>
          </p:cNvCxnSpPr>
          <p:nvPr/>
        </p:nvCxnSpPr>
        <p:spPr>
          <a:xfrm>
            <a:off x="13149270" y="12842036"/>
            <a:ext cx="9099" cy="18760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3282131" y="14301479"/>
            <a:ext cx="292888" cy="5404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3828896" y="14587600"/>
            <a:ext cx="274925" cy="16159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2215899" y="14585798"/>
            <a:ext cx="270141" cy="161480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3297700" y="15118797"/>
            <a:ext cx="268575" cy="5472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2748099" y="15117998"/>
            <a:ext cx="270141" cy="5504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3766791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3817923" y="14306097"/>
            <a:ext cx="292889" cy="5311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4353059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1607078" y="1388956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1607078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6370687" y="1229927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6370704" y="1307518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7409811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311184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11080406" y="1228562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420610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7409810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2743804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1543568" y="12825625"/>
            <a:ext cx="1" cy="2518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213473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2695207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2211604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829386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3061183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3113393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217600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5333043" y="130774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60418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10032487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10032487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8958118" y="1230244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10910671" y="11652727"/>
            <a:ext cx="217876" cy="10479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9841118" y="11647913"/>
            <a:ext cx="234697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10495650" y="12067749"/>
            <a:ext cx="0" cy="23469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0041177" y="1309591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10373260" y="12964836"/>
            <a:ext cx="253470" cy="86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9836075" y="12427651"/>
            <a:ext cx="253470" cy="10830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268040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3113165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319673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217486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319901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276510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159482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300934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365989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3113393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159482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270793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3011597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3291840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4311183" y="1152067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162" name="Соединительная линия уступом 161"/>
          <p:cNvCxnSpPr>
            <a:stCxn id="161" idx="2"/>
            <a:endCxn id="33" idx="0"/>
          </p:cNvCxnSpPr>
          <p:nvPr/>
        </p:nvCxnSpPr>
        <p:spPr>
          <a:xfrm rot="5400000">
            <a:off x="13841129" y="11368819"/>
            <a:ext cx="241358" cy="162507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1670853" y="13490178"/>
            <a:ext cx="272102" cy="5266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2201917" y="13483514"/>
            <a:ext cx="274377" cy="5377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2070241" y="14429566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161" idx="2"/>
            <a:endCxn id="60" idx="0"/>
          </p:cNvCxnSpPr>
          <p:nvPr/>
        </p:nvCxnSpPr>
        <p:spPr>
          <a:xfrm>
            <a:off x="14774346" y="12060678"/>
            <a:ext cx="1" cy="234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5334111" y="138774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cxnSp>
        <p:nvCxnSpPr>
          <p:cNvPr id="223" name="Прямая со стрелкой 222"/>
          <p:cNvCxnSpPr>
            <a:stCxn id="60" idx="2"/>
            <a:endCxn id="32" idx="0"/>
          </p:cNvCxnSpPr>
          <p:nvPr/>
        </p:nvCxnSpPr>
        <p:spPr>
          <a:xfrm flipH="1">
            <a:off x="14771549" y="12834967"/>
            <a:ext cx="2798" cy="2402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61" idx="2"/>
            <a:endCxn id="103" idx="0"/>
          </p:cNvCxnSpPr>
          <p:nvPr/>
        </p:nvCxnSpPr>
        <p:spPr>
          <a:xfrm rot="16200000" flipH="1">
            <a:off x="15684801" y="11150223"/>
            <a:ext cx="238595" cy="20595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03" idx="2"/>
            <a:endCxn id="186" idx="0"/>
          </p:cNvCxnSpPr>
          <p:nvPr/>
        </p:nvCxnSpPr>
        <p:spPr>
          <a:xfrm rot="5400000">
            <a:off x="16195933" y="12439546"/>
            <a:ext cx="238191" cy="1037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03" idx="2"/>
            <a:endCxn id="105" idx="0"/>
          </p:cNvCxnSpPr>
          <p:nvPr/>
        </p:nvCxnSpPr>
        <p:spPr>
          <a:xfrm rot="16200000" flipH="1">
            <a:off x="17234317" y="12438806"/>
            <a:ext cx="238191" cy="1039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Прямая со стрелкой 234"/>
          <p:cNvCxnSpPr>
            <a:stCxn id="186" idx="2"/>
            <a:endCxn id="102" idx="0"/>
          </p:cNvCxnSpPr>
          <p:nvPr/>
        </p:nvCxnSpPr>
        <p:spPr>
          <a:xfrm>
            <a:off x="15796206" y="13617464"/>
            <a:ext cx="1068" cy="2599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 стрелкой 242"/>
          <p:cNvCxnSpPr>
            <a:stCxn id="105" idx="2"/>
            <a:endCxn id="75" idx="0"/>
          </p:cNvCxnSpPr>
          <p:nvPr/>
        </p:nvCxnSpPr>
        <p:spPr>
          <a:xfrm flipH="1">
            <a:off x="17872973" y="13617464"/>
            <a:ext cx="1" cy="27210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103" idx="2"/>
            <a:endCxn id="104" idx="0"/>
          </p:cNvCxnSpPr>
          <p:nvPr/>
        </p:nvCxnSpPr>
        <p:spPr>
          <a:xfrm>
            <a:off x="16833850" y="12839273"/>
            <a:ext cx="17" cy="2359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680512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2588802" y="1229496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152718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258880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2588803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7914396" y="1308230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7910199" y="1231779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858121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862260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815484" y="12302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8973264" y="130750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815483" y="1307585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815486" y="138859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8272700" y="11911297"/>
            <a:ext cx="216450" cy="2111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9312565" y="12951162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7194405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16200000" flipH="1">
            <a:off x="7718764" y="11663197"/>
            <a:ext cx="257118" cy="10520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128" idx="2"/>
            <a:endCxn id="132" idx="0"/>
          </p:cNvCxnSpPr>
          <p:nvPr/>
        </p:nvCxnSpPr>
        <p:spPr>
          <a:xfrm flipH="1">
            <a:off x="6278646" y="12842703"/>
            <a:ext cx="1" cy="233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6278646" y="13615856"/>
            <a:ext cx="3" cy="2700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957021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9503317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8444856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10547039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972810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cxnSp>
        <p:nvCxnSpPr>
          <p:cNvPr id="178" name="Прямая со стрелкой 177"/>
          <p:cNvCxnSpPr>
            <a:stCxn id="129" idx="2"/>
            <a:endCxn id="177" idx="0"/>
          </p:cNvCxnSpPr>
          <p:nvPr/>
        </p:nvCxnSpPr>
        <p:spPr>
          <a:xfrm flipH="1">
            <a:off x="9435973" y="13615024"/>
            <a:ext cx="454" cy="26981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7395884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10027628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958120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917746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10032488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958119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865306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917746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9495303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10538422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7461081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988086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8765474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9286197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823629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8515283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9036491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9565722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10099004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9024749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10090916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9553979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10075840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10612776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9561685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884444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10421628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10641789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10120526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4722098" y="12299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4721682" y="1307746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1527183" y="138843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440066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3680509" y="130722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3680510" y="1229927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5184845" y="12839272"/>
            <a:ext cx="416" cy="23819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>
            <a:off x="1990346" y="13612237"/>
            <a:ext cx="0" cy="2720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113" idx="2"/>
            <a:endCxn id="327" idx="0"/>
          </p:cNvCxnSpPr>
          <p:nvPr/>
        </p:nvCxnSpPr>
        <p:spPr>
          <a:xfrm rot="16200000" flipH="1">
            <a:off x="4548707" y="11662717"/>
            <a:ext cx="231523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113" idx="2"/>
            <a:endCxn id="117" idx="0"/>
          </p:cNvCxnSpPr>
          <p:nvPr/>
        </p:nvCxnSpPr>
        <p:spPr>
          <a:xfrm rot="5400000">
            <a:off x="3484211" y="11635503"/>
            <a:ext cx="227218" cy="10917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338"/>
          <p:cNvCxnSpPr>
            <a:stCxn id="117" idx="2"/>
            <a:endCxn id="118" idx="0"/>
          </p:cNvCxnSpPr>
          <p:nvPr/>
        </p:nvCxnSpPr>
        <p:spPr>
          <a:xfrm rot="5400000">
            <a:off x="2402521" y="12422793"/>
            <a:ext cx="237270" cy="10616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Соединительная линия уступом 339"/>
          <p:cNvCxnSpPr>
            <a:stCxn id="113" idx="2"/>
            <a:endCxn id="334" idx="0"/>
          </p:cNvCxnSpPr>
          <p:nvPr/>
        </p:nvCxnSpPr>
        <p:spPr>
          <a:xfrm rot="5400000">
            <a:off x="4027912" y="12183510"/>
            <a:ext cx="231524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2385108" y="13217475"/>
            <a:ext cx="272096" cy="106162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1308124" y="13207343"/>
            <a:ext cx="277329" cy="10871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348"/>
          <p:cNvCxnSpPr>
            <a:stCxn id="334" idx="2"/>
            <a:endCxn id="121" idx="0"/>
          </p:cNvCxnSpPr>
          <p:nvPr/>
        </p:nvCxnSpPr>
        <p:spPr>
          <a:xfrm rot="5400000">
            <a:off x="3481338" y="12409902"/>
            <a:ext cx="232964" cy="10917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334" idx="2"/>
            <a:endCxn id="333" idx="0"/>
          </p:cNvCxnSpPr>
          <p:nvPr/>
        </p:nvCxnSpPr>
        <p:spPr>
          <a:xfrm flipH="1">
            <a:off x="4143672" y="12839273"/>
            <a:ext cx="1" cy="23296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117" idx="2"/>
            <a:endCxn id="121" idx="0"/>
          </p:cNvCxnSpPr>
          <p:nvPr/>
        </p:nvCxnSpPr>
        <p:spPr>
          <a:xfrm>
            <a:off x="3051965" y="12834967"/>
            <a:ext cx="1" cy="23727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3680508" y="138776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cxnSp>
        <p:nvCxnSpPr>
          <p:cNvPr id="360" name="Прямая со стрелкой 359"/>
          <p:cNvCxnSpPr>
            <a:stCxn id="333" idx="2"/>
            <a:endCxn id="359" idx="0"/>
          </p:cNvCxnSpPr>
          <p:nvPr/>
        </p:nvCxnSpPr>
        <p:spPr>
          <a:xfrm flipH="1">
            <a:off x="4143671" y="13612237"/>
            <a:ext cx="1" cy="26539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/>
          <p:cNvSpPr/>
          <p:nvPr/>
        </p:nvSpPr>
        <p:spPr>
          <a:xfrm>
            <a:off x="4722099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4722099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5" name="Соединительная линия уступом 364"/>
          <p:cNvCxnSpPr>
            <a:stCxn id="333" idx="2"/>
            <a:endCxn id="363" idx="0"/>
          </p:cNvCxnSpPr>
          <p:nvPr/>
        </p:nvCxnSpPr>
        <p:spPr>
          <a:xfrm rot="16200000" flipH="1">
            <a:off x="4531772" y="13224137"/>
            <a:ext cx="265390" cy="104159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5185262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7381996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4829819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4883261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527184" y="122912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cxnSp>
        <p:nvCxnSpPr>
          <p:cNvPr id="234" name="Соединительная линия уступом 233"/>
          <p:cNvCxnSpPr>
            <a:stCxn id="113" idx="2"/>
            <a:endCxn id="233" idx="0"/>
          </p:cNvCxnSpPr>
          <p:nvPr/>
        </p:nvCxnSpPr>
        <p:spPr>
          <a:xfrm rot="5400000">
            <a:off x="2955268" y="11102828"/>
            <a:ext cx="223486" cy="21533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Прямоугольник 235"/>
          <p:cNvSpPr/>
          <p:nvPr/>
        </p:nvSpPr>
        <p:spPr>
          <a:xfrm>
            <a:off x="3680513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722099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4514221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stCxn id="359" idx="2"/>
            <a:endCxn id="236" idx="0"/>
          </p:cNvCxnSpPr>
          <p:nvPr/>
        </p:nvCxnSpPr>
        <p:spPr>
          <a:xfrm>
            <a:off x="4143671" y="14417627"/>
            <a:ext cx="5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5185262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stCxn id="127" idx="2"/>
            <a:endCxn id="132" idx="0"/>
          </p:cNvCxnSpPr>
          <p:nvPr/>
        </p:nvCxnSpPr>
        <p:spPr>
          <a:xfrm rot="5400000">
            <a:off x="6693394" y="12443827"/>
            <a:ext cx="217282" cy="104677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20504997" y="1471094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2169340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555768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189259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858672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2095097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10041023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961079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910469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738136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135564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974449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471376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347114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868080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439747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960712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281891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2063433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196960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302744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407071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213571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738137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306204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375772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638395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844586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738136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898949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634369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784453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952459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716776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848836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905932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959905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952458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844586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738137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635338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527323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52732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792330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686253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580724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469181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792330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686253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580724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898949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719370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823994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770755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614781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573640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680686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931141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890902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998775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531606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587377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585599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641371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694135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747380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637012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692784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745548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798793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690223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745995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798759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852004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669395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722129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775197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828477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722226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774961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828029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881309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561813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778885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727971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830769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673357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884962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784453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914396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292983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399406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827771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6675412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2081654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2001366" y="1388845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2002380" y="14729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351467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404678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385616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584342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225315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20490471" y="1229827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974449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347342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243394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356216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135122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246809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301059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357356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300021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354270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410567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227754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336027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2082056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127971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356319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244812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334211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390078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135577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181438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3111372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3114044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3116937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558672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1033183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2095289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087864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1565632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cxnSp>
        <p:nvCxnSpPr>
          <p:cNvPr id="472" name="Прямая со стрелкой 471"/>
          <p:cNvCxnSpPr>
            <a:cxnSpLocks/>
            <a:stCxn id="226" idx="2"/>
            <a:endCxn id="274" idx="0"/>
          </p:cNvCxnSpPr>
          <p:nvPr/>
        </p:nvCxnSpPr>
        <p:spPr>
          <a:xfrm flipH="1">
            <a:off x="10504186" y="13635916"/>
            <a:ext cx="154" cy="2481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7" name="Прямоугольник 476"/>
          <p:cNvSpPr/>
          <p:nvPr/>
        </p:nvSpPr>
        <p:spPr>
          <a:xfrm>
            <a:off x="5830174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6157954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6374460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6372480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954366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802465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6378415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5262138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5262137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4157732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4155754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4155753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5320280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6430623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878420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5069026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6461408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7040327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4618917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4618916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5725300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835643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835643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393431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455086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536849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555820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555794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657869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638294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536347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637684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602111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259789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609622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635061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681377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898949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864055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917955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420060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2513650" y="1229739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20998073" y="138874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2512768" y="1306820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21507318" y="1151866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8429211" y="1389011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9475376" y="1388923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20489313" y="13074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21503244" y="130682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1502363" y="1229563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8943305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21342250" y="11670045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2354280" y="11674861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2075344" y="13499267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2580107" y="13492629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2314320" y="14578662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1812181" y="14076523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9012873" y="13496516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20060682" y="12184063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9536395" y="13487087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20952476" y="12838277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1965526" y="12058660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1965526" y="12835631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2975931" y="12837395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8431992" y="147079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9477668" y="1470341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7411968" y="147064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8435010" y="15537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7415025" y="155333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9479174" y="155401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8440411" y="1634414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9479894" y="16342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9938539" y="14429232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9940831" y="15243415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9942337" y="16080139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8892374" y="14430112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8895155" y="15247942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8898173" y="16077122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8245593" y="14059651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7875131" y="15246433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9361335" y="15807122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21070307" y="13496539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20312492" y="14055278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2191298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967647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1622297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2154339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3574535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3577207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2021835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2700074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1710915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2213484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346984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466377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263802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327718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70372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277269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328520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193242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3010916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3011007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912289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3094518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3069560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3019073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3072279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3022001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910469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142504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3092007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914912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815738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3011235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911151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994590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3057323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807656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863392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810158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862247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3040487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902790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758069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850701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816941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869144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715699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766879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994480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3045659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457718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555833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657501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555738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602054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602054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458794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540885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539854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639450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602111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967537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916528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657869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704185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197793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248773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807656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942918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913113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923688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811974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872921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862840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908563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657304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703620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457798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504035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657671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703987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868114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868026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811874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953543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951314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829525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914343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2020765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1093612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1000980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735376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842598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319217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411849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593227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593014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488552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488490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377493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433693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704060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811441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648342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319032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434189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702080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593147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581185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685779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639330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534807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758598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492974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377934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378474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593035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574921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708419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425205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516369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766014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819478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640059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678797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572034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639463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423810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480009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424251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259926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648400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657304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744400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703620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972008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562359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639351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740349" y="446288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Лузитанский</a:t>
            </a:r>
            <a:r>
              <a:rPr lang="ru-RU" sz="700" dirty="0"/>
              <a:t> </a:t>
            </a:r>
            <a:r>
              <a:rPr lang="ru-RU" sz="700" dirty="0" err="1"/>
              <a:t>интегрализм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5289811" y="52980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630588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713994" y="6840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555720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1210825" y="530365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2196724" y="530274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630761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194538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1698550" y="684157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710409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322103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425980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414736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3222221" y="684266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197503" y="609295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sp>
        <p:nvSpPr>
          <p:cNvPr id="739" name="Прямоугольник 738"/>
          <p:cNvSpPr/>
          <p:nvPr/>
        </p:nvSpPr>
        <p:spPr>
          <a:xfrm>
            <a:off x="5280026" y="609376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Испанской фалангой</a:t>
            </a:r>
          </a:p>
        </p:txBody>
      </p:sp>
      <p:cxnSp>
        <p:nvCxnSpPr>
          <p:cNvPr id="741" name="Прямая соединительная линия 740"/>
          <p:cNvCxnSpPr>
            <a:stCxn id="738" idx="3"/>
            <a:endCxn id="808" idx="1"/>
          </p:cNvCxnSpPr>
          <p:nvPr/>
        </p:nvCxnSpPr>
        <p:spPr>
          <a:xfrm>
            <a:off x="3123828" y="6362957"/>
            <a:ext cx="102381" cy="4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700" idx="2"/>
            <a:endCxn id="725" idx="0"/>
          </p:cNvCxnSpPr>
          <p:nvPr/>
        </p:nvCxnSpPr>
        <p:spPr>
          <a:xfrm rot="5400000">
            <a:off x="3796205" y="4890884"/>
            <a:ext cx="295303" cy="5193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stCxn id="700" idx="2"/>
            <a:endCxn id="727" idx="0"/>
          </p:cNvCxnSpPr>
          <p:nvPr/>
        </p:nvCxnSpPr>
        <p:spPr>
          <a:xfrm rot="16200000" flipH="1">
            <a:off x="4315589" y="4890811"/>
            <a:ext cx="295303" cy="5194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Соединительная линия уступом 753"/>
          <p:cNvCxnSpPr>
            <a:stCxn id="700" idx="2"/>
            <a:endCxn id="706" idx="0"/>
          </p:cNvCxnSpPr>
          <p:nvPr/>
        </p:nvCxnSpPr>
        <p:spPr>
          <a:xfrm rot="16200000" flipH="1">
            <a:off x="4830658" y="4375743"/>
            <a:ext cx="295171" cy="15494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stCxn id="700" idx="2"/>
            <a:endCxn id="713" idx="0"/>
          </p:cNvCxnSpPr>
          <p:nvPr/>
        </p:nvCxnSpPr>
        <p:spPr>
          <a:xfrm rot="5400000">
            <a:off x="2788365" y="3888512"/>
            <a:ext cx="300770" cy="25295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Соединительная линия уступом 760"/>
          <p:cNvCxnSpPr>
            <a:stCxn id="700" idx="2"/>
            <a:endCxn id="715" idx="0"/>
          </p:cNvCxnSpPr>
          <p:nvPr/>
        </p:nvCxnSpPr>
        <p:spPr>
          <a:xfrm rot="5400000">
            <a:off x="3281775" y="4381002"/>
            <a:ext cx="299851" cy="15436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stCxn id="700" idx="2"/>
            <a:endCxn id="708" idx="0"/>
          </p:cNvCxnSpPr>
          <p:nvPr/>
        </p:nvCxnSpPr>
        <p:spPr>
          <a:xfrm rot="16200000" flipH="1">
            <a:off x="5339309" y="3867092"/>
            <a:ext cx="293944" cy="25655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664178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stCxn id="713" idx="2"/>
            <a:endCxn id="724" idx="0"/>
          </p:cNvCxnSpPr>
          <p:nvPr/>
        </p:nvCxnSpPr>
        <p:spPr>
          <a:xfrm rot="5400000">
            <a:off x="1299131" y="5718100"/>
            <a:ext cx="249298" cy="5004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stCxn id="713" idx="2"/>
            <a:endCxn id="722" idx="0"/>
          </p:cNvCxnSpPr>
          <p:nvPr/>
        </p:nvCxnSpPr>
        <p:spPr>
          <a:xfrm rot="16200000" flipH="1">
            <a:off x="1418893" y="6098753"/>
            <a:ext cx="997915" cy="487725"/>
          </a:xfrm>
          <a:prstGeom prst="bentConnector3">
            <a:avLst>
              <a:gd name="adj1" fmla="val 126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4255982" y="684493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564436" y="4934423"/>
            <a:ext cx="254765" cy="206230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Соединительная линия уступом 782"/>
          <p:cNvCxnSpPr>
            <a:stCxn id="727" idx="2"/>
            <a:endCxn id="739" idx="0"/>
          </p:cNvCxnSpPr>
          <p:nvPr/>
        </p:nvCxnSpPr>
        <p:spPr>
          <a:xfrm rot="16200000" flipH="1">
            <a:off x="5105295" y="5455866"/>
            <a:ext cx="255569" cy="102022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stCxn id="725" idx="2"/>
            <a:endCxn id="738" idx="0"/>
          </p:cNvCxnSpPr>
          <p:nvPr/>
        </p:nvCxnSpPr>
        <p:spPr>
          <a:xfrm rot="5400000">
            <a:off x="3045051" y="5453807"/>
            <a:ext cx="254765" cy="102353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Соединительная линия уступом 788"/>
          <p:cNvCxnSpPr>
            <a:stCxn id="725" idx="2"/>
            <a:endCxn id="739" idx="0"/>
          </p:cNvCxnSpPr>
          <p:nvPr/>
        </p:nvCxnSpPr>
        <p:spPr>
          <a:xfrm rot="16200000" flipH="1">
            <a:off x="4585910" y="4936481"/>
            <a:ext cx="255569" cy="205898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683240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173572" y="6632957"/>
            <a:ext cx="3585" cy="20736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7348988" y="8371790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8449909" y="91678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08" name="Прямоугольник 807"/>
          <p:cNvSpPr/>
          <p:nvPr/>
        </p:nvSpPr>
        <p:spPr>
          <a:xfrm>
            <a:off x="3226209" y="6093434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Италии</a:t>
            </a:r>
          </a:p>
        </p:txBody>
      </p:sp>
      <p:cxnSp>
        <p:nvCxnSpPr>
          <p:cNvPr id="810" name="Прямая соединительная линия 809"/>
          <p:cNvCxnSpPr>
            <a:stCxn id="690" idx="3"/>
            <a:endCxn id="739" idx="1"/>
          </p:cNvCxnSpPr>
          <p:nvPr/>
        </p:nvCxnSpPr>
        <p:spPr>
          <a:xfrm>
            <a:off x="5190137" y="6362207"/>
            <a:ext cx="89889" cy="155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812"/>
          <p:cNvCxnSpPr>
            <a:stCxn id="808" idx="2"/>
            <a:endCxn id="779" idx="0"/>
          </p:cNvCxnSpPr>
          <p:nvPr/>
        </p:nvCxnSpPr>
        <p:spPr>
          <a:xfrm rot="16200000" flipH="1">
            <a:off x="4098507" y="6224298"/>
            <a:ext cx="211503" cy="10297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815"/>
          <p:cNvCxnSpPr>
            <a:stCxn id="808" idx="2"/>
            <a:endCxn id="736" idx="0"/>
          </p:cNvCxnSpPr>
          <p:nvPr/>
        </p:nvCxnSpPr>
        <p:spPr>
          <a:xfrm rot="5400000">
            <a:off x="3582764" y="6736054"/>
            <a:ext cx="209229" cy="39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8" name="Прямоугольник 827"/>
          <p:cNvSpPr/>
          <p:nvPr/>
        </p:nvSpPr>
        <p:spPr>
          <a:xfrm>
            <a:off x="7351263" y="918148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6286738" y="98843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 (аннексия против </a:t>
            </a:r>
            <a:r>
              <a:rPr lang="ru-RU" sz="700" dirty="0" err="1"/>
              <a:t>цейлона</a:t>
            </a:r>
            <a:r>
              <a:rPr lang="ru-RU" sz="700" dirty="0"/>
              <a:t>)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9520585" y="9170113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1055068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691793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stCxn id="736" idx="2"/>
            <a:endCxn id="805" idx="0"/>
          </p:cNvCxnSpPr>
          <p:nvPr/>
        </p:nvCxnSpPr>
        <p:spPr>
          <a:xfrm rot="16200000" flipH="1">
            <a:off x="5254204" y="5813842"/>
            <a:ext cx="989127" cy="4126767"/>
          </a:xfrm>
          <a:prstGeom prst="bentConnector3">
            <a:avLst>
              <a:gd name="adj1" fmla="val 10064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stCxn id="779" idx="2"/>
            <a:endCxn id="805" idx="0"/>
          </p:cNvCxnSpPr>
          <p:nvPr/>
        </p:nvCxnSpPr>
        <p:spPr>
          <a:xfrm rot="16200000" flipH="1">
            <a:off x="5772222" y="6331860"/>
            <a:ext cx="986853" cy="3093006"/>
          </a:xfrm>
          <a:prstGeom prst="bentConnector3">
            <a:avLst>
              <a:gd name="adj1" fmla="val 9972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Соединительная линия уступом 859"/>
          <p:cNvCxnSpPr>
            <a:stCxn id="739" idx="2"/>
            <a:endCxn id="779" idx="0"/>
          </p:cNvCxnSpPr>
          <p:nvPr/>
        </p:nvCxnSpPr>
        <p:spPr>
          <a:xfrm rot="5400000">
            <a:off x="5125579" y="6227327"/>
            <a:ext cx="211176" cy="1024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068172" y="6225451"/>
            <a:ext cx="209706" cy="10247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8452183" y="987297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7353538" y="98729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7355812" y="105508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6282189" y="91701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5219938" y="9172387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stCxn id="700" idx="2"/>
            <a:endCxn id="650" idx="0"/>
          </p:cNvCxnSpPr>
          <p:nvPr/>
        </p:nvCxnSpPr>
        <p:spPr>
          <a:xfrm rot="16200000" flipH="1">
            <a:off x="5866192" y="3340208"/>
            <a:ext cx="288051" cy="361341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899960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6617328" y="7977563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8768788" y="7955152"/>
            <a:ext cx="258323" cy="21715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7149591" y="8507552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8234587" y="8489353"/>
            <a:ext cx="256048" cy="11009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7812151" y="8911790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6745352" y="9710113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7814426" y="9721486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8913072" y="9707838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7816701" y="10412973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490072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4263812" y="609220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Свой путь</a:t>
            </a:r>
          </a:p>
        </p:txBody>
      </p:sp>
      <p:cxnSp>
        <p:nvCxnSpPr>
          <p:cNvPr id="730" name="Прямая соединительная линия 729"/>
          <p:cNvCxnSpPr>
            <a:stCxn id="808" idx="3"/>
            <a:endCxn id="690" idx="1"/>
          </p:cNvCxnSpPr>
          <p:nvPr/>
        </p:nvCxnSpPr>
        <p:spPr>
          <a:xfrm flipV="1">
            <a:off x="4152534" y="6362207"/>
            <a:ext cx="111278" cy="12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4100952" y="6216640"/>
            <a:ext cx="210456" cy="104159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Соединительная линия уступом 731"/>
          <p:cNvCxnSpPr>
            <a:stCxn id="727" idx="2"/>
            <a:endCxn id="808" idx="0"/>
          </p:cNvCxnSpPr>
          <p:nvPr/>
        </p:nvCxnSpPr>
        <p:spPr>
          <a:xfrm rot="5400000">
            <a:off x="4078550" y="5449015"/>
            <a:ext cx="255242" cy="103359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4078580" y="5443811"/>
            <a:ext cx="254015" cy="1042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5400000">
            <a:off x="4616695" y="6734657"/>
            <a:ext cx="212730" cy="78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206846" y="76334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stCxn id="722" idx="2"/>
            <a:endCxn id="735" idx="0"/>
          </p:cNvCxnSpPr>
          <p:nvPr/>
        </p:nvCxnSpPr>
        <p:spPr>
          <a:xfrm rot="5400000">
            <a:off x="1789938" y="7261645"/>
            <a:ext cx="251847" cy="4917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stCxn id="709" idx="2"/>
            <a:endCxn id="735" idx="0"/>
          </p:cNvCxnSpPr>
          <p:nvPr/>
        </p:nvCxnSpPr>
        <p:spPr>
          <a:xfrm rot="16200000" flipH="1">
            <a:off x="1297031" y="7260443"/>
            <a:ext cx="253104" cy="4928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106858" y="763092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stCxn id="724" idx="2"/>
            <a:endCxn id="748" idx="0"/>
          </p:cNvCxnSpPr>
          <p:nvPr/>
        </p:nvCxnSpPr>
        <p:spPr>
          <a:xfrm rot="5400000">
            <a:off x="372815" y="6830164"/>
            <a:ext cx="997965" cy="603551"/>
          </a:xfrm>
          <a:prstGeom prst="bentConnector3">
            <a:avLst>
              <a:gd name="adj1" fmla="val 724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104318" y="842276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stCxn id="748" idx="2"/>
            <a:endCxn id="753" idx="0"/>
          </p:cNvCxnSpPr>
          <p:nvPr/>
        </p:nvCxnSpPr>
        <p:spPr>
          <a:xfrm flipH="1">
            <a:off x="567481" y="8170922"/>
            <a:ext cx="2540" cy="25183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738610" y="368187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stCxn id="759" idx="2"/>
            <a:endCxn id="700" idx="0"/>
          </p:cNvCxnSpPr>
          <p:nvPr/>
        </p:nvCxnSpPr>
        <p:spPr>
          <a:xfrm>
            <a:off x="4201773" y="4221871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>
            <a:off x="4664935" y="3951871"/>
            <a:ext cx="8527237" cy="86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602036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2711973" y="762693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stCxn id="725" idx="2"/>
            <a:endCxn id="742" idx="0"/>
          </p:cNvCxnSpPr>
          <p:nvPr/>
        </p:nvCxnSpPr>
        <p:spPr>
          <a:xfrm rot="5400000">
            <a:off x="2535295" y="6478033"/>
            <a:ext cx="1788746" cy="509064"/>
          </a:xfrm>
          <a:prstGeom prst="bentConnector3">
            <a:avLst>
              <a:gd name="adj1" fmla="val 727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921972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927735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980924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2014604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186970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187197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233286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141103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193646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165026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208231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821874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842354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842232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744214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8778089" y="7204902"/>
            <a:ext cx="200951" cy="213282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208109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156784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261391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254425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272283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219979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249416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888671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888549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948181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929204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136616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842349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953371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948547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874909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948425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994741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948394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1006795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156662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202978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261879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307707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1054393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1054129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1054271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1100446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1059368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1054399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1100587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1100709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1037597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141838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842110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888427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948790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931276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928057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994710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664589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3682188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4143676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4530024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026786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2026953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922450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2119418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815142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2073102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245940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192729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2008160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974367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2081549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2030936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2084694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2066999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2028628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138490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2081884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814263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954401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975174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2089802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2036379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127865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144315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2087499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141749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198046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2033418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868022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871000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925428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921780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982871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2014413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188899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138453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867352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929483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875583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758659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804975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302111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195226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246007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251916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358046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364625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593742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711591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2020683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921702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977272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968019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2028012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976985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2074328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2014335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4058922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4013217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4059016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4005161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4024250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4091287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7348987" y="6100145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874176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767993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758673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703521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593742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702175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748396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737992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714919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749837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765328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651636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350560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351358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504910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289072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865699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 </a:t>
            </a:r>
            <a:r>
              <a:rPr lang="ru-RU" sz="200" dirty="0"/>
              <a:t>(Во-первых, </a:t>
            </a:r>
            <a:r>
              <a:rPr lang="ru-RU" sz="200" dirty="0" err="1"/>
              <a:t>провести«зачистку</a:t>
            </a:r>
            <a:r>
              <a:rPr lang="ru-RU" sz="200" dirty="0"/>
              <a:t>» земельных угодий для португальских переселенцев в </a:t>
            </a:r>
            <a:r>
              <a:rPr lang="ru-RU" sz="200" dirty="0" err="1"/>
              <a:t>интересахналаживания</a:t>
            </a:r>
            <a:r>
              <a:rPr lang="ru-RU" sz="200" dirty="0"/>
              <a:t> аграрного производства.)</a:t>
            </a:r>
            <a:endParaRPr lang="ru-RU" sz="700" dirty="0"/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864645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 </a:t>
            </a:r>
            <a:r>
              <a:rPr lang="ru-RU" sz="200" dirty="0"/>
              <a:t>(декрет о де-</a:t>
            </a:r>
            <a:r>
              <a:rPr lang="ru-RU" sz="200" dirty="0" err="1"/>
              <a:t>фактосгоне</a:t>
            </a:r>
            <a:r>
              <a:rPr lang="ru-RU" sz="200" dirty="0"/>
              <a:t> коренного населения с традиционных мест проживания в </a:t>
            </a:r>
            <a:r>
              <a:rPr lang="ru-RU" sz="200" dirty="0" err="1"/>
              <a:t>новые«туземные</a:t>
            </a:r>
            <a:r>
              <a:rPr lang="ru-RU" sz="200" dirty="0"/>
              <a:t> деревни». Это начинание продолжил губернатор </a:t>
            </a:r>
            <a:r>
              <a:rPr lang="ru-RU" sz="200" dirty="0" err="1"/>
              <a:t>АлваруНевиш</a:t>
            </a:r>
            <a:r>
              <a:rPr lang="ru-RU" sz="200" dirty="0"/>
              <a:t> да </a:t>
            </a:r>
            <a:r>
              <a:rPr lang="ru-RU" sz="200" dirty="0" err="1"/>
              <a:t>Фонтура</a:t>
            </a:r>
            <a:r>
              <a:rPr lang="ru-RU" sz="200" dirty="0"/>
              <a:t> (1937-1939 гг.).)</a:t>
            </a:r>
            <a:endParaRPr lang="ru-RU" sz="700" dirty="0"/>
          </a:p>
        </p:txBody>
      </p:sp>
      <p:cxnSp>
        <p:nvCxnSpPr>
          <p:cNvPr id="875" name="Соединительная линия уступом 139">
            <a:extLst>
              <a:ext uri="{FF2B5EF4-FFF2-40B4-BE49-F238E27FC236}">
                <a16:creationId xmlns:a16="http://schemas.microsoft.com/office/drawing/2014/main" id="{A467CA0E-7A05-41F6-AE2E-B47A67C10404}"/>
              </a:ext>
            </a:extLst>
          </p:cNvPr>
          <p:cNvCxnSpPr>
            <a:cxnSpLocks/>
            <a:stCxn id="125" idx="2"/>
            <a:endCxn id="128" idx="0"/>
          </p:cNvCxnSpPr>
          <p:nvPr/>
        </p:nvCxnSpPr>
        <p:spPr>
          <a:xfrm rot="5400000">
            <a:off x="6678953" y="11660372"/>
            <a:ext cx="242026" cy="10426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914159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 </a:t>
            </a:r>
            <a:r>
              <a:rPr lang="ru-RU" sz="100" dirty="0"/>
              <a:t>(Во-вторых, </a:t>
            </a:r>
            <a:r>
              <a:rPr lang="ru-RU" sz="100" dirty="0" err="1"/>
              <a:t>обеспечитьбольшую</a:t>
            </a:r>
            <a:r>
              <a:rPr lang="ru-RU" sz="100" dirty="0"/>
              <a:t> концентрацию «туземного» населения, что </a:t>
            </a:r>
            <a:r>
              <a:rPr lang="ru-RU" sz="100" dirty="0" err="1"/>
              <a:t>позволялобы</a:t>
            </a:r>
            <a:r>
              <a:rPr lang="ru-RU" sz="100" dirty="0"/>
              <a:t> усилить административный контроль: повысить </a:t>
            </a:r>
            <a:r>
              <a:rPr lang="ru-RU" sz="100" dirty="0" err="1"/>
              <a:t>собираемостьналогов</a:t>
            </a:r>
            <a:r>
              <a:rPr lang="ru-RU" sz="100" dirty="0"/>
              <a:t>, облегчить мобилизацию рабочей силы на </a:t>
            </a:r>
            <a:r>
              <a:rPr lang="ru-RU" sz="100" dirty="0" err="1"/>
              <a:t>общественныеработы</a:t>
            </a:r>
            <a:r>
              <a:rPr lang="ru-RU" sz="100" dirty="0"/>
              <a:t> и призыв новобранцев в колониальную армию. Однако </a:t>
            </a:r>
            <a:r>
              <a:rPr lang="ru-RU" sz="100" dirty="0" err="1"/>
              <a:t>ужепервые</a:t>
            </a:r>
            <a:r>
              <a:rPr lang="ru-RU" sz="100" dirty="0"/>
              <a:t> шаги по «зачистке территории» столкнулись с </a:t>
            </a:r>
            <a:r>
              <a:rPr lang="ru-RU" sz="100" dirty="0" err="1"/>
              <a:t>подспудныможесточенным</a:t>
            </a:r>
            <a:r>
              <a:rPr lang="ru-RU" sz="100" dirty="0"/>
              <a:t> сопротивлением населения, не желавшего </a:t>
            </a:r>
            <a:r>
              <a:rPr lang="ru-RU" sz="100" dirty="0" err="1"/>
              <a:t>покидатьземли</a:t>
            </a:r>
            <a:r>
              <a:rPr lang="ru-RU" sz="100" dirty="0"/>
              <a:t> предков, особенно перебираться в деревни, строившиеся в </a:t>
            </a:r>
            <a:r>
              <a:rPr lang="ru-RU" sz="100" dirty="0" err="1"/>
              <a:t>низинныхмалярийных</a:t>
            </a:r>
            <a:r>
              <a:rPr lang="ru-RU" sz="100" dirty="0"/>
              <a:t> местностях.</a:t>
            </a:r>
            <a:endParaRPr lang="ru-RU" sz="700" dirty="0"/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7325423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7327808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134">
            <a:extLst>
              <a:ext uri="{FF2B5EF4-FFF2-40B4-BE49-F238E27FC236}">
                <a16:creationId xmlns:a16="http://schemas.microsoft.com/office/drawing/2014/main" id="{46640716-D19F-4857-8ABE-A29016070486}"/>
              </a:ext>
            </a:extLst>
          </p:cNvPr>
          <p:cNvCxnSpPr>
            <a:cxnSpLocks/>
            <a:stCxn id="122" idx="2"/>
            <a:endCxn id="217" idx="0"/>
          </p:cNvCxnSpPr>
          <p:nvPr/>
        </p:nvCxnSpPr>
        <p:spPr>
          <a:xfrm rot="5400000">
            <a:off x="7557569" y="13909896"/>
            <a:ext cx="1107580" cy="532400"/>
          </a:xfrm>
          <a:prstGeom prst="bentConnector3">
            <a:avLst>
              <a:gd name="adj1" fmla="val 1180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8373362" y="12857795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7715734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36423</TotalTime>
  <Words>1887</Words>
  <Application>Microsoft Office PowerPoint</Application>
  <PresentationFormat>Произвольный</PresentationFormat>
  <Paragraphs>364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2125</cp:revision>
  <dcterms:created xsi:type="dcterms:W3CDTF">2018-10-23T08:09:21Z</dcterms:created>
  <dcterms:modified xsi:type="dcterms:W3CDTF">2023-06-06T10:05:26Z</dcterms:modified>
</cp:coreProperties>
</file>