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13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270" autoAdjust="0"/>
  </p:normalViewPr>
  <p:slideViewPr>
    <p:cSldViewPr snapToGrid="0">
      <p:cViewPr>
        <p:scale>
          <a:sx n="60" d="100"/>
          <a:sy n="60" d="100"/>
        </p:scale>
        <p:origin x="-3402" y="-178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26.08.2021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555905" y="229384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232</a:t>
            </a:r>
            <a:endParaRPr lang="ru-RU" sz="3600" b="1" dirty="0"/>
          </a:p>
        </p:txBody>
      </p:sp>
      <p:sp>
        <p:nvSpPr>
          <p:cNvPr id="759" name="Прямоугольник 758"/>
          <p:cNvSpPr/>
          <p:nvPr/>
        </p:nvSpPr>
        <p:spPr>
          <a:xfrm>
            <a:off x="2509374" y="335718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 здравствует Уникальная и Бессмертная Испания!</a:t>
            </a:r>
          </a:p>
        </p:txBody>
      </p:sp>
      <p:sp>
        <p:nvSpPr>
          <p:cNvPr id="714" name="Прямоугольник 713"/>
          <p:cNvSpPr/>
          <p:nvPr/>
        </p:nvSpPr>
        <p:spPr>
          <a:xfrm>
            <a:off x="2510251" y="490023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Конкиста во имя </a:t>
            </a:r>
            <a:r>
              <a:rPr lang="ru-RU" sz="700" dirty="0" err="1" smtClean="0"/>
              <a:t>Санхуро</a:t>
            </a:r>
            <a:r>
              <a:rPr lang="ru-RU" sz="700" dirty="0" smtClean="0"/>
              <a:t> </a:t>
            </a:r>
            <a:endParaRPr lang="ru-RU" sz="700" dirty="0"/>
          </a:p>
        </p:txBody>
      </p:sp>
      <p:sp>
        <p:nvSpPr>
          <p:cNvPr id="719" name="Прямоугольник 718"/>
          <p:cNvSpPr/>
          <p:nvPr/>
        </p:nvSpPr>
        <p:spPr>
          <a:xfrm>
            <a:off x="2509375" y="258248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</a:t>
            </a:r>
            <a:r>
              <a:rPr lang="ru-RU" sz="700" dirty="0" err="1"/>
              <a:t>Санхурада</a:t>
            </a:r>
            <a:endParaRPr lang="ru-RU" sz="7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5498918" y="29716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НД «нехватка школ», в 1930 80000к детей не училось в школах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21319" y="335636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Привлечь </a:t>
            </a:r>
            <a:r>
              <a:rPr lang="ru-RU" sz="700" dirty="0" err="1" smtClean="0"/>
              <a:t>рекетэ</a:t>
            </a:r>
            <a:endParaRPr lang="ru-RU" sz="7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681815" y="334448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Новый визит в Германию</a:t>
            </a:r>
            <a:endParaRPr lang="ru-RU" sz="7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116665" y="410648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Поддержка оружием из Германии</a:t>
            </a:r>
            <a:endParaRPr lang="ru-RU" sz="7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251803" y="410648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Построить военные заводы по германскому образцу</a:t>
            </a:r>
            <a:endParaRPr lang="ru-RU" sz="7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681815" y="564028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Вступить в Ось</a:t>
            </a:r>
            <a:endParaRPr lang="ru-RU" sz="700" dirty="0"/>
          </a:p>
        </p:txBody>
      </p:sp>
      <p:cxnSp>
        <p:nvCxnSpPr>
          <p:cNvPr id="23" name="Прямая со стрелкой 22"/>
          <p:cNvCxnSpPr>
            <a:stCxn id="19" idx="2"/>
            <a:endCxn id="22" idx="0"/>
          </p:cNvCxnSpPr>
          <p:nvPr/>
        </p:nvCxnSpPr>
        <p:spPr>
          <a:xfrm>
            <a:off x="5144978" y="3884488"/>
            <a:ext cx="0" cy="17557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929319" y="411283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Договориться о правительстве с </a:t>
            </a:r>
            <a:r>
              <a:rPr lang="ru-RU" sz="700" dirty="0" err="1" smtClean="0"/>
              <a:t>Фаль</a:t>
            </a:r>
            <a:r>
              <a:rPr lang="ru-RU" sz="700" dirty="0" smtClean="0"/>
              <a:t> </a:t>
            </a:r>
            <a:r>
              <a:rPr lang="ru-RU" sz="700" dirty="0" err="1" smtClean="0"/>
              <a:t>Конде</a:t>
            </a:r>
            <a:r>
              <a:rPr lang="ru-RU" sz="700" dirty="0" smtClean="0"/>
              <a:t> </a:t>
            </a:r>
            <a:r>
              <a:rPr lang="ru-RU" sz="300" dirty="0" smtClean="0"/>
              <a:t>(обсуждали что во главе будет президент, министр промышленности и министр образования)</a:t>
            </a:r>
            <a:endParaRPr lang="ru-RU" sz="300" dirty="0"/>
          </a:p>
        </p:txBody>
      </p:sp>
      <p:cxnSp>
        <p:nvCxnSpPr>
          <p:cNvPr id="27" name="Соединительная линия уступом 26"/>
          <p:cNvCxnSpPr>
            <a:stCxn id="19" idx="2"/>
            <a:endCxn id="21" idx="0"/>
          </p:cNvCxnSpPr>
          <p:nvPr/>
        </p:nvCxnSpPr>
        <p:spPr>
          <a:xfrm rot="16200000" flipH="1">
            <a:off x="5318972" y="3710494"/>
            <a:ext cx="222000" cy="5699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719" idx="2"/>
            <a:endCxn id="759" idx="0"/>
          </p:cNvCxnSpPr>
          <p:nvPr/>
        </p:nvCxnSpPr>
        <p:spPr>
          <a:xfrm flipH="1">
            <a:off x="2972537" y="3122488"/>
            <a:ext cx="1" cy="234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759" idx="2"/>
            <a:endCxn id="714" idx="0"/>
          </p:cNvCxnSpPr>
          <p:nvPr/>
        </p:nvCxnSpPr>
        <p:spPr>
          <a:xfrm>
            <a:off x="2972537" y="3897188"/>
            <a:ext cx="877" cy="1003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1442574" y="335718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Избавиться от партийной системы</a:t>
            </a:r>
            <a:endParaRPr lang="ru-RU" sz="7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1950574" y="411283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Верность новому вождю</a:t>
            </a:r>
            <a:endParaRPr lang="ru-RU" sz="7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925582" y="563650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Новый испанский режим</a:t>
            </a:r>
            <a:endParaRPr lang="ru-RU" sz="7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3576174" y="335718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Избавиться от либералов</a:t>
            </a:r>
            <a:endParaRPr lang="ru-RU" sz="7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3042774" y="411918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Репрессии против левых</a:t>
            </a:r>
            <a:endParaRPr lang="ru-RU" sz="7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588874" y="490658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Торжество традиционных ценностей</a:t>
            </a:r>
            <a:endParaRPr lang="ru-RU" sz="7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10251" y="564018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Великая </a:t>
            </a:r>
            <a:r>
              <a:rPr lang="ru-RU" sz="700" dirty="0" err="1" smtClean="0"/>
              <a:t>Испани</a:t>
            </a:r>
            <a:r>
              <a:rPr lang="ru-RU" sz="700" dirty="0" smtClean="0"/>
              <a:t> (армада у </a:t>
            </a:r>
            <a:r>
              <a:rPr lang="ru-RU" sz="700" dirty="0" err="1" smtClean="0"/>
              <a:t>кири</a:t>
            </a:r>
            <a:r>
              <a:rPr lang="ru-RU" sz="700" dirty="0" smtClean="0"/>
              <a:t>)я </a:t>
            </a:r>
            <a:r>
              <a:rPr lang="ru-RU" sz="500" dirty="0" smtClean="0"/>
              <a:t>(право на создание альянсов) (решения на поиск союзника в </a:t>
            </a:r>
            <a:r>
              <a:rPr lang="ru-RU" sz="500" dirty="0" err="1" smtClean="0"/>
              <a:t>карибском</a:t>
            </a:r>
            <a:r>
              <a:rPr lang="ru-RU" sz="500" dirty="0" smtClean="0"/>
              <a:t> море)</a:t>
            </a:r>
            <a:endParaRPr lang="ru-RU" sz="5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3590906" y="642634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Бывшие земли Арагона</a:t>
            </a:r>
            <a:endParaRPr lang="ru-RU" sz="70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49801" y="642758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Возвращение новой Испании (клейм на </a:t>
            </a:r>
            <a:r>
              <a:rPr lang="ru-RU" sz="700" dirty="0" err="1" smtClean="0"/>
              <a:t>мексику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3608799" y="794762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Испанские Нидерланды</a:t>
            </a:r>
            <a:endParaRPr lang="ru-RU" sz="700" dirty="0"/>
          </a:p>
        </p:txBody>
      </p:sp>
      <p:cxnSp>
        <p:nvCxnSpPr>
          <p:cNvPr id="50" name="Соединительная линия уступом 49"/>
          <p:cNvCxnSpPr>
            <a:stCxn id="18" idx="2"/>
            <a:endCxn id="26" idx="0"/>
          </p:cNvCxnSpPr>
          <p:nvPr/>
        </p:nvCxnSpPr>
        <p:spPr>
          <a:xfrm rot="16200000" flipH="1">
            <a:off x="1030245" y="3750601"/>
            <a:ext cx="216474" cy="5080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719" idx="2"/>
            <a:endCxn id="18" idx="0"/>
          </p:cNvCxnSpPr>
          <p:nvPr/>
        </p:nvCxnSpPr>
        <p:spPr>
          <a:xfrm rot="5400000">
            <a:off x="1811572" y="2195398"/>
            <a:ext cx="233876" cy="20880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719" idx="2"/>
            <a:endCxn id="32" idx="0"/>
          </p:cNvCxnSpPr>
          <p:nvPr/>
        </p:nvCxnSpPr>
        <p:spPr>
          <a:xfrm rot="5400000">
            <a:off x="2321788" y="2706438"/>
            <a:ext cx="234700" cy="10668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719" idx="2"/>
            <a:endCxn id="36" idx="0"/>
          </p:cNvCxnSpPr>
          <p:nvPr/>
        </p:nvCxnSpPr>
        <p:spPr>
          <a:xfrm rot="16200000" flipH="1">
            <a:off x="3388587" y="2706438"/>
            <a:ext cx="234700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719" idx="2"/>
            <a:endCxn id="19" idx="0"/>
          </p:cNvCxnSpPr>
          <p:nvPr/>
        </p:nvCxnSpPr>
        <p:spPr>
          <a:xfrm rot="16200000" flipH="1">
            <a:off x="3947758" y="2147268"/>
            <a:ext cx="222000" cy="21724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719" idx="2"/>
            <a:endCxn id="20" idx="0"/>
          </p:cNvCxnSpPr>
          <p:nvPr/>
        </p:nvCxnSpPr>
        <p:spPr>
          <a:xfrm rot="16200000" flipH="1">
            <a:off x="3284183" y="2810843"/>
            <a:ext cx="984000" cy="1607290"/>
          </a:xfrm>
          <a:prstGeom prst="bentConnector3">
            <a:avLst>
              <a:gd name="adj1" fmla="val 1128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32" idx="2"/>
            <a:endCxn id="33" idx="0"/>
          </p:cNvCxnSpPr>
          <p:nvPr/>
        </p:nvCxnSpPr>
        <p:spPr>
          <a:xfrm rot="16200000" flipH="1">
            <a:off x="2051912" y="3751013"/>
            <a:ext cx="215650" cy="5080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/>
          <p:cNvCxnSpPr>
            <a:stCxn id="26" idx="2"/>
            <a:endCxn id="461" idx="0"/>
          </p:cNvCxnSpPr>
          <p:nvPr/>
        </p:nvCxnSpPr>
        <p:spPr>
          <a:xfrm rot="5400000">
            <a:off x="1002948" y="4518538"/>
            <a:ext cx="255234" cy="5238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33" idx="2"/>
            <a:endCxn id="460" idx="0"/>
          </p:cNvCxnSpPr>
          <p:nvPr/>
        </p:nvCxnSpPr>
        <p:spPr>
          <a:xfrm rot="5400000">
            <a:off x="2033121" y="4529436"/>
            <a:ext cx="257214" cy="5040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stCxn id="37" idx="2"/>
            <a:endCxn id="39" idx="0"/>
          </p:cNvCxnSpPr>
          <p:nvPr/>
        </p:nvCxnSpPr>
        <p:spPr>
          <a:xfrm rot="16200000" flipH="1">
            <a:off x="3655287" y="4509838"/>
            <a:ext cx="247400" cy="5461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80"/>
          <p:cNvCxnSpPr>
            <a:stCxn id="36" idx="2"/>
            <a:endCxn id="37" idx="0"/>
          </p:cNvCxnSpPr>
          <p:nvPr/>
        </p:nvCxnSpPr>
        <p:spPr>
          <a:xfrm rot="5400000">
            <a:off x="3661637" y="3741488"/>
            <a:ext cx="222000" cy="5334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714" idx="2"/>
            <a:endCxn id="41" idx="0"/>
          </p:cNvCxnSpPr>
          <p:nvPr/>
        </p:nvCxnSpPr>
        <p:spPr>
          <a:xfrm>
            <a:off x="2973414" y="5440238"/>
            <a:ext cx="0" cy="1999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/>
          <p:cNvSpPr/>
          <p:nvPr/>
        </p:nvSpPr>
        <p:spPr>
          <a:xfrm>
            <a:off x="23217686" y="797678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Реставрация монархии</a:t>
            </a:r>
            <a:endParaRPr lang="ru-RU" sz="700" dirty="0"/>
          </a:p>
        </p:txBody>
      </p:sp>
      <p:sp>
        <p:nvSpPr>
          <p:cNvPr id="106" name="Прямоугольник 105"/>
          <p:cNvSpPr/>
          <p:nvPr/>
        </p:nvSpPr>
        <p:spPr>
          <a:xfrm>
            <a:off x="23217686" y="642167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Восстание под монархическими флагами</a:t>
            </a:r>
            <a:endParaRPr lang="ru-RU" sz="700" dirty="0"/>
          </a:p>
        </p:txBody>
      </p:sp>
      <p:sp>
        <p:nvSpPr>
          <p:cNvPr id="107" name="Прямоугольник 106"/>
          <p:cNvSpPr/>
          <p:nvPr/>
        </p:nvSpPr>
        <p:spPr>
          <a:xfrm>
            <a:off x="19573383" y="872227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Карлос </a:t>
            </a:r>
            <a:r>
              <a:rPr lang="en-US" sz="700" dirty="0" smtClean="0"/>
              <a:t>VIII</a:t>
            </a:r>
            <a:r>
              <a:rPr lang="ru-RU" sz="700" dirty="0" smtClean="0"/>
              <a:t> (Карл </a:t>
            </a:r>
            <a:r>
              <a:rPr lang="ru-RU" sz="700" dirty="0" err="1" smtClean="0"/>
              <a:t>Пио</a:t>
            </a:r>
            <a:r>
              <a:rPr lang="ru-RU" sz="700" dirty="0" smtClean="0"/>
              <a:t> Габсбург-</a:t>
            </a:r>
            <a:r>
              <a:rPr lang="ru-RU" sz="700" dirty="0" err="1" smtClean="0"/>
              <a:t>Бурбонский</a:t>
            </a:r>
            <a:r>
              <a:rPr lang="ru-RU" sz="700" dirty="0" smtClean="0"/>
              <a:t>)</a:t>
            </a:r>
          </a:p>
        </p:txBody>
      </p:sp>
      <p:sp>
        <p:nvSpPr>
          <p:cNvPr id="108" name="Прямоугольник 107"/>
          <p:cNvSpPr/>
          <p:nvPr/>
        </p:nvSpPr>
        <p:spPr>
          <a:xfrm>
            <a:off x="21688271" y="872227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Хавьер</a:t>
            </a:r>
            <a:r>
              <a:rPr lang="en-US" sz="700" dirty="0" smtClean="0"/>
              <a:t> I</a:t>
            </a:r>
            <a:r>
              <a:rPr lang="ru-RU" sz="700" dirty="0" smtClean="0"/>
              <a:t> (Хавьер де Бурбон-Парма)</a:t>
            </a:r>
            <a:endParaRPr lang="ru-RU" sz="7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24872974" y="872227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Хуан </a:t>
            </a:r>
            <a:r>
              <a:rPr lang="en-US" sz="700" dirty="0" smtClean="0"/>
              <a:t>III</a:t>
            </a:r>
            <a:r>
              <a:rPr lang="ru-RU" sz="700" dirty="0" smtClean="0"/>
              <a:t> (Хуан де Бурбон)</a:t>
            </a:r>
            <a:endParaRPr lang="ru-RU" sz="700" dirty="0"/>
          </a:p>
        </p:txBody>
      </p:sp>
      <p:sp>
        <p:nvSpPr>
          <p:cNvPr id="110" name="Прямоугольник 109"/>
          <p:cNvSpPr/>
          <p:nvPr/>
        </p:nvSpPr>
        <p:spPr>
          <a:xfrm>
            <a:off x="27120065" y="872227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Альфонс </a:t>
            </a:r>
            <a:r>
              <a:rPr lang="en-US" sz="700" dirty="0" smtClean="0"/>
              <a:t>XIII</a:t>
            </a:r>
            <a:endParaRPr lang="ru-RU" sz="700" dirty="0"/>
          </a:p>
        </p:txBody>
      </p:sp>
      <p:sp>
        <p:nvSpPr>
          <p:cNvPr id="111" name="Прямоугольник 110"/>
          <p:cNvSpPr/>
          <p:nvPr/>
        </p:nvSpPr>
        <p:spPr>
          <a:xfrm>
            <a:off x="27120064" y="719058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 smtClean="0"/>
              <a:t>Renovación</a:t>
            </a:r>
            <a:r>
              <a:rPr lang="en-US" sz="700" dirty="0" smtClean="0"/>
              <a:t> </a:t>
            </a:r>
            <a:r>
              <a:rPr lang="en-US" sz="700" dirty="0" err="1" smtClean="0"/>
              <a:t>Española</a:t>
            </a:r>
            <a:endParaRPr lang="ru-RU" sz="7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4872974" y="719002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Национальный блок </a:t>
            </a:r>
            <a:r>
              <a:rPr lang="ru-RU" sz="300" dirty="0" smtClean="0"/>
              <a:t>(Компромисс между  </a:t>
            </a:r>
            <a:r>
              <a:rPr lang="en-US" sz="300" dirty="0" err="1" smtClean="0"/>
              <a:t>Renovación</a:t>
            </a:r>
            <a:r>
              <a:rPr lang="en-US" sz="300" dirty="0" smtClean="0"/>
              <a:t> </a:t>
            </a:r>
            <a:r>
              <a:rPr lang="en-US" sz="300" dirty="0" err="1" smtClean="0"/>
              <a:t>Española</a:t>
            </a:r>
            <a:r>
              <a:rPr lang="ru-RU" sz="300" dirty="0" smtClean="0"/>
              <a:t> и </a:t>
            </a:r>
            <a:r>
              <a:rPr lang="ru-RU" sz="300" dirty="0" err="1" smtClean="0"/>
              <a:t>карлистами</a:t>
            </a:r>
            <a:r>
              <a:rPr lang="ru-RU" sz="300" dirty="0"/>
              <a:t> (Хосе </a:t>
            </a:r>
            <a:r>
              <a:rPr lang="ru-RU" sz="300" dirty="0" err="1"/>
              <a:t>Кальво</a:t>
            </a:r>
            <a:r>
              <a:rPr lang="ru-RU" sz="300" dirty="0"/>
              <a:t> </a:t>
            </a:r>
            <a:r>
              <a:rPr lang="ru-RU" sz="300" dirty="0" err="1" smtClean="0"/>
              <a:t>Сотело</a:t>
            </a:r>
            <a:r>
              <a:rPr lang="ru-RU" sz="300" dirty="0" smtClean="0"/>
              <a:t> должен выжить)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9573383" y="719002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Испанские крестоносцы</a:t>
            </a:r>
            <a:endParaRPr lang="ru-RU" sz="7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21688271" y="719002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Традиционалисты</a:t>
            </a:r>
          </a:p>
        </p:txBody>
      </p:sp>
      <p:cxnSp>
        <p:nvCxnSpPr>
          <p:cNvPr id="134" name="Прямая соединительная линия 133"/>
          <p:cNvCxnSpPr>
            <a:stCxn id="121" idx="3"/>
            <a:endCxn id="112" idx="1"/>
          </p:cNvCxnSpPr>
          <p:nvPr/>
        </p:nvCxnSpPr>
        <p:spPr>
          <a:xfrm>
            <a:off x="22614596" y="7460027"/>
            <a:ext cx="22583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>
            <a:stCxn id="112" idx="3"/>
            <a:endCxn id="111" idx="1"/>
          </p:cNvCxnSpPr>
          <p:nvPr/>
        </p:nvCxnSpPr>
        <p:spPr>
          <a:xfrm>
            <a:off x="25799299" y="7460027"/>
            <a:ext cx="1320765" cy="5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120" idx="2"/>
            <a:endCxn id="107" idx="0"/>
          </p:cNvCxnSpPr>
          <p:nvPr/>
        </p:nvCxnSpPr>
        <p:spPr>
          <a:xfrm>
            <a:off x="20036546" y="7730027"/>
            <a:ext cx="0" cy="9922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121" idx="2"/>
            <a:endCxn id="108" idx="0"/>
          </p:cNvCxnSpPr>
          <p:nvPr/>
        </p:nvCxnSpPr>
        <p:spPr>
          <a:xfrm>
            <a:off x="22151434" y="7730027"/>
            <a:ext cx="0" cy="9922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112" idx="2"/>
            <a:endCxn id="109" idx="0"/>
          </p:cNvCxnSpPr>
          <p:nvPr/>
        </p:nvCxnSpPr>
        <p:spPr>
          <a:xfrm>
            <a:off x="25336137" y="7730027"/>
            <a:ext cx="0" cy="9922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1" idx="2"/>
            <a:endCxn id="110" idx="0"/>
          </p:cNvCxnSpPr>
          <p:nvPr/>
        </p:nvCxnSpPr>
        <p:spPr>
          <a:xfrm>
            <a:off x="27583227" y="7730582"/>
            <a:ext cx="1" cy="9916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06" idx="2"/>
            <a:endCxn id="105" idx="0"/>
          </p:cNvCxnSpPr>
          <p:nvPr/>
        </p:nvCxnSpPr>
        <p:spPr>
          <a:xfrm>
            <a:off x="23680849" y="6961677"/>
            <a:ext cx="0" cy="10151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105" idx="2"/>
            <a:endCxn id="107" idx="0"/>
          </p:cNvCxnSpPr>
          <p:nvPr/>
        </p:nvCxnSpPr>
        <p:spPr>
          <a:xfrm rot="5400000">
            <a:off x="21755954" y="6797377"/>
            <a:ext cx="205489" cy="3644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Соединительная линия уступом 161"/>
          <p:cNvCxnSpPr>
            <a:stCxn id="105" idx="2"/>
            <a:endCxn id="110" idx="0"/>
          </p:cNvCxnSpPr>
          <p:nvPr/>
        </p:nvCxnSpPr>
        <p:spPr>
          <a:xfrm rot="16200000" flipH="1">
            <a:off x="25529294" y="6668338"/>
            <a:ext cx="205489" cy="39023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164"/>
          <p:cNvCxnSpPr>
            <a:stCxn id="105" idx="2"/>
            <a:endCxn id="108" idx="0"/>
          </p:cNvCxnSpPr>
          <p:nvPr/>
        </p:nvCxnSpPr>
        <p:spPr>
          <a:xfrm rot="5400000">
            <a:off x="22813398" y="7854821"/>
            <a:ext cx="205489" cy="1529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67"/>
          <p:cNvCxnSpPr>
            <a:stCxn id="105" idx="2"/>
            <a:endCxn id="109" idx="0"/>
          </p:cNvCxnSpPr>
          <p:nvPr/>
        </p:nvCxnSpPr>
        <p:spPr>
          <a:xfrm rot="16200000" flipH="1">
            <a:off x="24405749" y="7791884"/>
            <a:ext cx="205489" cy="16552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0"/>
          <p:cNvCxnSpPr>
            <a:stCxn id="106" idx="2"/>
            <a:endCxn id="120" idx="0"/>
          </p:cNvCxnSpPr>
          <p:nvPr/>
        </p:nvCxnSpPr>
        <p:spPr>
          <a:xfrm rot="5400000">
            <a:off x="21744523" y="5253701"/>
            <a:ext cx="228350" cy="3644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106" idx="2"/>
            <a:endCxn id="112" idx="0"/>
          </p:cNvCxnSpPr>
          <p:nvPr/>
        </p:nvCxnSpPr>
        <p:spPr>
          <a:xfrm rot="16200000" flipH="1">
            <a:off x="24394318" y="6248208"/>
            <a:ext cx="228350" cy="16552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6"/>
          <p:cNvCxnSpPr>
            <a:stCxn id="106" idx="2"/>
            <a:endCxn id="111" idx="0"/>
          </p:cNvCxnSpPr>
          <p:nvPr/>
        </p:nvCxnSpPr>
        <p:spPr>
          <a:xfrm rot="16200000" flipH="1">
            <a:off x="25517586" y="5124940"/>
            <a:ext cx="228905" cy="39023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ная линия уступом 179"/>
          <p:cNvCxnSpPr>
            <a:stCxn id="106" idx="2"/>
            <a:endCxn id="121" idx="0"/>
          </p:cNvCxnSpPr>
          <p:nvPr/>
        </p:nvCxnSpPr>
        <p:spPr>
          <a:xfrm rot="5400000">
            <a:off x="22801967" y="6311145"/>
            <a:ext cx="228350" cy="1529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/>
          <p:cNvSpPr/>
          <p:nvPr/>
        </p:nvSpPr>
        <p:spPr>
          <a:xfrm>
            <a:off x="20119308" y="797106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Женская секция </a:t>
            </a:r>
            <a:r>
              <a:rPr lang="ru-RU" sz="700" dirty="0"/>
              <a:t>«Маргаритки» </a:t>
            </a:r>
            <a:r>
              <a:rPr lang="ru-RU" sz="200" dirty="0"/>
              <a:t>(Таким образом, </a:t>
            </a:r>
            <a:r>
              <a:rPr lang="ru-RU" sz="200" dirty="0" err="1"/>
              <a:t>карлизм</a:t>
            </a:r>
            <a:r>
              <a:rPr lang="ru-RU" sz="200" dirty="0"/>
              <a:t> вступил в фазу расширения, увеличивая активность и количество кругов или создавая женские секции («Маргаритки»))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20632105" y="950300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Пулемёт и католический молитвенник</a:t>
            </a:r>
            <a:endParaRPr lang="ru-RU" sz="700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21689530" y="950300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Карлистская Королевская военная академия </a:t>
            </a:r>
            <a:r>
              <a:rPr lang="ru-RU" sz="100" dirty="0" smtClean="0"/>
              <a:t>(</a:t>
            </a:r>
            <a:r>
              <a:rPr lang="ru-RU" sz="100" dirty="0" err="1" smtClean="0"/>
              <a:t>Мануэль</a:t>
            </a:r>
            <a:r>
              <a:rPr lang="ru-RU" sz="100" dirty="0" smtClean="0"/>
              <a:t> Фал </a:t>
            </a:r>
            <a:r>
              <a:rPr lang="ru-RU" sz="100" dirty="0" err="1" smtClean="0"/>
              <a:t>Конде</a:t>
            </a:r>
            <a:r>
              <a:rPr lang="ru-RU" sz="100" dirty="0"/>
              <a:t> Во время Гражданской войны он был вынужден уехать в изгнание в Португалию после попытки создать Карлистскую Королевскую военную академию, в которой он обучал офицеров </a:t>
            </a:r>
            <a:r>
              <a:rPr lang="ru-RU" sz="100" dirty="0" err="1"/>
              <a:t>реквета</a:t>
            </a:r>
            <a:r>
              <a:rPr lang="ru-RU" sz="100" dirty="0"/>
              <a:t> в политическом и военном </a:t>
            </a:r>
            <a:r>
              <a:rPr lang="ru-RU" sz="100" dirty="0" smtClean="0"/>
              <a:t>отношении)</a:t>
            </a:r>
            <a:endParaRPr lang="ru-RU" sz="100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21690634" y="1025464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Синий дивизион </a:t>
            </a:r>
            <a:r>
              <a:rPr lang="ru-RU" sz="100" dirty="0"/>
              <a:t>(Двести пятидесятая пехотная дивизия , официально называется испанский доброволец Отдел в Испании и 250 стрелковых-</a:t>
            </a:r>
            <a:r>
              <a:rPr lang="ru-RU" sz="100" dirty="0" err="1"/>
              <a:t>Division</a:t>
            </a:r>
            <a:r>
              <a:rPr lang="ru-RU" sz="100" dirty="0"/>
              <a:t> в Германии , более известный как Голубая дивизия или </a:t>
            </a:r>
            <a:r>
              <a:rPr lang="ru-RU" sz="100" dirty="0" err="1"/>
              <a:t>Blaue</a:t>
            </a:r>
            <a:r>
              <a:rPr lang="ru-RU" sz="100" dirty="0"/>
              <a:t> отдел в немецком языке , была единицей испанцев, некоторые добровольцев, а другие вынуждены не-добровольцы. режимом Франко, который сформировал пехотную дивизию для борьбы с Советским Союзом во Второй мировой войне . Она была оформлена в </a:t>
            </a:r>
            <a:r>
              <a:rPr lang="ru-RU" sz="100" dirty="0" err="1"/>
              <a:t>Хир</a:t>
            </a:r>
            <a:r>
              <a:rPr lang="ru-RU" sz="100" dirty="0"/>
              <a:t> , в армии из нацистской Германии . Между 1941 и 1943 </a:t>
            </a:r>
            <a:r>
              <a:rPr lang="ru-RU" sz="100" dirty="0" err="1"/>
              <a:t>годамиОколо</a:t>
            </a:r>
            <a:r>
              <a:rPr lang="ru-RU" sz="100" dirty="0"/>
              <a:t> 50 000 испанских солдат и часть португальцев участвовали в различных сражениях, в основном связанных с блокадой </a:t>
            </a:r>
            <a:r>
              <a:rPr lang="ru-RU" sz="100" dirty="0" smtClean="0"/>
              <a:t>Ленинграда.)</a:t>
            </a:r>
            <a:endParaRPr lang="ru-RU" sz="100" dirty="0"/>
          </a:p>
        </p:txBody>
      </p:sp>
      <p:cxnSp>
        <p:nvCxnSpPr>
          <p:cNvPr id="85" name="Прямая со стрелкой 84"/>
          <p:cNvCxnSpPr>
            <a:stCxn id="82" idx="2"/>
            <a:endCxn id="83" idx="0"/>
          </p:cNvCxnSpPr>
          <p:nvPr/>
        </p:nvCxnSpPr>
        <p:spPr>
          <a:xfrm>
            <a:off x="22152693" y="10043004"/>
            <a:ext cx="1104" cy="2116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/>
          <p:cNvSpPr/>
          <p:nvPr/>
        </p:nvSpPr>
        <p:spPr>
          <a:xfrm>
            <a:off x="8463326" y="643490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Испанская фаланга</a:t>
            </a:r>
            <a:endParaRPr lang="ru-RU" sz="700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21163946" y="797337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</a:t>
            </a:r>
            <a:r>
              <a:rPr lang="ru-RU" sz="700" dirty="0" err="1" smtClean="0"/>
              <a:t>Рекете</a:t>
            </a:r>
            <a:endParaRPr lang="ru-RU" sz="700" dirty="0"/>
          </a:p>
        </p:txBody>
      </p:sp>
      <p:cxnSp>
        <p:nvCxnSpPr>
          <p:cNvPr id="113" name="Прямая соединительная линия 112"/>
          <p:cNvCxnSpPr>
            <a:stCxn id="121" idx="1"/>
            <a:endCxn id="120" idx="3"/>
          </p:cNvCxnSpPr>
          <p:nvPr/>
        </p:nvCxnSpPr>
        <p:spPr>
          <a:xfrm flipH="1">
            <a:off x="20499708" y="7460027"/>
            <a:ext cx="11885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14"/>
          <p:cNvCxnSpPr>
            <a:stCxn id="121" idx="2"/>
            <a:endCxn id="104" idx="0"/>
          </p:cNvCxnSpPr>
          <p:nvPr/>
        </p:nvCxnSpPr>
        <p:spPr>
          <a:xfrm rot="5400000">
            <a:off x="21767600" y="7589537"/>
            <a:ext cx="243344" cy="524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21" idx="2"/>
            <a:endCxn id="79" idx="0"/>
          </p:cNvCxnSpPr>
          <p:nvPr/>
        </p:nvCxnSpPr>
        <p:spPr>
          <a:xfrm rot="5400000">
            <a:off x="21246435" y="7066064"/>
            <a:ext cx="241037" cy="15689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17"/>
          <p:cNvCxnSpPr>
            <a:stCxn id="120" idx="2"/>
            <a:endCxn id="79" idx="0"/>
          </p:cNvCxnSpPr>
          <p:nvPr/>
        </p:nvCxnSpPr>
        <p:spPr>
          <a:xfrm rot="16200000" flipH="1">
            <a:off x="20188990" y="7577582"/>
            <a:ext cx="241037" cy="5459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ная линия уступом 121"/>
          <p:cNvCxnSpPr>
            <a:stCxn id="120" idx="2"/>
            <a:endCxn id="104" idx="0"/>
          </p:cNvCxnSpPr>
          <p:nvPr/>
        </p:nvCxnSpPr>
        <p:spPr>
          <a:xfrm rot="16200000" flipH="1">
            <a:off x="20710155" y="7056417"/>
            <a:ext cx="243344" cy="15905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127"/>
          <p:cNvCxnSpPr>
            <a:stCxn id="107" idx="2"/>
          </p:cNvCxnSpPr>
          <p:nvPr/>
        </p:nvCxnSpPr>
        <p:spPr>
          <a:xfrm rot="16200000" flipH="1">
            <a:off x="20445541" y="8853278"/>
            <a:ext cx="240732" cy="10587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130"/>
          <p:cNvCxnSpPr>
            <a:stCxn id="108" idx="2"/>
          </p:cNvCxnSpPr>
          <p:nvPr/>
        </p:nvCxnSpPr>
        <p:spPr>
          <a:xfrm rot="5400000">
            <a:off x="21502985" y="8854556"/>
            <a:ext cx="240732" cy="105616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106" idx="1"/>
            <a:endCxn id="192" idx="3"/>
          </p:cNvCxnSpPr>
          <p:nvPr/>
        </p:nvCxnSpPr>
        <p:spPr>
          <a:xfrm flipH="1">
            <a:off x="15465003" y="6691677"/>
            <a:ext cx="7752683" cy="132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Прямоугольник 137"/>
          <p:cNvSpPr/>
          <p:nvPr/>
        </p:nvSpPr>
        <p:spPr>
          <a:xfrm>
            <a:off x="25996928" y="950777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Католический корпоративизм (</a:t>
            </a:r>
            <a:r>
              <a:rPr lang="ru-RU" sz="700" dirty="0" err="1" smtClean="0"/>
              <a:t>карпоративистская</a:t>
            </a:r>
            <a:r>
              <a:rPr lang="ru-RU" sz="700" dirty="0" smtClean="0"/>
              <a:t> монархия)</a:t>
            </a:r>
            <a:endParaRPr lang="ru-RU" sz="700" dirty="0"/>
          </a:p>
        </p:txBody>
      </p:sp>
      <p:sp>
        <p:nvSpPr>
          <p:cNvPr id="139" name="Прямоугольник 138"/>
          <p:cNvSpPr/>
          <p:nvPr/>
        </p:nvSpPr>
        <p:spPr>
          <a:xfrm>
            <a:off x="25996931" y="797123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Восстановить </a:t>
            </a:r>
            <a:r>
              <a:rPr lang="ru-RU" sz="700" dirty="0"/>
              <a:t>«Испанских партизан» </a:t>
            </a:r>
            <a:r>
              <a:rPr lang="ru-RU" sz="100" dirty="0"/>
              <a:t>(В Партизаны Испании была небольшой военизированная организацией крайнего правой активной во время Второй Испанской Республики , который действовал на орбите Национального блока в Хосе </a:t>
            </a:r>
            <a:r>
              <a:rPr lang="ru-RU" sz="100" dirty="0" err="1"/>
              <a:t>Кальво</a:t>
            </a:r>
            <a:r>
              <a:rPr lang="ru-RU" sz="100" dirty="0"/>
              <a:t> </a:t>
            </a:r>
            <a:r>
              <a:rPr lang="ru-RU" sz="100" dirty="0" err="1"/>
              <a:t>Сотел</a:t>
            </a:r>
            <a:r>
              <a:rPr lang="ru-RU" sz="100" dirty="0"/>
              <a:t> . На них была серая рубашка, шляпа легионера и крест Сан-Фернандо . [ 1 ] Созданная в 1935 году, когда было принято решение о формировании ополчения из молодежных кадров </a:t>
            </a:r>
            <a:r>
              <a:rPr lang="ru-RU" sz="100" dirty="0" err="1"/>
              <a:t>Renovación</a:t>
            </a:r>
            <a:r>
              <a:rPr lang="ru-RU" sz="100" dirty="0"/>
              <a:t> </a:t>
            </a:r>
            <a:r>
              <a:rPr lang="ru-RU" sz="100" dirty="0" err="1"/>
              <a:t>Española</a:t>
            </a:r>
            <a:r>
              <a:rPr lang="ru-RU" sz="100" dirty="0"/>
              <a:t> , [ 2 ] одним из его инструкторов был Хуан Антонио </a:t>
            </a:r>
            <a:r>
              <a:rPr lang="ru-RU" sz="100" dirty="0" err="1"/>
              <a:t>Ансальдо</a:t>
            </a:r>
            <a:r>
              <a:rPr lang="ru-RU" sz="100" dirty="0"/>
              <a:t> . [ 1 ]С уличным </a:t>
            </a:r>
            <a:r>
              <a:rPr lang="ru-RU" sz="100" dirty="0" err="1"/>
              <a:t>активизмом</a:t>
            </a:r>
            <a:r>
              <a:rPr lang="ru-RU" sz="100" dirty="0"/>
              <a:t>, в конечном счете ограниченным [ 1 ], после выборов в феврале 1936 года и открытого процесса разложения радикального альфонса , члены партизан, как правило, отказались от своей воинственности в организации.)</a:t>
            </a:r>
          </a:p>
        </p:txBody>
      </p:sp>
      <p:cxnSp>
        <p:nvCxnSpPr>
          <p:cNvPr id="141" name="Прямая со стрелкой 140"/>
          <p:cNvCxnSpPr>
            <a:stCxn id="107" idx="2"/>
            <a:endCxn id="155" idx="0"/>
          </p:cNvCxnSpPr>
          <p:nvPr/>
        </p:nvCxnSpPr>
        <p:spPr>
          <a:xfrm>
            <a:off x="20036546" y="9262273"/>
            <a:ext cx="582" cy="2386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Прямоугольник 141"/>
          <p:cNvSpPr/>
          <p:nvPr/>
        </p:nvSpPr>
        <p:spPr>
          <a:xfrm>
            <a:off x="24872973" y="1025464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Прогрессивный подоходный налог</a:t>
            </a:r>
            <a:endParaRPr lang="ru-RU" sz="700" dirty="0"/>
          </a:p>
        </p:txBody>
      </p:sp>
      <p:sp>
        <p:nvSpPr>
          <p:cNvPr id="144" name="Прямоугольник 143"/>
          <p:cNvSpPr/>
          <p:nvPr/>
        </p:nvSpPr>
        <p:spPr>
          <a:xfrm>
            <a:off x="24872973" y="1177043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Универсализация социального обеспечения</a:t>
            </a:r>
            <a:endParaRPr lang="ru-RU" sz="7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23756659" y="950861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Коллективная аренда ферм</a:t>
            </a:r>
            <a:endParaRPr lang="ru-RU" sz="700" dirty="0"/>
          </a:p>
        </p:txBody>
      </p:sp>
      <p:sp>
        <p:nvSpPr>
          <p:cNvPr id="147" name="Прямоугольник 146"/>
          <p:cNvSpPr/>
          <p:nvPr/>
        </p:nvSpPr>
        <p:spPr>
          <a:xfrm>
            <a:off x="25996931" y="1025464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Ограничение финансовых полномочий олигархов</a:t>
            </a:r>
            <a:endParaRPr lang="ru-RU" sz="700" dirty="0"/>
          </a:p>
        </p:txBody>
      </p:sp>
      <p:sp>
        <p:nvSpPr>
          <p:cNvPr id="148" name="Прямоугольник 147"/>
          <p:cNvSpPr/>
          <p:nvPr/>
        </p:nvSpPr>
        <p:spPr>
          <a:xfrm>
            <a:off x="23756660" y="1025464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Акционеры-рабочие</a:t>
            </a:r>
            <a:endParaRPr lang="ru-RU" sz="700" dirty="0"/>
          </a:p>
        </p:txBody>
      </p:sp>
      <p:cxnSp>
        <p:nvCxnSpPr>
          <p:cNvPr id="150" name="Соединительная линия уступом 149"/>
          <p:cNvCxnSpPr>
            <a:stCxn id="109" idx="2"/>
            <a:endCxn id="145" idx="0"/>
          </p:cNvCxnSpPr>
          <p:nvPr/>
        </p:nvCxnSpPr>
        <p:spPr>
          <a:xfrm rot="5400000">
            <a:off x="24654812" y="8827284"/>
            <a:ext cx="246337" cy="11163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Соединительная линия уступом 150"/>
          <p:cNvCxnSpPr>
            <a:stCxn id="109" idx="2"/>
            <a:endCxn id="138" idx="0"/>
          </p:cNvCxnSpPr>
          <p:nvPr/>
        </p:nvCxnSpPr>
        <p:spPr>
          <a:xfrm rot="16200000" flipH="1">
            <a:off x="25775362" y="8823048"/>
            <a:ext cx="245504" cy="1123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>
            <a:stCxn id="138" idx="2"/>
            <a:endCxn id="142" idx="0"/>
          </p:cNvCxnSpPr>
          <p:nvPr/>
        </p:nvCxnSpPr>
        <p:spPr>
          <a:xfrm rot="5400000">
            <a:off x="25794681" y="9589233"/>
            <a:ext cx="206867" cy="11239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68"/>
          <p:cNvCxnSpPr>
            <a:stCxn id="145" idx="2"/>
            <a:endCxn id="142" idx="0"/>
          </p:cNvCxnSpPr>
          <p:nvPr/>
        </p:nvCxnSpPr>
        <p:spPr>
          <a:xfrm rot="16200000" flipH="1">
            <a:off x="24674962" y="9593470"/>
            <a:ext cx="206034" cy="111631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142" idx="2"/>
            <a:endCxn id="144" idx="0"/>
          </p:cNvCxnSpPr>
          <p:nvPr/>
        </p:nvCxnSpPr>
        <p:spPr>
          <a:xfrm>
            <a:off x="25336136" y="10794644"/>
            <a:ext cx="0" cy="97579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/>
          <p:cNvSpPr/>
          <p:nvPr/>
        </p:nvSpPr>
        <p:spPr>
          <a:xfrm>
            <a:off x="29360826" y="950300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Запросить помощь в Италии</a:t>
            </a:r>
            <a:endParaRPr lang="ru-RU" sz="7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22196933" y="13352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Крестовый поход против революции </a:t>
            </a:r>
            <a:r>
              <a:rPr lang="ru-RU" sz="600" dirty="0" smtClean="0"/>
              <a:t>(ваниль но другие эффекты НД)</a:t>
            </a:r>
            <a:endParaRPr lang="ru-RU" sz="6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27120067" y="950860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Неотрадиционализм</a:t>
            </a:r>
            <a:endParaRPr lang="ru-RU" sz="700" dirty="0"/>
          </a:p>
        </p:txBody>
      </p:sp>
      <p:sp>
        <p:nvSpPr>
          <p:cNvPr id="179" name="Прямоугольник 178"/>
          <p:cNvSpPr/>
          <p:nvPr/>
        </p:nvSpPr>
        <p:spPr>
          <a:xfrm>
            <a:off x="27120066" y="1025464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Превознесения национальных ценностей</a:t>
            </a:r>
            <a:endParaRPr lang="ru-RU" sz="7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28243203" y="950300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Содействие сельскохозяйственной кооперации</a:t>
            </a:r>
            <a:endParaRPr lang="ru-RU" sz="7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28243201" y="1025464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Аграрный национализм</a:t>
            </a:r>
            <a:endParaRPr lang="ru-RU" sz="7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29360825" y="1025464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Национализация служб здравоохранения и социальной помощи</a:t>
            </a:r>
            <a:endParaRPr lang="ru-RU" sz="7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28804872" y="1106382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Ввести бесплатное </a:t>
            </a:r>
            <a:r>
              <a:rPr lang="ru-RU" sz="700" dirty="0"/>
              <a:t>начальное образование </a:t>
            </a:r>
            <a:r>
              <a:rPr lang="ru-RU" sz="200" dirty="0"/>
              <a:t>(Бесплатное начальное образование и доступ для популярных классов к среднему и высшему образованию</a:t>
            </a:r>
            <a:r>
              <a:rPr lang="ru-RU" sz="200" dirty="0" smtClean="0"/>
              <a:t>.)</a:t>
            </a:r>
            <a:endParaRPr lang="ru-RU" sz="200" dirty="0"/>
          </a:p>
        </p:txBody>
      </p:sp>
      <p:cxnSp>
        <p:nvCxnSpPr>
          <p:cNvPr id="196" name="Соединительная линия уступом 195"/>
          <p:cNvCxnSpPr>
            <a:stCxn id="110" idx="2"/>
            <a:endCxn id="175" idx="0"/>
          </p:cNvCxnSpPr>
          <p:nvPr/>
        </p:nvCxnSpPr>
        <p:spPr>
          <a:xfrm rot="16200000" flipH="1">
            <a:off x="28583242" y="8262258"/>
            <a:ext cx="240733" cy="224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198"/>
          <p:cNvCxnSpPr>
            <a:stCxn id="110" idx="2"/>
            <a:endCxn id="181" idx="0"/>
          </p:cNvCxnSpPr>
          <p:nvPr/>
        </p:nvCxnSpPr>
        <p:spPr>
          <a:xfrm rot="16200000" flipH="1">
            <a:off x="28024431" y="8821070"/>
            <a:ext cx="240733" cy="11231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stCxn id="110" idx="2"/>
            <a:endCxn id="178" idx="0"/>
          </p:cNvCxnSpPr>
          <p:nvPr/>
        </p:nvCxnSpPr>
        <p:spPr>
          <a:xfrm>
            <a:off x="27583228" y="9262273"/>
            <a:ext cx="2" cy="2463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178" idx="2"/>
            <a:endCxn id="179" idx="0"/>
          </p:cNvCxnSpPr>
          <p:nvPr/>
        </p:nvCxnSpPr>
        <p:spPr>
          <a:xfrm flipH="1">
            <a:off x="27583229" y="10048609"/>
            <a:ext cx="1" cy="2060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/>
          <p:cNvCxnSpPr>
            <a:stCxn id="181" idx="2"/>
            <a:endCxn id="193" idx="0"/>
          </p:cNvCxnSpPr>
          <p:nvPr/>
        </p:nvCxnSpPr>
        <p:spPr>
          <a:xfrm flipH="1">
            <a:off x="28706364" y="10043006"/>
            <a:ext cx="2" cy="2116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81" idx="2"/>
            <a:endCxn id="194" idx="0"/>
          </p:cNvCxnSpPr>
          <p:nvPr/>
        </p:nvCxnSpPr>
        <p:spPr>
          <a:xfrm rot="16200000" flipH="1">
            <a:off x="29159358" y="9590014"/>
            <a:ext cx="211638" cy="11176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Прямоугольник 123"/>
          <p:cNvSpPr/>
          <p:nvPr/>
        </p:nvSpPr>
        <p:spPr>
          <a:xfrm>
            <a:off x="22678971" y="1025819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Португальский престол матери</a:t>
            </a:r>
            <a:endParaRPr lang="ru-RU" sz="700" dirty="0"/>
          </a:p>
        </p:txBody>
      </p:sp>
      <p:cxnSp>
        <p:nvCxnSpPr>
          <p:cNvPr id="125" name="Соединительная линия уступом 124"/>
          <p:cNvCxnSpPr>
            <a:stCxn id="107" idx="2"/>
            <a:endCxn id="163" idx="0"/>
          </p:cNvCxnSpPr>
          <p:nvPr/>
        </p:nvCxnSpPr>
        <p:spPr>
          <a:xfrm rot="5400000">
            <a:off x="19388674" y="8853081"/>
            <a:ext cx="238680" cy="10570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/>
          <p:cNvSpPr/>
          <p:nvPr/>
        </p:nvSpPr>
        <p:spPr>
          <a:xfrm>
            <a:off x="22692519" y="950142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Забрать Французский престол</a:t>
            </a:r>
            <a:endParaRPr lang="ru-RU" sz="700" dirty="0"/>
          </a:p>
        </p:txBody>
      </p:sp>
      <p:cxnSp>
        <p:nvCxnSpPr>
          <p:cNvPr id="161" name="Соединительная линия уступом 160"/>
          <p:cNvCxnSpPr>
            <a:stCxn id="108" idx="2"/>
            <a:endCxn id="154" idx="0"/>
          </p:cNvCxnSpPr>
          <p:nvPr/>
        </p:nvCxnSpPr>
        <p:spPr>
          <a:xfrm rot="16200000" flipH="1">
            <a:off x="22533981" y="8879726"/>
            <a:ext cx="239154" cy="100424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108" idx="2"/>
            <a:endCxn id="82" idx="0"/>
          </p:cNvCxnSpPr>
          <p:nvPr/>
        </p:nvCxnSpPr>
        <p:spPr>
          <a:xfrm>
            <a:off x="22151434" y="9262273"/>
            <a:ext cx="1259" cy="2407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24"/>
          <p:cNvCxnSpPr>
            <a:stCxn id="82" idx="2"/>
            <a:endCxn id="124" idx="0"/>
          </p:cNvCxnSpPr>
          <p:nvPr/>
        </p:nvCxnSpPr>
        <p:spPr>
          <a:xfrm rot="16200000" flipH="1">
            <a:off x="22539816" y="9655880"/>
            <a:ext cx="215194" cy="9894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184"/>
          <p:cNvCxnSpPr>
            <a:stCxn id="111" idx="2"/>
            <a:endCxn id="139" idx="0"/>
          </p:cNvCxnSpPr>
          <p:nvPr/>
        </p:nvCxnSpPr>
        <p:spPr>
          <a:xfrm rot="5400000">
            <a:off x="26901333" y="7289344"/>
            <a:ext cx="240656" cy="11231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Соединительная линия уступом 187"/>
          <p:cNvCxnSpPr>
            <a:stCxn id="112" idx="2"/>
            <a:endCxn id="139" idx="0"/>
          </p:cNvCxnSpPr>
          <p:nvPr/>
        </p:nvCxnSpPr>
        <p:spPr>
          <a:xfrm rot="16200000" flipH="1">
            <a:off x="25777510" y="7288653"/>
            <a:ext cx="241211" cy="112395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/>
          <p:cNvSpPr/>
          <p:nvPr/>
        </p:nvSpPr>
        <p:spPr>
          <a:xfrm>
            <a:off x="22678971" y="110534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Бразильский престол матери</a:t>
            </a:r>
            <a:endParaRPr lang="ru-RU" sz="700" dirty="0"/>
          </a:p>
        </p:txBody>
      </p:sp>
      <p:cxnSp>
        <p:nvCxnSpPr>
          <p:cNvPr id="133" name="Прямая со стрелкой 132"/>
          <p:cNvCxnSpPr>
            <a:stCxn id="124" idx="2"/>
            <a:endCxn id="132" idx="0"/>
          </p:cNvCxnSpPr>
          <p:nvPr/>
        </p:nvCxnSpPr>
        <p:spPr>
          <a:xfrm>
            <a:off x="23142134" y="10798198"/>
            <a:ext cx="0" cy="2552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Прямоугольник 158"/>
          <p:cNvSpPr/>
          <p:nvPr/>
        </p:nvSpPr>
        <p:spPr>
          <a:xfrm>
            <a:off x="20632104" y="1025464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титул короля двух </a:t>
            </a:r>
            <a:r>
              <a:rPr lang="ru-RU" sz="700" dirty="0" err="1" smtClean="0"/>
              <a:t>Сицилий</a:t>
            </a:r>
            <a:endParaRPr lang="ru-RU" sz="700" dirty="0"/>
          </a:p>
        </p:txBody>
      </p:sp>
      <p:cxnSp>
        <p:nvCxnSpPr>
          <p:cNvPr id="160" name="Соединительная линия уступом 124"/>
          <p:cNvCxnSpPr>
            <a:stCxn id="82" idx="2"/>
            <a:endCxn id="159" idx="0"/>
          </p:cNvCxnSpPr>
          <p:nvPr/>
        </p:nvCxnSpPr>
        <p:spPr>
          <a:xfrm rot="5400000">
            <a:off x="21518160" y="9620111"/>
            <a:ext cx="211640" cy="105742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23217686" y="1177472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Подтверждение легитимности</a:t>
            </a:r>
            <a:endParaRPr lang="ru-RU" sz="700" dirty="0"/>
          </a:p>
        </p:txBody>
      </p:sp>
      <p:cxnSp>
        <p:nvCxnSpPr>
          <p:cNvPr id="173" name="Прямая со стрелкой 172"/>
          <p:cNvCxnSpPr>
            <a:stCxn id="105" idx="2"/>
            <a:endCxn id="170" idx="0"/>
          </p:cNvCxnSpPr>
          <p:nvPr/>
        </p:nvCxnSpPr>
        <p:spPr>
          <a:xfrm>
            <a:off x="23680849" y="8516784"/>
            <a:ext cx="0" cy="32579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/>
          <p:cNvSpPr/>
          <p:nvPr/>
        </p:nvSpPr>
        <p:spPr>
          <a:xfrm>
            <a:off x="18516318" y="950095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Испанский </a:t>
            </a:r>
            <a:r>
              <a:rPr lang="ru-RU" sz="700" dirty="0" err="1" smtClean="0"/>
              <a:t>средиземноморный</a:t>
            </a:r>
            <a:r>
              <a:rPr lang="ru-RU" sz="700" dirty="0" smtClean="0"/>
              <a:t> флот</a:t>
            </a:r>
            <a:endParaRPr lang="ru-RU" sz="700" dirty="0"/>
          </a:p>
        </p:txBody>
      </p:sp>
      <p:sp>
        <p:nvSpPr>
          <p:cNvPr id="155" name="Прямоугольник 154"/>
          <p:cNvSpPr/>
          <p:nvPr/>
        </p:nvSpPr>
        <p:spPr>
          <a:xfrm>
            <a:off x="19573965" y="950095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</a:t>
            </a:r>
            <a:r>
              <a:rPr lang="ru-RU" sz="700" dirty="0" err="1" smtClean="0"/>
              <a:t>католико</a:t>
            </a:r>
            <a:r>
              <a:rPr lang="ru-RU" sz="700" dirty="0" smtClean="0"/>
              <a:t>-монархической общины</a:t>
            </a:r>
          </a:p>
        </p:txBody>
      </p:sp>
      <p:sp>
        <p:nvSpPr>
          <p:cNvPr id="156" name="Прямоугольник 155"/>
          <p:cNvSpPr/>
          <p:nvPr/>
        </p:nvSpPr>
        <p:spPr>
          <a:xfrm>
            <a:off x="18516318" y="1025489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Претензии на </a:t>
            </a:r>
            <a:r>
              <a:rPr lang="ru-RU" sz="700" dirty="0" err="1" smtClean="0"/>
              <a:t>Габсбургские</a:t>
            </a:r>
            <a:r>
              <a:rPr lang="ru-RU" sz="700" dirty="0" smtClean="0"/>
              <a:t> земли</a:t>
            </a:r>
            <a:endParaRPr lang="ru-RU" sz="700" dirty="0"/>
          </a:p>
        </p:txBody>
      </p:sp>
      <p:cxnSp>
        <p:nvCxnSpPr>
          <p:cNvPr id="164" name="Прямая со стрелкой 163"/>
          <p:cNvCxnSpPr>
            <a:stCxn id="163" idx="2"/>
            <a:endCxn id="156" idx="0"/>
          </p:cNvCxnSpPr>
          <p:nvPr/>
        </p:nvCxnSpPr>
        <p:spPr>
          <a:xfrm>
            <a:off x="18979481" y="10040953"/>
            <a:ext cx="0" cy="2139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Прямоугольник 182"/>
          <p:cNvSpPr/>
          <p:nvPr/>
        </p:nvSpPr>
        <p:spPr>
          <a:xfrm>
            <a:off x="19572185" y="1025464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Идея превыше всего!</a:t>
            </a:r>
          </a:p>
        </p:txBody>
      </p:sp>
      <p:cxnSp>
        <p:nvCxnSpPr>
          <p:cNvPr id="184" name="Прямая со стрелкой 183"/>
          <p:cNvCxnSpPr>
            <a:stCxn id="155" idx="2"/>
            <a:endCxn id="183" idx="0"/>
          </p:cNvCxnSpPr>
          <p:nvPr/>
        </p:nvCxnSpPr>
        <p:spPr>
          <a:xfrm flipH="1">
            <a:off x="20035348" y="10040953"/>
            <a:ext cx="1780" cy="2136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124"/>
          <p:cNvCxnSpPr>
            <a:stCxn id="155" idx="2"/>
            <a:endCxn id="159" idx="0"/>
          </p:cNvCxnSpPr>
          <p:nvPr/>
        </p:nvCxnSpPr>
        <p:spPr>
          <a:xfrm rot="16200000" flipH="1">
            <a:off x="20459352" y="9618728"/>
            <a:ext cx="213691" cy="10581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Прямоугольник 186"/>
          <p:cNvSpPr/>
          <p:nvPr/>
        </p:nvSpPr>
        <p:spPr>
          <a:xfrm>
            <a:off x="21689530" y="1105329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Заключить </a:t>
            </a:r>
            <a:r>
              <a:rPr lang="ru-RU" sz="700" dirty="0" err="1" smtClean="0"/>
              <a:t>Виндзорский</a:t>
            </a:r>
            <a:r>
              <a:rPr lang="ru-RU" sz="700" dirty="0" smtClean="0"/>
              <a:t> пакт от новой династии</a:t>
            </a:r>
            <a:endParaRPr lang="ru-RU" sz="7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19570443" y="1104532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Вернуться к союзу с Германией</a:t>
            </a:r>
            <a:endParaRPr lang="ru-RU" sz="7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0647482" y="1104889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Оси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23759760" y="1105604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Антиреволюционный союз (наше + «вражда с левым блоком»)</a:t>
            </a:r>
          </a:p>
        </p:txBody>
      </p:sp>
      <p:cxnSp>
        <p:nvCxnSpPr>
          <p:cNvPr id="201" name="Соединительная линия уступом 124"/>
          <p:cNvCxnSpPr>
            <a:stCxn id="124" idx="2"/>
            <a:endCxn id="187" idx="0"/>
          </p:cNvCxnSpPr>
          <p:nvPr/>
        </p:nvCxnSpPr>
        <p:spPr>
          <a:xfrm rot="5400000">
            <a:off x="22519865" y="10431027"/>
            <a:ext cx="255099" cy="9894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Соединительная линия уступом 124"/>
          <p:cNvCxnSpPr>
            <a:stCxn id="183" idx="2"/>
            <a:endCxn id="190" idx="0"/>
          </p:cNvCxnSpPr>
          <p:nvPr/>
        </p:nvCxnSpPr>
        <p:spPr>
          <a:xfrm rot="16200000" flipH="1">
            <a:off x="20445869" y="10384122"/>
            <a:ext cx="254255" cy="10752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124"/>
          <p:cNvCxnSpPr>
            <a:stCxn id="83" idx="2"/>
            <a:endCxn id="190" idx="0"/>
          </p:cNvCxnSpPr>
          <p:nvPr/>
        </p:nvCxnSpPr>
        <p:spPr>
          <a:xfrm rot="5400000">
            <a:off x="21505094" y="10400195"/>
            <a:ext cx="254255" cy="104315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Соединительная линия уступом 124"/>
          <p:cNvCxnSpPr>
            <a:stCxn id="83" idx="2"/>
            <a:endCxn id="191" idx="0"/>
          </p:cNvCxnSpPr>
          <p:nvPr/>
        </p:nvCxnSpPr>
        <p:spPr>
          <a:xfrm rot="16200000" flipH="1">
            <a:off x="23057662" y="9890779"/>
            <a:ext cx="261397" cy="206912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190" idx="1"/>
            <a:endCxn id="189" idx="3"/>
          </p:cNvCxnSpPr>
          <p:nvPr/>
        </p:nvCxnSpPr>
        <p:spPr>
          <a:xfrm flipH="1" flipV="1">
            <a:off x="20496768" y="11315327"/>
            <a:ext cx="150714" cy="3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87" idx="1"/>
            <a:endCxn id="190" idx="3"/>
          </p:cNvCxnSpPr>
          <p:nvPr/>
        </p:nvCxnSpPr>
        <p:spPr>
          <a:xfrm flipH="1" flipV="1">
            <a:off x="21573807" y="11318899"/>
            <a:ext cx="115723" cy="43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132" idx="1"/>
            <a:endCxn id="187" idx="3"/>
          </p:cNvCxnSpPr>
          <p:nvPr/>
        </p:nvCxnSpPr>
        <p:spPr>
          <a:xfrm flipH="1" flipV="1">
            <a:off x="22615855" y="11323297"/>
            <a:ext cx="63116" cy="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09" idx="2"/>
            <a:endCxn id="154" idx="0"/>
          </p:cNvCxnSpPr>
          <p:nvPr/>
        </p:nvCxnSpPr>
        <p:spPr>
          <a:xfrm rot="5400000">
            <a:off x="24126333" y="8291623"/>
            <a:ext cx="239154" cy="21804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10" idx="2"/>
            <a:endCxn id="154" idx="0"/>
          </p:cNvCxnSpPr>
          <p:nvPr/>
        </p:nvCxnSpPr>
        <p:spPr>
          <a:xfrm rot="5400000">
            <a:off x="25249878" y="7168077"/>
            <a:ext cx="239154" cy="4427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Прямоугольник 229"/>
          <p:cNvSpPr/>
          <p:nvPr/>
        </p:nvSpPr>
        <p:spPr>
          <a:xfrm>
            <a:off x="24879795" y="951454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Забрать трон у </a:t>
            </a:r>
            <a:r>
              <a:rPr lang="ru-RU" sz="700" dirty="0" err="1" smtClean="0"/>
              <a:t>Виндзоров</a:t>
            </a:r>
            <a:r>
              <a:rPr lang="ru-RU" sz="700" dirty="0" smtClean="0"/>
              <a:t> (мать Хуана внучка королевы Виктории)</a:t>
            </a:r>
            <a:endParaRPr lang="ru-RU" sz="700" dirty="0"/>
          </a:p>
        </p:txBody>
      </p:sp>
      <p:cxnSp>
        <p:nvCxnSpPr>
          <p:cNvPr id="231" name="Прямая со стрелкой 230"/>
          <p:cNvCxnSpPr>
            <a:stCxn id="145" idx="2"/>
            <a:endCxn id="148" idx="0"/>
          </p:cNvCxnSpPr>
          <p:nvPr/>
        </p:nvCxnSpPr>
        <p:spPr>
          <a:xfrm>
            <a:off x="24219822" y="10048610"/>
            <a:ext cx="1" cy="2060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 стрелкой 233"/>
          <p:cNvCxnSpPr>
            <a:stCxn id="138" idx="2"/>
            <a:endCxn id="147" idx="0"/>
          </p:cNvCxnSpPr>
          <p:nvPr/>
        </p:nvCxnSpPr>
        <p:spPr>
          <a:xfrm>
            <a:off x="26460091" y="10047777"/>
            <a:ext cx="3" cy="2068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 стрелкой 236"/>
          <p:cNvCxnSpPr>
            <a:stCxn id="109" idx="2"/>
            <a:endCxn id="230" idx="0"/>
          </p:cNvCxnSpPr>
          <p:nvPr/>
        </p:nvCxnSpPr>
        <p:spPr>
          <a:xfrm>
            <a:off x="25336137" y="9262273"/>
            <a:ext cx="6821" cy="252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24"/>
          <p:cNvCxnSpPr>
            <a:stCxn id="183" idx="2"/>
            <a:endCxn id="191" idx="0"/>
          </p:cNvCxnSpPr>
          <p:nvPr/>
        </p:nvCxnSpPr>
        <p:spPr>
          <a:xfrm rot="16200000" flipH="1">
            <a:off x="21998437" y="8831554"/>
            <a:ext cx="261397" cy="418757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Соединительная линия уступом 124"/>
          <p:cNvCxnSpPr>
            <a:stCxn id="142" idx="2"/>
            <a:endCxn id="191" idx="0"/>
          </p:cNvCxnSpPr>
          <p:nvPr/>
        </p:nvCxnSpPr>
        <p:spPr>
          <a:xfrm rot="5400000">
            <a:off x="24648832" y="10368736"/>
            <a:ext cx="261397" cy="11132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124"/>
          <p:cNvCxnSpPr>
            <a:stCxn id="179" idx="2"/>
            <a:endCxn id="191" idx="0"/>
          </p:cNvCxnSpPr>
          <p:nvPr/>
        </p:nvCxnSpPr>
        <p:spPr>
          <a:xfrm rot="5400000">
            <a:off x="25772378" y="9245189"/>
            <a:ext cx="261397" cy="336030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единительная линия 256"/>
          <p:cNvCxnSpPr>
            <a:stCxn id="191" idx="1"/>
            <a:endCxn id="132" idx="3"/>
          </p:cNvCxnSpPr>
          <p:nvPr/>
        </p:nvCxnSpPr>
        <p:spPr>
          <a:xfrm flipH="1" flipV="1">
            <a:off x="23605296" y="11323439"/>
            <a:ext cx="154464" cy="260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6000519" y="1105604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Германией</a:t>
            </a:r>
            <a:endParaRPr lang="ru-RU" sz="700" dirty="0"/>
          </a:p>
        </p:txBody>
      </p:sp>
      <p:cxnSp>
        <p:nvCxnSpPr>
          <p:cNvPr id="262" name="Прямая соединительная линия 261"/>
          <p:cNvCxnSpPr>
            <a:stCxn id="260" idx="1"/>
            <a:endCxn id="191" idx="3"/>
          </p:cNvCxnSpPr>
          <p:nvPr/>
        </p:nvCxnSpPr>
        <p:spPr>
          <a:xfrm flipH="1">
            <a:off x="24686085" y="11326041"/>
            <a:ext cx="13144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Соединительная линия уступом 264"/>
          <p:cNvCxnSpPr>
            <a:stCxn id="142" idx="2"/>
            <a:endCxn id="260" idx="0"/>
          </p:cNvCxnSpPr>
          <p:nvPr/>
        </p:nvCxnSpPr>
        <p:spPr>
          <a:xfrm rot="16200000" flipH="1">
            <a:off x="25769211" y="10361569"/>
            <a:ext cx="261397" cy="11275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Прямоугольник 279"/>
          <p:cNvSpPr/>
          <p:nvPr/>
        </p:nvSpPr>
        <p:spPr>
          <a:xfrm>
            <a:off x="22686447" y="1257530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Восстановление привилегий церкви</a:t>
            </a:r>
            <a:endParaRPr lang="ru-RU" sz="700" dirty="0"/>
          </a:p>
        </p:txBody>
      </p:sp>
      <p:sp>
        <p:nvSpPr>
          <p:cNvPr id="281" name="Прямоугольник 280"/>
          <p:cNvSpPr/>
          <p:nvPr/>
        </p:nvSpPr>
        <p:spPr>
          <a:xfrm>
            <a:off x="23763974" y="1257530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Возродить империю (ванильное «восстановить империю»)</a:t>
            </a:r>
            <a:endParaRPr lang="ru-RU" sz="700" dirty="0"/>
          </a:p>
        </p:txBody>
      </p:sp>
      <p:cxnSp>
        <p:nvCxnSpPr>
          <p:cNvPr id="282" name="Соединительная линия уступом 124"/>
          <p:cNvCxnSpPr>
            <a:stCxn id="170" idx="2"/>
            <a:endCxn id="281" idx="0"/>
          </p:cNvCxnSpPr>
          <p:nvPr/>
        </p:nvCxnSpPr>
        <p:spPr>
          <a:xfrm rot="16200000" flipH="1">
            <a:off x="23823706" y="12171870"/>
            <a:ext cx="260574" cy="5462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24"/>
          <p:cNvCxnSpPr>
            <a:stCxn id="170" idx="2"/>
            <a:endCxn id="280" idx="0"/>
          </p:cNvCxnSpPr>
          <p:nvPr/>
        </p:nvCxnSpPr>
        <p:spPr>
          <a:xfrm rot="5400000">
            <a:off x="23284943" y="12179395"/>
            <a:ext cx="260574" cy="5312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24319931" y="1335982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Основать академию </a:t>
            </a:r>
            <a:r>
              <a:rPr lang="ru-RU" sz="700" dirty="0" err="1" smtClean="0"/>
              <a:t>Васкеса</a:t>
            </a:r>
            <a:r>
              <a:rPr lang="ru-RU" sz="700" dirty="0" smtClean="0"/>
              <a:t> де </a:t>
            </a:r>
            <a:r>
              <a:rPr lang="ru-RU" sz="700" dirty="0" err="1" smtClean="0"/>
              <a:t>Меллы</a:t>
            </a:r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295" name="Прямоугольник 294"/>
          <p:cNvSpPr/>
          <p:nvPr/>
        </p:nvSpPr>
        <p:spPr>
          <a:xfrm>
            <a:off x="20639419" y="872929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Dios, </a:t>
            </a:r>
            <a:r>
              <a:rPr lang="en-US" sz="700" dirty="0" smtClean="0"/>
              <a:t>Patria y Rey</a:t>
            </a:r>
            <a:r>
              <a:rPr lang="ru-RU" sz="700" dirty="0" smtClean="0"/>
              <a:t> (выучен фокус пулемёт и католический молитвенник)</a:t>
            </a:r>
            <a:endParaRPr lang="ru-RU" sz="7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14538678" y="64349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Изгнать лидеров партий</a:t>
            </a:r>
            <a:endParaRPr lang="ru-RU" sz="700" dirty="0"/>
          </a:p>
        </p:txBody>
      </p:sp>
      <p:cxnSp>
        <p:nvCxnSpPr>
          <p:cNvPr id="198" name="Прямая соединительная линия 197"/>
          <p:cNvCxnSpPr>
            <a:stCxn id="100" idx="3"/>
            <a:endCxn id="192" idx="1"/>
          </p:cNvCxnSpPr>
          <p:nvPr/>
        </p:nvCxnSpPr>
        <p:spPr>
          <a:xfrm>
            <a:off x="9389651" y="6704901"/>
            <a:ext cx="51490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24"/>
          <p:cNvCxnSpPr>
            <a:stCxn id="281" idx="2"/>
            <a:endCxn id="288" idx="0"/>
          </p:cNvCxnSpPr>
          <p:nvPr/>
        </p:nvCxnSpPr>
        <p:spPr>
          <a:xfrm rot="16200000" flipH="1">
            <a:off x="24382855" y="12959582"/>
            <a:ext cx="244520" cy="5559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04" idx="2"/>
          </p:cNvCxnSpPr>
          <p:nvPr/>
        </p:nvCxnSpPr>
        <p:spPr>
          <a:xfrm rot="5400000">
            <a:off x="21256882" y="8359072"/>
            <a:ext cx="215928" cy="5245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79" idx="2"/>
          </p:cNvCxnSpPr>
          <p:nvPr/>
        </p:nvCxnSpPr>
        <p:spPr>
          <a:xfrm rot="16200000" flipH="1">
            <a:off x="20733409" y="8360125"/>
            <a:ext cx="218235" cy="5201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95" idx="2"/>
            <a:endCxn id="144" idx="0"/>
          </p:cNvCxnSpPr>
          <p:nvPr/>
        </p:nvCxnSpPr>
        <p:spPr>
          <a:xfrm rot="5400000">
            <a:off x="27218782" y="9721184"/>
            <a:ext cx="166609" cy="3931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3221431" y="133568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Подтвердить </a:t>
            </a:r>
            <a:r>
              <a:rPr lang="ru-RU" sz="700" dirty="0" err="1" smtClean="0"/>
              <a:t>фуэрос</a:t>
            </a:r>
            <a:r>
              <a:rPr lang="ru-RU" sz="700" dirty="0" smtClean="0"/>
              <a:t> (ваниль)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170" idx="2"/>
            <a:endCxn id="228" idx="0"/>
          </p:cNvCxnSpPr>
          <p:nvPr/>
        </p:nvCxnSpPr>
        <p:spPr>
          <a:xfrm>
            <a:off x="23680849" y="12314727"/>
            <a:ext cx="3745" cy="10420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/>
          <p:cNvSpPr/>
          <p:nvPr/>
        </p:nvSpPr>
        <p:spPr>
          <a:xfrm>
            <a:off x="22195714" y="1411890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Защитники католичества (ваниль но другие эффекты НД)</a:t>
            </a:r>
            <a:endParaRPr lang="ru-RU" sz="7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21177680" y="1411768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Милитаризация населения (ваниль но другие эффекты НД)</a:t>
            </a:r>
            <a:endParaRPr lang="ru-RU" sz="700" dirty="0"/>
          </a:p>
        </p:txBody>
      </p:sp>
      <p:sp>
        <p:nvSpPr>
          <p:cNvPr id="238" name="Прямоугольник 237"/>
          <p:cNvSpPr/>
          <p:nvPr/>
        </p:nvSpPr>
        <p:spPr>
          <a:xfrm>
            <a:off x="21689748" y="1490772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Культивировать фанатизм (ваниль но другие эффекты НД)</a:t>
            </a:r>
            <a:endParaRPr lang="ru-RU" sz="700" dirty="0"/>
          </a:p>
        </p:txBody>
      </p:sp>
      <p:cxnSp>
        <p:nvCxnSpPr>
          <p:cNvPr id="239" name="Соединительная линия уступом 124"/>
          <p:cNvCxnSpPr>
            <a:stCxn id="280" idx="2"/>
            <a:endCxn id="176" idx="0"/>
          </p:cNvCxnSpPr>
          <p:nvPr/>
        </p:nvCxnSpPr>
        <p:spPr>
          <a:xfrm rot="5400000">
            <a:off x="22786488" y="12988909"/>
            <a:ext cx="236731" cy="48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24"/>
          <p:cNvCxnSpPr>
            <a:stCxn id="176" idx="2"/>
            <a:endCxn id="236" idx="0"/>
          </p:cNvCxnSpPr>
          <p:nvPr/>
        </p:nvCxnSpPr>
        <p:spPr>
          <a:xfrm rot="5400000">
            <a:off x="22037642" y="13495234"/>
            <a:ext cx="225656" cy="10192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Соединительная линия уступом 124"/>
          <p:cNvCxnSpPr>
            <a:stCxn id="235" idx="2"/>
            <a:endCxn id="238" idx="0"/>
          </p:cNvCxnSpPr>
          <p:nvPr/>
        </p:nvCxnSpPr>
        <p:spPr>
          <a:xfrm rot="5400000">
            <a:off x="22281485" y="14530333"/>
            <a:ext cx="248819" cy="5059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Соединительная линия уступом 124"/>
          <p:cNvCxnSpPr>
            <a:stCxn id="236" idx="2"/>
            <a:endCxn id="238" idx="0"/>
          </p:cNvCxnSpPr>
          <p:nvPr/>
        </p:nvCxnSpPr>
        <p:spPr>
          <a:xfrm rot="16200000" flipH="1">
            <a:off x="21771858" y="14526673"/>
            <a:ext cx="250038" cy="5120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 стрелкой 254"/>
          <p:cNvCxnSpPr>
            <a:stCxn id="176" idx="2"/>
            <a:endCxn id="235" idx="0"/>
          </p:cNvCxnSpPr>
          <p:nvPr/>
        </p:nvCxnSpPr>
        <p:spPr>
          <a:xfrm flipH="1">
            <a:off x="22658877" y="13892032"/>
            <a:ext cx="1219" cy="226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3227527" y="149064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Поощрить местную разработку месторождений (ваниль)</a:t>
            </a:r>
            <a:endParaRPr lang="ru-RU" sz="700" dirty="0"/>
          </a:p>
        </p:txBody>
      </p:sp>
      <p:cxnSp>
        <p:nvCxnSpPr>
          <p:cNvPr id="261" name="Прямая со стрелкой 260"/>
          <p:cNvCxnSpPr>
            <a:stCxn id="228" idx="2"/>
            <a:endCxn id="284" idx="0"/>
          </p:cNvCxnSpPr>
          <p:nvPr/>
        </p:nvCxnSpPr>
        <p:spPr>
          <a:xfrm>
            <a:off x="23684594" y="13896808"/>
            <a:ext cx="6096" cy="234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Прямоугольник 265"/>
          <p:cNvSpPr/>
          <p:nvPr/>
        </p:nvSpPr>
        <p:spPr>
          <a:xfrm>
            <a:off x="25350184" y="133586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Флот достойный короля (ваниль)</a:t>
            </a:r>
            <a:endParaRPr lang="ru-RU" sz="700" dirty="0"/>
          </a:p>
        </p:txBody>
      </p:sp>
      <p:cxnSp>
        <p:nvCxnSpPr>
          <p:cNvPr id="267" name="Соединительная линия уступом 124"/>
          <p:cNvCxnSpPr>
            <a:stCxn id="281" idx="2"/>
            <a:endCxn id="266" idx="0"/>
          </p:cNvCxnSpPr>
          <p:nvPr/>
        </p:nvCxnSpPr>
        <p:spPr>
          <a:xfrm rot="16200000" flipH="1">
            <a:off x="24898592" y="12443846"/>
            <a:ext cx="243301" cy="15862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Прямоугольник 269"/>
          <p:cNvSpPr/>
          <p:nvPr/>
        </p:nvSpPr>
        <p:spPr>
          <a:xfrm>
            <a:off x="25348965" y="1414742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славу Испанской армады </a:t>
            </a:r>
            <a:r>
              <a:rPr lang="ru-RU" sz="500" dirty="0" smtClean="0"/>
              <a:t>(ванильный фокус возродить боевой флот)</a:t>
            </a:r>
            <a:endParaRPr lang="ru-RU" sz="500" dirty="0"/>
          </a:p>
        </p:txBody>
      </p:sp>
      <p:sp>
        <p:nvSpPr>
          <p:cNvPr id="271" name="Прямоугольник 270"/>
          <p:cNvSpPr/>
          <p:nvPr/>
        </p:nvSpPr>
        <p:spPr>
          <a:xfrm>
            <a:off x="25348964" y="1490088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Имперская безопасность(ваниль)</a:t>
            </a:r>
            <a:endParaRPr lang="ru-RU" sz="700" dirty="0"/>
          </a:p>
        </p:txBody>
      </p:sp>
      <p:cxnSp>
        <p:nvCxnSpPr>
          <p:cNvPr id="272" name="Прямая со стрелкой 271"/>
          <p:cNvCxnSpPr>
            <a:stCxn id="266" idx="2"/>
            <a:endCxn id="270" idx="0"/>
          </p:cNvCxnSpPr>
          <p:nvPr/>
        </p:nvCxnSpPr>
        <p:spPr>
          <a:xfrm flipH="1">
            <a:off x="25812128" y="13898602"/>
            <a:ext cx="1219" cy="248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Прямая со стрелкой 276"/>
          <p:cNvCxnSpPr>
            <a:stCxn id="270" idx="2"/>
            <a:endCxn id="271" idx="0"/>
          </p:cNvCxnSpPr>
          <p:nvPr/>
        </p:nvCxnSpPr>
        <p:spPr>
          <a:xfrm flipH="1">
            <a:off x="25812127" y="14687423"/>
            <a:ext cx="1" cy="2134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Прямоугольник 283"/>
          <p:cNvSpPr/>
          <p:nvPr/>
        </p:nvSpPr>
        <p:spPr>
          <a:xfrm>
            <a:off x="23227527" y="1413100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Поощрить местную индустриализацию (ваниль)</a:t>
            </a:r>
            <a:endParaRPr lang="ru-RU" sz="700" dirty="0"/>
          </a:p>
        </p:txBody>
      </p:sp>
      <p:cxnSp>
        <p:nvCxnSpPr>
          <p:cNvPr id="287" name="Прямая со стрелкой 286"/>
          <p:cNvCxnSpPr>
            <a:stCxn id="284" idx="2"/>
            <a:endCxn id="259" idx="0"/>
          </p:cNvCxnSpPr>
          <p:nvPr/>
        </p:nvCxnSpPr>
        <p:spPr>
          <a:xfrm>
            <a:off x="23690690" y="14671000"/>
            <a:ext cx="0" cy="2354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/>
          <p:cNvSpPr/>
          <p:nvPr/>
        </p:nvSpPr>
        <p:spPr>
          <a:xfrm>
            <a:off x="26484011" y="1335128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Усилить империю (ваниль)</a:t>
            </a:r>
            <a:endParaRPr lang="ru-RU" sz="700" dirty="0"/>
          </a:p>
        </p:txBody>
      </p:sp>
      <p:sp>
        <p:nvSpPr>
          <p:cNvPr id="297" name="Прямоугольник 296"/>
          <p:cNvSpPr/>
          <p:nvPr/>
        </p:nvSpPr>
        <p:spPr>
          <a:xfrm>
            <a:off x="24310207" y="1414742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Отобрать Испанские Нидерланды (ваниль)</a:t>
            </a:r>
            <a:endParaRPr lang="ru-RU" sz="7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24308988" y="1489967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Филиппины</a:t>
            </a:r>
            <a:endParaRPr lang="ru-RU" sz="7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26465753" y="141523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Кубу</a:t>
            </a:r>
            <a:endParaRPr lang="ru-RU" sz="7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26464533" y="1491186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Мексику</a:t>
            </a:r>
            <a:endParaRPr lang="ru-RU" sz="700" dirty="0"/>
          </a:p>
        </p:txBody>
      </p:sp>
      <p:cxnSp>
        <p:nvCxnSpPr>
          <p:cNvPr id="301" name="Соединительная линия уступом 124"/>
          <p:cNvCxnSpPr>
            <a:stCxn id="266" idx="2"/>
            <a:endCxn id="299" idx="0"/>
          </p:cNvCxnSpPr>
          <p:nvPr/>
        </p:nvCxnSpPr>
        <p:spPr>
          <a:xfrm rot="16200000" flipH="1">
            <a:off x="26244281" y="13467667"/>
            <a:ext cx="253700" cy="11155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124"/>
          <p:cNvCxnSpPr>
            <a:stCxn id="266" idx="2"/>
            <a:endCxn id="297" idx="0"/>
          </p:cNvCxnSpPr>
          <p:nvPr/>
        </p:nvCxnSpPr>
        <p:spPr>
          <a:xfrm rot="5400000">
            <a:off x="25168948" y="13503025"/>
            <a:ext cx="248823" cy="10399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Прямая со стрелкой 307"/>
          <p:cNvCxnSpPr>
            <a:stCxn id="297" idx="2"/>
            <a:endCxn id="298" idx="0"/>
          </p:cNvCxnSpPr>
          <p:nvPr/>
        </p:nvCxnSpPr>
        <p:spPr>
          <a:xfrm flipH="1">
            <a:off x="24772151" y="14687425"/>
            <a:ext cx="1219" cy="2122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Прямая со стрелкой 310"/>
          <p:cNvCxnSpPr>
            <a:stCxn id="299" idx="2"/>
            <a:endCxn id="300" idx="0"/>
          </p:cNvCxnSpPr>
          <p:nvPr/>
        </p:nvCxnSpPr>
        <p:spPr>
          <a:xfrm flipH="1">
            <a:off x="26927696" y="14692302"/>
            <a:ext cx="1220" cy="2195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Соединительная линия уступом 314"/>
          <p:cNvCxnSpPr>
            <a:stCxn id="193" idx="2"/>
            <a:endCxn id="195" idx="0"/>
          </p:cNvCxnSpPr>
          <p:nvPr/>
        </p:nvCxnSpPr>
        <p:spPr>
          <a:xfrm rot="16200000" flipH="1">
            <a:off x="28852607" y="10648400"/>
            <a:ext cx="269185" cy="5616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317"/>
          <p:cNvCxnSpPr>
            <a:stCxn id="194" idx="2"/>
            <a:endCxn id="195" idx="0"/>
          </p:cNvCxnSpPr>
          <p:nvPr/>
        </p:nvCxnSpPr>
        <p:spPr>
          <a:xfrm rot="5400000">
            <a:off x="29411420" y="10651260"/>
            <a:ext cx="269185" cy="5559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Прямоугольник 320"/>
          <p:cNvSpPr/>
          <p:nvPr/>
        </p:nvSpPr>
        <p:spPr>
          <a:xfrm>
            <a:off x="25351403" y="1570068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«долг» США</a:t>
            </a:r>
            <a:endParaRPr lang="ru-RU" sz="700" dirty="0"/>
          </a:p>
        </p:txBody>
      </p:sp>
      <p:cxnSp>
        <p:nvCxnSpPr>
          <p:cNvPr id="322" name="Соединительная линия уступом 124"/>
          <p:cNvCxnSpPr>
            <a:stCxn id="298" idx="2"/>
            <a:endCxn id="321" idx="0"/>
          </p:cNvCxnSpPr>
          <p:nvPr/>
        </p:nvCxnSpPr>
        <p:spPr>
          <a:xfrm rot="16200000" flipH="1">
            <a:off x="25162851" y="15048971"/>
            <a:ext cx="261014" cy="1042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Соединительная линия уступом 124"/>
          <p:cNvCxnSpPr>
            <a:stCxn id="300" idx="2"/>
            <a:endCxn id="321" idx="0"/>
          </p:cNvCxnSpPr>
          <p:nvPr/>
        </p:nvCxnSpPr>
        <p:spPr>
          <a:xfrm rot="5400000">
            <a:off x="26246720" y="15019709"/>
            <a:ext cx="248823" cy="111313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22689773" y="872171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белогвардейской дивизии (+белый генерал, +4 каски)</a:t>
            </a:r>
            <a:endParaRPr lang="ru-RU" sz="700" dirty="0"/>
          </a:p>
        </p:txBody>
      </p:sp>
      <p:cxnSp>
        <p:nvCxnSpPr>
          <p:cNvPr id="329" name="Соединительная линия уступом 328"/>
          <p:cNvCxnSpPr>
            <a:stCxn id="105" idx="2"/>
            <a:endCxn id="328" idx="0"/>
          </p:cNvCxnSpPr>
          <p:nvPr/>
        </p:nvCxnSpPr>
        <p:spPr>
          <a:xfrm rot="5400000">
            <a:off x="23314427" y="8355294"/>
            <a:ext cx="204932" cy="5279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3763888" y="872049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генералитета </a:t>
            </a:r>
            <a:r>
              <a:rPr lang="ru-RU" sz="500" dirty="0" smtClean="0"/>
              <a:t>(+ переведет генерала из ВВС и вернет генерала-монархиста из изгнания)</a:t>
            </a:r>
            <a:endParaRPr lang="ru-RU" sz="700" dirty="0"/>
          </a:p>
        </p:txBody>
      </p:sp>
      <p:cxnSp>
        <p:nvCxnSpPr>
          <p:cNvPr id="333" name="Соединительная линия уступом 332"/>
          <p:cNvCxnSpPr>
            <a:stCxn id="105" idx="2"/>
            <a:endCxn id="332" idx="0"/>
          </p:cNvCxnSpPr>
          <p:nvPr/>
        </p:nvCxnSpPr>
        <p:spPr>
          <a:xfrm rot="16200000" flipH="1">
            <a:off x="23852094" y="8345539"/>
            <a:ext cx="203712" cy="5462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Прямоугольник 335"/>
          <p:cNvSpPr/>
          <p:nvPr/>
        </p:nvSpPr>
        <p:spPr>
          <a:xfrm>
            <a:off x="21178296" y="1334949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Благословление Ватикана (наше)</a:t>
            </a:r>
            <a:endParaRPr lang="ru-RU" sz="700" dirty="0"/>
          </a:p>
        </p:txBody>
      </p:sp>
      <p:cxnSp>
        <p:nvCxnSpPr>
          <p:cNvPr id="344" name="Соединительная линия уступом 124"/>
          <p:cNvCxnSpPr>
            <a:stCxn id="281" idx="2"/>
            <a:endCxn id="292" idx="0"/>
          </p:cNvCxnSpPr>
          <p:nvPr/>
        </p:nvCxnSpPr>
        <p:spPr>
          <a:xfrm rot="16200000" flipH="1">
            <a:off x="25469163" y="11873274"/>
            <a:ext cx="235985" cy="2720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Соединительная линия уступом 124"/>
          <p:cNvCxnSpPr>
            <a:stCxn id="280" idx="2"/>
            <a:endCxn id="336" idx="0"/>
          </p:cNvCxnSpPr>
          <p:nvPr/>
        </p:nvCxnSpPr>
        <p:spPr>
          <a:xfrm rot="5400000">
            <a:off x="22278440" y="12478321"/>
            <a:ext cx="234191" cy="15081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/>
          <p:cNvSpPr/>
          <p:nvPr/>
        </p:nvSpPr>
        <p:spPr>
          <a:xfrm>
            <a:off x="27684422" y="1105715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Италией</a:t>
            </a:r>
            <a:endParaRPr lang="ru-RU" sz="700" dirty="0"/>
          </a:p>
        </p:txBody>
      </p:sp>
      <p:cxnSp>
        <p:nvCxnSpPr>
          <p:cNvPr id="351" name="Прямая соединительная линия 350"/>
          <p:cNvCxnSpPr>
            <a:stCxn id="350" idx="1"/>
            <a:endCxn id="260" idx="3"/>
          </p:cNvCxnSpPr>
          <p:nvPr/>
        </p:nvCxnSpPr>
        <p:spPr>
          <a:xfrm flipH="1" flipV="1">
            <a:off x="26926844" y="11326041"/>
            <a:ext cx="757578" cy="1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179" idx="2"/>
            <a:endCxn id="350" idx="0"/>
          </p:cNvCxnSpPr>
          <p:nvPr/>
        </p:nvCxnSpPr>
        <p:spPr>
          <a:xfrm rot="16200000" flipH="1">
            <a:off x="27734154" y="10643719"/>
            <a:ext cx="262507" cy="5643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Прямоугольник 221"/>
          <p:cNvSpPr/>
          <p:nvPr/>
        </p:nvSpPr>
        <p:spPr>
          <a:xfrm>
            <a:off x="8456972" y="874720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Социальная революция</a:t>
            </a:r>
            <a:endParaRPr lang="ru-RU" sz="700" dirty="0"/>
          </a:p>
        </p:txBody>
      </p:sp>
      <p:sp>
        <p:nvSpPr>
          <p:cNvPr id="223" name="Прямоугольник 222"/>
          <p:cNvSpPr/>
          <p:nvPr/>
        </p:nvSpPr>
        <p:spPr>
          <a:xfrm>
            <a:off x="11215555" y="951877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веру в церковь (католицизм)</a:t>
            </a:r>
            <a:endParaRPr lang="ru-RU" sz="700" dirty="0"/>
          </a:p>
        </p:txBody>
      </p:sp>
      <p:sp>
        <p:nvSpPr>
          <p:cNvPr id="224" name="Прямоугольник 223"/>
          <p:cNvSpPr/>
          <p:nvPr/>
        </p:nvSpPr>
        <p:spPr>
          <a:xfrm>
            <a:off x="5698396" y="954019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Тоталитарное государство профсоюзов</a:t>
            </a:r>
            <a:endParaRPr lang="ru-RU" sz="700" dirty="0"/>
          </a:p>
        </p:txBody>
      </p:sp>
      <p:sp>
        <p:nvSpPr>
          <p:cNvPr id="226" name="Прямоугольник 225"/>
          <p:cNvSpPr/>
          <p:nvPr/>
        </p:nvSpPr>
        <p:spPr>
          <a:xfrm>
            <a:off x="5698396" y="1028947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Вертикальный профсоюз (</a:t>
            </a:r>
            <a:r>
              <a:rPr lang="en-US" sz="700" dirty="0" err="1" smtClean="0"/>
              <a:t>Sindicato</a:t>
            </a:r>
            <a:r>
              <a:rPr lang="en-US" sz="700" dirty="0" smtClean="0"/>
              <a:t> Vertical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5128621" y="1107675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Объединение рабочих и работодателей по отраслям</a:t>
            </a:r>
            <a:endParaRPr lang="ru-RU" sz="700" dirty="0"/>
          </a:p>
        </p:txBody>
      </p:sp>
      <p:sp>
        <p:nvSpPr>
          <p:cNvPr id="232" name="Прямоугольник 231"/>
          <p:cNvSpPr/>
          <p:nvPr/>
        </p:nvSpPr>
        <p:spPr>
          <a:xfrm>
            <a:off x="6255456" y="1107627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Объединение права собственности средств производства в профсоюзы</a:t>
            </a:r>
            <a:endParaRPr lang="ru-RU" sz="700" dirty="0"/>
          </a:p>
        </p:txBody>
      </p:sp>
      <p:sp>
        <p:nvSpPr>
          <p:cNvPr id="233" name="Прямоугольник 232"/>
          <p:cNvSpPr/>
          <p:nvPr/>
        </p:nvSpPr>
        <p:spPr>
          <a:xfrm>
            <a:off x="8456976" y="954003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Отмена </a:t>
            </a:r>
            <a:r>
              <a:rPr lang="ru-RU" sz="700" dirty="0"/>
              <a:t>республиканской конституции </a:t>
            </a:r>
            <a:r>
              <a:rPr lang="ru-RU" sz="200" dirty="0"/>
              <a:t>(</a:t>
            </a:r>
            <a:r>
              <a:rPr lang="ru-RU" sz="200" dirty="0" err="1"/>
              <a:t>юбой</a:t>
            </a:r>
            <a:r>
              <a:rPr lang="ru-RU" sz="200" dirty="0"/>
              <a:t> сепаратизм - это преступление, которому мы не простим. Действующая конституция, поскольку она поощряет отступления, угрожает единству судьбы Испании. Вот почему мы желаем его полной отмены</a:t>
            </a:r>
            <a:r>
              <a:rPr lang="ru-RU" sz="200" dirty="0" smtClean="0"/>
              <a:t>.)</a:t>
            </a:r>
            <a:endParaRPr lang="ru-RU" sz="200" dirty="0"/>
          </a:p>
        </p:txBody>
      </p:sp>
      <p:sp>
        <p:nvSpPr>
          <p:cNvPr id="240" name="Прямоугольник 239"/>
          <p:cNvSpPr/>
          <p:nvPr/>
        </p:nvSpPr>
        <p:spPr>
          <a:xfrm>
            <a:off x="8456975" y="1029827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/>
              <a:t>Упразднение партийной системы</a:t>
            </a:r>
            <a:endParaRPr lang="ru-RU" sz="2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9561875" y="1029827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Обязательная начальная военная подготовка (ваниль)</a:t>
            </a:r>
            <a:endParaRPr lang="ru-RU" sz="700" dirty="0"/>
          </a:p>
        </p:txBody>
      </p:sp>
      <p:sp>
        <p:nvSpPr>
          <p:cNvPr id="243" name="Прямоугольник 242"/>
          <p:cNvSpPr/>
          <p:nvPr/>
        </p:nvSpPr>
        <p:spPr>
          <a:xfrm>
            <a:off x="7352075" y="954019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Политика в отношении сельской местности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7352075" y="1029827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Синтез аграрных реформ</a:t>
            </a:r>
            <a:endParaRPr lang="ru-RU" sz="200" dirty="0"/>
          </a:p>
        </p:txBody>
      </p:sp>
      <p:cxnSp>
        <p:nvCxnSpPr>
          <p:cNvPr id="245" name="Соединительная линия уступом 244"/>
          <p:cNvCxnSpPr>
            <a:stCxn id="222" idx="2"/>
            <a:endCxn id="224" idx="0"/>
          </p:cNvCxnSpPr>
          <p:nvPr/>
        </p:nvCxnSpPr>
        <p:spPr>
          <a:xfrm rot="5400000">
            <a:off x="7414353" y="8034411"/>
            <a:ext cx="252989" cy="27585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10666775" y="1028947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реконструкция </a:t>
            </a:r>
            <a:r>
              <a:rPr lang="ru-RU" sz="200" dirty="0"/>
              <a:t>(Наше движение объединяет католическое чувство - славные традиции, преобладающие в Испании - в национальную реконструкцию. Церковь и государство согласятся о своих полномочиях, не допуская вмешательства или любой деятельности, которая подрывает достоинство государства или национальную целостность</a:t>
            </a:r>
            <a:r>
              <a:rPr lang="ru-RU" sz="200" dirty="0" smtClean="0"/>
              <a:t>.)</a:t>
            </a:r>
            <a:endParaRPr lang="ru-RU" sz="200" dirty="0"/>
          </a:p>
        </p:txBody>
      </p:sp>
      <p:sp>
        <p:nvSpPr>
          <p:cNvPr id="249" name="Прямоугольник 248"/>
          <p:cNvSpPr/>
          <p:nvPr/>
        </p:nvSpPr>
        <p:spPr>
          <a:xfrm>
            <a:off x="7904524" y="1105650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Испанскую империю</a:t>
            </a:r>
            <a:endParaRPr lang="ru-RU" sz="200" dirty="0"/>
          </a:p>
        </p:txBody>
      </p:sp>
      <p:sp>
        <p:nvSpPr>
          <p:cNvPr id="252" name="Прямоугольник 251"/>
          <p:cNvSpPr/>
          <p:nvPr/>
        </p:nvSpPr>
        <p:spPr>
          <a:xfrm>
            <a:off x="11771675" y="1028947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Привить дисциплину и единство через религию</a:t>
            </a:r>
            <a:endParaRPr lang="ru-RU" sz="700" dirty="0"/>
          </a:p>
        </p:txBody>
      </p:sp>
      <p:sp>
        <p:nvSpPr>
          <p:cNvPr id="253" name="Прямоугольник 252"/>
          <p:cNvSpPr/>
          <p:nvPr/>
        </p:nvSpPr>
        <p:spPr>
          <a:xfrm>
            <a:off x="9561874" y="954019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выдающихся талантов </a:t>
            </a:r>
            <a:r>
              <a:rPr lang="ru-RU" sz="200" dirty="0"/>
              <a:t>(Культура будет организована таким образом, чтобы ни один талант не терялся из-за отсутствия финансовых средств. Все, кто этого заслуживает, будут иметь легкий доступ даже к высшему </a:t>
            </a:r>
            <a:r>
              <a:rPr lang="ru-RU" sz="200" dirty="0" smtClean="0"/>
              <a:t>образованию)</a:t>
            </a:r>
            <a:endParaRPr lang="ru-RU" sz="200" dirty="0"/>
          </a:p>
        </p:txBody>
      </p:sp>
      <p:sp>
        <p:nvSpPr>
          <p:cNvPr id="256" name="Прямоугольник 255"/>
          <p:cNvSpPr/>
          <p:nvPr/>
        </p:nvSpPr>
        <p:spPr>
          <a:xfrm>
            <a:off x="6257961" y="1182922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Воплотить в жизнь национал-</a:t>
            </a:r>
            <a:r>
              <a:rPr lang="ru-RU" sz="700" dirty="0" err="1" smtClean="0"/>
              <a:t>юнионизм</a:t>
            </a:r>
            <a:r>
              <a:rPr lang="ru-RU" sz="700" dirty="0" smtClean="0"/>
              <a:t> </a:t>
            </a:r>
            <a:r>
              <a:rPr lang="ru-RU" sz="700" dirty="0" err="1" smtClean="0"/>
              <a:t>Рамоса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22" idx="2"/>
            <a:endCxn id="223" idx="0"/>
          </p:cNvCxnSpPr>
          <p:nvPr/>
        </p:nvCxnSpPr>
        <p:spPr>
          <a:xfrm rot="16200000" flipH="1">
            <a:off x="10183643" y="8023696"/>
            <a:ext cx="231567" cy="27585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226" idx="2"/>
            <a:endCxn id="227" idx="0"/>
          </p:cNvCxnSpPr>
          <p:nvPr/>
        </p:nvCxnSpPr>
        <p:spPr>
          <a:xfrm rot="5400000">
            <a:off x="5753032" y="10668224"/>
            <a:ext cx="247281" cy="5697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Соединительная линия уступом 267"/>
          <p:cNvCxnSpPr>
            <a:stCxn id="226" idx="2"/>
            <a:endCxn id="232" idx="0"/>
          </p:cNvCxnSpPr>
          <p:nvPr/>
        </p:nvCxnSpPr>
        <p:spPr>
          <a:xfrm rot="16200000" flipH="1">
            <a:off x="6316687" y="10674343"/>
            <a:ext cx="246805" cy="5570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233" idx="2"/>
            <a:endCxn id="241" idx="0"/>
          </p:cNvCxnSpPr>
          <p:nvPr/>
        </p:nvCxnSpPr>
        <p:spPr>
          <a:xfrm rot="16200000" flipH="1">
            <a:off x="9363471" y="9636705"/>
            <a:ext cx="218235" cy="11048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222" idx="2"/>
            <a:endCxn id="253" idx="0"/>
          </p:cNvCxnSpPr>
          <p:nvPr/>
        </p:nvCxnSpPr>
        <p:spPr>
          <a:xfrm rot="16200000" flipH="1">
            <a:off x="9346092" y="8861248"/>
            <a:ext cx="252989" cy="11049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223" idx="2"/>
            <a:endCxn id="247" idx="0"/>
          </p:cNvCxnSpPr>
          <p:nvPr/>
        </p:nvCxnSpPr>
        <p:spPr>
          <a:xfrm rot="5400000">
            <a:off x="11288979" y="9899731"/>
            <a:ext cx="230699" cy="5487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3" idx="2"/>
            <a:endCxn id="252" idx="0"/>
          </p:cNvCxnSpPr>
          <p:nvPr/>
        </p:nvCxnSpPr>
        <p:spPr>
          <a:xfrm rot="16200000" flipH="1">
            <a:off x="11841429" y="9896061"/>
            <a:ext cx="230699" cy="5561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Прямая со стрелкой 278"/>
          <p:cNvCxnSpPr>
            <a:stCxn id="224" idx="2"/>
            <a:endCxn id="226" idx="0"/>
          </p:cNvCxnSpPr>
          <p:nvPr/>
        </p:nvCxnSpPr>
        <p:spPr>
          <a:xfrm>
            <a:off x="6161559" y="10080194"/>
            <a:ext cx="0" cy="2092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Прямая со стрелкой 282"/>
          <p:cNvCxnSpPr>
            <a:stCxn id="243" idx="2"/>
            <a:endCxn id="244" idx="0"/>
          </p:cNvCxnSpPr>
          <p:nvPr/>
        </p:nvCxnSpPr>
        <p:spPr>
          <a:xfrm>
            <a:off x="7815238" y="10080194"/>
            <a:ext cx="0" cy="2180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33" idx="2"/>
            <a:endCxn id="240" idx="0"/>
          </p:cNvCxnSpPr>
          <p:nvPr/>
        </p:nvCxnSpPr>
        <p:spPr>
          <a:xfrm flipH="1">
            <a:off x="8920138" y="10080038"/>
            <a:ext cx="1" cy="2182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222" idx="2"/>
            <a:endCxn id="243" idx="0"/>
          </p:cNvCxnSpPr>
          <p:nvPr/>
        </p:nvCxnSpPr>
        <p:spPr>
          <a:xfrm rot="5400000">
            <a:off x="8241193" y="8861251"/>
            <a:ext cx="252989" cy="11048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Прямая со стрелкой 290"/>
          <p:cNvCxnSpPr>
            <a:stCxn id="222" idx="2"/>
            <a:endCxn id="233" idx="0"/>
          </p:cNvCxnSpPr>
          <p:nvPr/>
        </p:nvCxnSpPr>
        <p:spPr>
          <a:xfrm>
            <a:off x="8920135" y="9287205"/>
            <a:ext cx="4" cy="2528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Прямая со стрелкой 292"/>
          <p:cNvCxnSpPr>
            <a:stCxn id="100" idx="2"/>
            <a:endCxn id="222" idx="0"/>
          </p:cNvCxnSpPr>
          <p:nvPr/>
        </p:nvCxnSpPr>
        <p:spPr>
          <a:xfrm flipH="1">
            <a:off x="8920135" y="6974901"/>
            <a:ext cx="6354" cy="17723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Прямоугольник 293"/>
          <p:cNvSpPr/>
          <p:nvPr/>
        </p:nvSpPr>
        <p:spPr>
          <a:xfrm>
            <a:off x="6799146" y="721604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Диктатура </a:t>
            </a:r>
            <a:r>
              <a:rPr lang="ru-RU" sz="700" dirty="0" err="1" smtClean="0"/>
              <a:t>Примо</a:t>
            </a:r>
            <a:r>
              <a:rPr lang="ru-RU" sz="700" dirty="0" smtClean="0"/>
              <a:t> де Риверы </a:t>
            </a:r>
            <a:r>
              <a:rPr lang="ru-RU" sz="400" dirty="0" smtClean="0"/>
              <a:t>(решение на освобождение Риверы из </a:t>
            </a:r>
            <a:r>
              <a:rPr lang="ru-RU" sz="400" dirty="0"/>
              <a:t>т</a:t>
            </a:r>
            <a:r>
              <a:rPr lang="ru-RU" sz="400" dirty="0" smtClean="0"/>
              <a:t>юрьмы Мадрида до 20 ноября)</a:t>
            </a:r>
            <a:endParaRPr lang="ru-RU" sz="4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10123369" y="721604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Представительство </a:t>
            </a:r>
            <a:r>
              <a:rPr lang="ru-RU" sz="700" dirty="0" err="1" smtClean="0"/>
              <a:t>Эдильи</a:t>
            </a:r>
            <a:r>
              <a:rPr lang="ru-RU" sz="700" dirty="0" smtClean="0"/>
              <a:t> (</a:t>
            </a:r>
            <a:r>
              <a:rPr lang="ru-RU" sz="700" dirty="0" err="1" smtClean="0"/>
              <a:t>трейт</a:t>
            </a:r>
            <a:r>
              <a:rPr lang="ru-RU" sz="700" dirty="0" smtClean="0"/>
              <a:t> «антисемит»)</a:t>
            </a:r>
            <a:endParaRPr lang="ru-RU" sz="700" dirty="0"/>
          </a:p>
        </p:txBody>
      </p:sp>
      <p:cxnSp>
        <p:nvCxnSpPr>
          <p:cNvPr id="307" name="Прямая соединительная линия 306"/>
          <p:cNvCxnSpPr>
            <a:stCxn id="294" idx="3"/>
            <a:endCxn id="296" idx="1"/>
          </p:cNvCxnSpPr>
          <p:nvPr/>
        </p:nvCxnSpPr>
        <p:spPr>
          <a:xfrm>
            <a:off x="7725471" y="7486040"/>
            <a:ext cx="23978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Прямоугольник 309"/>
          <p:cNvSpPr/>
          <p:nvPr/>
        </p:nvSpPr>
        <p:spPr>
          <a:xfrm>
            <a:off x="5695972" y="797312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Диалектика кулаков и ружей</a:t>
            </a:r>
            <a:endParaRPr lang="ru-RU" sz="700" dirty="0"/>
          </a:p>
        </p:txBody>
      </p:sp>
      <p:sp>
        <p:nvSpPr>
          <p:cNvPr id="312" name="Прямоугольник 311"/>
          <p:cNvSpPr/>
          <p:nvPr/>
        </p:nvSpPr>
        <p:spPr>
          <a:xfrm>
            <a:off x="7907699" y="1182361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Помочь </a:t>
            </a:r>
            <a:r>
              <a:rPr lang="ru-RU" sz="700" dirty="0" err="1" smtClean="0"/>
              <a:t>Прету</a:t>
            </a:r>
            <a:r>
              <a:rPr lang="ru-RU" sz="700" dirty="0" smtClean="0"/>
              <a:t> возглавить Португалию</a:t>
            </a:r>
            <a:endParaRPr lang="ru-RU" sz="700" dirty="0"/>
          </a:p>
        </p:txBody>
      </p:sp>
      <p:sp>
        <p:nvSpPr>
          <p:cNvPr id="313" name="Прямоугольник 312"/>
          <p:cNvSpPr/>
          <p:nvPr/>
        </p:nvSpPr>
        <p:spPr>
          <a:xfrm>
            <a:off x="9009424" y="1182361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Пригласить португальских национал-синдикалистов</a:t>
            </a:r>
            <a:endParaRPr lang="ru-RU" sz="700" dirty="0"/>
          </a:p>
        </p:txBody>
      </p:sp>
      <p:cxnSp>
        <p:nvCxnSpPr>
          <p:cNvPr id="314" name="Прямая соединительная линия 313"/>
          <p:cNvCxnSpPr>
            <a:stCxn id="312" idx="3"/>
            <a:endCxn id="313" idx="1"/>
          </p:cNvCxnSpPr>
          <p:nvPr/>
        </p:nvCxnSpPr>
        <p:spPr>
          <a:xfrm>
            <a:off x="8834024" y="12093619"/>
            <a:ext cx="175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/>
          <p:cNvSpPr/>
          <p:nvPr/>
        </p:nvSpPr>
        <p:spPr>
          <a:xfrm>
            <a:off x="6801835" y="797312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Объединение под авторитетом государства (меньше сопротивления)</a:t>
            </a:r>
            <a:endParaRPr lang="ru-RU" sz="700" dirty="0"/>
          </a:p>
        </p:txBody>
      </p:sp>
      <p:sp>
        <p:nvSpPr>
          <p:cNvPr id="320" name="Прямоугольник 319"/>
          <p:cNvSpPr/>
          <p:nvPr/>
        </p:nvSpPr>
        <p:spPr>
          <a:xfrm>
            <a:off x="7907698" y="797158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Концепция «Воинственной и жертвенной жизни»</a:t>
            </a:r>
            <a:endParaRPr lang="ru-RU" sz="700" dirty="0"/>
          </a:p>
        </p:txBody>
      </p:sp>
      <p:sp>
        <p:nvSpPr>
          <p:cNvPr id="324" name="Прямоугольник 323"/>
          <p:cNvSpPr/>
          <p:nvPr/>
        </p:nvSpPr>
        <p:spPr>
          <a:xfrm>
            <a:off x="6257961" y="125969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Стимулирование роста промышленности</a:t>
            </a:r>
            <a:endParaRPr lang="ru-RU" sz="700" dirty="0"/>
          </a:p>
        </p:txBody>
      </p:sp>
      <p:cxnSp>
        <p:nvCxnSpPr>
          <p:cNvPr id="326" name="Прямая со стрелкой 325"/>
          <p:cNvCxnSpPr>
            <a:stCxn id="256" idx="2"/>
            <a:endCxn id="324" idx="0"/>
          </p:cNvCxnSpPr>
          <p:nvPr/>
        </p:nvCxnSpPr>
        <p:spPr>
          <a:xfrm>
            <a:off x="6721124" y="12369229"/>
            <a:ext cx="0" cy="2277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326"/>
          <p:cNvCxnSpPr>
            <a:stCxn id="227" idx="2"/>
            <a:endCxn id="256" idx="0"/>
          </p:cNvCxnSpPr>
          <p:nvPr/>
        </p:nvCxnSpPr>
        <p:spPr>
          <a:xfrm rot="16200000" flipH="1">
            <a:off x="6050216" y="11158320"/>
            <a:ext cx="212477" cy="11293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94" idx="2"/>
            <a:endCxn id="310" idx="0"/>
          </p:cNvCxnSpPr>
          <p:nvPr/>
        </p:nvCxnSpPr>
        <p:spPr>
          <a:xfrm rot="5400000">
            <a:off x="6602178" y="7312997"/>
            <a:ext cx="217088" cy="1103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294" idx="2"/>
            <a:endCxn id="320" idx="0"/>
          </p:cNvCxnSpPr>
          <p:nvPr/>
        </p:nvCxnSpPr>
        <p:spPr>
          <a:xfrm rot="16200000" flipH="1">
            <a:off x="7708811" y="7309538"/>
            <a:ext cx="215549" cy="11085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Прямоугольник 351"/>
          <p:cNvSpPr/>
          <p:nvPr/>
        </p:nvSpPr>
        <p:spPr>
          <a:xfrm>
            <a:off x="9009424" y="1105405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Дипломатическая служба </a:t>
            </a:r>
            <a:r>
              <a:rPr lang="ru-RU" sz="700" dirty="0" smtClean="0"/>
              <a:t>фаланги (</a:t>
            </a:r>
            <a:r>
              <a:rPr lang="en-US" sz="700" dirty="0" err="1"/>
              <a:t>Servicio</a:t>
            </a:r>
            <a:r>
              <a:rPr lang="en-US" sz="700" dirty="0"/>
              <a:t> Exterior de </a:t>
            </a:r>
            <a:r>
              <a:rPr lang="en-US" sz="700" dirty="0" smtClean="0"/>
              <a:t>Falange</a:t>
            </a:r>
            <a:r>
              <a:rPr lang="ru-RU" sz="700" dirty="0" smtClean="0"/>
              <a:t>, альянс, агенты,)</a:t>
            </a:r>
            <a:endParaRPr lang="ru-RU" sz="200" dirty="0"/>
          </a:p>
        </p:txBody>
      </p:sp>
      <p:cxnSp>
        <p:nvCxnSpPr>
          <p:cNvPr id="353" name="Соединительная линия уступом 352"/>
          <p:cNvCxnSpPr>
            <a:stCxn id="240" idx="2"/>
            <a:endCxn id="352" idx="0"/>
          </p:cNvCxnSpPr>
          <p:nvPr/>
        </p:nvCxnSpPr>
        <p:spPr>
          <a:xfrm rot="16200000" flipH="1">
            <a:off x="9088472" y="10669938"/>
            <a:ext cx="215780" cy="5524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Соединительная линия уступом 355"/>
          <p:cNvCxnSpPr>
            <a:stCxn id="240" idx="2"/>
            <a:endCxn id="249" idx="0"/>
          </p:cNvCxnSpPr>
          <p:nvPr/>
        </p:nvCxnSpPr>
        <p:spPr>
          <a:xfrm rot="5400000">
            <a:off x="8534796" y="10671165"/>
            <a:ext cx="218235" cy="5524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7352073" y="1260757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Филиппины</a:t>
            </a:r>
            <a:endParaRPr lang="ru-RU" sz="700" dirty="0"/>
          </a:p>
        </p:txBody>
      </p:sp>
      <p:sp>
        <p:nvSpPr>
          <p:cNvPr id="360" name="Прямоугольник 359"/>
          <p:cNvSpPr/>
          <p:nvPr/>
        </p:nvSpPr>
        <p:spPr>
          <a:xfrm>
            <a:off x="9561873" y="1260488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Взять руководство над Филиппинской фалангой</a:t>
            </a:r>
            <a:endParaRPr lang="ru-RU" sz="700" dirty="0"/>
          </a:p>
        </p:txBody>
      </p:sp>
      <p:cxnSp>
        <p:nvCxnSpPr>
          <p:cNvPr id="361" name="Прямая соединительная линия 360"/>
          <p:cNvCxnSpPr>
            <a:stCxn id="359" idx="3"/>
            <a:endCxn id="360" idx="1"/>
          </p:cNvCxnSpPr>
          <p:nvPr/>
        </p:nvCxnSpPr>
        <p:spPr>
          <a:xfrm flipV="1">
            <a:off x="8278398" y="12874881"/>
            <a:ext cx="1283475" cy="26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9" idx="2"/>
            <a:endCxn id="359" idx="0"/>
          </p:cNvCxnSpPr>
          <p:nvPr/>
        </p:nvCxnSpPr>
        <p:spPr>
          <a:xfrm rot="5400000">
            <a:off x="7585928" y="11825817"/>
            <a:ext cx="1011068" cy="552451"/>
          </a:xfrm>
          <a:prstGeom prst="bentConnector3">
            <a:avLst>
              <a:gd name="adj1" fmla="val 1054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52" idx="2"/>
            <a:endCxn id="360" idx="0"/>
          </p:cNvCxnSpPr>
          <p:nvPr/>
        </p:nvCxnSpPr>
        <p:spPr>
          <a:xfrm rot="16200000" flipH="1">
            <a:off x="9243397" y="11823242"/>
            <a:ext cx="1010828" cy="552449"/>
          </a:xfrm>
          <a:prstGeom prst="bentConnector3">
            <a:avLst>
              <a:gd name="adj1" fmla="val 106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249" idx="2"/>
            <a:endCxn id="312" idx="0"/>
          </p:cNvCxnSpPr>
          <p:nvPr/>
        </p:nvCxnSpPr>
        <p:spPr>
          <a:xfrm>
            <a:off x="8367687" y="11596508"/>
            <a:ext cx="3175" cy="2271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52" idx="2"/>
            <a:endCxn id="313" idx="0"/>
          </p:cNvCxnSpPr>
          <p:nvPr/>
        </p:nvCxnSpPr>
        <p:spPr>
          <a:xfrm>
            <a:off x="9472587" y="11594053"/>
            <a:ext cx="0" cy="2295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Прямая со стрелкой 383"/>
          <p:cNvCxnSpPr>
            <a:stCxn id="294" idx="2"/>
            <a:endCxn id="319" idx="0"/>
          </p:cNvCxnSpPr>
          <p:nvPr/>
        </p:nvCxnSpPr>
        <p:spPr>
          <a:xfrm>
            <a:off x="7262309" y="7756040"/>
            <a:ext cx="2689" cy="217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6799146" y="874116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Вступить в фашистский Интернационал </a:t>
            </a:r>
            <a:r>
              <a:rPr lang="ru-RU" sz="500" dirty="0" smtClean="0"/>
              <a:t>(если </a:t>
            </a:r>
            <a:r>
              <a:rPr lang="ru-RU" sz="500" dirty="0" err="1" smtClean="0"/>
              <a:t>Итал</a:t>
            </a:r>
            <a:r>
              <a:rPr lang="ru-RU" sz="500" dirty="0" smtClean="0"/>
              <a:t> во главе, не даёт учить </a:t>
            </a:r>
            <a:r>
              <a:rPr lang="ru-RU" sz="500" dirty="0" err="1" smtClean="0"/>
              <a:t>дип</a:t>
            </a:r>
            <a:r>
              <a:rPr lang="ru-RU" sz="500" dirty="0" smtClean="0"/>
              <a:t> </a:t>
            </a:r>
            <a:r>
              <a:rPr lang="ru-RU" sz="500" dirty="0"/>
              <a:t>с</a:t>
            </a:r>
            <a:r>
              <a:rPr lang="ru-RU" sz="500" dirty="0" smtClean="0"/>
              <a:t>лужбу фаланги)</a:t>
            </a:r>
            <a:endParaRPr lang="ru-RU" sz="5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10123368" y="874116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Вступить в Ось </a:t>
            </a:r>
            <a:r>
              <a:rPr lang="ru-RU" sz="500" dirty="0" smtClean="0"/>
              <a:t>(если Германия во главе, не даёт учить </a:t>
            </a:r>
            <a:r>
              <a:rPr lang="ru-RU" sz="500" dirty="0" err="1" smtClean="0"/>
              <a:t>дип</a:t>
            </a:r>
            <a:r>
              <a:rPr lang="ru-RU" sz="500" dirty="0" smtClean="0"/>
              <a:t> </a:t>
            </a:r>
            <a:r>
              <a:rPr lang="ru-RU" sz="500" dirty="0"/>
              <a:t>с</a:t>
            </a:r>
            <a:r>
              <a:rPr lang="ru-RU" sz="500" dirty="0" smtClean="0"/>
              <a:t>лужбу фаланги)</a:t>
            </a:r>
            <a:endParaRPr lang="ru-RU" sz="500" dirty="0"/>
          </a:p>
        </p:txBody>
      </p:sp>
      <p:cxnSp>
        <p:nvCxnSpPr>
          <p:cNvPr id="396" name="Соединительная линия уступом 395"/>
          <p:cNvCxnSpPr>
            <a:stCxn id="100" idx="2"/>
            <a:endCxn id="294" idx="0"/>
          </p:cNvCxnSpPr>
          <p:nvPr/>
        </p:nvCxnSpPr>
        <p:spPr>
          <a:xfrm rot="5400000">
            <a:off x="7973830" y="6263380"/>
            <a:ext cx="241139" cy="16641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100" idx="2"/>
            <a:endCxn id="296" idx="0"/>
          </p:cNvCxnSpPr>
          <p:nvPr/>
        </p:nvCxnSpPr>
        <p:spPr>
          <a:xfrm rot="16200000" flipH="1">
            <a:off x="9635941" y="6265448"/>
            <a:ext cx="241139" cy="16600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Прямоугольник 403"/>
          <p:cNvSpPr/>
          <p:nvPr/>
        </p:nvSpPr>
        <p:spPr>
          <a:xfrm>
            <a:off x="10123368" y="798047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Превосходство Старых рубашек (наше)</a:t>
            </a:r>
            <a:endParaRPr lang="ru-RU" sz="700" dirty="0"/>
          </a:p>
        </p:txBody>
      </p:sp>
      <p:sp>
        <p:nvSpPr>
          <p:cNvPr id="405" name="Прямоугольник 404"/>
          <p:cNvSpPr/>
          <p:nvPr/>
        </p:nvSpPr>
        <p:spPr>
          <a:xfrm>
            <a:off x="11215554" y="797364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Построить культ личности</a:t>
            </a:r>
            <a:endParaRPr lang="ru-RU" sz="700" dirty="0"/>
          </a:p>
        </p:txBody>
      </p:sp>
      <p:sp>
        <p:nvSpPr>
          <p:cNvPr id="406" name="Прямоугольник 405"/>
          <p:cNvSpPr/>
          <p:nvPr/>
        </p:nvSpPr>
        <p:spPr>
          <a:xfrm>
            <a:off x="9009424" y="797312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Пролетарская пропаганда (наше)</a:t>
            </a:r>
            <a:endParaRPr lang="ru-RU" sz="700" dirty="0"/>
          </a:p>
        </p:txBody>
      </p:sp>
      <p:cxnSp>
        <p:nvCxnSpPr>
          <p:cNvPr id="410" name="Соединительная линия уступом 409"/>
          <p:cNvCxnSpPr>
            <a:stCxn id="296" idx="2"/>
            <a:endCxn id="406" idx="0"/>
          </p:cNvCxnSpPr>
          <p:nvPr/>
        </p:nvCxnSpPr>
        <p:spPr>
          <a:xfrm rot="5400000">
            <a:off x="9921016" y="7307612"/>
            <a:ext cx="217088" cy="11139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Прямая со стрелкой 414"/>
          <p:cNvCxnSpPr>
            <a:stCxn id="296" idx="2"/>
            <a:endCxn id="404" idx="0"/>
          </p:cNvCxnSpPr>
          <p:nvPr/>
        </p:nvCxnSpPr>
        <p:spPr>
          <a:xfrm flipH="1">
            <a:off x="10586531" y="7756040"/>
            <a:ext cx="1" cy="2244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/>
          <p:cNvCxnSpPr>
            <a:stCxn id="404" idx="2"/>
            <a:endCxn id="388" idx="0"/>
          </p:cNvCxnSpPr>
          <p:nvPr/>
        </p:nvCxnSpPr>
        <p:spPr>
          <a:xfrm>
            <a:off x="10586531" y="8520470"/>
            <a:ext cx="0" cy="2206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Прямоугольник 422"/>
          <p:cNvSpPr/>
          <p:nvPr/>
        </p:nvSpPr>
        <p:spPr>
          <a:xfrm>
            <a:off x="10667281" y="1180532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Пятая колонна (отправка добровольцев в </a:t>
            </a:r>
            <a:r>
              <a:rPr lang="ru-RU" sz="700" dirty="0" err="1" smtClean="0"/>
              <a:t>гв</a:t>
            </a:r>
            <a:r>
              <a:rPr lang="ru-RU" sz="700" dirty="0" smtClean="0"/>
              <a:t> фанг)</a:t>
            </a:r>
            <a:endParaRPr lang="ru-RU" sz="700" dirty="0"/>
          </a:p>
        </p:txBody>
      </p:sp>
      <p:sp>
        <p:nvSpPr>
          <p:cNvPr id="424" name="Прямоугольник 423"/>
          <p:cNvSpPr/>
          <p:nvPr/>
        </p:nvSpPr>
        <p:spPr>
          <a:xfrm>
            <a:off x="10123368" y="1337040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национальной фалангой Чили</a:t>
            </a:r>
            <a:endParaRPr lang="ru-RU" sz="700" dirty="0"/>
          </a:p>
        </p:txBody>
      </p:sp>
      <p:sp>
        <p:nvSpPr>
          <p:cNvPr id="425" name="Прямоугольник 424"/>
          <p:cNvSpPr/>
          <p:nvPr/>
        </p:nvSpPr>
        <p:spPr>
          <a:xfrm>
            <a:off x="6799146" y="133700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Чили</a:t>
            </a:r>
            <a:endParaRPr lang="ru-RU" sz="700" dirty="0"/>
          </a:p>
        </p:txBody>
      </p:sp>
      <p:cxnSp>
        <p:nvCxnSpPr>
          <p:cNvPr id="426" name="Прямая соединительная линия 425"/>
          <p:cNvCxnSpPr>
            <a:stCxn id="425" idx="3"/>
            <a:endCxn id="424" idx="1"/>
          </p:cNvCxnSpPr>
          <p:nvPr/>
        </p:nvCxnSpPr>
        <p:spPr>
          <a:xfrm>
            <a:off x="7725471" y="13640033"/>
            <a:ext cx="2397897" cy="3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2" idx="2"/>
            <a:endCxn id="424" idx="0"/>
          </p:cNvCxnSpPr>
          <p:nvPr/>
        </p:nvCxnSpPr>
        <p:spPr>
          <a:xfrm rot="16200000" flipH="1">
            <a:off x="9141386" y="11925254"/>
            <a:ext cx="1776347" cy="1113944"/>
          </a:xfrm>
          <a:prstGeom prst="bentConnector3">
            <a:avLst>
              <a:gd name="adj1" fmla="val 592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249" idx="2"/>
            <a:endCxn id="425" idx="0"/>
          </p:cNvCxnSpPr>
          <p:nvPr/>
        </p:nvCxnSpPr>
        <p:spPr>
          <a:xfrm rot="5400000">
            <a:off x="6928236" y="11930581"/>
            <a:ext cx="1773525" cy="1105378"/>
          </a:xfrm>
          <a:prstGeom prst="bentConnector3">
            <a:avLst>
              <a:gd name="adj1" fmla="val 585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Прямоугольник 436"/>
          <p:cNvSpPr/>
          <p:nvPr/>
        </p:nvSpPr>
        <p:spPr>
          <a:xfrm>
            <a:off x="6799146" y="1491963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Боливию</a:t>
            </a:r>
            <a:endParaRPr lang="ru-RU" sz="700" dirty="0"/>
          </a:p>
        </p:txBody>
      </p:sp>
      <p:sp>
        <p:nvSpPr>
          <p:cNvPr id="438" name="Прямоугольник 437"/>
          <p:cNvSpPr/>
          <p:nvPr/>
        </p:nvSpPr>
        <p:spPr>
          <a:xfrm>
            <a:off x="10123368" y="1491963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Достигнуть консенсуса с Боливийской социалистической фалангой</a:t>
            </a:r>
            <a:endParaRPr lang="ru-RU" sz="700" dirty="0"/>
          </a:p>
        </p:txBody>
      </p:sp>
      <p:sp>
        <p:nvSpPr>
          <p:cNvPr id="439" name="Прямоугольник 438"/>
          <p:cNvSpPr/>
          <p:nvPr/>
        </p:nvSpPr>
        <p:spPr>
          <a:xfrm>
            <a:off x="9009423" y="1413980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Перетянуть Уругвай на свою сторону</a:t>
            </a:r>
            <a:endParaRPr lang="ru-RU" sz="7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7904523" y="1414063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Уругвай</a:t>
            </a:r>
            <a:endParaRPr lang="ru-RU" sz="700" dirty="0"/>
          </a:p>
        </p:txBody>
      </p:sp>
      <p:cxnSp>
        <p:nvCxnSpPr>
          <p:cNvPr id="441" name="Прямая соединительная линия 440"/>
          <p:cNvCxnSpPr>
            <a:stCxn id="440" idx="3"/>
            <a:endCxn id="439" idx="1"/>
          </p:cNvCxnSpPr>
          <p:nvPr/>
        </p:nvCxnSpPr>
        <p:spPr>
          <a:xfrm flipV="1">
            <a:off x="8830848" y="14409808"/>
            <a:ext cx="178575" cy="8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Соединительная линия уступом 443"/>
          <p:cNvCxnSpPr>
            <a:stCxn id="312" idx="2"/>
            <a:endCxn id="439" idx="0"/>
          </p:cNvCxnSpPr>
          <p:nvPr/>
        </p:nvCxnSpPr>
        <p:spPr>
          <a:xfrm rot="16200000" flipH="1">
            <a:off x="8033630" y="12700851"/>
            <a:ext cx="1776189" cy="1101724"/>
          </a:xfrm>
          <a:prstGeom prst="bentConnector3">
            <a:avLst>
              <a:gd name="adj1" fmla="val 625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313" idx="2"/>
            <a:endCxn id="440" idx="0"/>
          </p:cNvCxnSpPr>
          <p:nvPr/>
        </p:nvCxnSpPr>
        <p:spPr>
          <a:xfrm rot="5400000">
            <a:off x="8031630" y="12699676"/>
            <a:ext cx="1777015" cy="1104901"/>
          </a:xfrm>
          <a:prstGeom prst="bentConnector3">
            <a:avLst>
              <a:gd name="adj1" fmla="val 627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Прямая со стрелкой 451"/>
          <p:cNvCxnSpPr>
            <a:stCxn id="312" idx="2"/>
            <a:endCxn id="440" idx="0"/>
          </p:cNvCxnSpPr>
          <p:nvPr/>
        </p:nvCxnSpPr>
        <p:spPr>
          <a:xfrm flipH="1">
            <a:off x="8367686" y="12363619"/>
            <a:ext cx="3176" cy="177701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 стрелкой 454"/>
          <p:cNvCxnSpPr>
            <a:stCxn id="313" idx="2"/>
            <a:endCxn id="439" idx="0"/>
          </p:cNvCxnSpPr>
          <p:nvPr/>
        </p:nvCxnSpPr>
        <p:spPr>
          <a:xfrm flipH="1">
            <a:off x="9472586" y="12363619"/>
            <a:ext cx="1" cy="1776189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Соединительная линия уступом 457"/>
          <p:cNvCxnSpPr>
            <a:stCxn id="424" idx="2"/>
            <a:endCxn id="437" idx="0"/>
          </p:cNvCxnSpPr>
          <p:nvPr/>
        </p:nvCxnSpPr>
        <p:spPr>
          <a:xfrm rot="5400000">
            <a:off x="8419802" y="12752907"/>
            <a:ext cx="1009237" cy="3324222"/>
          </a:xfrm>
          <a:prstGeom prst="bentConnector3">
            <a:avLst>
              <a:gd name="adj1" fmla="val 677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Соединительная линия уступом 461"/>
          <p:cNvCxnSpPr>
            <a:stCxn id="425" idx="2"/>
            <a:endCxn id="438" idx="0"/>
          </p:cNvCxnSpPr>
          <p:nvPr/>
        </p:nvCxnSpPr>
        <p:spPr>
          <a:xfrm rot="16200000" flipH="1">
            <a:off x="8419618" y="12752724"/>
            <a:ext cx="1009604" cy="3324222"/>
          </a:xfrm>
          <a:prstGeom prst="bentConnector3">
            <a:avLst>
              <a:gd name="adj1" fmla="val 619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Прямая со стрелкой 466"/>
          <p:cNvCxnSpPr>
            <a:stCxn id="425" idx="2"/>
            <a:endCxn id="437" idx="0"/>
          </p:cNvCxnSpPr>
          <p:nvPr/>
        </p:nvCxnSpPr>
        <p:spPr>
          <a:xfrm>
            <a:off x="7262309" y="13910033"/>
            <a:ext cx="0" cy="100960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 стрелкой 469"/>
          <p:cNvCxnSpPr>
            <a:stCxn id="424" idx="2"/>
            <a:endCxn id="438" idx="0"/>
          </p:cNvCxnSpPr>
          <p:nvPr/>
        </p:nvCxnSpPr>
        <p:spPr>
          <a:xfrm>
            <a:off x="10586531" y="13910400"/>
            <a:ext cx="0" cy="100923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437" idx="3"/>
            <a:endCxn id="438" idx="1"/>
          </p:cNvCxnSpPr>
          <p:nvPr/>
        </p:nvCxnSpPr>
        <p:spPr>
          <a:xfrm>
            <a:off x="7725471" y="15189637"/>
            <a:ext cx="23978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Прямоугольник 475"/>
          <p:cNvSpPr/>
          <p:nvPr/>
        </p:nvSpPr>
        <p:spPr>
          <a:xfrm>
            <a:off x="7352073" y="1570830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Аргентину</a:t>
            </a:r>
            <a:endParaRPr lang="ru-RU" sz="700" dirty="0"/>
          </a:p>
        </p:txBody>
      </p:sp>
      <p:sp>
        <p:nvSpPr>
          <p:cNvPr id="477" name="Прямоугольник 476"/>
          <p:cNvSpPr/>
          <p:nvPr/>
        </p:nvSpPr>
        <p:spPr>
          <a:xfrm>
            <a:off x="9561872" y="1570830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</a:t>
            </a:r>
            <a:r>
              <a:rPr lang="ru-RU" sz="700" dirty="0" err="1" smtClean="0"/>
              <a:t>Артентиной</a:t>
            </a:r>
            <a:endParaRPr lang="ru-RU" sz="700" dirty="0"/>
          </a:p>
        </p:txBody>
      </p:sp>
      <p:cxnSp>
        <p:nvCxnSpPr>
          <p:cNvPr id="478" name="Соединительная линия уступом 477"/>
          <p:cNvCxnSpPr>
            <a:stCxn id="425" idx="2"/>
            <a:endCxn id="476" idx="0"/>
          </p:cNvCxnSpPr>
          <p:nvPr/>
        </p:nvCxnSpPr>
        <p:spPr>
          <a:xfrm rot="16200000" flipH="1">
            <a:off x="6639634" y="14532707"/>
            <a:ext cx="1798276" cy="552927"/>
          </a:xfrm>
          <a:prstGeom prst="bentConnector3">
            <a:avLst>
              <a:gd name="adj1" fmla="val 4136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Соединительная линия уступом 481"/>
          <p:cNvCxnSpPr>
            <a:stCxn id="425" idx="2"/>
            <a:endCxn id="477" idx="0"/>
          </p:cNvCxnSpPr>
          <p:nvPr/>
        </p:nvCxnSpPr>
        <p:spPr>
          <a:xfrm rot="16200000" flipH="1">
            <a:off x="7744534" y="13427808"/>
            <a:ext cx="1798276" cy="2762726"/>
          </a:xfrm>
          <a:prstGeom prst="bentConnector3">
            <a:avLst>
              <a:gd name="adj1" fmla="val 3804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Соединительная линия уступом 486"/>
          <p:cNvCxnSpPr>
            <a:stCxn id="424" idx="2"/>
            <a:endCxn id="477" idx="0"/>
          </p:cNvCxnSpPr>
          <p:nvPr/>
        </p:nvCxnSpPr>
        <p:spPr>
          <a:xfrm rot="5400000">
            <a:off x="9406829" y="14528606"/>
            <a:ext cx="1797909" cy="561496"/>
          </a:xfrm>
          <a:prstGeom prst="bentConnector3">
            <a:avLst>
              <a:gd name="adj1" fmla="val 4127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Соединительная линия уступом 491"/>
          <p:cNvCxnSpPr>
            <a:stCxn id="424" idx="2"/>
            <a:endCxn id="476" idx="0"/>
          </p:cNvCxnSpPr>
          <p:nvPr/>
        </p:nvCxnSpPr>
        <p:spPr>
          <a:xfrm rot="5400000">
            <a:off x="8301930" y="13423707"/>
            <a:ext cx="1797909" cy="2771295"/>
          </a:xfrm>
          <a:prstGeom prst="bentConnector3">
            <a:avLst>
              <a:gd name="adj1" fmla="val 3462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единительная линия 495"/>
          <p:cNvCxnSpPr>
            <a:stCxn id="476" idx="3"/>
            <a:endCxn id="477" idx="1"/>
          </p:cNvCxnSpPr>
          <p:nvPr/>
        </p:nvCxnSpPr>
        <p:spPr>
          <a:xfrm>
            <a:off x="8278398" y="15978309"/>
            <a:ext cx="12834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Прямоугольник 498"/>
          <p:cNvSpPr/>
          <p:nvPr/>
        </p:nvSpPr>
        <p:spPr>
          <a:xfrm>
            <a:off x="8456971" y="1652409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Объединить Испаноязычные страны</a:t>
            </a:r>
            <a:endParaRPr lang="ru-RU" sz="700" dirty="0"/>
          </a:p>
        </p:txBody>
      </p:sp>
      <p:cxnSp>
        <p:nvCxnSpPr>
          <p:cNvPr id="500" name="Соединительная линия уступом 499"/>
          <p:cNvCxnSpPr>
            <a:stCxn id="477" idx="2"/>
            <a:endCxn id="499" idx="0"/>
          </p:cNvCxnSpPr>
          <p:nvPr/>
        </p:nvCxnSpPr>
        <p:spPr>
          <a:xfrm rot="5400000">
            <a:off x="9334691" y="15833753"/>
            <a:ext cx="275788" cy="110490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476" idx="2"/>
            <a:endCxn id="499" idx="0"/>
          </p:cNvCxnSpPr>
          <p:nvPr/>
        </p:nvCxnSpPr>
        <p:spPr>
          <a:xfrm rot="16200000" flipH="1">
            <a:off x="8229791" y="15833754"/>
            <a:ext cx="275788" cy="11048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39" idx="2"/>
            <a:endCxn id="499" idx="0"/>
          </p:cNvCxnSpPr>
          <p:nvPr/>
        </p:nvCxnSpPr>
        <p:spPr>
          <a:xfrm rot="5400000">
            <a:off x="8274216" y="15325726"/>
            <a:ext cx="1844289" cy="552452"/>
          </a:xfrm>
          <a:prstGeom prst="bentConnector3">
            <a:avLst>
              <a:gd name="adj1" fmla="val 7549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Соединительная линия уступом 508"/>
          <p:cNvCxnSpPr>
            <a:stCxn id="440" idx="2"/>
            <a:endCxn id="499" idx="0"/>
          </p:cNvCxnSpPr>
          <p:nvPr/>
        </p:nvCxnSpPr>
        <p:spPr>
          <a:xfrm rot="16200000" flipH="1">
            <a:off x="7722179" y="15326141"/>
            <a:ext cx="1843463" cy="552448"/>
          </a:xfrm>
          <a:prstGeom prst="bentConnector3">
            <a:avLst>
              <a:gd name="adj1" fmla="val 753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360" idx="2"/>
            <a:endCxn id="499" idx="0"/>
          </p:cNvCxnSpPr>
          <p:nvPr/>
        </p:nvCxnSpPr>
        <p:spPr>
          <a:xfrm rot="5400000">
            <a:off x="7782977" y="14282038"/>
            <a:ext cx="3379216" cy="1104902"/>
          </a:xfrm>
          <a:prstGeom prst="bentConnector3">
            <a:avLst>
              <a:gd name="adj1" fmla="val 294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359" idx="2"/>
            <a:endCxn id="499" idx="0"/>
          </p:cNvCxnSpPr>
          <p:nvPr/>
        </p:nvCxnSpPr>
        <p:spPr>
          <a:xfrm rot="16200000" flipH="1">
            <a:off x="6679425" y="14283387"/>
            <a:ext cx="3376521" cy="1104898"/>
          </a:xfrm>
          <a:prstGeom prst="bentConnector3">
            <a:avLst>
              <a:gd name="adj1" fmla="val 309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Прямая со стрелкой 521"/>
          <p:cNvCxnSpPr>
            <a:stCxn id="319" idx="2"/>
            <a:endCxn id="387" idx="0"/>
          </p:cNvCxnSpPr>
          <p:nvPr/>
        </p:nvCxnSpPr>
        <p:spPr>
          <a:xfrm flipH="1">
            <a:off x="7262309" y="8513128"/>
            <a:ext cx="2689" cy="228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Прямоугольник 322"/>
          <p:cNvSpPr/>
          <p:nvPr/>
        </p:nvSpPr>
        <p:spPr>
          <a:xfrm>
            <a:off x="10110061" y="1105799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Все должны служить (ваниль)</a:t>
            </a:r>
          </a:p>
        </p:txBody>
      </p:sp>
      <p:sp>
        <p:nvSpPr>
          <p:cNvPr id="331" name="Прямоугольник 330"/>
          <p:cNvSpPr/>
          <p:nvPr/>
        </p:nvSpPr>
        <p:spPr>
          <a:xfrm>
            <a:off x="11217804" y="1105345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призыв в армию (ваниль)</a:t>
            </a:r>
          </a:p>
        </p:txBody>
      </p:sp>
      <p:cxnSp>
        <p:nvCxnSpPr>
          <p:cNvPr id="334" name="Соединительная линия уступом 333"/>
          <p:cNvCxnSpPr>
            <a:stCxn id="352" idx="2"/>
            <a:endCxn id="423" idx="0"/>
          </p:cNvCxnSpPr>
          <p:nvPr/>
        </p:nvCxnSpPr>
        <p:spPr>
          <a:xfrm rot="16200000" flipH="1">
            <a:off x="10195880" y="10870759"/>
            <a:ext cx="211271" cy="16578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Соединительная линия уступом 341"/>
          <p:cNvCxnSpPr>
            <a:stCxn id="241" idx="2"/>
            <a:endCxn id="323" idx="0"/>
          </p:cNvCxnSpPr>
          <p:nvPr/>
        </p:nvCxnSpPr>
        <p:spPr>
          <a:xfrm rot="16200000" flipH="1">
            <a:off x="10189268" y="10674043"/>
            <a:ext cx="219726" cy="548186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241" idx="2"/>
            <a:endCxn id="331" idx="0"/>
          </p:cNvCxnSpPr>
          <p:nvPr/>
        </p:nvCxnSpPr>
        <p:spPr>
          <a:xfrm rot="16200000" flipH="1">
            <a:off x="10745414" y="10117896"/>
            <a:ext cx="215177" cy="165592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354"/>
          <p:cNvCxnSpPr>
            <a:stCxn id="331" idx="2"/>
            <a:endCxn id="423" idx="0"/>
          </p:cNvCxnSpPr>
          <p:nvPr/>
        </p:nvCxnSpPr>
        <p:spPr>
          <a:xfrm rot="5400000">
            <a:off x="11299769" y="11424126"/>
            <a:ext cx="211874" cy="5505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12298252" y="1104890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Национальная и народная армия Испании (ваниль)</a:t>
            </a:r>
          </a:p>
        </p:txBody>
      </p:sp>
      <p:cxnSp>
        <p:nvCxnSpPr>
          <p:cNvPr id="372" name="Соединительная линия уступом 371"/>
          <p:cNvCxnSpPr>
            <a:stCxn id="241" idx="2"/>
            <a:endCxn id="371" idx="0"/>
          </p:cNvCxnSpPr>
          <p:nvPr/>
        </p:nvCxnSpPr>
        <p:spPr>
          <a:xfrm rot="16200000" flipH="1">
            <a:off x="11287913" y="9575397"/>
            <a:ext cx="210627" cy="27363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Прямоугольник 376"/>
          <p:cNvSpPr/>
          <p:nvPr/>
        </p:nvSpPr>
        <p:spPr>
          <a:xfrm>
            <a:off x="11759165" y="1181317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Подготовить оборону </a:t>
            </a:r>
            <a:r>
              <a:rPr lang="ru-RU" sz="700" dirty="0" err="1" smtClean="0"/>
              <a:t>Перенеев</a:t>
            </a:r>
            <a:r>
              <a:rPr lang="ru-RU" sz="700" dirty="0" smtClean="0"/>
              <a:t> (ваниль)</a:t>
            </a:r>
          </a:p>
        </p:txBody>
      </p:sp>
      <p:cxnSp>
        <p:nvCxnSpPr>
          <p:cNvPr id="378" name="Соединительная линия уступом 377"/>
          <p:cNvCxnSpPr>
            <a:stCxn id="241" idx="2"/>
            <a:endCxn id="377" idx="0"/>
          </p:cNvCxnSpPr>
          <p:nvPr/>
        </p:nvCxnSpPr>
        <p:spPr>
          <a:xfrm rot="16200000" flipH="1">
            <a:off x="10636232" y="10227079"/>
            <a:ext cx="974902" cy="2197290"/>
          </a:xfrm>
          <a:prstGeom prst="bentConnector3">
            <a:avLst>
              <a:gd name="adj1" fmla="val 11502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Прямоугольник 381"/>
          <p:cNvSpPr/>
          <p:nvPr/>
        </p:nvSpPr>
        <p:spPr>
          <a:xfrm>
            <a:off x="5130241" y="1182455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Слава и богатство на морях (ваниль)</a:t>
            </a:r>
            <a:endParaRPr lang="ru-RU" sz="7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5130847" y="125996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Улучшить внутренние морские базы (ваниль)</a:t>
            </a:r>
            <a:endParaRPr lang="ru-RU" sz="700" dirty="0"/>
          </a:p>
        </p:txBody>
      </p:sp>
      <p:sp>
        <p:nvSpPr>
          <p:cNvPr id="390" name="Прямоугольник 389"/>
          <p:cNvSpPr/>
          <p:nvPr/>
        </p:nvSpPr>
        <p:spPr>
          <a:xfrm>
            <a:off x="4043200" y="1259964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Защита коммерции (ваниль)</a:t>
            </a:r>
          </a:p>
        </p:txBody>
      </p:sp>
      <p:sp>
        <p:nvSpPr>
          <p:cNvPr id="391" name="Прямоугольник 390"/>
          <p:cNvSpPr/>
          <p:nvPr/>
        </p:nvSpPr>
        <p:spPr>
          <a:xfrm>
            <a:off x="5136224" y="1334014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Великая морская держава (ваниль)</a:t>
            </a:r>
            <a:endParaRPr lang="ru-RU" sz="700" dirty="0"/>
          </a:p>
        </p:txBody>
      </p:sp>
      <p:cxnSp>
        <p:nvCxnSpPr>
          <p:cNvPr id="392" name="Соединительная линия уступом 391"/>
          <p:cNvCxnSpPr>
            <a:stCxn id="382" idx="2"/>
            <a:endCxn id="390" idx="0"/>
          </p:cNvCxnSpPr>
          <p:nvPr/>
        </p:nvCxnSpPr>
        <p:spPr>
          <a:xfrm rot="5400000">
            <a:off x="4932339" y="11938579"/>
            <a:ext cx="235090" cy="1087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Прямая со стрелкой 394"/>
          <p:cNvCxnSpPr>
            <a:stCxn id="382" idx="2"/>
            <a:endCxn id="389" idx="0"/>
          </p:cNvCxnSpPr>
          <p:nvPr/>
        </p:nvCxnSpPr>
        <p:spPr>
          <a:xfrm>
            <a:off x="5593404" y="12364554"/>
            <a:ext cx="606" cy="235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Прямая со стрелкой 399"/>
          <p:cNvCxnSpPr>
            <a:stCxn id="389" idx="2"/>
            <a:endCxn id="391" idx="0"/>
          </p:cNvCxnSpPr>
          <p:nvPr/>
        </p:nvCxnSpPr>
        <p:spPr>
          <a:xfrm>
            <a:off x="5594010" y="13139643"/>
            <a:ext cx="5377" cy="2004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Прямая со стрелкой 410"/>
          <p:cNvCxnSpPr>
            <a:stCxn id="227" idx="2"/>
            <a:endCxn id="382" idx="0"/>
          </p:cNvCxnSpPr>
          <p:nvPr/>
        </p:nvCxnSpPr>
        <p:spPr>
          <a:xfrm>
            <a:off x="5591784" y="11616752"/>
            <a:ext cx="1620" cy="2078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Прямая со стрелкой 413"/>
          <p:cNvCxnSpPr>
            <a:stCxn id="232" idx="2"/>
            <a:endCxn id="256" idx="0"/>
          </p:cNvCxnSpPr>
          <p:nvPr/>
        </p:nvCxnSpPr>
        <p:spPr>
          <a:xfrm>
            <a:off x="6718619" y="11616276"/>
            <a:ext cx="2505" cy="2129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Прямоугольник 340"/>
          <p:cNvSpPr/>
          <p:nvPr/>
        </p:nvSpPr>
        <p:spPr>
          <a:xfrm>
            <a:off x="14538672" y="797857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Отмена статуса автономии </a:t>
            </a:r>
            <a:r>
              <a:rPr lang="ru-RU" sz="700" dirty="0"/>
              <a:t>1932 года </a:t>
            </a:r>
            <a:r>
              <a:rPr lang="ru-RU" sz="300" dirty="0"/>
              <a:t>(принятие ряда постановлений и указов, запрещающих использование каталонского </a:t>
            </a:r>
            <a:r>
              <a:rPr lang="ru-RU" sz="300" dirty="0" err="1"/>
              <a:t>языка.в</a:t>
            </a:r>
            <a:r>
              <a:rPr lang="ru-RU" sz="300" dirty="0"/>
              <a:t> публичных документах и ​​в частной </a:t>
            </a:r>
            <a:r>
              <a:rPr lang="ru-RU" sz="300" dirty="0" smtClean="0"/>
              <a:t>беседе) (</a:t>
            </a:r>
            <a:endParaRPr lang="ru-RU" sz="300" dirty="0"/>
          </a:p>
        </p:txBody>
      </p:sp>
      <p:sp>
        <p:nvSpPr>
          <p:cNvPr id="343" name="Прямоугольник 342"/>
          <p:cNvSpPr/>
          <p:nvPr/>
        </p:nvSpPr>
        <p:spPr>
          <a:xfrm>
            <a:off x="13446487" y="951417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Закон </a:t>
            </a:r>
            <a:r>
              <a:rPr lang="ru-RU" sz="700" dirty="0"/>
              <a:t>о труде  </a:t>
            </a:r>
            <a:r>
              <a:rPr lang="ru-RU" sz="200" dirty="0"/>
              <a:t>(процесс институционализации «Нового государства» с обнародования « Закона о труде », основанного на Хартии итальянского фашизма </a:t>
            </a:r>
            <a:r>
              <a:rPr lang="ru-RU" sz="200" dirty="0" err="1"/>
              <a:t>lavoro</a:t>
            </a:r>
            <a:r>
              <a:rPr lang="ru-RU" sz="200" dirty="0"/>
              <a:t> [ 208 ], который составляет первую из семи основных Законы о диктатуре Франко , который функционировал в качестве «конституции» нового режима) (получили одобрение в 1938 интервенционистский закон , который регулирует рабочие и экономическую жизнь, в частности , в вопросах , касающиеся рабочего время, отпуска, минимальная заработную плату и цены. Такие уступки были не чем иным, как регулированием экономической жизни и подчинялись интересам нации, так что даже признавая частную инициативу , государство могло заменить ее в двух случаях: когда она терпела неудачу или когда этого требовали общественные интересы </a:t>
            </a:r>
            <a:r>
              <a:rPr lang="ru-RU" sz="200" dirty="0" smtClean="0"/>
              <a:t>.)</a:t>
            </a:r>
            <a:endParaRPr lang="ru-RU" sz="200" dirty="0"/>
          </a:p>
        </p:txBody>
      </p:sp>
      <p:sp>
        <p:nvSpPr>
          <p:cNvPr id="345" name="Прямоугольник 344"/>
          <p:cNvSpPr/>
          <p:nvPr/>
        </p:nvSpPr>
        <p:spPr>
          <a:xfrm>
            <a:off x="15630863" y="951417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Закон </a:t>
            </a:r>
            <a:r>
              <a:rPr lang="ru-RU" sz="700" dirty="0"/>
              <a:t>о печати </a:t>
            </a:r>
            <a:r>
              <a:rPr lang="ru-RU" sz="300" dirty="0"/>
              <a:t>(которые подвергаются газетам в предварительную цензуру и приписано правительству назначения директоров </a:t>
            </a:r>
            <a:r>
              <a:rPr lang="ru-RU" sz="300" dirty="0" smtClean="0"/>
              <a:t>газеты)</a:t>
            </a:r>
            <a:endParaRPr lang="ru-RU" sz="300" dirty="0"/>
          </a:p>
        </p:txBody>
      </p:sp>
      <p:sp>
        <p:nvSpPr>
          <p:cNvPr id="348" name="Прямоугольник 347"/>
          <p:cNvSpPr/>
          <p:nvPr/>
        </p:nvSpPr>
        <p:spPr>
          <a:xfrm>
            <a:off x="14538675" y="952100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Закон о </a:t>
            </a:r>
            <a:r>
              <a:rPr lang="ru-RU" sz="700" dirty="0"/>
              <a:t>среднем образовании </a:t>
            </a:r>
            <a:r>
              <a:rPr lang="ru-RU" sz="300" dirty="0"/>
              <a:t>(который гарантировал Католической церкви абсолютную автономию в области среднего образования</a:t>
            </a:r>
            <a:r>
              <a:rPr lang="ru-RU" sz="300" dirty="0" smtClean="0"/>
              <a:t>.)</a:t>
            </a:r>
            <a:endParaRPr lang="ru-RU" sz="300" dirty="0"/>
          </a:p>
        </p:txBody>
      </p:sp>
      <p:sp>
        <p:nvSpPr>
          <p:cNvPr id="357" name="Прямоугольник 356"/>
          <p:cNvSpPr/>
          <p:nvPr/>
        </p:nvSpPr>
        <p:spPr>
          <a:xfrm>
            <a:off x="14538674" y="874494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Репрессировать оппозицию </a:t>
            </a:r>
            <a:r>
              <a:rPr lang="ru-RU" sz="100" dirty="0"/>
              <a:t>(В 1940-х годах военная диктатура была укреплена путем политических и экономических репрессий против оппонентов . Около 485 000 человек бежали в изгнание . [ 16 ] Некоторые авторы утверждают, что от 9 000 до 15 000 были испанскими изгнанниками, попавшими в нацистские концентрационные лагеря , половина из которых выжила. [ 17 ] [ 18 ] Другие закончились во </a:t>
            </a:r>
            <a:r>
              <a:rPr lang="ru-RU" sz="100" dirty="0" err="1"/>
              <a:t>франкистских</a:t>
            </a:r>
            <a:r>
              <a:rPr lang="ru-RU" sz="100" dirty="0"/>
              <a:t> концентрационных лагерях - студии отчитываются перед минимум 367 000 заключенных и между 150 и 188 полями-. [ 17 ]К ноябрю 1940 года в государственных тюрьмах содержалось 280 000 мужчин и женщин. [ 19 ] [ 20 ] По оценкам историографии, от 23 000 до 46 000 человек были казнены после войны; [ 21 ] другие, около 50 000</a:t>
            </a:r>
            <a:r>
              <a:rPr lang="ru-RU" sz="100" dirty="0" smtClean="0"/>
              <a:t>.)</a:t>
            </a:r>
            <a:endParaRPr lang="ru-RU" sz="100" dirty="0"/>
          </a:p>
        </p:txBody>
      </p:sp>
      <p:sp>
        <p:nvSpPr>
          <p:cNvPr id="358" name="Прямоугольник 357"/>
          <p:cNvSpPr/>
          <p:nvPr/>
        </p:nvSpPr>
        <p:spPr>
          <a:xfrm>
            <a:off x="15084768" y="1029203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Формирование </a:t>
            </a:r>
            <a:r>
              <a:rPr lang="ru-RU" sz="700" dirty="0"/>
              <a:t>подконтрольных кортесов </a:t>
            </a:r>
            <a:r>
              <a:rPr lang="ru-RU" sz="100" dirty="0"/>
              <a:t>(Закон Учредительного парламента или просто закон Кортеса от 17 июля в 1942 году является восьмилетним Основными Законами Королевства . Он был провозглашен во время первого режима Франко , чтобы придать диктатуре вид парламентаризма. Он учредил кортесы как однопалатную ассамблею непрямых выборов без законной инициативы, поскольку в ней находился глава государства Франсиско Франко . Это был первый шаг в процессе институционализации режима Франко </a:t>
            </a:r>
            <a:r>
              <a:rPr lang="ru-RU" sz="100" dirty="0" smtClean="0"/>
              <a:t>.)</a:t>
            </a:r>
            <a:endParaRPr lang="ru-RU" sz="1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12332541" y="721920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Директор  Эмилия Мола </a:t>
            </a:r>
            <a:r>
              <a:rPr lang="ru-RU" sz="700" dirty="0"/>
              <a:t>(страна станет называться Испанская директория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15630863" y="721920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Генералиссимус Франсиско </a:t>
            </a:r>
            <a:r>
              <a:rPr lang="ru-RU" sz="600" dirty="0"/>
              <a:t>Франко</a:t>
            </a:r>
          </a:p>
        </p:txBody>
      </p:sp>
      <p:cxnSp>
        <p:nvCxnSpPr>
          <p:cNvPr id="364" name="Прямая соединительная линия 363"/>
          <p:cNvCxnSpPr>
            <a:stCxn id="362" idx="3"/>
            <a:endCxn id="363" idx="1"/>
          </p:cNvCxnSpPr>
          <p:nvPr/>
        </p:nvCxnSpPr>
        <p:spPr>
          <a:xfrm>
            <a:off x="13258866" y="7489203"/>
            <a:ext cx="23719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Прямая со стрелкой 365"/>
          <p:cNvCxnSpPr>
            <a:stCxn id="192" idx="2"/>
            <a:endCxn id="341" idx="0"/>
          </p:cNvCxnSpPr>
          <p:nvPr/>
        </p:nvCxnSpPr>
        <p:spPr>
          <a:xfrm flipH="1">
            <a:off x="15001835" y="6974901"/>
            <a:ext cx="6" cy="1003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192" idx="2"/>
            <a:endCxn id="362" idx="0"/>
          </p:cNvCxnSpPr>
          <p:nvPr/>
        </p:nvCxnSpPr>
        <p:spPr>
          <a:xfrm rot="5400000">
            <a:off x="13776622" y="5993984"/>
            <a:ext cx="244302" cy="2206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192" idx="2"/>
            <a:endCxn id="363" idx="0"/>
          </p:cNvCxnSpPr>
          <p:nvPr/>
        </p:nvCxnSpPr>
        <p:spPr>
          <a:xfrm rot="16200000" flipH="1">
            <a:off x="15425782" y="6550959"/>
            <a:ext cx="244302" cy="10921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341" idx="2"/>
            <a:endCxn id="357" idx="0"/>
          </p:cNvCxnSpPr>
          <p:nvPr/>
        </p:nvCxnSpPr>
        <p:spPr>
          <a:xfrm>
            <a:off x="15001835" y="8518574"/>
            <a:ext cx="2" cy="2263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57" idx="2"/>
            <a:endCxn id="348" idx="0"/>
          </p:cNvCxnSpPr>
          <p:nvPr/>
        </p:nvCxnSpPr>
        <p:spPr>
          <a:xfrm>
            <a:off x="15001837" y="9284948"/>
            <a:ext cx="1" cy="2360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Соединительная линия уступом 374"/>
          <p:cNvCxnSpPr>
            <a:stCxn id="357" idx="2"/>
            <a:endCxn id="345" idx="0"/>
          </p:cNvCxnSpPr>
          <p:nvPr/>
        </p:nvCxnSpPr>
        <p:spPr>
          <a:xfrm rot="16200000" flipH="1">
            <a:off x="15433317" y="8853467"/>
            <a:ext cx="229228" cy="10921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57" idx="2"/>
            <a:endCxn id="343" idx="0"/>
          </p:cNvCxnSpPr>
          <p:nvPr/>
        </p:nvCxnSpPr>
        <p:spPr>
          <a:xfrm rot="5400000">
            <a:off x="14341130" y="8853469"/>
            <a:ext cx="229228" cy="10921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2332542" y="798047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Новые инструкции </a:t>
            </a:r>
            <a:r>
              <a:rPr lang="ru-RU" sz="600" dirty="0" smtClean="0"/>
              <a:t>(устранение оппозиционных генералов (</a:t>
            </a:r>
            <a:r>
              <a:rPr lang="ru-RU" sz="600" dirty="0" err="1" smtClean="0"/>
              <a:t>франко</a:t>
            </a:r>
            <a:r>
              <a:rPr lang="ru-RU" sz="600" dirty="0" smtClean="0"/>
              <a:t>))</a:t>
            </a:r>
            <a:endParaRPr lang="ru-RU" sz="500" dirty="0"/>
          </a:p>
        </p:txBody>
      </p:sp>
      <p:sp>
        <p:nvSpPr>
          <p:cNvPr id="385" name="Прямоугольник 384"/>
          <p:cNvSpPr/>
          <p:nvPr/>
        </p:nvSpPr>
        <p:spPr>
          <a:xfrm>
            <a:off x="13446487" y="798311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Основать Испанскую директорию</a:t>
            </a:r>
            <a:endParaRPr lang="ru-RU" sz="600" dirty="0"/>
          </a:p>
        </p:txBody>
      </p:sp>
      <p:cxnSp>
        <p:nvCxnSpPr>
          <p:cNvPr id="393" name="Соединительная линия уступом 392"/>
          <p:cNvCxnSpPr>
            <a:stCxn id="362" idx="2"/>
            <a:endCxn id="405" idx="0"/>
          </p:cNvCxnSpPr>
          <p:nvPr/>
        </p:nvCxnSpPr>
        <p:spPr>
          <a:xfrm rot="5400000">
            <a:off x="12129990" y="7307931"/>
            <a:ext cx="214443" cy="111698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296" idx="2"/>
            <a:endCxn id="405" idx="0"/>
          </p:cNvCxnSpPr>
          <p:nvPr/>
        </p:nvCxnSpPr>
        <p:spPr>
          <a:xfrm rot="16200000" flipH="1">
            <a:off x="11023821" y="7318750"/>
            <a:ext cx="217606" cy="10921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62" idx="2"/>
            <a:endCxn id="385" idx="0"/>
          </p:cNvCxnSpPr>
          <p:nvPr/>
        </p:nvCxnSpPr>
        <p:spPr>
          <a:xfrm rot="16200000" flipH="1">
            <a:off x="13240722" y="7314185"/>
            <a:ext cx="223911" cy="11139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>
            <a:stCxn id="362" idx="2"/>
            <a:endCxn id="381" idx="0"/>
          </p:cNvCxnSpPr>
          <p:nvPr/>
        </p:nvCxnSpPr>
        <p:spPr>
          <a:xfrm>
            <a:off x="12795704" y="7759203"/>
            <a:ext cx="1" cy="2212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Прямоугольник 402"/>
          <p:cNvSpPr/>
          <p:nvPr/>
        </p:nvSpPr>
        <p:spPr>
          <a:xfrm>
            <a:off x="407465" y="643005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Перехватить контроль над  Панамским перешейком </a:t>
            </a:r>
            <a:r>
              <a:rPr lang="ru-RU" sz="500" dirty="0" smtClean="0"/>
              <a:t>(клейм на страны перешейка)</a:t>
            </a:r>
            <a:endParaRPr lang="ru-RU" sz="500" dirty="0"/>
          </a:p>
        </p:txBody>
      </p:sp>
      <p:cxnSp>
        <p:nvCxnSpPr>
          <p:cNvPr id="427" name="Соединительная линия уступом 426"/>
          <p:cNvCxnSpPr>
            <a:stCxn id="44" idx="2"/>
            <a:endCxn id="445" idx="0"/>
          </p:cNvCxnSpPr>
          <p:nvPr/>
        </p:nvCxnSpPr>
        <p:spPr>
          <a:xfrm rot="5400000">
            <a:off x="1526962" y="6837718"/>
            <a:ext cx="256141" cy="5158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Соединительная линия уступом 430"/>
          <p:cNvCxnSpPr>
            <a:stCxn id="403" idx="2"/>
            <a:endCxn id="445" idx="0"/>
          </p:cNvCxnSpPr>
          <p:nvPr/>
        </p:nvCxnSpPr>
        <p:spPr>
          <a:xfrm rot="16200000" flipH="1">
            <a:off x="1007030" y="6833652"/>
            <a:ext cx="253666" cy="5264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/>
          <p:cNvSpPr/>
          <p:nvPr/>
        </p:nvSpPr>
        <p:spPr>
          <a:xfrm>
            <a:off x="930747" y="865775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Золотые берега</a:t>
            </a:r>
            <a:endParaRPr lang="ru-RU" sz="700" dirty="0"/>
          </a:p>
        </p:txBody>
      </p:sp>
      <p:sp>
        <p:nvSpPr>
          <p:cNvPr id="445" name="Прямоугольник 444"/>
          <p:cNvSpPr/>
          <p:nvPr/>
        </p:nvSpPr>
        <p:spPr>
          <a:xfrm>
            <a:off x="933936" y="722372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морской инфраструктуры  Карибского моря</a:t>
            </a:r>
            <a:endParaRPr lang="ru-RU" sz="700" dirty="0"/>
          </a:p>
        </p:txBody>
      </p:sp>
      <p:sp>
        <p:nvSpPr>
          <p:cNvPr id="449" name="Прямоугольник 448"/>
          <p:cNvSpPr/>
          <p:nvPr/>
        </p:nvSpPr>
        <p:spPr>
          <a:xfrm>
            <a:off x="931957" y="794019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Карибского флота</a:t>
            </a:r>
            <a:endParaRPr lang="ru-RU" sz="700" dirty="0"/>
          </a:p>
        </p:txBody>
      </p:sp>
      <p:cxnSp>
        <p:nvCxnSpPr>
          <p:cNvPr id="450" name="Прямая со стрелкой 449"/>
          <p:cNvCxnSpPr>
            <a:stCxn id="445" idx="2"/>
            <a:endCxn id="449" idx="0"/>
          </p:cNvCxnSpPr>
          <p:nvPr/>
        </p:nvCxnSpPr>
        <p:spPr>
          <a:xfrm flipH="1">
            <a:off x="1395120" y="7763721"/>
            <a:ext cx="1979" cy="176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Прямоугольник 459"/>
          <p:cNvSpPr/>
          <p:nvPr/>
        </p:nvSpPr>
        <p:spPr>
          <a:xfrm>
            <a:off x="1446555" y="491005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Сохранить личную диктатуру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405485" y="49080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испанский трон</a:t>
            </a:r>
            <a:endParaRPr lang="ru-RU" sz="700" dirty="0"/>
          </a:p>
        </p:txBody>
      </p:sp>
      <p:cxnSp>
        <p:nvCxnSpPr>
          <p:cNvPr id="464" name="Соединительная линия уступом 463"/>
          <p:cNvCxnSpPr>
            <a:stCxn id="26" idx="2"/>
            <a:endCxn id="460" idx="0"/>
          </p:cNvCxnSpPr>
          <p:nvPr/>
        </p:nvCxnSpPr>
        <p:spPr>
          <a:xfrm rot="16200000" flipH="1">
            <a:off x="1522493" y="4522827"/>
            <a:ext cx="257214" cy="5172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Соединительная линия уступом 124"/>
          <p:cNvCxnSpPr>
            <a:stCxn id="461" idx="2"/>
            <a:endCxn id="35" idx="0"/>
          </p:cNvCxnSpPr>
          <p:nvPr/>
        </p:nvCxnSpPr>
        <p:spPr>
          <a:xfrm rot="16200000" flipH="1">
            <a:off x="1034478" y="5282241"/>
            <a:ext cx="188436" cy="5200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Соединительная линия уступом 124"/>
          <p:cNvCxnSpPr>
            <a:stCxn id="460" idx="2"/>
            <a:endCxn id="35" idx="0"/>
          </p:cNvCxnSpPr>
          <p:nvPr/>
        </p:nvCxnSpPr>
        <p:spPr>
          <a:xfrm rot="5400000">
            <a:off x="1556004" y="5282794"/>
            <a:ext cx="186456" cy="52097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Прямая соединительная линия 483"/>
          <p:cNvCxnSpPr>
            <a:stCxn id="460" idx="1"/>
            <a:endCxn id="461" idx="3"/>
          </p:cNvCxnSpPr>
          <p:nvPr/>
        </p:nvCxnSpPr>
        <p:spPr>
          <a:xfrm flipH="1" flipV="1">
            <a:off x="1331810" y="5178072"/>
            <a:ext cx="114745" cy="19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Прямоугольник 487"/>
          <p:cNvSpPr/>
          <p:nvPr/>
        </p:nvSpPr>
        <p:spPr>
          <a:xfrm>
            <a:off x="3054535" y="722528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Армия как основа Испании</a:t>
            </a:r>
            <a:endParaRPr lang="ru-RU" sz="700" dirty="0"/>
          </a:p>
        </p:txBody>
      </p:sp>
      <p:sp>
        <p:nvSpPr>
          <p:cNvPr id="490" name="Прямоугольник 489"/>
          <p:cNvSpPr/>
          <p:nvPr/>
        </p:nvSpPr>
        <p:spPr>
          <a:xfrm>
            <a:off x="1984900" y="722372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Модернизация  верфей</a:t>
            </a:r>
            <a:endParaRPr lang="ru-RU" sz="700" dirty="0"/>
          </a:p>
        </p:txBody>
      </p:sp>
      <p:cxnSp>
        <p:nvCxnSpPr>
          <p:cNvPr id="494" name="Прямая соединительная линия 493"/>
          <p:cNvCxnSpPr>
            <a:stCxn id="22" idx="1"/>
            <a:endCxn id="41" idx="3"/>
          </p:cNvCxnSpPr>
          <p:nvPr/>
        </p:nvCxnSpPr>
        <p:spPr>
          <a:xfrm flipH="1" flipV="1">
            <a:off x="3436576" y="5910180"/>
            <a:ext cx="1245239" cy="1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714" idx="2"/>
            <a:endCxn id="22" idx="0"/>
          </p:cNvCxnSpPr>
          <p:nvPr/>
        </p:nvCxnSpPr>
        <p:spPr>
          <a:xfrm rot="16200000" flipH="1">
            <a:off x="3959175" y="4454477"/>
            <a:ext cx="200042" cy="2171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124"/>
          <p:cNvCxnSpPr>
            <a:stCxn id="41" idx="2"/>
            <a:endCxn id="403" idx="0"/>
          </p:cNvCxnSpPr>
          <p:nvPr/>
        </p:nvCxnSpPr>
        <p:spPr>
          <a:xfrm rot="5400000">
            <a:off x="1797084" y="5253724"/>
            <a:ext cx="249875" cy="21027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Соединительная линия уступом 124"/>
          <p:cNvCxnSpPr>
            <a:stCxn id="41" idx="2"/>
            <a:endCxn id="44" idx="0"/>
          </p:cNvCxnSpPr>
          <p:nvPr/>
        </p:nvCxnSpPr>
        <p:spPr>
          <a:xfrm rot="5400000">
            <a:off x="2319489" y="5773655"/>
            <a:ext cx="247400" cy="106045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124"/>
          <p:cNvCxnSpPr>
            <a:stCxn id="22" idx="2"/>
            <a:endCxn id="403" idx="0"/>
          </p:cNvCxnSpPr>
          <p:nvPr/>
        </p:nvCxnSpPr>
        <p:spPr>
          <a:xfrm rot="5400000">
            <a:off x="2882916" y="4167992"/>
            <a:ext cx="249775" cy="427435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124"/>
          <p:cNvCxnSpPr>
            <a:stCxn id="22" idx="2"/>
            <a:endCxn id="44" idx="0"/>
          </p:cNvCxnSpPr>
          <p:nvPr/>
        </p:nvCxnSpPr>
        <p:spPr>
          <a:xfrm rot="5400000">
            <a:off x="3405321" y="4687923"/>
            <a:ext cx="247300" cy="323201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Прямоугольник 519"/>
          <p:cNvSpPr/>
          <p:nvPr/>
        </p:nvSpPr>
        <p:spPr>
          <a:xfrm>
            <a:off x="2513355" y="642217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Милитаризация режима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1982921" y="794613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Улучшение логистики флота (дальность флота)</a:t>
            </a:r>
            <a:endParaRPr lang="ru-RU" sz="700" dirty="0"/>
          </a:p>
        </p:txBody>
      </p:sp>
      <p:cxnSp>
        <p:nvCxnSpPr>
          <p:cNvPr id="523" name="Соединительная линия уступом 522"/>
          <p:cNvCxnSpPr>
            <a:stCxn id="520" idx="2"/>
            <a:endCxn id="490" idx="0"/>
          </p:cNvCxnSpPr>
          <p:nvPr/>
        </p:nvCxnSpPr>
        <p:spPr>
          <a:xfrm rot="5400000">
            <a:off x="2581518" y="6828723"/>
            <a:ext cx="261546" cy="5284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/>
          <p:cNvCxnSpPr>
            <a:stCxn id="490" idx="2"/>
            <a:endCxn id="521" idx="0"/>
          </p:cNvCxnSpPr>
          <p:nvPr/>
        </p:nvCxnSpPr>
        <p:spPr>
          <a:xfrm flipH="1">
            <a:off x="2446084" y="7763723"/>
            <a:ext cx="1979" cy="1824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Прямоугольник 528"/>
          <p:cNvSpPr/>
          <p:nvPr/>
        </p:nvSpPr>
        <p:spPr>
          <a:xfrm>
            <a:off x="4684560" y="642613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Возвращение </a:t>
            </a:r>
            <a:r>
              <a:rPr lang="ru-RU" sz="700" dirty="0" err="1" smtClean="0"/>
              <a:t>Бакских</a:t>
            </a:r>
            <a:r>
              <a:rPr lang="ru-RU" sz="700" dirty="0" smtClean="0"/>
              <a:t> и Каталонских земель</a:t>
            </a:r>
          </a:p>
        </p:txBody>
      </p:sp>
      <p:sp>
        <p:nvSpPr>
          <p:cNvPr id="530" name="Прямоугольник 529"/>
          <p:cNvSpPr/>
          <p:nvPr/>
        </p:nvSpPr>
        <p:spPr>
          <a:xfrm>
            <a:off x="4136316" y="723167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Перехватить контроль над Гибралтаром</a:t>
            </a:r>
          </a:p>
        </p:txBody>
      </p:sp>
      <p:sp>
        <p:nvSpPr>
          <p:cNvPr id="531" name="Прямоугольник 530"/>
          <p:cNvSpPr/>
          <p:nvPr/>
        </p:nvSpPr>
        <p:spPr>
          <a:xfrm>
            <a:off x="2525232" y="86963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Развитие морской инфраструктуры в Океании</a:t>
            </a:r>
          </a:p>
        </p:txBody>
      </p:sp>
      <p:cxnSp>
        <p:nvCxnSpPr>
          <p:cNvPr id="532" name="Соединительная линия уступом 531"/>
          <p:cNvCxnSpPr>
            <a:stCxn id="520" idx="2"/>
            <a:endCxn id="488" idx="0"/>
          </p:cNvCxnSpPr>
          <p:nvPr/>
        </p:nvCxnSpPr>
        <p:spPr>
          <a:xfrm rot="16200000" flipH="1">
            <a:off x="3115552" y="6823143"/>
            <a:ext cx="263112" cy="5411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Соединительная линия уступом 124"/>
          <p:cNvCxnSpPr>
            <a:stCxn id="22" idx="2"/>
            <a:endCxn id="520" idx="0"/>
          </p:cNvCxnSpPr>
          <p:nvPr/>
        </p:nvCxnSpPr>
        <p:spPr>
          <a:xfrm rot="5400000">
            <a:off x="3939800" y="5216998"/>
            <a:ext cx="241897" cy="216846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Соединительная линия уступом 124"/>
          <p:cNvCxnSpPr>
            <a:stCxn id="22" idx="2"/>
            <a:endCxn id="43" idx="0"/>
          </p:cNvCxnSpPr>
          <p:nvPr/>
        </p:nvCxnSpPr>
        <p:spPr>
          <a:xfrm rot="5400000">
            <a:off x="4476491" y="5757859"/>
            <a:ext cx="246067" cy="10909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124"/>
          <p:cNvCxnSpPr>
            <a:stCxn id="22" idx="2"/>
            <a:endCxn id="529" idx="0"/>
          </p:cNvCxnSpPr>
          <p:nvPr/>
        </p:nvCxnSpPr>
        <p:spPr>
          <a:xfrm rot="16200000" flipH="1">
            <a:off x="5023423" y="6301834"/>
            <a:ext cx="245855" cy="27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124"/>
          <p:cNvCxnSpPr>
            <a:stCxn id="41" idx="2"/>
            <a:endCxn id="520" idx="0"/>
          </p:cNvCxnSpPr>
          <p:nvPr/>
        </p:nvCxnSpPr>
        <p:spPr>
          <a:xfrm rot="16200000" flipH="1">
            <a:off x="2853968" y="6299626"/>
            <a:ext cx="241997" cy="31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124"/>
          <p:cNvCxnSpPr>
            <a:stCxn id="41" idx="2"/>
            <a:endCxn id="43" idx="0"/>
          </p:cNvCxnSpPr>
          <p:nvPr/>
        </p:nvCxnSpPr>
        <p:spPr>
          <a:xfrm rot="16200000" flipH="1">
            <a:off x="3390658" y="5762935"/>
            <a:ext cx="246167" cy="10806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124"/>
          <p:cNvCxnSpPr>
            <a:stCxn id="41" idx="2"/>
            <a:endCxn id="529" idx="0"/>
          </p:cNvCxnSpPr>
          <p:nvPr/>
        </p:nvCxnSpPr>
        <p:spPr>
          <a:xfrm rot="16200000" flipH="1">
            <a:off x="3937591" y="5216002"/>
            <a:ext cx="245955" cy="21743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Соединительная линия уступом 124"/>
          <p:cNvCxnSpPr>
            <a:stCxn id="43" idx="2"/>
            <a:endCxn id="530" idx="0"/>
          </p:cNvCxnSpPr>
          <p:nvPr/>
        </p:nvCxnSpPr>
        <p:spPr>
          <a:xfrm rot="16200000" flipH="1">
            <a:off x="4194109" y="6826307"/>
            <a:ext cx="265331" cy="5454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Соединительная линия уступом 124"/>
          <p:cNvCxnSpPr>
            <a:stCxn id="529" idx="2"/>
            <a:endCxn id="530" idx="0"/>
          </p:cNvCxnSpPr>
          <p:nvPr/>
        </p:nvCxnSpPr>
        <p:spPr>
          <a:xfrm rot="5400000">
            <a:off x="4740830" y="6824784"/>
            <a:ext cx="265543" cy="54824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оединительная линия уступом 567"/>
          <p:cNvCxnSpPr>
            <a:stCxn id="530" idx="2"/>
            <a:endCxn id="47" idx="0"/>
          </p:cNvCxnSpPr>
          <p:nvPr/>
        </p:nvCxnSpPr>
        <p:spPr>
          <a:xfrm rot="5400000">
            <a:off x="4247750" y="7595891"/>
            <a:ext cx="175943" cy="5275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Соединительная линия уступом 571"/>
          <p:cNvCxnSpPr>
            <a:stCxn id="47" idx="2"/>
            <a:endCxn id="531" idx="0"/>
          </p:cNvCxnSpPr>
          <p:nvPr/>
        </p:nvCxnSpPr>
        <p:spPr>
          <a:xfrm rot="5400000">
            <a:off x="3425839" y="8050178"/>
            <a:ext cx="208680" cy="10835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574"/>
          <p:cNvCxnSpPr>
            <a:stCxn id="521" idx="2"/>
            <a:endCxn id="531" idx="0"/>
          </p:cNvCxnSpPr>
          <p:nvPr/>
        </p:nvCxnSpPr>
        <p:spPr>
          <a:xfrm rot="16200000" flipH="1">
            <a:off x="2612158" y="8320064"/>
            <a:ext cx="210162" cy="542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Прямая со стрелкой 578"/>
          <p:cNvCxnSpPr>
            <a:stCxn id="449" idx="2"/>
            <a:endCxn id="443" idx="0"/>
          </p:cNvCxnSpPr>
          <p:nvPr/>
        </p:nvCxnSpPr>
        <p:spPr>
          <a:xfrm flipH="1">
            <a:off x="1393910" y="8480199"/>
            <a:ext cx="1210" cy="1775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Прямоугольник 582"/>
          <p:cNvSpPr/>
          <p:nvPr/>
        </p:nvSpPr>
        <p:spPr>
          <a:xfrm>
            <a:off x="4140275" y="870817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Тучи над Британским солнцем</a:t>
            </a:r>
          </a:p>
        </p:txBody>
      </p:sp>
      <p:cxnSp>
        <p:nvCxnSpPr>
          <p:cNvPr id="584" name="Прямая со стрелкой 583"/>
          <p:cNvCxnSpPr>
            <a:stCxn id="530" idx="2"/>
            <a:endCxn id="583" idx="0"/>
          </p:cNvCxnSpPr>
          <p:nvPr/>
        </p:nvCxnSpPr>
        <p:spPr>
          <a:xfrm>
            <a:off x="4599479" y="7771678"/>
            <a:ext cx="3959" cy="9364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694455" y="796201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Использовать национализм в свою пользу</a:t>
            </a:r>
          </a:p>
        </p:txBody>
      </p:sp>
      <p:cxnSp>
        <p:nvCxnSpPr>
          <p:cNvPr id="588" name="Прямая со стрелкой 587"/>
          <p:cNvCxnSpPr>
            <a:stCxn id="529" idx="2"/>
            <a:endCxn id="587" idx="0"/>
          </p:cNvCxnSpPr>
          <p:nvPr/>
        </p:nvCxnSpPr>
        <p:spPr>
          <a:xfrm>
            <a:off x="5147723" y="6966135"/>
            <a:ext cx="9895" cy="995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Прямоугольник 397"/>
          <p:cNvSpPr/>
          <p:nvPr/>
        </p:nvSpPr>
        <p:spPr>
          <a:xfrm>
            <a:off x="9243165" y="1876167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</a:t>
            </a:r>
            <a:r>
              <a:rPr lang="en-US" sz="700" dirty="0" err="1"/>
              <a:t>Naviera</a:t>
            </a:r>
            <a:r>
              <a:rPr lang="en-US" sz="700" dirty="0"/>
              <a:t> </a:t>
            </a:r>
            <a:r>
              <a:rPr lang="en-US" sz="700" dirty="0" err="1" smtClean="0"/>
              <a:t>Armas</a:t>
            </a:r>
            <a:r>
              <a:rPr lang="ru-RU" sz="700" dirty="0"/>
              <a:t> (1941) </a:t>
            </a:r>
            <a:r>
              <a:rPr lang="ru-RU" sz="100" dirty="0" smtClean="0"/>
              <a:t>(</a:t>
            </a:r>
            <a:r>
              <a:rPr lang="ru-RU" sz="100" dirty="0" err="1" smtClean="0"/>
              <a:t>канарская</a:t>
            </a:r>
            <a:r>
              <a:rPr lang="ru-RU" sz="100" dirty="0" smtClean="0"/>
              <a:t> </a:t>
            </a:r>
            <a:r>
              <a:rPr lang="ru-RU" sz="100" dirty="0"/>
              <a:t>компания по морским перевозкам пассажиров и грузов, которая работает между Канарскими островами ( Испания ), помимо сообщения с портами полуострова, такими как </a:t>
            </a:r>
            <a:r>
              <a:rPr lang="ru-RU" sz="100" dirty="0" err="1"/>
              <a:t>Мотрил</a:t>
            </a:r>
            <a:r>
              <a:rPr lang="ru-RU" sz="100" dirty="0"/>
              <a:t> , </a:t>
            </a:r>
            <a:r>
              <a:rPr lang="ru-RU" sz="100" dirty="0" err="1"/>
              <a:t>Уэльва</a:t>
            </a:r>
            <a:r>
              <a:rPr lang="ru-RU" sz="100" dirty="0"/>
              <a:t> , Севилья, а также с Северной Африкой в </a:t>
            </a:r>
            <a:r>
              <a:rPr lang="ru-RU" sz="100" dirty="0" err="1"/>
              <a:t>Мелилье</a:t>
            </a:r>
            <a:r>
              <a:rPr lang="ru-RU" sz="100" dirty="0"/>
              <a:t> ( Испания ) и на севере. из Марокко . Это старейшая судоходная компания на </a:t>
            </a:r>
            <a:r>
              <a:rPr lang="ru-RU" sz="100" dirty="0" err="1"/>
              <a:t>Канарском</a:t>
            </a:r>
            <a:r>
              <a:rPr lang="ru-RU" sz="100" dirty="0"/>
              <a:t> архипелаге, которая демонстрирует самый высокий рост за последние годы. В настоящее время он владеет 10 судами и поддерживает 12 линий. Антонио </a:t>
            </a:r>
            <a:r>
              <a:rPr lang="ru-RU" sz="100" dirty="0" err="1"/>
              <a:t>Армас</a:t>
            </a:r>
            <a:r>
              <a:rPr lang="ru-RU" sz="100" dirty="0"/>
              <a:t> </a:t>
            </a:r>
            <a:r>
              <a:rPr lang="ru-RU" sz="100" dirty="0" err="1"/>
              <a:t>Курбело</a:t>
            </a:r>
            <a:r>
              <a:rPr lang="ru-RU" sz="100" dirty="0"/>
              <a:t> , уроженец острова </a:t>
            </a:r>
            <a:r>
              <a:rPr lang="ru-RU" sz="100" dirty="0" err="1"/>
              <a:t>Лансароте</a:t>
            </a:r>
            <a:r>
              <a:rPr lang="ru-RU" sz="100" dirty="0"/>
              <a:t> (Канарские острова), был тем, кто создал компанию, которая вначале имела лодки с деревянным корпусом и парусным двигателем для перевозки грузов и соли.</a:t>
            </a:r>
            <a:endParaRPr lang="ru-RU" sz="100" dirty="0" smtClean="0"/>
          </a:p>
        </p:txBody>
      </p:sp>
      <p:sp>
        <p:nvSpPr>
          <p:cNvPr id="402" name="Прямоугольник 401"/>
          <p:cNvSpPr/>
          <p:nvPr/>
        </p:nvSpPr>
        <p:spPr>
          <a:xfrm>
            <a:off x="9241878" y="1803925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Trasmediterránea</a:t>
            </a:r>
            <a:r>
              <a:rPr lang="ru-RU" sz="700" dirty="0"/>
              <a:t> </a:t>
            </a:r>
            <a:r>
              <a:rPr lang="ru-RU" sz="200" dirty="0"/>
              <a:t>(Основанный Хуаном </a:t>
            </a:r>
            <a:r>
              <a:rPr lang="ru-RU" sz="200" dirty="0" err="1"/>
              <a:t>Марчем</a:t>
            </a:r>
            <a:r>
              <a:rPr lang="ru-RU" sz="200" dirty="0"/>
              <a:t> , он был основан 25 ноября 1916 года и начал свою деятельность в 1917 году при участии флотов различных испанских судоходных компаний . Основные задачи были для объединить интересы и координировать услуги морского транспорта за национальную продукцию на экспорт из минералов и фруктов испанских и сократить услуги строго необходимо посвятить лодку на импорт из - за рубеж . Головной офис был расположен на </a:t>
            </a:r>
            <a:r>
              <a:rPr lang="ru-RU" sz="200" dirty="0" err="1"/>
              <a:t>Виа</a:t>
            </a:r>
            <a:r>
              <a:rPr lang="ru-RU" sz="200" dirty="0"/>
              <a:t> </a:t>
            </a:r>
            <a:r>
              <a:rPr lang="ru-RU" sz="200" dirty="0" err="1"/>
              <a:t>Layetana</a:t>
            </a:r>
            <a:r>
              <a:rPr lang="ru-RU" sz="200" dirty="0"/>
              <a:t> в Барселоне .)</a:t>
            </a:r>
            <a:endParaRPr lang="ru-RU" sz="100" dirty="0" smtClean="0"/>
          </a:p>
        </p:txBody>
      </p:sp>
      <p:sp>
        <p:nvSpPr>
          <p:cNvPr id="407" name="Прямоугольник 406"/>
          <p:cNvSpPr/>
          <p:nvPr/>
        </p:nvSpPr>
        <p:spPr>
          <a:xfrm>
            <a:off x="6573560" y="28790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Возможные события и решения по восстанию во флоте </a:t>
            </a:r>
            <a:r>
              <a:rPr lang="ru-RU" sz="300" dirty="0" smtClean="0"/>
              <a:t>(</a:t>
            </a:r>
            <a:r>
              <a:rPr lang="en-US" sz="300" dirty="0"/>
              <a:t>https://es.wikipedia.org/wiki/Golpe_de_Estado_de_julio_de_1936_en_la_Armada_española</a:t>
            </a:r>
            <a:r>
              <a:rPr lang="ru-RU" sz="300" dirty="0" smtClean="0"/>
              <a:t>)</a:t>
            </a:r>
            <a:endParaRPr lang="ru-RU" sz="100" dirty="0" smtClean="0"/>
          </a:p>
        </p:txBody>
      </p:sp>
      <p:sp>
        <p:nvSpPr>
          <p:cNvPr id="408" name="Прямоугольник 407"/>
          <p:cNvSpPr/>
          <p:nvPr/>
        </p:nvSpPr>
        <p:spPr>
          <a:xfrm>
            <a:off x="9710618" y="29716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+НД «Недостаток офицеров во </a:t>
            </a:r>
            <a:r>
              <a:rPr lang="ru-RU" sz="700" dirty="0"/>
              <a:t>флоте» </a:t>
            </a:r>
            <a:r>
              <a:rPr lang="ru-RU" sz="300" dirty="0"/>
              <a:t>(ему не хватало опытных офицеров с достаточным стажем и опытом, и «их не только было недостаточно, им также не всегда можно было доверять, а когда им следовало доверять, им часто не доверяли</a:t>
            </a:r>
            <a:r>
              <a:rPr lang="ru-RU" sz="300" dirty="0" smtClean="0"/>
              <a:t>»)</a:t>
            </a:r>
            <a:endParaRPr lang="ru-RU" sz="100" dirty="0" smtClean="0"/>
          </a:p>
        </p:txBody>
      </p:sp>
      <p:sp>
        <p:nvSpPr>
          <p:cNvPr id="409" name="Прямоугольник 408"/>
          <p:cNvSpPr/>
          <p:nvPr/>
        </p:nvSpPr>
        <p:spPr>
          <a:xfrm>
            <a:off x="11855236" y="1730621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Регламент реорганизации </a:t>
            </a:r>
            <a:r>
              <a:rPr lang="ru-RU" sz="700" dirty="0" smtClean="0"/>
              <a:t>флота </a:t>
            </a:r>
            <a:r>
              <a:rPr lang="ru-RU" sz="500" dirty="0" smtClean="0"/>
              <a:t>(</a:t>
            </a:r>
            <a:r>
              <a:rPr lang="ru-RU" sz="500" dirty="0" err="1" smtClean="0"/>
              <a:t>нд</a:t>
            </a:r>
            <a:r>
              <a:rPr lang="ru-RU" sz="500" dirty="0" smtClean="0"/>
              <a:t> «Корабельные комитеты», сменится на «Политические комиссары флота») (</a:t>
            </a:r>
            <a:r>
              <a:rPr lang="ru-RU" sz="500" dirty="0" err="1" smtClean="0"/>
              <a:t>ист</a:t>
            </a:r>
            <a:r>
              <a:rPr lang="ru-RU" sz="500" dirty="0"/>
              <a:t> 11 мая 1937 </a:t>
            </a:r>
            <a:r>
              <a:rPr lang="ru-RU" sz="500" dirty="0" smtClean="0"/>
              <a:t>года</a:t>
            </a:r>
            <a:r>
              <a:rPr lang="ru-RU" sz="500" dirty="0"/>
              <a:t>) </a:t>
            </a:r>
            <a:r>
              <a:rPr lang="ru-RU" sz="100" dirty="0"/>
              <a:t>(упразднил комитеты приказом от 11 мая 1937 года, заменив их «политическими делегатами», назначенными комиссаром флота Бруно Алонсо [ 30 ], хотя их роль была гораздо более ограниченной, чем роль политических комиссаров сухопутных частей, поскольку во флоте все командиры были профессионалами</a:t>
            </a:r>
            <a:r>
              <a:rPr lang="ru-RU" sz="100" dirty="0" smtClean="0"/>
              <a:t>.)</a:t>
            </a:r>
          </a:p>
        </p:txBody>
      </p:sp>
      <p:sp>
        <p:nvSpPr>
          <p:cNvPr id="412" name="Прямоугольник 411"/>
          <p:cNvSpPr/>
          <p:nvPr/>
        </p:nvSpPr>
        <p:spPr>
          <a:xfrm>
            <a:off x="10753034" y="2930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+НД «Корабельные комитеты</a:t>
            </a:r>
            <a:r>
              <a:rPr lang="ru-RU" sz="700" dirty="0"/>
              <a:t>» </a:t>
            </a:r>
            <a:r>
              <a:rPr lang="ru-RU" sz="200" dirty="0"/>
              <a:t>(Кроме того, офицерам пришлось столкнуться с властью корабельных комитетов, которые мешали командованию кораблями. [ 29 ] Комитеты каждого корабля и «Центральный комитет» флота, состоящий из делегата от каждого комитета, базировался на флагманском корабле, крейсере </a:t>
            </a:r>
            <a:r>
              <a:rPr lang="ru-RU" sz="200" dirty="0" err="1"/>
              <a:t>Libertad.были</a:t>
            </a:r>
            <a:r>
              <a:rPr lang="ru-RU" sz="200" dirty="0"/>
              <a:t> официально признаны ответственными за поддержание </a:t>
            </a:r>
            <a:r>
              <a:rPr lang="ru-RU" sz="200" dirty="0" smtClean="0"/>
              <a:t>дисциплины)</a:t>
            </a:r>
            <a:endParaRPr lang="ru-RU" sz="100" dirty="0" smtClean="0"/>
          </a:p>
        </p:txBody>
      </p:sp>
      <p:sp>
        <p:nvSpPr>
          <p:cNvPr id="419" name="Прямоугольник 418"/>
          <p:cNvSpPr/>
          <p:nvPr/>
        </p:nvSpPr>
        <p:spPr>
          <a:xfrm>
            <a:off x="10817777" y="1730621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Народное военно-морское училище </a:t>
            </a:r>
            <a:r>
              <a:rPr lang="ru-RU" sz="500" dirty="0" smtClean="0"/>
              <a:t>(-</a:t>
            </a:r>
            <a:r>
              <a:rPr lang="ru-RU" sz="500" dirty="0" err="1" smtClean="0"/>
              <a:t>нд</a:t>
            </a:r>
            <a:r>
              <a:rPr lang="ru-RU" sz="500" dirty="0" smtClean="0"/>
              <a:t> «недостаток офицеров во флоте») (</a:t>
            </a:r>
            <a:r>
              <a:rPr lang="ru-RU" sz="500" dirty="0" err="1" smtClean="0"/>
              <a:t>ист</a:t>
            </a:r>
            <a:r>
              <a:rPr lang="ru-RU" sz="500" dirty="0"/>
              <a:t> </a:t>
            </a:r>
            <a:r>
              <a:rPr lang="ru-RU" sz="500" dirty="0" smtClean="0"/>
              <a:t>октябрь </a:t>
            </a:r>
            <a:r>
              <a:rPr lang="ru-RU" sz="500" dirty="0"/>
              <a:t>1937 </a:t>
            </a:r>
            <a:r>
              <a:rPr lang="ru-RU" sz="500" dirty="0" smtClean="0"/>
              <a:t>года</a:t>
            </a:r>
            <a:r>
              <a:rPr lang="ru-RU" sz="500" dirty="0"/>
              <a:t>) </a:t>
            </a:r>
            <a:r>
              <a:rPr lang="ru-RU" sz="100" dirty="0"/>
              <a:t>(Чтобы восполнить эту нехватку офицеров, было основано Народное военно-морское училище, которое начало функционировать в октябре 1937 года, хотя из него вышло только 56 новых офицеров, причем с очень коротким периодом обучения (всего шесть месяцев</a:t>
            </a:r>
            <a:r>
              <a:rPr lang="ru-RU" sz="100" dirty="0" smtClean="0"/>
              <a:t>))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11334058" y="1803925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Избавиться от пятой колонны националистов во флоте </a:t>
            </a:r>
            <a:r>
              <a:rPr lang="ru-RU" sz="500" dirty="0" smtClean="0"/>
              <a:t>(-оба </a:t>
            </a:r>
            <a:r>
              <a:rPr lang="ru-RU" sz="500" dirty="0" err="1" smtClean="0"/>
              <a:t>нац</a:t>
            </a:r>
            <a:r>
              <a:rPr lang="ru-RU" sz="500" dirty="0" smtClean="0"/>
              <a:t> духа) (не исторический)</a:t>
            </a:r>
            <a:endParaRPr lang="ru-RU" sz="100" dirty="0" smtClean="0"/>
          </a:p>
        </p:txBody>
      </p:sp>
      <p:sp>
        <p:nvSpPr>
          <p:cNvPr id="421" name="Прямоугольник 420"/>
          <p:cNvSpPr/>
          <p:nvPr/>
        </p:nvSpPr>
        <p:spPr>
          <a:xfrm>
            <a:off x="12390181" y="1803925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военно-морской базы в Малаге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422" name="Прямоугольник 421"/>
          <p:cNvSpPr/>
          <p:nvPr/>
        </p:nvSpPr>
        <p:spPr>
          <a:xfrm>
            <a:off x="7702949" y="1728241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Спустить со стапелей </a:t>
            </a:r>
            <a:r>
              <a:rPr lang="en-US" sz="700" dirty="0" smtClean="0"/>
              <a:t>Canarias</a:t>
            </a:r>
            <a:r>
              <a:rPr lang="ru-RU" sz="700" dirty="0" smtClean="0"/>
              <a:t> (+ тяжёлый крейсер) (</a:t>
            </a:r>
            <a:r>
              <a:rPr lang="ru-RU" sz="700" dirty="0" err="1" smtClean="0"/>
              <a:t>ист</a:t>
            </a:r>
            <a:r>
              <a:rPr lang="ru-RU" sz="700" dirty="0" smtClean="0"/>
              <a:t> сентябрь 1936)</a:t>
            </a:r>
            <a:endParaRPr lang="ru-RU" sz="100" dirty="0" smtClean="0"/>
          </a:p>
        </p:txBody>
      </p:sp>
      <p:sp>
        <p:nvSpPr>
          <p:cNvPr id="428" name="Прямоугольник 427"/>
          <p:cNvSpPr/>
          <p:nvPr/>
        </p:nvSpPr>
        <p:spPr>
          <a:xfrm>
            <a:off x="10279537" y="1803925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Советские командиры подлодок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430" name="Прямоугольник 429"/>
          <p:cNvSpPr/>
          <p:nvPr/>
        </p:nvSpPr>
        <p:spPr>
          <a:xfrm>
            <a:off x="10279537" y="1876167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</a:t>
            </a:r>
            <a:r>
              <a:rPr lang="ru-RU" sz="700" dirty="0"/>
              <a:t>и укрепление </a:t>
            </a:r>
            <a:r>
              <a:rPr lang="ru-RU" sz="700" dirty="0" smtClean="0"/>
              <a:t>военно-морской базы </a:t>
            </a:r>
            <a:r>
              <a:rPr lang="ru-RU" sz="700" dirty="0" err="1"/>
              <a:t>Картахен</a:t>
            </a:r>
            <a:r>
              <a:rPr lang="ru-RU" sz="700" dirty="0"/>
              <a:t>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434" name="Прямоугольник 433"/>
          <p:cNvSpPr/>
          <p:nvPr/>
        </p:nvSpPr>
        <p:spPr>
          <a:xfrm>
            <a:off x="12925130" y="1730621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Вспомогательный флот </a:t>
            </a:r>
            <a:r>
              <a:rPr lang="ru-RU" sz="700" dirty="0" err="1" smtClean="0"/>
              <a:t>Эузкади</a:t>
            </a:r>
            <a:r>
              <a:rPr lang="ru-RU" sz="700" dirty="0" smtClean="0"/>
              <a:t> </a:t>
            </a:r>
            <a:r>
              <a:rPr lang="ru-RU" sz="500" dirty="0" smtClean="0"/>
              <a:t>(+ к исследованиям мин, и несколько тральщиков, 24) (+ адмирал от Баскова </a:t>
            </a:r>
            <a:r>
              <a:rPr lang="en-US" sz="600" dirty="0" err="1"/>
              <a:t>Joaquín</a:t>
            </a:r>
            <a:r>
              <a:rPr lang="en-US" sz="600" dirty="0"/>
              <a:t> de </a:t>
            </a:r>
            <a:r>
              <a:rPr lang="en-US" sz="600" dirty="0" err="1"/>
              <a:t>Eguía</a:t>
            </a:r>
            <a:r>
              <a:rPr lang="ru-RU" sz="500" dirty="0" smtClean="0"/>
              <a:t>) (январь 1937)</a:t>
            </a:r>
            <a:endParaRPr lang="ru-RU" sz="100" dirty="0" smtClean="0"/>
          </a:p>
        </p:txBody>
      </p:sp>
      <p:cxnSp>
        <p:nvCxnSpPr>
          <p:cNvPr id="435" name="Соединительная линия уступом 124"/>
          <p:cNvCxnSpPr>
            <a:stCxn id="419" idx="2"/>
            <a:endCxn id="420" idx="0"/>
          </p:cNvCxnSpPr>
          <p:nvPr/>
        </p:nvCxnSpPr>
        <p:spPr>
          <a:xfrm rot="16200000" flipH="1">
            <a:off x="11442559" y="17684591"/>
            <a:ext cx="193043" cy="5162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124"/>
          <p:cNvCxnSpPr>
            <a:stCxn id="409" idx="2"/>
            <a:endCxn id="420" idx="0"/>
          </p:cNvCxnSpPr>
          <p:nvPr/>
        </p:nvCxnSpPr>
        <p:spPr>
          <a:xfrm rot="5400000">
            <a:off x="11961289" y="17682143"/>
            <a:ext cx="193043" cy="5211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124"/>
          <p:cNvCxnSpPr>
            <a:stCxn id="419" idx="2"/>
            <a:endCxn id="428" idx="0"/>
          </p:cNvCxnSpPr>
          <p:nvPr/>
        </p:nvCxnSpPr>
        <p:spPr>
          <a:xfrm rot="5400000">
            <a:off x="10915299" y="17673612"/>
            <a:ext cx="193043" cy="5382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124"/>
          <p:cNvCxnSpPr>
            <a:stCxn id="409" idx="2"/>
            <a:endCxn id="421" idx="0"/>
          </p:cNvCxnSpPr>
          <p:nvPr/>
        </p:nvCxnSpPr>
        <p:spPr>
          <a:xfrm rot="16200000" flipH="1">
            <a:off x="12489350" y="17675259"/>
            <a:ext cx="193043" cy="5349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 стрелкой 446"/>
          <p:cNvCxnSpPr>
            <a:stCxn id="428" idx="2"/>
            <a:endCxn id="430" idx="0"/>
          </p:cNvCxnSpPr>
          <p:nvPr/>
        </p:nvCxnSpPr>
        <p:spPr>
          <a:xfrm>
            <a:off x="10742700" y="18579254"/>
            <a:ext cx="0" cy="1824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7604768" y="29716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Francisco Moreno </a:t>
            </a:r>
            <a:r>
              <a:rPr lang="en-US" sz="700" dirty="0" err="1" smtClean="0"/>
              <a:t>Fernández</a:t>
            </a:r>
            <a:r>
              <a:rPr lang="ru-RU" sz="700" dirty="0"/>
              <a:t> </a:t>
            </a:r>
            <a:r>
              <a:rPr lang="ru-RU" sz="300" dirty="0"/>
              <a:t>Он стал адмиралом национального флота и главнокомандующим сухопутными, морскими и военно-воздушными силами Средиземноморской блокады (1937-1939</a:t>
            </a:r>
            <a:r>
              <a:rPr lang="ru-RU" sz="300" dirty="0" smtClean="0"/>
              <a:t>) </a:t>
            </a:r>
            <a:r>
              <a:rPr lang="en-US" sz="700" dirty="0"/>
              <a:t>Juan </a:t>
            </a:r>
            <a:r>
              <a:rPr lang="en-US" sz="700" dirty="0" err="1"/>
              <a:t>Cervera</a:t>
            </a:r>
            <a:r>
              <a:rPr lang="en-US" sz="700" dirty="0"/>
              <a:t> </a:t>
            </a:r>
            <a:r>
              <a:rPr lang="en-US" sz="700" dirty="0" err="1" smtClean="0"/>
              <a:t>Valderrama</a:t>
            </a:r>
            <a:r>
              <a:rPr lang="ru-RU" sz="700" dirty="0"/>
              <a:t> </a:t>
            </a:r>
            <a:r>
              <a:rPr lang="ru-RU" sz="300" dirty="0"/>
              <a:t>(начальником Генерального штаба Военно-морского </a:t>
            </a:r>
            <a:r>
              <a:rPr lang="ru-RU" sz="300" dirty="0" smtClean="0"/>
              <a:t>флота)</a:t>
            </a:r>
            <a:endParaRPr lang="ru-RU" sz="100" dirty="0" smtClean="0"/>
          </a:p>
        </p:txBody>
      </p:sp>
      <p:sp>
        <p:nvSpPr>
          <p:cNvPr id="453" name="Прямоугольник 452"/>
          <p:cNvSpPr/>
          <p:nvPr/>
        </p:nvSpPr>
        <p:spPr>
          <a:xfrm>
            <a:off x="8672098" y="29716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+НД «Опытное командование»</a:t>
            </a:r>
            <a:endParaRPr lang="ru-RU" sz="100" dirty="0" smtClean="0"/>
          </a:p>
        </p:txBody>
      </p:sp>
      <p:sp>
        <p:nvSpPr>
          <p:cNvPr id="454" name="Прямоугольник 453"/>
          <p:cNvSpPr/>
          <p:nvPr/>
        </p:nvSpPr>
        <p:spPr>
          <a:xfrm>
            <a:off x="8718564" y="1728241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Добровольный </a:t>
            </a:r>
            <a:r>
              <a:rPr lang="ru-RU" sz="700" dirty="0"/>
              <a:t>вспомогательный флот </a:t>
            </a:r>
            <a:r>
              <a:rPr lang="ru-RU" sz="300" dirty="0"/>
              <a:t>(а также для вспомогательного флота, состоящего из купцов и вооруженных боссов , которых сделали «граждане»)</a:t>
            </a:r>
            <a:endParaRPr lang="ru-RU" sz="100" dirty="0" smtClean="0"/>
          </a:p>
        </p:txBody>
      </p:sp>
      <p:sp>
        <p:nvSpPr>
          <p:cNvPr id="456" name="Прямоугольник 455"/>
          <p:cNvSpPr/>
          <p:nvPr/>
        </p:nvSpPr>
        <p:spPr>
          <a:xfrm>
            <a:off x="8204217" y="1803925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ш</a:t>
            </a:r>
            <a:r>
              <a:rPr lang="ru-RU" sz="700" dirty="0" smtClean="0"/>
              <a:t>колу </a:t>
            </a:r>
            <a:r>
              <a:rPr lang="ru-RU" sz="700" dirty="0"/>
              <a:t>морского дела и артиллерии </a:t>
            </a:r>
            <a:r>
              <a:rPr lang="ru-RU" sz="100" dirty="0"/>
              <a:t>(Проблема заключалась в нехватке унтер-офицеров и капралов морской пехоты (поскольку в зоне повстанцев многие были расстреляны, заключены в тюрьмы или изгнаны из военно-морского флота за противодействие восстанию). Для решения этой проблемы были созданы временные унтер-офицеры, прошедшие обучение в созданной для этой цели Школе морского и артиллерийского дела</a:t>
            </a:r>
            <a:r>
              <a:rPr lang="ru-RU" sz="100" dirty="0" smtClean="0"/>
              <a:t>.)</a:t>
            </a:r>
          </a:p>
        </p:txBody>
      </p:sp>
      <p:sp>
        <p:nvSpPr>
          <p:cNvPr id="457" name="Прямоугольник 456"/>
          <p:cNvSpPr/>
          <p:nvPr/>
        </p:nvSpPr>
        <p:spPr>
          <a:xfrm>
            <a:off x="7160917" y="1803925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Поддержка германского и итальянских флотов </a:t>
            </a:r>
            <a:r>
              <a:rPr lang="ru-RU" sz="400" dirty="0" smtClean="0"/>
              <a:t>(+2 подводных лодки, +4 эсминца нуждающиеся в ремонте)</a:t>
            </a:r>
            <a:endParaRPr lang="ru-RU" sz="100" dirty="0" smtClean="0"/>
          </a:p>
        </p:txBody>
      </p:sp>
      <p:sp>
        <p:nvSpPr>
          <p:cNvPr id="459" name="Прямоугольник 458"/>
          <p:cNvSpPr/>
          <p:nvPr/>
        </p:nvSpPr>
        <p:spPr>
          <a:xfrm>
            <a:off x="8201396" y="1876167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Испанские тральщики (+два тральщика и минная технология)</a:t>
            </a:r>
            <a:endParaRPr lang="ru-RU" sz="100" dirty="0" smtClean="0"/>
          </a:p>
        </p:txBody>
      </p:sp>
      <p:cxnSp>
        <p:nvCxnSpPr>
          <p:cNvPr id="463" name="Соединительная линия уступом 124"/>
          <p:cNvCxnSpPr>
            <a:stCxn id="434" idx="2"/>
            <a:endCxn id="421" idx="0"/>
          </p:cNvCxnSpPr>
          <p:nvPr/>
        </p:nvCxnSpPr>
        <p:spPr>
          <a:xfrm rot="5400000">
            <a:off x="13024297" y="17675258"/>
            <a:ext cx="193044" cy="5349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124"/>
          <p:cNvCxnSpPr>
            <a:stCxn id="454" idx="2"/>
            <a:endCxn id="402" idx="0"/>
          </p:cNvCxnSpPr>
          <p:nvPr/>
        </p:nvCxnSpPr>
        <p:spPr>
          <a:xfrm rot="16200000" flipH="1">
            <a:off x="9334967" y="17669179"/>
            <a:ext cx="216835" cy="5233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Соединительная линия уступом 124"/>
          <p:cNvCxnSpPr>
            <a:stCxn id="454" idx="2"/>
            <a:endCxn id="456" idx="0"/>
          </p:cNvCxnSpPr>
          <p:nvPr/>
        </p:nvCxnSpPr>
        <p:spPr>
          <a:xfrm rot="5400000">
            <a:off x="8816137" y="17673663"/>
            <a:ext cx="216835" cy="5143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124"/>
          <p:cNvCxnSpPr>
            <a:stCxn id="422" idx="2"/>
            <a:endCxn id="457" idx="0"/>
          </p:cNvCxnSpPr>
          <p:nvPr/>
        </p:nvCxnSpPr>
        <p:spPr>
          <a:xfrm rot="5400000">
            <a:off x="7786679" y="17659820"/>
            <a:ext cx="216835" cy="5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Соединительная линия уступом 124"/>
          <p:cNvCxnSpPr>
            <a:stCxn id="422" idx="2"/>
            <a:endCxn id="456" idx="0"/>
          </p:cNvCxnSpPr>
          <p:nvPr/>
        </p:nvCxnSpPr>
        <p:spPr>
          <a:xfrm rot="16200000" flipH="1">
            <a:off x="8308329" y="17680202"/>
            <a:ext cx="216835" cy="5012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ная линия уступом 124"/>
          <p:cNvCxnSpPr>
            <a:stCxn id="456" idx="2"/>
            <a:endCxn id="459" idx="0"/>
          </p:cNvCxnSpPr>
          <p:nvPr/>
        </p:nvCxnSpPr>
        <p:spPr>
          <a:xfrm rot="5400000">
            <a:off x="8574762" y="18669052"/>
            <a:ext cx="182416" cy="28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124"/>
          <p:cNvCxnSpPr>
            <a:stCxn id="402" idx="2"/>
            <a:endCxn id="398" idx="0"/>
          </p:cNvCxnSpPr>
          <p:nvPr/>
        </p:nvCxnSpPr>
        <p:spPr>
          <a:xfrm rot="16200000" flipH="1">
            <a:off x="9614476" y="18669818"/>
            <a:ext cx="182416" cy="12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Прямоугольник 431"/>
          <p:cNvSpPr/>
          <p:nvPr/>
        </p:nvSpPr>
        <p:spPr>
          <a:xfrm>
            <a:off x="2788214" y="180466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Воздушные силы Африки </a:t>
            </a:r>
            <a:r>
              <a:rPr lang="ru-RU" sz="300" dirty="0"/>
              <a:t>(с несколькими базами, распределенными под испанским протекторатом Марокко, и некоторыми тренировочными отрядами, базирующимися в основном в Куатро </a:t>
            </a:r>
            <a:r>
              <a:rPr lang="ru-RU" sz="300" dirty="0" err="1"/>
              <a:t>Вьентоше</a:t>
            </a:r>
            <a:r>
              <a:rPr lang="ru-RU" sz="300" dirty="0"/>
              <a:t> и Лос-</a:t>
            </a:r>
            <a:r>
              <a:rPr lang="ru-RU" sz="300" dirty="0" err="1"/>
              <a:t>Алькасаресе</a:t>
            </a:r>
            <a:r>
              <a:rPr lang="ru-RU" sz="300" dirty="0" smtClean="0"/>
              <a:t>.)</a:t>
            </a:r>
            <a:endParaRPr lang="ru-RU" sz="100" dirty="0" smtClean="0"/>
          </a:p>
        </p:txBody>
      </p:sp>
      <p:sp>
        <p:nvSpPr>
          <p:cNvPr id="475" name="Прямоугольник 474"/>
          <p:cNvSpPr/>
          <p:nvPr/>
        </p:nvSpPr>
        <p:spPr>
          <a:xfrm>
            <a:off x="1721594" y="1728038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Национальная авиация</a:t>
            </a:r>
            <a:endParaRPr lang="ru-RU" sz="100" dirty="0" smtClean="0"/>
          </a:p>
        </p:txBody>
      </p:sp>
      <p:sp>
        <p:nvSpPr>
          <p:cNvPr id="479" name="Прямоугольник 478"/>
          <p:cNvSpPr/>
          <p:nvPr/>
        </p:nvSpPr>
        <p:spPr>
          <a:xfrm>
            <a:off x="4942342" y="1728038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ВВС Испанской Республики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481" name="Прямоугольник 480"/>
          <p:cNvSpPr/>
          <p:nvPr/>
        </p:nvSpPr>
        <p:spPr>
          <a:xfrm>
            <a:off x="1721596" y="1805103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Легион Кондор </a:t>
            </a:r>
            <a:r>
              <a:rPr lang="ru-RU" sz="300" dirty="0"/>
              <a:t>(Со стороны Франко, помимо итальянских и немецких авиаторов из легионеров авиации и легиона Кондор, были и другие иностранные летчики, которые в личном качестве служили в испанских авиационных частях</a:t>
            </a:r>
            <a:r>
              <a:rPr lang="ru-RU" sz="300" dirty="0" smtClean="0"/>
              <a:t>.)</a:t>
            </a:r>
            <a:endParaRPr lang="ru-RU" sz="100" dirty="0" smtClean="0"/>
          </a:p>
        </p:txBody>
      </p:sp>
      <p:sp>
        <p:nvSpPr>
          <p:cNvPr id="483" name="Прямоугольник 482"/>
          <p:cNvSpPr/>
          <p:nvPr/>
        </p:nvSpPr>
        <p:spPr>
          <a:xfrm>
            <a:off x="4943500" y="180510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Авиакорпус </a:t>
            </a:r>
            <a:r>
              <a:rPr lang="ru-RU" sz="700" dirty="0" err="1" smtClean="0"/>
              <a:t>Смишкевича</a:t>
            </a:r>
            <a:r>
              <a:rPr lang="ru-RU" sz="700" dirty="0" smtClean="0"/>
              <a:t> </a:t>
            </a:r>
            <a:r>
              <a:rPr lang="ru-RU" sz="200" dirty="0"/>
              <a:t>(В республиканской авиации, помимо частей советского авиакорпуса полковника </a:t>
            </a:r>
            <a:r>
              <a:rPr lang="ru-RU" sz="200" dirty="0" err="1"/>
              <a:t>Смушкевича</a:t>
            </a:r>
            <a:r>
              <a:rPr lang="ru-RU" sz="200" dirty="0"/>
              <a:t>, американцев генерала Дугласа и французской эскадрильи Андре Мальро, воевали и отдельные летчики других национальностей.)</a:t>
            </a:r>
            <a:endParaRPr lang="ru-RU" sz="100" dirty="0" smtClean="0"/>
          </a:p>
        </p:txBody>
      </p:sp>
      <p:sp>
        <p:nvSpPr>
          <p:cNvPr id="485" name="Прямоугольник 484"/>
          <p:cNvSpPr/>
          <p:nvPr/>
        </p:nvSpPr>
        <p:spPr>
          <a:xfrm>
            <a:off x="664960" y="180466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Новые </a:t>
            </a:r>
            <a:r>
              <a:rPr lang="ru-RU" sz="700" dirty="0"/>
              <a:t>истребители </a:t>
            </a:r>
            <a:r>
              <a:rPr lang="ru-RU" sz="500" dirty="0"/>
              <a:t>(шесть </a:t>
            </a:r>
            <a:r>
              <a:rPr lang="en-US" sz="500" dirty="0" err="1"/>
              <a:t>Heinkel</a:t>
            </a:r>
            <a:r>
              <a:rPr lang="en-US" sz="500" dirty="0"/>
              <a:t> </a:t>
            </a:r>
            <a:r>
              <a:rPr lang="en-US" sz="500" dirty="0" smtClean="0"/>
              <a:t>He-51</a:t>
            </a:r>
            <a:r>
              <a:rPr lang="ru-RU" sz="500" dirty="0" smtClean="0"/>
              <a:t>, +1х 100% к темпам исследования истребителей </a:t>
            </a:r>
            <a:endParaRPr lang="ru-RU" sz="100" dirty="0" smtClean="0"/>
          </a:p>
        </p:txBody>
      </p:sp>
      <p:sp>
        <p:nvSpPr>
          <p:cNvPr id="486" name="Прямоугольник 485"/>
          <p:cNvSpPr/>
          <p:nvPr/>
        </p:nvSpPr>
        <p:spPr>
          <a:xfrm>
            <a:off x="3887822" y="180466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Министерства военно-морского флота и </a:t>
            </a:r>
            <a:r>
              <a:rPr lang="ru-RU" sz="700" dirty="0" smtClean="0"/>
              <a:t>авиации </a:t>
            </a:r>
            <a:r>
              <a:rPr lang="ru-RU" sz="200" dirty="0"/>
              <a:t>(в мае 1937 года военная авиация и военно-морская авиация объединились и стали зависеть от недавно созданного Министерства военно-морского флота и авиации, а его влияние было разделено на восемь авиационных регионов.)</a:t>
            </a:r>
            <a:endParaRPr lang="ru-RU" sz="100" dirty="0" smtClean="0"/>
          </a:p>
        </p:txBody>
      </p:sp>
      <p:sp>
        <p:nvSpPr>
          <p:cNvPr id="489" name="Прямоугольник 488"/>
          <p:cNvSpPr/>
          <p:nvPr/>
        </p:nvSpPr>
        <p:spPr>
          <a:xfrm>
            <a:off x="5998465" y="180466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Французские истребители </a:t>
            </a:r>
            <a:r>
              <a:rPr lang="ru-RU" sz="500" dirty="0"/>
              <a:t>(13 истребителей </a:t>
            </a:r>
            <a:r>
              <a:rPr lang="en-US" sz="500" dirty="0" err="1"/>
              <a:t>Dewoitine</a:t>
            </a:r>
            <a:r>
              <a:rPr lang="en-US" sz="500" dirty="0"/>
              <a:t> </a:t>
            </a:r>
            <a:r>
              <a:rPr lang="en-US" sz="500" dirty="0" smtClean="0"/>
              <a:t>D-371</a:t>
            </a:r>
            <a:r>
              <a:rPr lang="ru-RU" sz="500" dirty="0" smtClean="0"/>
              <a:t>, 79 довоенных истребителя)</a:t>
            </a:r>
            <a:endParaRPr lang="ru-RU" sz="100" dirty="0" smtClean="0"/>
          </a:p>
        </p:txBody>
      </p:sp>
      <p:sp>
        <p:nvSpPr>
          <p:cNvPr id="493" name="Прямоугольник 492"/>
          <p:cNvSpPr/>
          <p:nvPr/>
        </p:nvSpPr>
        <p:spPr>
          <a:xfrm>
            <a:off x="1721595" y="1882425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Новая тактика </a:t>
            </a:r>
            <a:r>
              <a:rPr lang="ru-RU" sz="700" dirty="0" err="1" smtClean="0"/>
              <a:t>Мёльдирса</a:t>
            </a:r>
            <a:r>
              <a:rPr lang="ru-RU" sz="700" dirty="0"/>
              <a:t> </a:t>
            </a:r>
            <a:r>
              <a:rPr lang="ru-RU" sz="100" dirty="0"/>
              <a:t>(немецких добровольцев Легиона Кондор и стремительного </a:t>
            </a:r>
            <a:r>
              <a:rPr lang="ru-RU" sz="100" dirty="0" err="1"/>
              <a:t>Мессершмитта</a:t>
            </a:r>
            <a:r>
              <a:rPr lang="ru-RU" sz="100" dirty="0"/>
              <a:t> Bf-109 заставило их командира Вернера </a:t>
            </a:r>
            <a:r>
              <a:rPr lang="ru-RU" sz="100" dirty="0" err="1"/>
              <a:t>Мёльдерса</a:t>
            </a:r>
            <a:r>
              <a:rPr lang="ru-RU" sz="100" dirty="0"/>
              <a:t> отказаться от старых формирований </a:t>
            </a:r>
            <a:r>
              <a:rPr lang="ru-RU" sz="100" dirty="0" err="1"/>
              <a:t>Кетте</a:t>
            </a:r>
            <a:r>
              <a:rPr lang="ru-RU" sz="100" dirty="0"/>
              <a:t> (из 3 самолетов, использовавшихся в 1-м рейде). GM) и разработать новую тактику. Начало использования формирования 4-х самолетов </a:t>
            </a:r>
            <a:r>
              <a:rPr lang="ru-RU" sz="100" dirty="0" err="1"/>
              <a:t>Schwarmгораздо</a:t>
            </a:r>
            <a:r>
              <a:rPr lang="ru-RU" sz="100" dirty="0"/>
              <a:t> более эффективный, который в то же время можно было разделить на две пары под названием </a:t>
            </a:r>
            <a:r>
              <a:rPr lang="ru-RU" sz="100" dirty="0" err="1"/>
              <a:t>Rotte</a:t>
            </a:r>
            <a:r>
              <a:rPr lang="ru-RU" sz="100" dirty="0"/>
              <a:t> , в которых следовал самый запаздывающий самолет под названием </a:t>
            </a:r>
            <a:r>
              <a:rPr lang="ru-RU" sz="100" dirty="0" err="1"/>
              <a:t>Punto</a:t>
            </a:r>
            <a:r>
              <a:rPr lang="ru-RU" sz="100" dirty="0"/>
              <a:t> и в то же время прикрывал лидера .)</a:t>
            </a:r>
            <a:endParaRPr lang="ru-RU" sz="100" dirty="0" smtClean="0"/>
          </a:p>
        </p:txBody>
      </p:sp>
      <p:sp>
        <p:nvSpPr>
          <p:cNvPr id="495" name="Прямоугольник 494"/>
          <p:cNvSpPr/>
          <p:nvPr/>
        </p:nvSpPr>
        <p:spPr>
          <a:xfrm>
            <a:off x="1722473" y="1954666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Использование рации </a:t>
            </a:r>
            <a:r>
              <a:rPr lang="ru-RU" sz="700" dirty="0"/>
              <a:t>в крыльях </a:t>
            </a:r>
            <a:r>
              <a:rPr lang="ru-RU" sz="200" dirty="0"/>
              <a:t>(Использование радио помогло этому обучению иметь большую оперативную гибкость за счет возможности увеличения расстояния между устройствами, поскольку они не зависели от визуальных сигналов для координации</a:t>
            </a:r>
            <a:r>
              <a:rPr lang="ru-RU" sz="200" dirty="0" smtClean="0"/>
              <a:t>.)</a:t>
            </a:r>
            <a:endParaRPr lang="ru-RU" sz="100" dirty="0" smtClean="0"/>
          </a:p>
        </p:txBody>
      </p:sp>
      <p:sp>
        <p:nvSpPr>
          <p:cNvPr id="497" name="Прямоугольник 496"/>
          <p:cNvSpPr/>
          <p:nvPr/>
        </p:nvSpPr>
        <p:spPr>
          <a:xfrm>
            <a:off x="4414092" y="1882425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Опыт использования манёвренной авиации </a:t>
            </a:r>
            <a:r>
              <a:rPr lang="ru-RU" sz="500" dirty="0" smtClean="0"/>
              <a:t>(+2х 100% </a:t>
            </a:r>
            <a:r>
              <a:rPr lang="ru-RU" sz="500" dirty="0" err="1" smtClean="0"/>
              <a:t>докритна</a:t>
            </a:r>
            <a:r>
              <a:rPr lang="ru-RU" sz="500" dirty="0" smtClean="0"/>
              <a:t> для истребителей)</a:t>
            </a:r>
            <a:endParaRPr lang="ru-RU" sz="100" dirty="0" smtClean="0"/>
          </a:p>
        </p:txBody>
      </p:sp>
      <p:sp>
        <p:nvSpPr>
          <p:cNvPr id="501" name="Прямоугольник 500"/>
          <p:cNvSpPr/>
          <p:nvPr/>
        </p:nvSpPr>
        <p:spPr>
          <a:xfrm>
            <a:off x="5463521" y="1882425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Шторм и пламя </a:t>
            </a:r>
            <a:r>
              <a:rPr lang="ru-RU" sz="500" dirty="0" smtClean="0"/>
              <a:t>(благодаря опыту </a:t>
            </a:r>
            <a:r>
              <a:rPr lang="ru-RU" sz="500" dirty="0" err="1" smtClean="0"/>
              <a:t>юзания</a:t>
            </a:r>
            <a:r>
              <a:rPr lang="ru-RU" sz="500" dirty="0" smtClean="0"/>
              <a:t> советских штурмовиков и бомбардировщиков + к темпам оных)</a:t>
            </a:r>
            <a:endParaRPr lang="ru-RU" sz="100" dirty="0" smtClean="0"/>
          </a:p>
        </p:txBody>
      </p:sp>
      <p:sp>
        <p:nvSpPr>
          <p:cNvPr id="502" name="Прямоугольник 501"/>
          <p:cNvSpPr/>
          <p:nvPr/>
        </p:nvSpPr>
        <p:spPr>
          <a:xfrm>
            <a:off x="3335951" y="1882620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министерства авиации и ВВС Испании </a:t>
            </a:r>
          </a:p>
        </p:txBody>
      </p:sp>
      <p:cxnSp>
        <p:nvCxnSpPr>
          <p:cNvPr id="505" name="Соединительная линия уступом 124"/>
          <p:cNvCxnSpPr>
            <a:stCxn id="486" idx="2"/>
            <a:endCxn id="502" idx="0"/>
          </p:cNvCxnSpPr>
          <p:nvPr/>
        </p:nvCxnSpPr>
        <p:spPr>
          <a:xfrm rot="5400000">
            <a:off x="3955267" y="18430484"/>
            <a:ext cx="239566" cy="5518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Соединительная линия уступом 124"/>
          <p:cNvCxnSpPr>
            <a:stCxn id="432" idx="2"/>
            <a:endCxn id="502" idx="0"/>
          </p:cNvCxnSpPr>
          <p:nvPr/>
        </p:nvCxnSpPr>
        <p:spPr>
          <a:xfrm rot="16200000" flipH="1">
            <a:off x="3405462" y="18432550"/>
            <a:ext cx="239566" cy="5477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124"/>
          <p:cNvCxnSpPr>
            <a:stCxn id="475" idx="2"/>
            <a:endCxn id="481" idx="0"/>
          </p:cNvCxnSpPr>
          <p:nvPr/>
        </p:nvCxnSpPr>
        <p:spPr>
          <a:xfrm rot="16200000" flipH="1">
            <a:off x="2069434" y="17935709"/>
            <a:ext cx="230648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124"/>
          <p:cNvCxnSpPr>
            <a:stCxn id="475" idx="2"/>
            <a:endCxn id="485" idx="0"/>
          </p:cNvCxnSpPr>
          <p:nvPr/>
        </p:nvCxnSpPr>
        <p:spPr>
          <a:xfrm rot="5400000">
            <a:off x="1543315" y="17405194"/>
            <a:ext cx="226250" cy="10566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Соединительная линия уступом 124"/>
          <p:cNvCxnSpPr>
            <a:stCxn id="475" idx="2"/>
            <a:endCxn id="432" idx="0"/>
          </p:cNvCxnSpPr>
          <p:nvPr/>
        </p:nvCxnSpPr>
        <p:spPr>
          <a:xfrm rot="16200000" flipH="1">
            <a:off x="2604942" y="17400201"/>
            <a:ext cx="226250" cy="10666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Соединительная линия уступом 124"/>
          <p:cNvCxnSpPr>
            <a:stCxn id="481" idx="2"/>
            <a:endCxn id="493" idx="0"/>
          </p:cNvCxnSpPr>
          <p:nvPr/>
        </p:nvCxnSpPr>
        <p:spPr>
          <a:xfrm rot="5400000">
            <a:off x="2068151" y="18707642"/>
            <a:ext cx="233216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124"/>
          <p:cNvCxnSpPr>
            <a:stCxn id="493" idx="2"/>
            <a:endCxn id="495" idx="0"/>
          </p:cNvCxnSpPr>
          <p:nvPr/>
        </p:nvCxnSpPr>
        <p:spPr>
          <a:xfrm rot="16200000" flipH="1">
            <a:off x="2093989" y="19455019"/>
            <a:ext cx="182416" cy="8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124"/>
          <p:cNvCxnSpPr>
            <a:stCxn id="479" idx="2"/>
            <a:endCxn id="486" idx="0"/>
          </p:cNvCxnSpPr>
          <p:nvPr/>
        </p:nvCxnSpPr>
        <p:spPr>
          <a:xfrm rot="5400000">
            <a:off x="4765120" y="17406251"/>
            <a:ext cx="226250" cy="10545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124"/>
          <p:cNvCxnSpPr>
            <a:stCxn id="479" idx="2"/>
            <a:endCxn id="489" idx="0"/>
          </p:cNvCxnSpPr>
          <p:nvPr/>
        </p:nvCxnSpPr>
        <p:spPr>
          <a:xfrm rot="16200000" flipH="1">
            <a:off x="5820441" y="17405449"/>
            <a:ext cx="226250" cy="10561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Соединительная линия уступом 124"/>
          <p:cNvCxnSpPr>
            <a:stCxn id="479" idx="2"/>
            <a:endCxn id="483" idx="0"/>
          </p:cNvCxnSpPr>
          <p:nvPr/>
        </p:nvCxnSpPr>
        <p:spPr>
          <a:xfrm rot="16200000" flipH="1">
            <a:off x="5290760" y="17935131"/>
            <a:ext cx="230648" cy="11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124"/>
          <p:cNvCxnSpPr>
            <a:stCxn id="483" idx="2"/>
            <a:endCxn id="497" idx="0"/>
          </p:cNvCxnSpPr>
          <p:nvPr/>
        </p:nvCxnSpPr>
        <p:spPr>
          <a:xfrm rot="5400000">
            <a:off x="5025351" y="18442938"/>
            <a:ext cx="233216" cy="5294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Соединительная линия уступом 124"/>
          <p:cNvCxnSpPr>
            <a:stCxn id="483" idx="2"/>
            <a:endCxn id="501" idx="0"/>
          </p:cNvCxnSpPr>
          <p:nvPr/>
        </p:nvCxnSpPr>
        <p:spPr>
          <a:xfrm rot="16200000" flipH="1">
            <a:off x="5550065" y="18447631"/>
            <a:ext cx="233216" cy="5200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18417728" y="1732087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Регулярная народная армия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534" name="Прямоугольник 533"/>
          <p:cNvSpPr/>
          <p:nvPr/>
        </p:nvSpPr>
        <p:spPr>
          <a:xfrm>
            <a:off x="19512784" y="1732087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Сохранить армию добровольцев </a:t>
            </a:r>
            <a:r>
              <a:rPr lang="ru-RU" sz="100" dirty="0"/>
              <a:t>(Правительство под председательством Хосе </a:t>
            </a:r>
            <a:r>
              <a:rPr lang="ru-RU" sz="100" dirty="0" err="1"/>
              <a:t>Хирала</a:t>
            </a:r>
            <a:r>
              <a:rPr lang="ru-RU" sz="100" dirty="0"/>
              <a:t> пыталось создать армию добровольцев на основе лояльных подразделений и с профессиональными командирами, но реальность ее распыления и безотлагательность операций, а также формирование народных ополченцев, вооруженных партиями и профсоюзными организациями, заставили проект сложный. В военном министерстве была сформирована Генеральная инспекция ополчения, которая пыталась продвигать проект и, в любом случае, формировать постоянно создаваемые ополченческие отряды, координировать их и правильно снабжать. Эта задача была поручена артиллерийскому полковнику Хуану </a:t>
            </a:r>
            <a:r>
              <a:rPr lang="ru-RU" sz="100" dirty="0" err="1"/>
              <a:t>Эрнандесу</a:t>
            </a:r>
            <a:r>
              <a:rPr lang="ru-RU" sz="100" dirty="0"/>
              <a:t> </a:t>
            </a:r>
            <a:r>
              <a:rPr lang="ru-RU" sz="100" dirty="0" err="1"/>
              <a:t>Саравиа</a:t>
            </a:r>
            <a:r>
              <a:rPr lang="ru-RU" sz="100" dirty="0"/>
              <a:t> и группе профессиональных офицеров, таких как Луис </a:t>
            </a:r>
            <a:r>
              <a:rPr lang="ru-RU" sz="100" dirty="0" err="1"/>
              <a:t>Барсело</a:t>
            </a:r>
            <a:r>
              <a:rPr lang="ru-RU" sz="100" dirty="0"/>
              <a:t>., Антонио Кордон и Хосе Мартин-</a:t>
            </a:r>
            <a:r>
              <a:rPr lang="ru-RU" sz="100" dirty="0" err="1"/>
              <a:t>Бласкес</a:t>
            </a:r>
            <a:r>
              <a:rPr lang="ru-RU" sz="100" dirty="0"/>
              <a:t> и другие.)</a:t>
            </a:r>
            <a:endParaRPr lang="ru-RU" sz="100" dirty="0" smtClean="0"/>
          </a:p>
        </p:txBody>
      </p:sp>
      <p:cxnSp>
        <p:nvCxnSpPr>
          <p:cNvPr id="535" name="Прямая соединительная линия 534"/>
          <p:cNvCxnSpPr>
            <a:stCxn id="534" idx="1"/>
            <a:endCxn id="533" idx="3"/>
          </p:cNvCxnSpPr>
          <p:nvPr/>
        </p:nvCxnSpPr>
        <p:spPr>
          <a:xfrm flipH="1">
            <a:off x="19344053" y="17590876"/>
            <a:ext cx="1687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/>
          <p:cNvSpPr/>
          <p:nvPr/>
        </p:nvSpPr>
        <p:spPr>
          <a:xfrm>
            <a:off x="17858832" y="1808577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Министерство национальной обороны </a:t>
            </a:r>
            <a:r>
              <a:rPr lang="ru-RU" sz="200" dirty="0"/>
              <a:t>(Указанный приказ, 5-й абзац которого также предусматривал объединение и интеграцию ополченцев в регулярную армию, считается началом процесса создания новой Народной армии)</a:t>
            </a:r>
            <a:endParaRPr lang="ru-RU" sz="100" dirty="0" smtClean="0"/>
          </a:p>
        </p:txBody>
      </p:sp>
      <p:cxnSp>
        <p:nvCxnSpPr>
          <p:cNvPr id="537" name="Соединительная линия уступом 124"/>
          <p:cNvCxnSpPr>
            <a:stCxn id="533" idx="2"/>
            <a:endCxn id="536" idx="0"/>
          </p:cNvCxnSpPr>
          <p:nvPr/>
        </p:nvCxnSpPr>
        <p:spPr>
          <a:xfrm rot="5400000">
            <a:off x="18488993" y="17693878"/>
            <a:ext cx="224900" cy="5588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Прямоугольник 538"/>
          <p:cNvSpPr/>
          <p:nvPr/>
        </p:nvSpPr>
        <p:spPr>
          <a:xfrm>
            <a:off x="18961049" y="1808577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Интернациональные бригады </a:t>
            </a:r>
            <a:r>
              <a:rPr lang="ru-RU" sz="500" dirty="0"/>
              <a:t>(исторический</a:t>
            </a:r>
            <a:r>
              <a:rPr lang="ru-RU" sz="500" dirty="0" smtClean="0"/>
              <a:t>)</a:t>
            </a:r>
            <a:endParaRPr lang="ru-RU" sz="100" dirty="0"/>
          </a:p>
        </p:txBody>
      </p:sp>
      <p:cxnSp>
        <p:nvCxnSpPr>
          <p:cNvPr id="540" name="Соединительная линия уступом 124"/>
          <p:cNvCxnSpPr>
            <a:stCxn id="534" idx="2"/>
            <a:endCxn id="539" idx="0"/>
          </p:cNvCxnSpPr>
          <p:nvPr/>
        </p:nvCxnSpPr>
        <p:spPr>
          <a:xfrm rot="5400000">
            <a:off x="19587630" y="17697459"/>
            <a:ext cx="224900" cy="5517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Соединительная линия уступом 124"/>
          <p:cNvCxnSpPr>
            <a:stCxn id="533" idx="2"/>
            <a:endCxn id="539" idx="0"/>
          </p:cNvCxnSpPr>
          <p:nvPr/>
        </p:nvCxnSpPr>
        <p:spPr>
          <a:xfrm rot="16200000" flipH="1">
            <a:off x="19040101" y="17701665"/>
            <a:ext cx="224900" cy="54332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Прямоугольник 541"/>
          <p:cNvSpPr/>
          <p:nvPr/>
        </p:nvSpPr>
        <p:spPr>
          <a:xfrm>
            <a:off x="20063266" y="1808577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Упор на смешанные бригады</a:t>
            </a:r>
            <a:endParaRPr lang="ru-RU" sz="100" dirty="0" smtClean="0"/>
          </a:p>
        </p:txBody>
      </p:sp>
      <p:cxnSp>
        <p:nvCxnSpPr>
          <p:cNvPr id="543" name="Соединительная линия уступом 124"/>
          <p:cNvCxnSpPr>
            <a:stCxn id="534" idx="2"/>
            <a:endCxn id="542" idx="0"/>
          </p:cNvCxnSpPr>
          <p:nvPr/>
        </p:nvCxnSpPr>
        <p:spPr>
          <a:xfrm rot="16200000" flipH="1">
            <a:off x="20138738" y="17698085"/>
            <a:ext cx="224900" cy="5504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Прямоугольник 544"/>
          <p:cNvSpPr/>
          <p:nvPr/>
        </p:nvSpPr>
        <p:spPr>
          <a:xfrm>
            <a:off x="18961048" y="1885067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политкомиссаров армейские ряды </a:t>
            </a:r>
            <a:r>
              <a:rPr lang="ru-RU" sz="400" dirty="0"/>
              <a:t>(-НД «Недоверие в армии»)</a:t>
            </a:r>
            <a:endParaRPr lang="ru-RU" sz="100" dirty="0"/>
          </a:p>
        </p:txBody>
      </p:sp>
      <p:sp>
        <p:nvSpPr>
          <p:cNvPr id="546" name="Прямоугольник 545"/>
          <p:cNvSpPr/>
          <p:nvPr/>
        </p:nvSpPr>
        <p:spPr>
          <a:xfrm>
            <a:off x="11784242" y="29961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+НД «Недоверие в Армии</a:t>
            </a:r>
            <a:r>
              <a:rPr lang="ru-RU" sz="700" dirty="0"/>
              <a:t>» </a:t>
            </a:r>
            <a:r>
              <a:rPr lang="ru-RU" sz="200" dirty="0"/>
              <a:t>(В политкомиссары была поставлена задача повышения морального духа солдат во всех подразделениях и обеспечение их взаимодействия с высокопоставленными офицерами (которых многие республиканские милиционеры не сделали доверия)</a:t>
            </a:r>
            <a:endParaRPr lang="ru-RU" sz="100" dirty="0" smtClean="0"/>
          </a:p>
        </p:txBody>
      </p:sp>
      <p:cxnSp>
        <p:nvCxnSpPr>
          <p:cNvPr id="548" name="Соединительная линия уступом 124"/>
          <p:cNvCxnSpPr>
            <a:stCxn id="539" idx="2"/>
            <a:endCxn id="545" idx="0"/>
          </p:cNvCxnSpPr>
          <p:nvPr/>
        </p:nvCxnSpPr>
        <p:spPr>
          <a:xfrm rot="5400000">
            <a:off x="19311762" y="18738226"/>
            <a:ext cx="22490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Прямоугольник 548"/>
          <p:cNvSpPr/>
          <p:nvPr/>
        </p:nvSpPr>
        <p:spPr>
          <a:xfrm>
            <a:off x="20066111" y="1885067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Подножные ресурсы</a:t>
            </a:r>
            <a:r>
              <a:rPr lang="ru-RU" sz="500" dirty="0" smtClean="0"/>
              <a:t> </a:t>
            </a:r>
            <a:r>
              <a:rPr lang="ru-RU" sz="300" dirty="0" smtClean="0"/>
              <a:t>(солдаты </a:t>
            </a:r>
            <a:r>
              <a:rPr lang="ru-RU" sz="300" dirty="0"/>
              <a:t>не получали достаточной или качественной одежды, оружия или боеприпасов. Практически были застрахованы только продукты питания и зарплата (которые семьи бойцов могли собирать в городах).)</a:t>
            </a:r>
            <a:endParaRPr lang="ru-RU" sz="100" dirty="0" smtClean="0"/>
          </a:p>
        </p:txBody>
      </p:sp>
      <p:cxnSp>
        <p:nvCxnSpPr>
          <p:cNvPr id="551" name="Соединительная линия уступом 124"/>
          <p:cNvCxnSpPr>
            <a:stCxn id="539" idx="2"/>
            <a:endCxn id="549" idx="0"/>
          </p:cNvCxnSpPr>
          <p:nvPr/>
        </p:nvCxnSpPr>
        <p:spPr>
          <a:xfrm rot="16200000" flipH="1">
            <a:off x="19864293" y="18185695"/>
            <a:ext cx="224900" cy="11050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17862062" y="1885067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манёвренной армии </a:t>
            </a:r>
            <a:r>
              <a:rPr lang="ru-RU" sz="100" dirty="0"/>
              <a:t>(группировка республиканских сил, которая будет отвечать за проведение наступательных операций, запланированных центральным Генеральным штабом . Это была мобильная армия, которая не руководила никаким фронтом. Он группироваться самые надежные и боевые закаленный республиканские силы, такие как V армейского корпуса из Хуан </a:t>
            </a:r>
            <a:r>
              <a:rPr lang="ru-RU" sz="100" dirty="0" err="1"/>
              <a:t>Guilloto</a:t>
            </a:r>
            <a:r>
              <a:rPr lang="ru-RU" sz="100" dirty="0"/>
              <a:t> Леон «Модеста».)</a:t>
            </a:r>
            <a:endParaRPr lang="ru-RU" sz="100" dirty="0" smtClean="0"/>
          </a:p>
        </p:txBody>
      </p:sp>
      <p:cxnSp>
        <p:nvCxnSpPr>
          <p:cNvPr id="554" name="Соединительная линия уступом 124"/>
          <p:cNvCxnSpPr>
            <a:stCxn id="539" idx="2"/>
            <a:endCxn id="552" idx="0"/>
          </p:cNvCxnSpPr>
          <p:nvPr/>
        </p:nvCxnSpPr>
        <p:spPr>
          <a:xfrm rot="5400000">
            <a:off x="18762269" y="18188733"/>
            <a:ext cx="224900" cy="10989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6791850" y="1885067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Использовать образцы советской техники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557" name="Прямоугольник 556"/>
          <p:cNvSpPr/>
          <p:nvPr/>
        </p:nvSpPr>
        <p:spPr>
          <a:xfrm>
            <a:off x="15698997" y="1885067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Запустить </a:t>
            </a:r>
            <a:r>
              <a:rPr lang="en-US" sz="700" dirty="0" err="1"/>
              <a:t>Trubia</a:t>
            </a:r>
            <a:r>
              <a:rPr lang="en-US" sz="700" dirty="0"/>
              <a:t> </a:t>
            </a:r>
            <a:r>
              <a:rPr lang="en-US" sz="700" dirty="0" smtClean="0"/>
              <a:t>A4</a:t>
            </a:r>
            <a:r>
              <a:rPr lang="ru-RU" sz="700" dirty="0" smtClean="0"/>
              <a:t> в серийное производство</a:t>
            </a:r>
          </a:p>
        </p:txBody>
      </p:sp>
      <p:cxnSp>
        <p:nvCxnSpPr>
          <p:cNvPr id="558" name="Соединительная линия уступом 124"/>
          <p:cNvCxnSpPr>
            <a:stCxn id="539" idx="2"/>
            <a:endCxn id="555" idx="0"/>
          </p:cNvCxnSpPr>
          <p:nvPr/>
        </p:nvCxnSpPr>
        <p:spPr>
          <a:xfrm rot="5400000">
            <a:off x="18227163" y="17653627"/>
            <a:ext cx="224900" cy="21691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Соединительная линия уступом 124"/>
          <p:cNvCxnSpPr>
            <a:stCxn id="539" idx="2"/>
            <a:endCxn id="557" idx="0"/>
          </p:cNvCxnSpPr>
          <p:nvPr/>
        </p:nvCxnSpPr>
        <p:spPr>
          <a:xfrm rot="5400000">
            <a:off x="17680736" y="17107200"/>
            <a:ext cx="224900" cy="326205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Прямая соединительная линия 559"/>
          <p:cNvCxnSpPr>
            <a:stCxn id="555" idx="1"/>
            <a:endCxn id="557" idx="3"/>
          </p:cNvCxnSpPr>
          <p:nvPr/>
        </p:nvCxnSpPr>
        <p:spPr>
          <a:xfrm flipH="1">
            <a:off x="16625322" y="19120676"/>
            <a:ext cx="1665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/>
          <p:cNvSpPr/>
          <p:nvPr/>
        </p:nvSpPr>
        <p:spPr>
          <a:xfrm>
            <a:off x="15700220" y="1961557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Запустить </a:t>
            </a:r>
            <a:r>
              <a:rPr lang="en-US" sz="700" dirty="0" err="1"/>
              <a:t>Verdeja</a:t>
            </a:r>
            <a:r>
              <a:rPr lang="ru-RU" sz="700" dirty="0" smtClean="0"/>
              <a:t> в серийное производство</a:t>
            </a:r>
          </a:p>
        </p:txBody>
      </p:sp>
      <p:cxnSp>
        <p:nvCxnSpPr>
          <p:cNvPr id="563" name="Соединительная линия уступом 124"/>
          <p:cNvCxnSpPr>
            <a:stCxn id="557" idx="2"/>
            <a:endCxn id="561" idx="0"/>
          </p:cNvCxnSpPr>
          <p:nvPr/>
        </p:nvCxnSpPr>
        <p:spPr>
          <a:xfrm rot="16200000" flipH="1">
            <a:off x="16050321" y="19502514"/>
            <a:ext cx="224900" cy="12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Прямоугольник 490"/>
          <p:cNvSpPr/>
          <p:nvPr/>
        </p:nvSpPr>
        <p:spPr>
          <a:xfrm>
            <a:off x="14607367" y="1808577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Советники правых сил</a:t>
            </a:r>
            <a:endParaRPr lang="ru-RU" sz="100" dirty="0" smtClean="0"/>
          </a:p>
        </p:txBody>
      </p:sp>
      <p:sp>
        <p:nvSpPr>
          <p:cNvPr id="564" name="Прямоугольник 563"/>
          <p:cNvSpPr/>
          <p:nvPr/>
        </p:nvSpPr>
        <p:spPr>
          <a:xfrm>
            <a:off x="14018891" y="1730621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Африканская экспедиционная армия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13436294" y="1808577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Формирование </a:t>
            </a:r>
            <a:r>
              <a:rPr lang="ru-RU" sz="700" dirty="0"/>
              <a:t>армейских корпусов </a:t>
            </a:r>
            <a:r>
              <a:rPr lang="ru-RU" sz="300" dirty="0"/>
              <a:t>(Позже органические дивизии превратились в армейские корпуса, состоящие из нескольких маневренных дивизий.)</a:t>
            </a:r>
            <a:endParaRPr lang="ru-RU" sz="100" dirty="0" smtClean="0"/>
          </a:p>
        </p:txBody>
      </p:sp>
      <p:sp>
        <p:nvSpPr>
          <p:cNvPr id="567" name="Прямоугольник 566"/>
          <p:cNvSpPr/>
          <p:nvPr/>
        </p:nvSpPr>
        <p:spPr>
          <a:xfrm>
            <a:off x="14606144" y="1885067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Использовать образцы немецкой техники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569" name="Прямоугольник 568"/>
          <p:cNvSpPr/>
          <p:nvPr/>
        </p:nvSpPr>
        <p:spPr>
          <a:xfrm>
            <a:off x="13436468" y="1884032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Школы и академии для </a:t>
            </a:r>
            <a:r>
              <a:rPr lang="ru-RU" sz="700" dirty="0"/>
              <a:t>временных офицеров </a:t>
            </a:r>
            <a:r>
              <a:rPr lang="ru-RU" sz="200" dirty="0"/>
              <a:t>(Обе стороны создали школы и академии для обучения временных офицеров, которые могут заполнять вакантные должности, а также позволяют кадровым офицерам выполнять команды выше, чем те, которые соответствуют их разряду)</a:t>
            </a:r>
            <a:endParaRPr lang="ru-RU" sz="100" dirty="0" smtClean="0"/>
          </a:p>
        </p:txBody>
      </p:sp>
      <p:cxnSp>
        <p:nvCxnSpPr>
          <p:cNvPr id="570" name="Соединительная линия уступом 124"/>
          <p:cNvCxnSpPr>
            <a:stCxn id="491" idx="2"/>
            <a:endCxn id="557" idx="0"/>
          </p:cNvCxnSpPr>
          <p:nvPr/>
        </p:nvCxnSpPr>
        <p:spPr>
          <a:xfrm rot="16200000" flipH="1">
            <a:off x="15503895" y="18192411"/>
            <a:ext cx="224900" cy="109163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Соединительная линия уступом 124"/>
          <p:cNvCxnSpPr>
            <a:stCxn id="491" idx="2"/>
            <a:endCxn id="567" idx="0"/>
          </p:cNvCxnSpPr>
          <p:nvPr/>
        </p:nvCxnSpPr>
        <p:spPr>
          <a:xfrm rot="5400000">
            <a:off x="14957470" y="18737614"/>
            <a:ext cx="224899" cy="12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Соединительная линия уступом 124"/>
          <p:cNvCxnSpPr>
            <a:stCxn id="564" idx="2"/>
            <a:endCxn id="491" idx="0"/>
          </p:cNvCxnSpPr>
          <p:nvPr/>
        </p:nvCxnSpPr>
        <p:spPr>
          <a:xfrm rot="16200000" flipH="1">
            <a:off x="14656509" y="17671755"/>
            <a:ext cx="239566" cy="5884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Соединительная линия уступом 124"/>
          <p:cNvCxnSpPr>
            <a:stCxn id="564" idx="2"/>
            <a:endCxn id="566" idx="0"/>
          </p:cNvCxnSpPr>
          <p:nvPr/>
        </p:nvCxnSpPr>
        <p:spPr>
          <a:xfrm rot="5400000">
            <a:off x="14070973" y="17674695"/>
            <a:ext cx="239566" cy="582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Соединительная линия уступом 124"/>
          <p:cNvCxnSpPr>
            <a:stCxn id="566" idx="2"/>
            <a:endCxn id="569" idx="0"/>
          </p:cNvCxnSpPr>
          <p:nvPr/>
        </p:nvCxnSpPr>
        <p:spPr>
          <a:xfrm rot="16200000" flipH="1">
            <a:off x="13792271" y="18732962"/>
            <a:ext cx="214547" cy="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Прямая соединительная линия 576"/>
          <p:cNvCxnSpPr>
            <a:stCxn id="557" idx="1"/>
            <a:endCxn id="567" idx="3"/>
          </p:cNvCxnSpPr>
          <p:nvPr/>
        </p:nvCxnSpPr>
        <p:spPr>
          <a:xfrm flipH="1" flipV="1">
            <a:off x="15532469" y="19120675"/>
            <a:ext cx="166528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Прямоугольник 577"/>
          <p:cNvSpPr/>
          <p:nvPr/>
        </p:nvSpPr>
        <p:spPr>
          <a:xfrm>
            <a:off x="14021354" y="195914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Железная дисциплина</a:t>
            </a:r>
          </a:p>
        </p:txBody>
      </p:sp>
      <p:cxnSp>
        <p:nvCxnSpPr>
          <p:cNvPr id="580" name="Соединительная линия уступом 124"/>
          <p:cNvCxnSpPr>
            <a:stCxn id="491" idx="2"/>
            <a:endCxn id="578" idx="0"/>
          </p:cNvCxnSpPr>
          <p:nvPr/>
        </p:nvCxnSpPr>
        <p:spPr>
          <a:xfrm rot="5400000">
            <a:off x="14294709" y="18815585"/>
            <a:ext cx="965631" cy="586013"/>
          </a:xfrm>
          <a:prstGeom prst="bentConnector3">
            <a:avLst>
              <a:gd name="adj1" fmla="val 1113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Соединительная линия уступом 124"/>
          <p:cNvCxnSpPr>
            <a:stCxn id="569" idx="2"/>
            <a:endCxn id="578" idx="0"/>
          </p:cNvCxnSpPr>
          <p:nvPr/>
        </p:nvCxnSpPr>
        <p:spPr>
          <a:xfrm rot="16200000" flipH="1">
            <a:off x="14086532" y="19193422"/>
            <a:ext cx="211084" cy="584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Прямоугольник 584"/>
          <p:cNvSpPr/>
          <p:nvPr/>
        </p:nvSpPr>
        <p:spPr>
          <a:xfrm>
            <a:off x="4362827" y="2996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Послевоенный НД </a:t>
            </a:r>
            <a:r>
              <a:rPr lang="ru-RU" sz="700" dirty="0"/>
              <a:t>«Коррупция фаланги» </a:t>
            </a:r>
            <a:r>
              <a:rPr lang="ru-RU" sz="200" dirty="0"/>
              <a:t>(В послевоенный период усилилась критика верховным командованием коррупции и неэффективности фалангистов в государственной администрации. [ 38 ] Франко, однако, игнорировал как фалангистскую коррупцию, так и коррупцию и непостоянство, которые имели место в армии.[ 38 </a:t>
            </a:r>
            <a:r>
              <a:rPr lang="ru-RU" sz="200" dirty="0" smtClean="0"/>
              <a:t>])</a:t>
            </a:r>
          </a:p>
        </p:txBody>
      </p:sp>
      <p:sp>
        <p:nvSpPr>
          <p:cNvPr id="586" name="Прямоугольник 585"/>
          <p:cNvSpPr/>
          <p:nvPr/>
        </p:nvSpPr>
        <p:spPr>
          <a:xfrm>
            <a:off x="14606143" y="2039882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Программа </a:t>
            </a:r>
            <a:r>
              <a:rPr lang="en-US" sz="700" dirty="0" err="1"/>
              <a:t>Bär</a:t>
            </a:r>
            <a:r>
              <a:rPr lang="en-US" sz="700" dirty="0"/>
              <a:t> </a:t>
            </a:r>
            <a:r>
              <a:rPr lang="ru-RU" sz="100" dirty="0"/>
              <a:t>(была программой приобретения немецких военных материалов для модернизации оборудования Вооруженных сил Испании . После окончания Гражданской войны правительство Франко закупило некоторое количество оружия в Германии, но только в 1943 году, когда началась реализация этой программы, эти закупки стали существенными. Торгового баланса в то время было благоприятным для Испании, так как он поставляется сырье для немецкой военной промышленности, и было предложено , чтобы компенсировать дефицит за счет подачи немецкого оружия в Испанию.)</a:t>
            </a:r>
            <a:endParaRPr lang="ru-RU" sz="100" dirty="0" smtClean="0"/>
          </a:p>
        </p:txBody>
      </p:sp>
      <p:cxnSp>
        <p:nvCxnSpPr>
          <p:cNvPr id="589" name="Соединительная линия уступом 124"/>
          <p:cNvCxnSpPr>
            <a:stCxn id="567" idx="2"/>
            <a:endCxn id="586" idx="0"/>
          </p:cNvCxnSpPr>
          <p:nvPr/>
        </p:nvCxnSpPr>
        <p:spPr>
          <a:xfrm rot="5400000">
            <a:off x="14565231" y="19894751"/>
            <a:ext cx="1008152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Прямоугольник 581"/>
          <p:cNvSpPr/>
          <p:nvPr/>
        </p:nvSpPr>
        <p:spPr>
          <a:xfrm>
            <a:off x="14536473" y="262642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Крушение надежд (</a:t>
            </a:r>
            <a:r>
              <a:rPr lang="ru-RU" sz="700" dirty="0" err="1" smtClean="0"/>
              <a:t>Санхуро</a:t>
            </a:r>
            <a:r>
              <a:rPr lang="ru-RU" sz="700" dirty="0" smtClean="0"/>
              <a:t> наебнулся)</a:t>
            </a:r>
            <a:endParaRPr lang="ru-RU" sz="700" dirty="0"/>
          </a:p>
        </p:txBody>
      </p:sp>
      <p:cxnSp>
        <p:nvCxnSpPr>
          <p:cNvPr id="590" name="Прямая соединительная линия 589"/>
          <p:cNvCxnSpPr>
            <a:stCxn id="719" idx="3"/>
            <a:endCxn id="582" idx="1"/>
          </p:cNvCxnSpPr>
          <p:nvPr/>
        </p:nvCxnSpPr>
        <p:spPr>
          <a:xfrm>
            <a:off x="3435700" y="2852488"/>
            <a:ext cx="11100773" cy="4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7944138" y="333152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Итальянский экспедиционный корпус (ваниль)</a:t>
            </a:r>
            <a:endParaRPr lang="ru-RU" sz="700" dirty="0"/>
          </a:p>
        </p:txBody>
      </p:sp>
      <p:sp>
        <p:nvSpPr>
          <p:cNvPr id="592" name="Прямоугольник 591"/>
          <p:cNvSpPr/>
          <p:nvPr/>
        </p:nvSpPr>
        <p:spPr>
          <a:xfrm>
            <a:off x="9071270" y="334052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Легион Кондор (ваниль)</a:t>
            </a:r>
            <a:endParaRPr lang="ru-RU" sz="700" dirty="0"/>
          </a:p>
        </p:txBody>
      </p:sp>
      <p:sp>
        <p:nvSpPr>
          <p:cNvPr id="593" name="Прямоугольник 592"/>
          <p:cNvSpPr/>
          <p:nvPr/>
        </p:nvSpPr>
        <p:spPr>
          <a:xfrm>
            <a:off x="8514125" y="410648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Поставки вооружения (ваниль)</a:t>
            </a:r>
            <a:endParaRPr lang="ru-RU" sz="700" dirty="0"/>
          </a:p>
        </p:txBody>
      </p:sp>
      <p:cxnSp>
        <p:nvCxnSpPr>
          <p:cNvPr id="594" name="Соединительная линия уступом 593"/>
          <p:cNvCxnSpPr>
            <a:stCxn id="719" idx="2"/>
            <a:endCxn id="591" idx="0"/>
          </p:cNvCxnSpPr>
          <p:nvPr/>
        </p:nvCxnSpPr>
        <p:spPr>
          <a:xfrm rot="16200000" flipH="1">
            <a:off x="5585399" y="509626"/>
            <a:ext cx="209040" cy="54347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Соединительная линия уступом 594"/>
          <p:cNvCxnSpPr>
            <a:stCxn id="719" idx="2"/>
            <a:endCxn id="592" idx="0"/>
          </p:cNvCxnSpPr>
          <p:nvPr/>
        </p:nvCxnSpPr>
        <p:spPr>
          <a:xfrm rot="16200000" flipH="1">
            <a:off x="6144468" y="-49443"/>
            <a:ext cx="218035" cy="656189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Соединительная линия уступом 595"/>
          <p:cNvCxnSpPr>
            <a:stCxn id="582" idx="2"/>
            <a:endCxn id="591" idx="0"/>
          </p:cNvCxnSpPr>
          <p:nvPr/>
        </p:nvCxnSpPr>
        <p:spPr>
          <a:xfrm rot="5400000">
            <a:off x="11620919" y="-47189"/>
            <a:ext cx="165100" cy="65923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Соединительная линия уступом 596"/>
          <p:cNvCxnSpPr>
            <a:stCxn id="582" idx="2"/>
            <a:endCxn id="592" idx="0"/>
          </p:cNvCxnSpPr>
          <p:nvPr/>
        </p:nvCxnSpPr>
        <p:spPr>
          <a:xfrm rot="5400000">
            <a:off x="12179988" y="520874"/>
            <a:ext cx="174095" cy="54652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91" idx="2"/>
            <a:endCxn id="593" idx="0"/>
          </p:cNvCxnSpPr>
          <p:nvPr/>
        </p:nvCxnSpPr>
        <p:spPr>
          <a:xfrm rot="16200000" flipH="1">
            <a:off x="8574814" y="3704014"/>
            <a:ext cx="234960" cy="5699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592" idx="2"/>
            <a:endCxn id="593" idx="0"/>
          </p:cNvCxnSpPr>
          <p:nvPr/>
        </p:nvCxnSpPr>
        <p:spPr>
          <a:xfrm rot="5400000">
            <a:off x="9142879" y="3714933"/>
            <a:ext cx="225965" cy="5571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7944139" y="488744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Получить обучающий персонал (ваниль)</a:t>
            </a:r>
            <a:endParaRPr lang="ru-RU" sz="700" dirty="0"/>
          </a:p>
        </p:txBody>
      </p:sp>
      <p:sp>
        <p:nvSpPr>
          <p:cNvPr id="601" name="Прямоугольник 600"/>
          <p:cNvSpPr/>
          <p:nvPr/>
        </p:nvSpPr>
        <p:spPr>
          <a:xfrm>
            <a:off x="9071270" y="489271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Улучшение доктрин (ваниль)</a:t>
            </a:r>
            <a:endParaRPr lang="ru-RU" sz="700" dirty="0"/>
          </a:p>
        </p:txBody>
      </p:sp>
      <p:cxnSp>
        <p:nvCxnSpPr>
          <p:cNvPr id="602" name="Соединительная линия уступом 601"/>
          <p:cNvCxnSpPr>
            <a:stCxn id="593" idx="2"/>
            <a:endCxn id="600" idx="0"/>
          </p:cNvCxnSpPr>
          <p:nvPr/>
        </p:nvCxnSpPr>
        <p:spPr>
          <a:xfrm rot="5400000">
            <a:off x="8571817" y="4481973"/>
            <a:ext cx="240956" cy="5699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93" idx="2"/>
            <a:endCxn id="601" idx="0"/>
          </p:cNvCxnSpPr>
          <p:nvPr/>
        </p:nvCxnSpPr>
        <p:spPr>
          <a:xfrm rot="16200000" flipH="1">
            <a:off x="9132746" y="4491029"/>
            <a:ext cx="246229" cy="5571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Прямоугольник 603"/>
          <p:cNvSpPr/>
          <p:nvPr/>
        </p:nvSpPr>
        <p:spPr>
          <a:xfrm>
            <a:off x="5780512" y="642103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Научный блок Оси</a:t>
            </a:r>
            <a:endParaRPr lang="ru-RU" sz="700" dirty="0"/>
          </a:p>
        </p:txBody>
      </p:sp>
      <p:cxnSp>
        <p:nvCxnSpPr>
          <p:cNvPr id="605" name="Соединительная линия уступом 604"/>
          <p:cNvCxnSpPr>
            <a:stCxn id="22" idx="2"/>
            <a:endCxn id="604" idx="0"/>
          </p:cNvCxnSpPr>
          <p:nvPr/>
        </p:nvCxnSpPr>
        <p:spPr>
          <a:xfrm rot="16200000" flipH="1">
            <a:off x="5573950" y="5751307"/>
            <a:ext cx="240752" cy="10986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Прямоугольник 606"/>
          <p:cNvSpPr/>
          <p:nvPr/>
        </p:nvSpPr>
        <p:spPr>
          <a:xfrm>
            <a:off x="15088925" y="33822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Разобраться с карлистскими лидерами</a:t>
            </a:r>
            <a:endParaRPr lang="ru-RU" sz="700" dirty="0"/>
          </a:p>
        </p:txBody>
      </p:sp>
      <p:sp>
        <p:nvSpPr>
          <p:cNvPr id="608" name="Прямоугольник 607"/>
          <p:cNvSpPr/>
          <p:nvPr/>
        </p:nvSpPr>
        <p:spPr>
          <a:xfrm>
            <a:off x="13977852" y="33846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Разбить блок </a:t>
            </a:r>
            <a:r>
              <a:rPr lang="ru-RU" sz="700" dirty="0" err="1" smtClean="0"/>
              <a:t>Альфонистов</a:t>
            </a:r>
            <a:endParaRPr lang="ru-RU" sz="700" dirty="0"/>
          </a:p>
        </p:txBody>
      </p:sp>
      <p:sp>
        <p:nvSpPr>
          <p:cNvPr id="609" name="Прямоугольник 608"/>
          <p:cNvSpPr/>
          <p:nvPr/>
        </p:nvSpPr>
        <p:spPr>
          <a:xfrm>
            <a:off x="15095781" y="4155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Интегрировать </a:t>
            </a:r>
            <a:r>
              <a:rPr lang="ru-RU" sz="700" dirty="0" err="1" smtClean="0"/>
              <a:t>рекете</a:t>
            </a:r>
            <a:r>
              <a:rPr lang="ru-RU" sz="700" dirty="0" smtClean="0"/>
              <a:t> (ваниль)</a:t>
            </a:r>
            <a:endParaRPr lang="ru-RU" sz="700" dirty="0"/>
          </a:p>
        </p:txBody>
      </p:sp>
      <p:sp>
        <p:nvSpPr>
          <p:cNvPr id="610" name="Прямоугольник 609"/>
          <p:cNvSpPr/>
          <p:nvPr/>
        </p:nvSpPr>
        <p:spPr>
          <a:xfrm>
            <a:off x="12886404" y="338929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Перехватить контроль над фалангой</a:t>
            </a:r>
            <a:endParaRPr lang="ru-RU" sz="700" dirty="0"/>
          </a:p>
        </p:txBody>
      </p:sp>
      <p:sp>
        <p:nvSpPr>
          <p:cNvPr id="611" name="Прямоугольник 610"/>
          <p:cNvSpPr/>
          <p:nvPr/>
        </p:nvSpPr>
        <p:spPr>
          <a:xfrm>
            <a:off x="12886404" y="414752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Роль мученика </a:t>
            </a:r>
            <a:r>
              <a:rPr lang="ru-RU" sz="700" dirty="0" err="1" smtClean="0"/>
              <a:t>Примо</a:t>
            </a:r>
            <a:r>
              <a:rPr lang="ru-RU" sz="700" dirty="0" smtClean="0"/>
              <a:t> де Риверы (ваниль)</a:t>
            </a:r>
            <a:endParaRPr lang="ru-RU" sz="700" dirty="0"/>
          </a:p>
        </p:txBody>
      </p:sp>
      <p:sp>
        <p:nvSpPr>
          <p:cNvPr id="612" name="Прямоугольник 611"/>
          <p:cNvSpPr/>
          <p:nvPr/>
        </p:nvSpPr>
        <p:spPr>
          <a:xfrm>
            <a:off x="13977853" y="491311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Превознести жертвы войны</a:t>
            </a:r>
            <a:endParaRPr lang="ru-RU" sz="700" dirty="0"/>
          </a:p>
        </p:txBody>
      </p:sp>
      <p:cxnSp>
        <p:nvCxnSpPr>
          <p:cNvPr id="613" name="Соединительная линия уступом 612"/>
          <p:cNvCxnSpPr>
            <a:stCxn id="611" idx="2"/>
            <a:endCxn id="612" idx="0"/>
          </p:cNvCxnSpPr>
          <p:nvPr/>
        </p:nvCxnSpPr>
        <p:spPr>
          <a:xfrm rot="16200000" flipH="1">
            <a:off x="13782500" y="4254595"/>
            <a:ext cx="225583" cy="109144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Соединительная линия уступом 613"/>
          <p:cNvCxnSpPr>
            <a:stCxn id="623" idx="2"/>
            <a:endCxn id="106" idx="0"/>
          </p:cNvCxnSpPr>
          <p:nvPr/>
        </p:nvCxnSpPr>
        <p:spPr>
          <a:xfrm rot="16200000" flipH="1">
            <a:off x="19249707" y="1990535"/>
            <a:ext cx="187426" cy="86748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Прямая со стрелкой 615"/>
          <p:cNvCxnSpPr>
            <a:stCxn id="610" idx="2"/>
            <a:endCxn id="611" idx="0"/>
          </p:cNvCxnSpPr>
          <p:nvPr/>
        </p:nvCxnSpPr>
        <p:spPr>
          <a:xfrm>
            <a:off x="13349567" y="3929295"/>
            <a:ext cx="0" cy="2182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Прямая со стрелкой 616"/>
          <p:cNvCxnSpPr>
            <a:stCxn id="607" idx="2"/>
            <a:endCxn id="609" idx="0"/>
          </p:cNvCxnSpPr>
          <p:nvPr/>
        </p:nvCxnSpPr>
        <p:spPr>
          <a:xfrm>
            <a:off x="15552088" y="3922207"/>
            <a:ext cx="6856" cy="233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Соединительная линия уступом 618"/>
          <p:cNvCxnSpPr>
            <a:stCxn id="582" idx="2"/>
            <a:endCxn id="610" idx="0"/>
          </p:cNvCxnSpPr>
          <p:nvPr/>
        </p:nvCxnSpPr>
        <p:spPr>
          <a:xfrm rot="5400000">
            <a:off x="14063169" y="2452827"/>
            <a:ext cx="222867" cy="16500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582" idx="2"/>
            <a:endCxn id="608" idx="0"/>
          </p:cNvCxnSpPr>
          <p:nvPr/>
        </p:nvCxnSpPr>
        <p:spPr>
          <a:xfrm rot="5400000">
            <a:off x="14611209" y="2996235"/>
            <a:ext cx="218234" cy="558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Соединительная линия уступом 620"/>
          <p:cNvCxnSpPr>
            <a:stCxn id="582" idx="2"/>
            <a:endCxn id="607" idx="0"/>
          </p:cNvCxnSpPr>
          <p:nvPr/>
        </p:nvCxnSpPr>
        <p:spPr>
          <a:xfrm rot="16200000" flipH="1">
            <a:off x="15167973" y="2998091"/>
            <a:ext cx="215779" cy="5524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Прямая со стрелкой 621"/>
          <p:cNvCxnSpPr>
            <a:stCxn id="608" idx="2"/>
            <a:endCxn id="612" idx="0"/>
          </p:cNvCxnSpPr>
          <p:nvPr/>
        </p:nvCxnSpPr>
        <p:spPr>
          <a:xfrm>
            <a:off x="14441015" y="3924662"/>
            <a:ext cx="1" cy="98845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Прямоугольник 622"/>
          <p:cNvSpPr/>
          <p:nvPr/>
        </p:nvSpPr>
        <p:spPr>
          <a:xfrm>
            <a:off x="14542829" y="56942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Указ об объединении</a:t>
            </a:r>
            <a:endParaRPr lang="ru-RU" sz="700" dirty="0"/>
          </a:p>
        </p:txBody>
      </p:sp>
      <p:cxnSp>
        <p:nvCxnSpPr>
          <p:cNvPr id="624" name="Прямая со стрелкой 623"/>
          <p:cNvCxnSpPr>
            <a:stCxn id="582" idx="2"/>
            <a:endCxn id="623" idx="0"/>
          </p:cNvCxnSpPr>
          <p:nvPr/>
        </p:nvCxnSpPr>
        <p:spPr>
          <a:xfrm>
            <a:off x="14999636" y="3166428"/>
            <a:ext cx="6356" cy="25278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609" idx="2"/>
            <a:endCxn id="612" idx="0"/>
          </p:cNvCxnSpPr>
          <p:nvPr/>
        </p:nvCxnSpPr>
        <p:spPr>
          <a:xfrm rot="5400000">
            <a:off x="14891178" y="4245345"/>
            <a:ext cx="217605" cy="111792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623" idx="2"/>
            <a:endCxn id="100" idx="0"/>
          </p:cNvCxnSpPr>
          <p:nvPr/>
        </p:nvCxnSpPr>
        <p:spPr>
          <a:xfrm rot="5400000">
            <a:off x="11865916" y="3294825"/>
            <a:ext cx="200650" cy="60795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Прямоугольник 629"/>
          <p:cNvSpPr/>
          <p:nvPr/>
        </p:nvSpPr>
        <p:spPr>
          <a:xfrm>
            <a:off x="12335956" y="873702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шпионской деятельности</a:t>
            </a:r>
            <a:endParaRPr lang="ru-RU" sz="600" dirty="0"/>
          </a:p>
        </p:txBody>
      </p:sp>
      <p:cxnSp>
        <p:nvCxnSpPr>
          <p:cNvPr id="631" name="Прямая со стрелкой 630"/>
          <p:cNvCxnSpPr>
            <a:stCxn id="381" idx="2"/>
            <a:endCxn id="630" idx="0"/>
          </p:cNvCxnSpPr>
          <p:nvPr/>
        </p:nvCxnSpPr>
        <p:spPr>
          <a:xfrm>
            <a:off x="12795705" y="8520470"/>
            <a:ext cx="3414" cy="2165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Прямоугольник 634"/>
          <p:cNvSpPr/>
          <p:nvPr/>
        </p:nvSpPr>
        <p:spPr>
          <a:xfrm>
            <a:off x="32073082" y="257671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Победа СЕДО</a:t>
            </a:r>
            <a:endParaRPr lang="ru-RU" sz="700" dirty="0"/>
          </a:p>
        </p:txBody>
      </p:sp>
      <p:cxnSp>
        <p:nvCxnSpPr>
          <p:cNvPr id="636" name="Прямая соединительная линия 635"/>
          <p:cNvCxnSpPr>
            <a:stCxn id="582" idx="3"/>
            <a:endCxn id="635" idx="1"/>
          </p:cNvCxnSpPr>
          <p:nvPr/>
        </p:nvCxnSpPr>
        <p:spPr>
          <a:xfrm flipV="1">
            <a:off x="15462798" y="2846716"/>
            <a:ext cx="16610284" cy="497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Прямоугольник 639"/>
          <p:cNvSpPr/>
          <p:nvPr/>
        </p:nvSpPr>
        <p:spPr>
          <a:xfrm>
            <a:off x="10191894" y="333570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Португальская помощь (ваниль)</a:t>
            </a:r>
            <a:endParaRPr lang="ru-RU" sz="700" dirty="0"/>
          </a:p>
        </p:txBody>
      </p:sp>
      <p:sp>
        <p:nvSpPr>
          <p:cNvPr id="641" name="Прямоугольник 640"/>
          <p:cNvSpPr/>
          <p:nvPr/>
        </p:nvSpPr>
        <p:spPr>
          <a:xfrm>
            <a:off x="10191758" y="410447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Иберийский пакт (ваниль)</a:t>
            </a:r>
            <a:endParaRPr lang="ru-RU" sz="700" dirty="0"/>
          </a:p>
        </p:txBody>
      </p:sp>
      <p:cxnSp>
        <p:nvCxnSpPr>
          <p:cNvPr id="642" name="Соединительная линия уступом 641"/>
          <p:cNvCxnSpPr>
            <a:stCxn id="719" idx="2"/>
            <a:endCxn id="640" idx="0"/>
          </p:cNvCxnSpPr>
          <p:nvPr/>
        </p:nvCxnSpPr>
        <p:spPr>
          <a:xfrm rot="16200000" flipH="1">
            <a:off x="6707189" y="-612164"/>
            <a:ext cx="213217" cy="768251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Соединительная линия уступом 642"/>
          <p:cNvCxnSpPr>
            <a:stCxn id="582" idx="2"/>
            <a:endCxn id="640" idx="0"/>
          </p:cNvCxnSpPr>
          <p:nvPr/>
        </p:nvCxnSpPr>
        <p:spPr>
          <a:xfrm rot="5400000">
            <a:off x="12742709" y="1078777"/>
            <a:ext cx="169277" cy="43445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640" idx="2"/>
            <a:endCxn id="641" idx="0"/>
          </p:cNvCxnSpPr>
          <p:nvPr/>
        </p:nvCxnSpPr>
        <p:spPr>
          <a:xfrm flipH="1">
            <a:off x="10654921" y="3875705"/>
            <a:ext cx="136" cy="228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" name="Прямоугольник 647"/>
          <p:cNvSpPr/>
          <p:nvPr/>
        </p:nvSpPr>
        <p:spPr>
          <a:xfrm>
            <a:off x="13437646" y="118117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Ось</a:t>
            </a:r>
            <a:endParaRPr lang="ru-RU" sz="7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4516611" y="1181366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Поддержка фашистских режимов</a:t>
            </a:r>
            <a:endParaRPr lang="ru-RU" sz="700" dirty="0"/>
          </a:p>
        </p:txBody>
      </p:sp>
      <p:sp>
        <p:nvSpPr>
          <p:cNvPr id="650" name="Прямоугольник 649"/>
          <p:cNvSpPr/>
          <p:nvPr/>
        </p:nvSpPr>
        <p:spPr>
          <a:xfrm>
            <a:off x="14516612" y="125958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Синяя дивизия </a:t>
            </a:r>
            <a:r>
              <a:rPr lang="ru-RU" sz="200" dirty="0"/>
              <a:t>(около 45000 испанских </a:t>
            </a:r>
            <a:r>
              <a:rPr lang="ru-RU" sz="200" dirty="0" err="1"/>
              <a:t>солдатони</a:t>
            </a:r>
            <a:r>
              <a:rPr lang="ru-RU" sz="200" dirty="0"/>
              <a:t> участвовали в различных сражениях, в основном связанных с блокадой Ленинграда </a:t>
            </a:r>
            <a:r>
              <a:rPr lang="ru-RU" sz="200" dirty="0" smtClean="0"/>
              <a:t>.)</a:t>
            </a:r>
            <a:endParaRPr lang="ru-RU" sz="200" dirty="0"/>
          </a:p>
        </p:txBody>
      </p:sp>
      <p:sp>
        <p:nvSpPr>
          <p:cNvPr id="651" name="Прямоугольник 650"/>
          <p:cNvSpPr/>
          <p:nvPr/>
        </p:nvSpPr>
        <p:spPr>
          <a:xfrm>
            <a:off x="15050942" y="1336905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Вспомогательный корпус военной медицины </a:t>
            </a:r>
            <a:r>
              <a:rPr lang="ru-RU" sz="400" dirty="0" smtClean="0"/>
              <a:t>(фокус на женскую секцию выполнен, 146 женщин, </a:t>
            </a:r>
            <a:r>
              <a:rPr lang="en-US" sz="400" dirty="0"/>
              <a:t>Mercedes </a:t>
            </a:r>
            <a:r>
              <a:rPr lang="en-US" sz="400" dirty="0" err="1"/>
              <a:t>Milá</a:t>
            </a:r>
            <a:r>
              <a:rPr lang="en-US" sz="400" dirty="0"/>
              <a:t> </a:t>
            </a:r>
            <a:r>
              <a:rPr lang="en-US" sz="400" dirty="0" err="1" smtClean="0"/>
              <a:t>Nolla</a:t>
            </a:r>
            <a:r>
              <a:rPr lang="ru-RU" sz="400" dirty="0" smtClean="0"/>
              <a:t> как советник)</a:t>
            </a:r>
            <a:endParaRPr lang="ru-RU" sz="4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13968637" y="1336905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дивизию артиллерийскими батальонами </a:t>
            </a:r>
            <a:r>
              <a:rPr lang="ru-RU" sz="200" dirty="0"/>
              <a:t>(около 45000 испанских </a:t>
            </a:r>
            <a:r>
              <a:rPr lang="ru-RU" sz="200" dirty="0" err="1"/>
              <a:t>солдатони</a:t>
            </a:r>
            <a:r>
              <a:rPr lang="ru-RU" sz="200" dirty="0"/>
              <a:t> участвовали в различных сражениях, в основном связанных с блокадой Ленинграда </a:t>
            </a:r>
            <a:r>
              <a:rPr lang="ru-RU" sz="200" dirty="0" smtClean="0"/>
              <a:t>.)</a:t>
            </a:r>
            <a:endParaRPr lang="ru-RU" sz="200" dirty="0"/>
          </a:p>
        </p:txBody>
      </p:sp>
      <p:sp>
        <p:nvSpPr>
          <p:cNvPr id="653" name="Прямоугольник 652"/>
          <p:cNvSpPr/>
          <p:nvPr/>
        </p:nvSpPr>
        <p:spPr>
          <a:xfrm>
            <a:off x="15630856" y="79778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/>
              <a:t>Каудильо Франсиско Франко</a:t>
            </a:r>
            <a:endParaRPr lang="ru-RU" sz="600" dirty="0"/>
          </a:p>
        </p:txBody>
      </p:sp>
      <p:sp>
        <p:nvSpPr>
          <p:cNvPr id="654" name="Прямоугольник 653"/>
          <p:cNvSpPr/>
          <p:nvPr/>
        </p:nvSpPr>
        <p:spPr>
          <a:xfrm>
            <a:off x="16723039" y="798140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Фаланга, армия </a:t>
            </a:r>
            <a:r>
              <a:rPr lang="ru-RU" sz="600" dirty="0"/>
              <a:t>и церковь </a:t>
            </a:r>
            <a:r>
              <a:rPr lang="ru-RU" sz="200" dirty="0"/>
              <a:t>(Вторая особенность, которая сохранялась на протяжении всей диктатуры, заключалась в том, что она была основана на трех «столпах»: армии , церкви и единственной партии [ 14 ], испанской традиционной фаланге и JONS . Как в частном порядке признал сам Франко, «Фаланга, Армия и Церковь» - это три «силы», составляющие «основу Национального движения </a:t>
            </a:r>
            <a:r>
              <a:rPr lang="ru-RU" sz="200" dirty="0" smtClean="0"/>
              <a:t>».)</a:t>
            </a:r>
            <a:endParaRPr lang="ru-RU" sz="200" dirty="0"/>
          </a:p>
        </p:txBody>
      </p:sp>
      <p:sp>
        <p:nvSpPr>
          <p:cNvPr id="655" name="Прямоугольник 654"/>
          <p:cNvSpPr/>
          <p:nvPr/>
        </p:nvSpPr>
        <p:spPr>
          <a:xfrm>
            <a:off x="12885588" y="102900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Закон о профсоюзном единстве </a:t>
            </a:r>
            <a:r>
              <a:rPr lang="ru-RU" sz="300" dirty="0"/>
              <a:t>(</a:t>
            </a:r>
            <a:r>
              <a:rPr lang="en-US" sz="300" dirty="0"/>
              <a:t>Gerardo Salvador Merino</a:t>
            </a:r>
            <a:r>
              <a:rPr lang="ru-RU" sz="300" dirty="0"/>
              <a:t> станет советником) </a:t>
            </a:r>
            <a:r>
              <a:rPr lang="ru-RU" sz="100" dirty="0"/>
              <a:t>(Все рабочие и бизнесмены, которых называли «производителями» в терминологии Франко , по закону должны были быть членами Вертикального союза. [ 1 ] Профсоюзная организация была создана после окончания гражданской войны , в то время как предыдущие профсоюзные организации, такие как анархистский CNT и социалистический UGT, были объявлены вне закона и ушли в подполье. Это не было препятствием для подпольных организаций, таких как Рабочие комиссии или Союз </a:t>
            </a:r>
            <a:r>
              <a:rPr lang="ru-RU" sz="100" dirty="0" err="1"/>
              <a:t>Синдикал</a:t>
            </a:r>
            <a:r>
              <a:rPr lang="ru-RU" sz="100" dirty="0"/>
              <a:t> </a:t>
            </a:r>
            <a:r>
              <a:rPr lang="ru-RU" sz="100" dirty="0" err="1"/>
              <a:t>Обрера</a:t>
            </a:r>
            <a:r>
              <a:rPr lang="ru-RU" sz="100" dirty="0"/>
              <a:t>. проникнуть в его лоно</a:t>
            </a:r>
            <a:r>
              <a:rPr lang="ru-RU" sz="100" dirty="0" smtClean="0"/>
              <a:t>.)</a:t>
            </a:r>
            <a:endParaRPr lang="ru-RU" sz="100" dirty="0"/>
          </a:p>
        </p:txBody>
      </p:sp>
      <p:sp>
        <p:nvSpPr>
          <p:cNvPr id="656" name="Прямоугольник 655"/>
          <p:cNvSpPr/>
          <p:nvPr/>
        </p:nvSpPr>
        <p:spPr>
          <a:xfrm>
            <a:off x="13990488" y="1029324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/>
              <a:t>Автаркия</a:t>
            </a:r>
            <a:endParaRPr lang="ru-RU" sz="600" dirty="0"/>
          </a:p>
        </p:txBody>
      </p:sp>
      <p:sp>
        <p:nvSpPr>
          <p:cNvPr id="657" name="Прямоугольник 656"/>
          <p:cNvSpPr/>
          <p:nvPr/>
        </p:nvSpPr>
        <p:spPr>
          <a:xfrm>
            <a:off x="16179046" y="1030454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Молодёжный фронт </a:t>
            </a:r>
            <a:r>
              <a:rPr lang="ru-RU" sz="200" dirty="0"/>
              <a:t>(Молодежный фронт был политико-административный орган , созданный в Испании в 1940 году , в качестве самостоятельной молодежной секции Традиционалистов Испанской фаланги и </a:t>
            </a:r>
            <a:r>
              <a:rPr lang="ru-RU" sz="200" dirty="0" err="1"/>
              <a:t>юнионистов</a:t>
            </a:r>
            <a:r>
              <a:rPr lang="ru-RU" sz="200" dirty="0"/>
              <a:t> национальных Атакующий советов , единственной политической партией , уполномоченное диктатуры генерала Франко (1936-1975).)</a:t>
            </a:r>
            <a:endParaRPr lang="ru-RU" sz="2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12332541" y="951417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Реорганизация женской секции фаланги (</a:t>
            </a:r>
            <a:r>
              <a:rPr lang="en-US" sz="400" dirty="0" err="1"/>
              <a:t>Pilar</a:t>
            </a:r>
            <a:r>
              <a:rPr lang="en-US" sz="400" dirty="0"/>
              <a:t> Primo de </a:t>
            </a:r>
            <a:r>
              <a:rPr lang="en-US" sz="400" dirty="0" smtClean="0"/>
              <a:t>Rivera</a:t>
            </a:r>
            <a:r>
              <a:rPr lang="ru-RU" sz="400" dirty="0" smtClean="0"/>
              <a:t> </a:t>
            </a:r>
            <a:r>
              <a:rPr lang="ru-RU" sz="400" dirty="0"/>
              <a:t>как </a:t>
            </a:r>
            <a:r>
              <a:rPr lang="ru-RU" sz="400" dirty="0" smtClean="0"/>
              <a:t>советник, госпитали, и фактор населения) </a:t>
            </a:r>
            <a:r>
              <a:rPr lang="ru-RU" sz="100" dirty="0"/>
              <a:t>(После окончания Гражданской войны в конце 1939 г. была реорганизована органическая структура Женской секции. [ 16 ]</a:t>
            </a:r>
            <a:r>
              <a:rPr lang="ru-RU" sz="100" dirty="0" err="1"/>
              <a:t>Пилар</a:t>
            </a:r>
            <a:r>
              <a:rPr lang="ru-RU" sz="100" dirty="0"/>
              <a:t> </a:t>
            </a:r>
            <a:r>
              <a:rPr lang="ru-RU" sz="100" dirty="0" err="1"/>
              <a:t>Примо</a:t>
            </a:r>
            <a:r>
              <a:rPr lang="ru-RU" sz="100" dirty="0"/>
              <a:t> де Ривера организовала внутреннюю структуру Женской секции, разделив ее на несколько секций, которые также распространились на другие организации FET и JONS. Основными из них были: </a:t>
            </a:r>
            <a:r>
              <a:rPr lang="ru-RU" sz="100" dirty="0" err="1"/>
              <a:t>Hermandad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Ciudad</a:t>
            </a:r>
            <a:r>
              <a:rPr lang="ru-RU" sz="100" dirty="0"/>
              <a:t> y </a:t>
            </a:r>
            <a:r>
              <a:rPr lang="ru-RU" sz="100" dirty="0" err="1"/>
              <a:t>el</a:t>
            </a:r>
            <a:r>
              <a:rPr lang="ru-RU" sz="100" dirty="0"/>
              <a:t> </a:t>
            </a:r>
            <a:r>
              <a:rPr lang="ru-RU" sz="100" dirty="0" err="1"/>
              <a:t>Campo</a:t>
            </a:r>
            <a:r>
              <a:rPr lang="ru-RU" sz="100" dirty="0"/>
              <a:t>, дипломатическая служба , женская секция Союза испанских университетов и женская секция Молодежного фронта . [ 17 ] Однако работа Социальной помощи приводила к периодическим столкновениям с католической церковью. [ 18 ]В январе 1945 года, после нескольких столкновений, ему удалось вырвать его женское отделение у Молодежного фронта и присоединить его к женской секции в качестве молодежной секции. [ 19 </a:t>
            </a:r>
            <a:r>
              <a:rPr lang="ru-RU" sz="100" dirty="0" smtClean="0"/>
              <a:t>])</a:t>
            </a:r>
            <a:endParaRPr lang="ru-RU" sz="100" dirty="0"/>
          </a:p>
        </p:txBody>
      </p:sp>
      <p:cxnSp>
        <p:nvCxnSpPr>
          <p:cNvPr id="661" name="Соединительная линия уступом 660"/>
          <p:cNvCxnSpPr>
            <a:stCxn id="357" idx="2"/>
            <a:endCxn id="660" idx="0"/>
          </p:cNvCxnSpPr>
          <p:nvPr/>
        </p:nvCxnSpPr>
        <p:spPr>
          <a:xfrm rot="5400000">
            <a:off x="13784157" y="8296496"/>
            <a:ext cx="229228" cy="22061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Соединительная линия уступом 663"/>
          <p:cNvCxnSpPr>
            <a:stCxn id="222" idx="2"/>
            <a:endCxn id="660" idx="0"/>
          </p:cNvCxnSpPr>
          <p:nvPr/>
        </p:nvCxnSpPr>
        <p:spPr>
          <a:xfrm rot="16200000" flipH="1">
            <a:off x="10744434" y="7462905"/>
            <a:ext cx="226971" cy="38755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Соединительная линия уступом 669"/>
          <p:cNvCxnSpPr>
            <a:stCxn id="343" idx="2"/>
            <a:endCxn id="655" idx="0"/>
          </p:cNvCxnSpPr>
          <p:nvPr/>
        </p:nvCxnSpPr>
        <p:spPr>
          <a:xfrm rot="5400000">
            <a:off x="13511244" y="9891684"/>
            <a:ext cx="235914" cy="5608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348" idx="2"/>
            <a:endCxn id="656" idx="0"/>
          </p:cNvCxnSpPr>
          <p:nvPr/>
        </p:nvCxnSpPr>
        <p:spPr>
          <a:xfrm rot="5400000">
            <a:off x="14611622" y="9903032"/>
            <a:ext cx="232246" cy="5481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348" idx="2"/>
            <a:endCxn id="358" idx="0"/>
          </p:cNvCxnSpPr>
          <p:nvPr/>
        </p:nvCxnSpPr>
        <p:spPr>
          <a:xfrm rot="16200000" flipH="1">
            <a:off x="15159368" y="9903471"/>
            <a:ext cx="231032" cy="546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345" idx="2"/>
            <a:endCxn id="657" idx="0"/>
          </p:cNvCxnSpPr>
          <p:nvPr/>
        </p:nvCxnSpPr>
        <p:spPr>
          <a:xfrm rot="16200000" flipH="1">
            <a:off x="16242934" y="9905267"/>
            <a:ext cx="250366" cy="5481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Прямоугольник 681"/>
          <p:cNvSpPr/>
          <p:nvPr/>
        </p:nvSpPr>
        <p:spPr>
          <a:xfrm>
            <a:off x="15630855" y="110514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Восстановить монархию</a:t>
            </a:r>
            <a:endParaRPr lang="ru-RU" sz="700" dirty="0"/>
          </a:p>
        </p:txBody>
      </p:sp>
      <p:sp>
        <p:nvSpPr>
          <p:cNvPr id="685" name="Прямоугольник 684"/>
          <p:cNvSpPr/>
          <p:nvPr/>
        </p:nvSpPr>
        <p:spPr>
          <a:xfrm>
            <a:off x="13433564" y="110534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Пожизненный диктатор</a:t>
            </a:r>
            <a:endParaRPr lang="ru-RU" sz="600" dirty="0"/>
          </a:p>
        </p:txBody>
      </p:sp>
      <p:cxnSp>
        <p:nvCxnSpPr>
          <p:cNvPr id="686" name="Прямая соединительная линия 685"/>
          <p:cNvCxnSpPr>
            <a:stCxn id="685" idx="3"/>
            <a:endCxn id="682" idx="1"/>
          </p:cNvCxnSpPr>
          <p:nvPr/>
        </p:nvCxnSpPr>
        <p:spPr>
          <a:xfrm flipV="1">
            <a:off x="14359889" y="11321450"/>
            <a:ext cx="1270966" cy="2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Соединительная линия уступом 688"/>
          <p:cNvCxnSpPr>
            <a:stCxn id="358" idx="2"/>
            <a:endCxn id="685" idx="0"/>
          </p:cNvCxnSpPr>
          <p:nvPr/>
        </p:nvCxnSpPr>
        <p:spPr>
          <a:xfrm rot="5400000">
            <a:off x="14611621" y="10117140"/>
            <a:ext cx="221416" cy="16512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Соединительная линия уступом 691"/>
          <p:cNvCxnSpPr>
            <a:stCxn id="358" idx="2"/>
            <a:endCxn id="682" idx="0"/>
          </p:cNvCxnSpPr>
          <p:nvPr/>
        </p:nvCxnSpPr>
        <p:spPr>
          <a:xfrm rot="16200000" flipH="1">
            <a:off x="15711266" y="10668698"/>
            <a:ext cx="219416" cy="5460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15630854" y="118117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Вступить в союзники</a:t>
            </a:r>
            <a:endParaRPr lang="ru-RU" sz="700" dirty="0"/>
          </a:p>
        </p:txBody>
      </p:sp>
      <p:sp>
        <p:nvSpPr>
          <p:cNvPr id="696" name="Прямоугольник 695"/>
          <p:cNvSpPr/>
          <p:nvPr/>
        </p:nvSpPr>
        <p:spPr>
          <a:xfrm>
            <a:off x="13433563" y="126048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Бронетанковый корпус (ваниль)</a:t>
            </a:r>
            <a:endParaRPr lang="ru-RU" sz="700" dirty="0"/>
          </a:p>
        </p:txBody>
      </p:sp>
      <p:cxnSp>
        <p:nvCxnSpPr>
          <p:cNvPr id="698" name="Прямая соединительная линия 697"/>
          <p:cNvCxnSpPr>
            <a:stCxn id="648" idx="3"/>
            <a:endCxn id="649" idx="1"/>
          </p:cNvCxnSpPr>
          <p:nvPr/>
        </p:nvCxnSpPr>
        <p:spPr>
          <a:xfrm>
            <a:off x="14363971" y="12081756"/>
            <a:ext cx="152640" cy="19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Прямая соединительная линия 700"/>
          <p:cNvCxnSpPr>
            <a:stCxn id="649" idx="3"/>
            <a:endCxn id="695" idx="1"/>
          </p:cNvCxnSpPr>
          <p:nvPr/>
        </p:nvCxnSpPr>
        <p:spPr>
          <a:xfrm flipV="1">
            <a:off x="15442936" y="12081756"/>
            <a:ext cx="187918" cy="19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Соединительная линия уступом 703"/>
          <p:cNvCxnSpPr>
            <a:stCxn id="685" idx="2"/>
            <a:endCxn id="649" idx="0"/>
          </p:cNvCxnSpPr>
          <p:nvPr/>
        </p:nvCxnSpPr>
        <p:spPr>
          <a:xfrm rot="16200000" flipH="1">
            <a:off x="14328145" y="11162031"/>
            <a:ext cx="220210" cy="108304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5" idx="2"/>
            <a:endCxn id="695" idx="0"/>
          </p:cNvCxnSpPr>
          <p:nvPr/>
        </p:nvCxnSpPr>
        <p:spPr>
          <a:xfrm rot="16200000" flipH="1">
            <a:off x="14886219" y="10603958"/>
            <a:ext cx="218306" cy="21972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82" idx="2"/>
            <a:endCxn id="648" idx="0"/>
          </p:cNvCxnSpPr>
          <p:nvPr/>
        </p:nvCxnSpPr>
        <p:spPr>
          <a:xfrm rot="5400000">
            <a:off x="14887261" y="10604999"/>
            <a:ext cx="220306" cy="21932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Соединительная линия уступом 712"/>
          <p:cNvCxnSpPr>
            <a:stCxn id="682" idx="2"/>
            <a:endCxn id="649" idx="0"/>
          </p:cNvCxnSpPr>
          <p:nvPr/>
        </p:nvCxnSpPr>
        <p:spPr>
          <a:xfrm rot="5400000">
            <a:off x="15425791" y="11145433"/>
            <a:ext cx="222210" cy="111424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Соединительная линия уступом 715"/>
          <p:cNvCxnSpPr>
            <a:stCxn id="682" idx="2"/>
            <a:endCxn id="695" idx="0"/>
          </p:cNvCxnSpPr>
          <p:nvPr/>
        </p:nvCxnSpPr>
        <p:spPr>
          <a:xfrm rot="5400000">
            <a:off x="15983865" y="11701603"/>
            <a:ext cx="220306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Соединительная линия уступом 719"/>
          <p:cNvCxnSpPr>
            <a:stCxn id="685" idx="2"/>
            <a:endCxn id="648" idx="0"/>
          </p:cNvCxnSpPr>
          <p:nvPr/>
        </p:nvCxnSpPr>
        <p:spPr>
          <a:xfrm rot="16200000" flipH="1">
            <a:off x="13789615" y="11700562"/>
            <a:ext cx="218306" cy="40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stCxn id="650" idx="2"/>
            <a:endCxn id="652" idx="0"/>
          </p:cNvCxnSpPr>
          <p:nvPr/>
        </p:nvCxnSpPr>
        <p:spPr>
          <a:xfrm rot="5400000">
            <a:off x="14589185" y="12978466"/>
            <a:ext cx="233207" cy="5479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Соединительная линия уступом 728"/>
          <p:cNvCxnSpPr>
            <a:stCxn id="650" idx="2"/>
            <a:endCxn id="651" idx="0"/>
          </p:cNvCxnSpPr>
          <p:nvPr/>
        </p:nvCxnSpPr>
        <p:spPr>
          <a:xfrm rot="16200000" flipH="1">
            <a:off x="15130337" y="12985288"/>
            <a:ext cx="233207" cy="53433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Прямая со стрелкой 731"/>
          <p:cNvCxnSpPr>
            <a:stCxn id="649" idx="2"/>
            <a:endCxn id="650" idx="0"/>
          </p:cNvCxnSpPr>
          <p:nvPr/>
        </p:nvCxnSpPr>
        <p:spPr>
          <a:xfrm>
            <a:off x="14979774" y="12353660"/>
            <a:ext cx="1" cy="2421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2298252" y="126048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Экономическая помощь от фашистов (ваниль)</a:t>
            </a:r>
            <a:endParaRPr lang="ru-RU" sz="700" dirty="0"/>
          </a:p>
        </p:txBody>
      </p:sp>
      <p:cxnSp>
        <p:nvCxnSpPr>
          <p:cNvPr id="736" name="Соединительная линия уступом 735"/>
          <p:cNvCxnSpPr>
            <a:stCxn id="648" idx="2"/>
            <a:endCxn id="735" idx="0"/>
          </p:cNvCxnSpPr>
          <p:nvPr/>
        </p:nvCxnSpPr>
        <p:spPr>
          <a:xfrm rot="5400000">
            <a:off x="13204550" y="11908621"/>
            <a:ext cx="253125" cy="11393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Прямая со стрелкой 738"/>
          <p:cNvCxnSpPr>
            <a:stCxn id="648" idx="2"/>
            <a:endCxn id="696" idx="0"/>
          </p:cNvCxnSpPr>
          <p:nvPr/>
        </p:nvCxnSpPr>
        <p:spPr>
          <a:xfrm flipH="1">
            <a:off x="13896726" y="12351756"/>
            <a:ext cx="4083" cy="2531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12867949" y="1336271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Способствовать работе пиренейских грузовых перевозок (ваниль)</a:t>
            </a:r>
            <a:endParaRPr lang="ru-RU" sz="700" dirty="0"/>
          </a:p>
        </p:txBody>
      </p:sp>
      <p:sp>
        <p:nvSpPr>
          <p:cNvPr id="743" name="Прямоугольник 742"/>
          <p:cNvSpPr/>
          <p:nvPr/>
        </p:nvSpPr>
        <p:spPr>
          <a:xfrm>
            <a:off x="11759165" y="1336271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Итальянский судостроительный (ваниль)</a:t>
            </a:r>
            <a:endParaRPr lang="ru-RU" sz="700" dirty="0"/>
          </a:p>
        </p:txBody>
      </p:sp>
      <p:sp>
        <p:nvSpPr>
          <p:cNvPr id="744" name="Прямоугольник 743"/>
          <p:cNvSpPr/>
          <p:nvPr/>
        </p:nvSpPr>
        <p:spPr>
          <a:xfrm>
            <a:off x="12298252" y="141398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Поддержать военную промышленность (ваниль)</a:t>
            </a:r>
            <a:endParaRPr lang="ru-RU" sz="700" dirty="0"/>
          </a:p>
        </p:txBody>
      </p:sp>
      <p:cxnSp>
        <p:nvCxnSpPr>
          <p:cNvPr id="745" name="Соединительная линия уступом 744"/>
          <p:cNvCxnSpPr>
            <a:stCxn id="735" idx="2"/>
            <a:endCxn id="743" idx="0"/>
          </p:cNvCxnSpPr>
          <p:nvPr/>
        </p:nvCxnSpPr>
        <p:spPr>
          <a:xfrm rot="5400000">
            <a:off x="12382954" y="12984256"/>
            <a:ext cx="217836" cy="5390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Соединительная линия уступом 747"/>
          <p:cNvCxnSpPr>
            <a:stCxn id="735" idx="2"/>
            <a:endCxn id="742" idx="0"/>
          </p:cNvCxnSpPr>
          <p:nvPr/>
        </p:nvCxnSpPr>
        <p:spPr>
          <a:xfrm rot="16200000" flipH="1">
            <a:off x="12937345" y="12968950"/>
            <a:ext cx="217836" cy="5696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Прямая со стрелкой 750"/>
          <p:cNvCxnSpPr>
            <a:stCxn id="735" idx="2"/>
            <a:endCxn id="744" idx="0"/>
          </p:cNvCxnSpPr>
          <p:nvPr/>
        </p:nvCxnSpPr>
        <p:spPr>
          <a:xfrm>
            <a:off x="12761415" y="13144881"/>
            <a:ext cx="0" cy="9949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Прямоугольник 753"/>
          <p:cNvSpPr/>
          <p:nvPr/>
        </p:nvSpPr>
        <p:spPr>
          <a:xfrm>
            <a:off x="15630853" y="126048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Испанские базы (ваниль)</a:t>
            </a:r>
            <a:endParaRPr lang="ru-RU" sz="700" dirty="0"/>
          </a:p>
        </p:txBody>
      </p:sp>
      <p:cxnSp>
        <p:nvCxnSpPr>
          <p:cNvPr id="755" name="Соединительная линия уступом 754"/>
          <p:cNvCxnSpPr>
            <a:stCxn id="363" idx="2"/>
            <a:endCxn id="654" idx="0"/>
          </p:cNvCxnSpPr>
          <p:nvPr/>
        </p:nvCxnSpPr>
        <p:spPr>
          <a:xfrm rot="16200000" flipH="1">
            <a:off x="16529014" y="7324215"/>
            <a:ext cx="222200" cy="10921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Прямая со стрелкой 757"/>
          <p:cNvCxnSpPr>
            <a:stCxn id="363" idx="2"/>
            <a:endCxn id="653" idx="0"/>
          </p:cNvCxnSpPr>
          <p:nvPr/>
        </p:nvCxnSpPr>
        <p:spPr>
          <a:xfrm flipH="1">
            <a:off x="16094019" y="7759203"/>
            <a:ext cx="7" cy="218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Прямая со стрелкой 760"/>
          <p:cNvCxnSpPr>
            <a:stCxn id="695" idx="2"/>
            <a:endCxn id="754" idx="0"/>
          </p:cNvCxnSpPr>
          <p:nvPr/>
        </p:nvCxnSpPr>
        <p:spPr>
          <a:xfrm flipH="1">
            <a:off x="16094016" y="12351756"/>
            <a:ext cx="1" cy="2531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Прямоугольник 763"/>
          <p:cNvSpPr/>
          <p:nvPr/>
        </p:nvSpPr>
        <p:spPr>
          <a:xfrm>
            <a:off x="16723038" y="126048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Экономическая помощь от капиталистов (ваниль)</a:t>
            </a:r>
            <a:endParaRPr lang="ru-RU" sz="700" dirty="0"/>
          </a:p>
        </p:txBody>
      </p:sp>
      <p:sp>
        <p:nvSpPr>
          <p:cNvPr id="765" name="Прямоугольник 764"/>
          <p:cNvSpPr/>
          <p:nvPr/>
        </p:nvSpPr>
        <p:spPr>
          <a:xfrm>
            <a:off x="16179046" y="1336451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Повысить уровень жизни (ваниль)</a:t>
            </a:r>
            <a:endParaRPr lang="ru-RU" sz="700" dirty="0"/>
          </a:p>
        </p:txBody>
      </p:sp>
      <p:sp>
        <p:nvSpPr>
          <p:cNvPr id="766" name="Прямоугольник 765"/>
          <p:cNvSpPr/>
          <p:nvPr/>
        </p:nvSpPr>
        <p:spPr>
          <a:xfrm>
            <a:off x="17307148" y="1336862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Развитие внутренней промышленности (ваниль)</a:t>
            </a:r>
            <a:endParaRPr lang="ru-RU" sz="700" dirty="0"/>
          </a:p>
        </p:txBody>
      </p:sp>
      <p:sp>
        <p:nvSpPr>
          <p:cNvPr id="767" name="Прямоугольник 766"/>
          <p:cNvSpPr/>
          <p:nvPr/>
        </p:nvSpPr>
        <p:spPr>
          <a:xfrm>
            <a:off x="16723038" y="1412414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Испанское чудо (ваниль)</a:t>
            </a:r>
            <a:endParaRPr lang="ru-RU" sz="700" dirty="0"/>
          </a:p>
        </p:txBody>
      </p:sp>
      <p:cxnSp>
        <p:nvCxnSpPr>
          <p:cNvPr id="768" name="Соединительная линия уступом 767"/>
          <p:cNvCxnSpPr>
            <a:stCxn id="695" idx="2"/>
            <a:endCxn id="764" idx="0"/>
          </p:cNvCxnSpPr>
          <p:nvPr/>
        </p:nvCxnSpPr>
        <p:spPr>
          <a:xfrm rot="16200000" flipH="1">
            <a:off x="16513547" y="11932226"/>
            <a:ext cx="253125" cy="10921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stCxn id="764" idx="2"/>
            <a:endCxn id="766" idx="0"/>
          </p:cNvCxnSpPr>
          <p:nvPr/>
        </p:nvCxnSpPr>
        <p:spPr>
          <a:xfrm rot="16200000" flipH="1">
            <a:off x="17366383" y="12964699"/>
            <a:ext cx="223746" cy="584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764" idx="2"/>
            <a:endCxn id="765" idx="0"/>
          </p:cNvCxnSpPr>
          <p:nvPr/>
        </p:nvCxnSpPr>
        <p:spPr>
          <a:xfrm rot="5400000">
            <a:off x="16804390" y="12982700"/>
            <a:ext cx="219630" cy="5439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Соединительная линия уступом 777"/>
          <p:cNvCxnSpPr>
            <a:stCxn id="766" idx="2"/>
            <a:endCxn id="767" idx="0"/>
          </p:cNvCxnSpPr>
          <p:nvPr/>
        </p:nvCxnSpPr>
        <p:spPr>
          <a:xfrm rot="5400000">
            <a:off x="17370499" y="13724329"/>
            <a:ext cx="215514" cy="584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Соединительная линия уступом 779"/>
          <p:cNvCxnSpPr>
            <a:stCxn id="765" idx="2"/>
            <a:endCxn id="767" idx="0"/>
          </p:cNvCxnSpPr>
          <p:nvPr/>
        </p:nvCxnSpPr>
        <p:spPr>
          <a:xfrm rot="16200000" flipH="1">
            <a:off x="16804390" y="13742330"/>
            <a:ext cx="219630" cy="5439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58" idx="2"/>
            <a:endCxn id="787" idx="0"/>
          </p:cNvCxnSpPr>
          <p:nvPr/>
        </p:nvCxnSpPr>
        <p:spPr>
          <a:xfrm rot="16200000" flipH="1">
            <a:off x="16827813" y="9552151"/>
            <a:ext cx="216866" cy="27766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17861399" y="1104890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Искоренить маки (ваниль)</a:t>
            </a:r>
            <a:endParaRPr lang="ru-RU" sz="700" dirty="0"/>
          </a:p>
        </p:txBody>
      </p:sp>
      <p:sp>
        <p:nvSpPr>
          <p:cNvPr id="789" name="Прямоугольник 788"/>
          <p:cNvSpPr/>
          <p:nvPr/>
        </p:nvSpPr>
        <p:spPr>
          <a:xfrm>
            <a:off x="16745095" y="118183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Танжерский</a:t>
            </a:r>
            <a:r>
              <a:rPr lang="ru-RU" sz="700" dirty="0" smtClean="0"/>
              <a:t> анклав (ваниль)</a:t>
            </a:r>
            <a:endParaRPr lang="ru-RU" sz="700" dirty="0"/>
          </a:p>
        </p:txBody>
      </p:sp>
      <p:sp>
        <p:nvSpPr>
          <p:cNvPr id="790" name="Прямоугольник 789"/>
          <p:cNvSpPr/>
          <p:nvPr/>
        </p:nvSpPr>
        <p:spPr>
          <a:xfrm>
            <a:off x="17859335" y="1180532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Защита от стратегических бомбардировок (ваниль)</a:t>
            </a:r>
            <a:endParaRPr lang="ru-RU" sz="7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7859335" y="1259584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Защита от вторжения с моря (ваниль)</a:t>
            </a:r>
            <a:endParaRPr lang="ru-RU" sz="700" dirty="0"/>
          </a:p>
        </p:txBody>
      </p:sp>
      <p:cxnSp>
        <p:nvCxnSpPr>
          <p:cNvPr id="793" name="Соединительная линия уступом 792"/>
          <p:cNvCxnSpPr>
            <a:stCxn id="787" idx="2"/>
            <a:endCxn id="789" idx="0"/>
          </p:cNvCxnSpPr>
          <p:nvPr/>
        </p:nvCxnSpPr>
        <p:spPr>
          <a:xfrm rot="5400000">
            <a:off x="17651710" y="11145448"/>
            <a:ext cx="229401" cy="11163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Прямоугольник 795"/>
          <p:cNvSpPr/>
          <p:nvPr/>
        </p:nvSpPr>
        <p:spPr>
          <a:xfrm>
            <a:off x="18973574" y="1181338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Потребовать французскую (ваниль)</a:t>
            </a:r>
            <a:endParaRPr lang="ru-RU" sz="700" dirty="0"/>
          </a:p>
        </p:txBody>
      </p:sp>
      <p:sp>
        <p:nvSpPr>
          <p:cNvPr id="797" name="Прямоугольник 796"/>
          <p:cNvSpPr/>
          <p:nvPr/>
        </p:nvSpPr>
        <p:spPr>
          <a:xfrm>
            <a:off x="18973574" y="1258550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Отвоевать </a:t>
            </a:r>
            <a:r>
              <a:rPr lang="ru-RU" sz="700" dirty="0" err="1" smtClean="0"/>
              <a:t>Гибраалтар</a:t>
            </a:r>
            <a:r>
              <a:rPr lang="ru-RU" sz="700" dirty="0" smtClean="0"/>
              <a:t> (ваниль)</a:t>
            </a:r>
            <a:endParaRPr lang="ru-RU" sz="700" dirty="0"/>
          </a:p>
        </p:txBody>
      </p:sp>
      <p:sp>
        <p:nvSpPr>
          <p:cNvPr id="798" name="Прямоугольник 797"/>
          <p:cNvSpPr/>
          <p:nvPr/>
        </p:nvSpPr>
        <p:spPr>
          <a:xfrm>
            <a:off x="18435250" y="1335761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Заявить претензию на западную Африку (ваниль)</a:t>
            </a:r>
            <a:endParaRPr lang="ru-RU" sz="700" dirty="0"/>
          </a:p>
        </p:txBody>
      </p:sp>
      <p:cxnSp>
        <p:nvCxnSpPr>
          <p:cNvPr id="799" name="Соединительная линия уступом 798"/>
          <p:cNvCxnSpPr>
            <a:stCxn id="787" idx="2"/>
            <a:endCxn id="796" idx="0"/>
          </p:cNvCxnSpPr>
          <p:nvPr/>
        </p:nvCxnSpPr>
        <p:spPr>
          <a:xfrm rot="16200000" flipH="1">
            <a:off x="18768406" y="11145055"/>
            <a:ext cx="224486" cy="1112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798" idx="0"/>
          </p:cNvCxnSpPr>
          <p:nvPr/>
        </p:nvCxnSpPr>
        <p:spPr>
          <a:xfrm rot="16200000" flipH="1">
            <a:off x="17727128" y="12186333"/>
            <a:ext cx="1768719" cy="573851"/>
          </a:xfrm>
          <a:prstGeom prst="bentConnector3">
            <a:avLst>
              <a:gd name="adj1" fmla="val 653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Прямая со стрелкой 806"/>
          <p:cNvCxnSpPr>
            <a:stCxn id="790" idx="2"/>
            <a:endCxn id="791" idx="0"/>
          </p:cNvCxnSpPr>
          <p:nvPr/>
        </p:nvCxnSpPr>
        <p:spPr>
          <a:xfrm>
            <a:off x="18322498" y="12345323"/>
            <a:ext cx="0" cy="2505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Прямая со стрелкой 809"/>
          <p:cNvCxnSpPr>
            <a:stCxn id="796" idx="2"/>
            <a:endCxn id="797" idx="0"/>
          </p:cNvCxnSpPr>
          <p:nvPr/>
        </p:nvCxnSpPr>
        <p:spPr>
          <a:xfrm>
            <a:off x="19436737" y="12353386"/>
            <a:ext cx="0" cy="2321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4" name="Прямоугольник 813"/>
          <p:cNvSpPr/>
          <p:nvPr/>
        </p:nvSpPr>
        <p:spPr>
          <a:xfrm>
            <a:off x="16176946" y="87430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Синте</a:t>
            </a:r>
            <a:r>
              <a:rPr lang="ru-RU" sz="600" dirty="0" smtClean="0"/>
              <a:t>з </a:t>
            </a:r>
            <a:r>
              <a:rPr lang="ru-RU" sz="600" dirty="0" err="1" smtClean="0"/>
              <a:t>фалангизма</a:t>
            </a:r>
            <a:r>
              <a:rPr lang="ru-RU" sz="600" dirty="0" smtClean="0"/>
              <a:t> и капитализма (наше)</a:t>
            </a:r>
            <a:endParaRPr lang="ru-RU" sz="600" dirty="0"/>
          </a:p>
        </p:txBody>
      </p:sp>
      <p:cxnSp>
        <p:nvCxnSpPr>
          <p:cNvPr id="815" name="Соединительная линия уступом 814"/>
          <p:cNvCxnSpPr>
            <a:stCxn id="363" idx="2"/>
            <a:endCxn id="814" idx="0"/>
          </p:cNvCxnSpPr>
          <p:nvPr/>
        </p:nvCxnSpPr>
        <p:spPr>
          <a:xfrm rot="16200000" flipH="1">
            <a:off x="15875159" y="7978069"/>
            <a:ext cx="983817" cy="546083"/>
          </a:xfrm>
          <a:prstGeom prst="bentConnector3">
            <a:avLst>
              <a:gd name="adj1" fmla="val 1118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Прямоугольник 818"/>
          <p:cNvSpPr/>
          <p:nvPr/>
        </p:nvSpPr>
        <p:spPr>
          <a:xfrm>
            <a:off x="13067947" y="321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00" dirty="0"/>
              <a:t>Между тем экономическая ситуация не улучшилась в основном из-за проводившейся катастрофической автаркической и интервенционистской экономической политики . [ 53 ] В результате было жутким распределением производственных ресурсов, а также доказательство неисправной системы в том , что сразу же появилось, вне регулируемого рынка (и рационов </a:t>
            </a:r>
            <a:r>
              <a:rPr lang="ru-RU" sz="100" dirty="0" err="1"/>
              <a:t>картов</a:t>
            </a:r>
            <a:r>
              <a:rPr lang="ru-RU" sz="100" dirty="0"/>
              <a:t> ), черный рынка, известные как " черный рынок », к которой продукты были распределены по каналам, так как там они достигли более высоких цен. [ 54 ]</a:t>
            </a:r>
            <a:br>
              <a:rPr lang="ru-RU" sz="100" dirty="0"/>
            </a:br>
            <a:r>
              <a:rPr lang="ru-RU" sz="100" dirty="0"/>
              <a:t>Таким образом, применение автаркической и интервенционистской политики на службе «военного имперского государства» вызвало «глубокую экономическую депрессию, которая длилась более десяти лет». [ 55 ] Произошел резкий спад сельскохозяйственного производства, который вызвал очень серьезный голод [ 55 ], и только когда во второй половине 1940-х годов дефицит стал катастрофическим, генерал Франко разрешил импорт продуктов питания, так что только благодаря Аргентине и Американская пшеница, Испания была спасена от тотальной продовольственной катастрофы. [ 56 ]</a:t>
            </a:r>
            <a:br>
              <a:rPr lang="ru-RU" sz="100" dirty="0"/>
            </a:br>
            <a:r>
              <a:rPr lang="ru-RU" sz="100" dirty="0"/>
              <a:t>Ухудшились условия жизни и труда поденщиков, бедных крестьян, промышленных рабочих и обслуживающего персонала, резко снизилась реальная заработная плата. [ 57 ] Процесс индустриализации, который Испания переживала со второго десятилетия двадцатого века, был прерван, и восстановить промышленный уровень 1935 года можно было только через пятнадцать лет после окончания войны, в 1955 году. [ 58 ] Он выстрелил. рост инфляции из-за большого дефицита бюджета, финансируемого за счет выпуска залогового долга, который был взят на себя частными банками, которые могли немедленно преобразовать его в наличные (</a:t>
            </a:r>
            <a:r>
              <a:rPr lang="ru-RU" sz="100" dirty="0" err="1"/>
              <a:t>монетизировать</a:t>
            </a:r>
            <a:r>
              <a:rPr lang="ru-RU" sz="100" dirty="0"/>
              <a:t>) в Банке Испании. [ 59] Историк экономики Карлос </a:t>
            </a:r>
            <a:r>
              <a:rPr lang="ru-RU" sz="100" dirty="0" err="1"/>
              <a:t>Барсиела</a:t>
            </a:r>
            <a:r>
              <a:rPr lang="ru-RU" sz="100" dirty="0"/>
              <a:t>, подводя итоги лет автаркии Франко, подчеркнул, что «потребление населения, включая предметы первой необходимости, резко упало, а голод вызвал у миллионов испанцев» [ 60 ], и поэтому делает вывод, что «потребление населения, включая предметы первой необходимости, резко упало». эволюция испанской экономики в 1940-х годах была катастрофической ». [ 61 ]</a:t>
            </a:r>
            <a:endParaRPr lang="ru-RU" sz="100" dirty="0"/>
          </a:p>
        </p:txBody>
      </p:sp>
      <p:cxnSp>
        <p:nvCxnSpPr>
          <p:cNvPr id="820" name="Соединительная линия уступом 819"/>
          <p:cNvCxnSpPr>
            <a:stCxn id="635" idx="2"/>
            <a:endCxn id="591" idx="0"/>
          </p:cNvCxnSpPr>
          <p:nvPr/>
        </p:nvCxnSpPr>
        <p:spPr>
          <a:xfrm rot="5400000">
            <a:off x="20364367" y="-8840350"/>
            <a:ext cx="214812" cy="2412894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635" idx="2"/>
            <a:endCxn id="592" idx="0"/>
          </p:cNvCxnSpPr>
          <p:nvPr/>
        </p:nvCxnSpPr>
        <p:spPr>
          <a:xfrm rot="5400000">
            <a:off x="20923436" y="-8272287"/>
            <a:ext cx="223807" cy="230018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Соединительная линия уступом 825"/>
          <p:cNvCxnSpPr>
            <a:stCxn id="635" idx="2"/>
            <a:endCxn id="640" idx="0"/>
          </p:cNvCxnSpPr>
          <p:nvPr/>
        </p:nvCxnSpPr>
        <p:spPr>
          <a:xfrm rot="5400000">
            <a:off x="21486157" y="-7714384"/>
            <a:ext cx="218989" cy="2188118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124"/>
          <p:cNvCxnSpPr>
            <a:stCxn id="156" idx="2"/>
            <a:endCxn id="189" idx="0"/>
          </p:cNvCxnSpPr>
          <p:nvPr/>
        </p:nvCxnSpPr>
        <p:spPr>
          <a:xfrm rot="16200000" flipH="1">
            <a:off x="19381328" y="10393048"/>
            <a:ext cx="250431" cy="10541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33145</TotalTime>
  <Words>3776</Words>
  <Application>Microsoft Office PowerPoint</Application>
  <PresentationFormat>Произвольный</PresentationFormat>
  <Paragraphs>270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1975</cp:revision>
  <dcterms:created xsi:type="dcterms:W3CDTF">2018-10-23T08:09:21Z</dcterms:created>
  <dcterms:modified xsi:type="dcterms:W3CDTF">2021-08-26T09:52:54Z</dcterms:modified>
</cp:coreProperties>
</file>