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6374" autoAdjust="0"/>
  </p:normalViewPr>
  <p:slideViewPr>
    <p:cSldViewPr snapToGrid="0">
      <p:cViewPr>
        <p:scale>
          <a:sx n="30" d="100"/>
          <a:sy n="30" d="100"/>
        </p:scale>
        <p:origin x="492" y="-450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25.05.2023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25.05.2023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25.05.2023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25.05.2023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25.05.2023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25.05.2023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ru.wikipedia.org/w/index.php?title=%D0%98%D0%BD%D0%B4%D0%B8%D0%B2%D0%B8%D0%B4%D1%83%D0%B0%D0%BB%D1%8C%D0%BD%D1%8B%D0%B9_%D1%82%D0%B5%D1%80%D1%80%D0%BE%D1%80&amp;action=edit&amp;redlink=1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en.wikipedia.org/wiki/Individual_terro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Прямоугольник 332"/>
          <p:cNvSpPr/>
          <p:nvPr/>
        </p:nvSpPr>
        <p:spPr>
          <a:xfrm>
            <a:off x="42529123" y="18653135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28" name="Прямоугольник 327"/>
          <p:cNvSpPr/>
          <p:nvPr/>
        </p:nvSpPr>
        <p:spPr>
          <a:xfrm>
            <a:off x="43570901" y="18657685"/>
            <a:ext cx="1057959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29" name="Прямоугольник 328"/>
          <p:cNvSpPr/>
          <p:nvPr/>
        </p:nvSpPr>
        <p:spPr>
          <a:xfrm>
            <a:off x="28610816" y="18749060"/>
            <a:ext cx="1057959" cy="1080000"/>
          </a:xfrm>
          <a:prstGeom prst="rect">
            <a:avLst/>
          </a:prstGeom>
          <a:solidFill>
            <a:srgbClr val="7030A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31" name="Прямоугольник 330"/>
          <p:cNvSpPr/>
          <p:nvPr/>
        </p:nvSpPr>
        <p:spPr>
          <a:xfrm>
            <a:off x="29663969" y="18748101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30" name="Прямоугольник 329"/>
          <p:cNvSpPr/>
          <p:nvPr/>
        </p:nvSpPr>
        <p:spPr>
          <a:xfrm>
            <a:off x="28611788" y="13535232"/>
            <a:ext cx="1057959" cy="1080000"/>
          </a:xfrm>
          <a:prstGeom prst="rect">
            <a:avLst/>
          </a:prstGeom>
          <a:solidFill>
            <a:srgbClr val="7030A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32" name="Прямоугольник 331"/>
          <p:cNvSpPr/>
          <p:nvPr/>
        </p:nvSpPr>
        <p:spPr>
          <a:xfrm>
            <a:off x="29664941" y="13540739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10" name="Прямоугольник 309"/>
          <p:cNvSpPr/>
          <p:nvPr/>
        </p:nvSpPr>
        <p:spPr>
          <a:xfrm>
            <a:off x="13380107" y="4354774"/>
            <a:ext cx="1465401" cy="83894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b="1" dirty="0"/>
              <a:t>109 фокусов</a:t>
            </a:r>
            <a:endParaRPr lang="en-US" sz="2400" b="1" dirty="0"/>
          </a:p>
        </p:txBody>
      </p:sp>
      <p:sp>
        <p:nvSpPr>
          <p:cNvPr id="601" name="Прямоугольник 600"/>
          <p:cNvSpPr/>
          <p:nvPr/>
        </p:nvSpPr>
        <p:spPr>
          <a:xfrm>
            <a:off x="35680767" y="5697165"/>
            <a:ext cx="791837" cy="473003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/>
              <a:t>4</a:t>
            </a:r>
          </a:p>
        </p:txBody>
      </p:sp>
      <p:sp>
        <p:nvSpPr>
          <p:cNvPr id="454" name="Овал 453"/>
          <p:cNvSpPr/>
          <p:nvPr/>
        </p:nvSpPr>
        <p:spPr>
          <a:xfrm>
            <a:off x="3359708" y="1026878"/>
            <a:ext cx="2806675" cy="355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СОБЫТИЕ</a:t>
            </a:r>
          </a:p>
        </p:txBody>
      </p:sp>
      <p:sp>
        <p:nvSpPr>
          <p:cNvPr id="462" name="Прямоугольник 461"/>
          <p:cNvSpPr/>
          <p:nvPr/>
        </p:nvSpPr>
        <p:spPr>
          <a:xfrm rot="16200000">
            <a:off x="4621816" y="7764373"/>
            <a:ext cx="1080000" cy="479179"/>
          </a:xfrm>
          <a:prstGeom prst="rect">
            <a:avLst/>
          </a:prstGeom>
          <a:solidFill>
            <a:srgbClr val="00B05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/>
          <a:p>
            <a:pPr algn="ctr"/>
            <a:r>
              <a:rPr lang="ru-RU" sz="1600" dirty="0">
                <a:solidFill>
                  <a:schemeClr val="bg1"/>
                </a:solidFill>
              </a:rPr>
              <a:t>Миссия на вырубку</a:t>
            </a:r>
          </a:p>
        </p:txBody>
      </p:sp>
      <p:sp>
        <p:nvSpPr>
          <p:cNvPr id="471" name="Прямоугольник 470"/>
          <p:cNvSpPr/>
          <p:nvPr/>
        </p:nvSpPr>
        <p:spPr>
          <a:xfrm>
            <a:off x="2516337" y="746396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Основать Непальский банк</a:t>
            </a:r>
          </a:p>
        </p:txBody>
      </p:sp>
      <p:sp>
        <p:nvSpPr>
          <p:cNvPr id="475" name="Прямоугольник 474"/>
          <p:cNvSpPr/>
          <p:nvPr/>
        </p:nvSpPr>
        <p:spPr>
          <a:xfrm>
            <a:off x="15681" y="91824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Ввести новые банкноты</a:t>
            </a:r>
          </a:p>
        </p:txBody>
      </p:sp>
      <p:sp>
        <p:nvSpPr>
          <p:cNvPr id="476" name="Прямоугольник 475"/>
          <p:cNvSpPr/>
          <p:nvPr/>
        </p:nvSpPr>
        <p:spPr>
          <a:xfrm>
            <a:off x="2033" y="1269386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Факультет ядерной физики в Калькутте</a:t>
            </a:r>
          </a:p>
        </p:txBody>
      </p:sp>
      <p:sp>
        <p:nvSpPr>
          <p:cNvPr id="478" name="Прямоугольник 477"/>
          <p:cNvSpPr/>
          <p:nvPr/>
        </p:nvSpPr>
        <p:spPr>
          <a:xfrm>
            <a:off x="5401407" y="577179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Колледж Три </a:t>
            </a:r>
            <a:r>
              <a:rPr lang="ru-RU" sz="1400" dirty="0" err="1"/>
              <a:t>Чандра</a:t>
            </a:r>
            <a:endParaRPr lang="ru-RU" sz="1400" dirty="0"/>
          </a:p>
        </p:txBody>
      </p:sp>
      <p:sp>
        <p:nvSpPr>
          <p:cNvPr id="479" name="Прямоугольник 478"/>
          <p:cNvSpPr/>
          <p:nvPr/>
        </p:nvSpPr>
        <p:spPr>
          <a:xfrm>
            <a:off x="2516337" y="91824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Кирпичные заводы</a:t>
            </a:r>
          </a:p>
        </p:txBody>
      </p:sp>
      <p:sp>
        <p:nvSpPr>
          <p:cNvPr id="483" name="Прямоугольник 482"/>
          <p:cNvSpPr/>
          <p:nvPr/>
        </p:nvSpPr>
        <p:spPr>
          <a:xfrm>
            <a:off x="7846750" y="91824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чайные плантации</a:t>
            </a:r>
          </a:p>
        </p:txBody>
      </p:sp>
      <p:sp>
        <p:nvSpPr>
          <p:cNvPr id="487" name="Прямоугольник 486"/>
          <p:cNvSpPr/>
          <p:nvPr/>
        </p:nvSpPr>
        <p:spPr>
          <a:xfrm>
            <a:off x="5401407" y="746139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Вырубка лесов</a:t>
            </a:r>
          </a:p>
        </p:txBody>
      </p:sp>
      <p:sp>
        <p:nvSpPr>
          <p:cNvPr id="489" name="Прямоугольник 488"/>
          <p:cNvSpPr/>
          <p:nvPr/>
        </p:nvSpPr>
        <p:spPr>
          <a:xfrm>
            <a:off x="5401407" y="91824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Развить транспортную инфраструктуру</a:t>
            </a:r>
          </a:p>
        </p:txBody>
      </p:sp>
      <p:sp>
        <p:nvSpPr>
          <p:cNvPr id="490" name="Прямоугольник 489"/>
          <p:cNvSpPr/>
          <p:nvPr/>
        </p:nvSpPr>
        <p:spPr>
          <a:xfrm>
            <a:off x="1258169" y="161885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железа</a:t>
            </a:r>
          </a:p>
        </p:txBody>
      </p:sp>
      <p:sp>
        <p:nvSpPr>
          <p:cNvPr id="491" name="Прямоугольник 490"/>
          <p:cNvSpPr/>
          <p:nvPr/>
        </p:nvSpPr>
        <p:spPr>
          <a:xfrm>
            <a:off x="7846750" y="11033483"/>
            <a:ext cx="2115918" cy="108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Организация сельскохозяйственной палаты </a:t>
            </a:r>
            <a:r>
              <a:rPr lang="ru-RU" sz="700" dirty="0"/>
              <a:t>(По его указанию была создана </a:t>
            </a:r>
            <a:r>
              <a:rPr lang="ru-RU" sz="700" dirty="0" err="1"/>
              <a:t>Сельскохозяйственнаяпалата</a:t>
            </a:r>
            <a:r>
              <a:rPr lang="ru-RU" sz="700" dirty="0"/>
              <a:t>, которая должна была разрабатывать </a:t>
            </a:r>
            <a:r>
              <a:rPr lang="ru-RU" sz="700" dirty="0" err="1"/>
              <a:t>сельскохозяйственныепроекты</a:t>
            </a:r>
            <a:r>
              <a:rPr lang="ru-RU" sz="700" dirty="0"/>
              <a:t>.)</a:t>
            </a:r>
            <a:endParaRPr lang="ru-RU" sz="1400" dirty="0"/>
          </a:p>
        </p:txBody>
      </p:sp>
      <p:sp>
        <p:nvSpPr>
          <p:cNvPr id="493" name="Прямоугольник 492"/>
          <p:cNvSpPr/>
          <p:nvPr/>
        </p:nvSpPr>
        <p:spPr>
          <a:xfrm>
            <a:off x="2516337" y="1103348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Применить промышленный подход</a:t>
            </a:r>
          </a:p>
        </p:txBody>
      </p:sp>
      <p:sp>
        <p:nvSpPr>
          <p:cNvPr id="494" name="Прямоугольник 493"/>
          <p:cNvSpPr/>
          <p:nvPr/>
        </p:nvSpPr>
        <p:spPr>
          <a:xfrm>
            <a:off x="7846750" y="746396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Непальская фанерная и шпульная фабрика</a:t>
            </a:r>
          </a:p>
        </p:txBody>
      </p:sp>
      <p:sp>
        <p:nvSpPr>
          <p:cNvPr id="495" name="Прямоугольник 494"/>
          <p:cNvSpPr/>
          <p:nvPr/>
        </p:nvSpPr>
        <p:spPr>
          <a:xfrm>
            <a:off x="0" y="1103348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Отправить студентов для института Калькутты</a:t>
            </a:r>
          </a:p>
        </p:txBody>
      </p:sp>
      <p:sp>
        <p:nvSpPr>
          <p:cNvPr id="496" name="Прямоугольник 495"/>
          <p:cNvSpPr/>
          <p:nvPr/>
        </p:nvSpPr>
        <p:spPr>
          <a:xfrm>
            <a:off x="2033" y="144666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Расширишь правительственную железную дорогу</a:t>
            </a:r>
          </a:p>
        </p:txBody>
      </p:sp>
      <p:cxnSp>
        <p:nvCxnSpPr>
          <p:cNvPr id="497" name="Соединительная линия уступом 496"/>
          <p:cNvCxnSpPr>
            <a:stCxn id="478" idx="2"/>
            <a:endCxn id="471" idx="0"/>
          </p:cNvCxnSpPr>
          <p:nvPr/>
        </p:nvCxnSpPr>
        <p:spPr>
          <a:xfrm rot="5400000">
            <a:off x="4710748" y="5715342"/>
            <a:ext cx="612166" cy="28850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Соединительная линия уступом 498"/>
          <p:cNvCxnSpPr>
            <a:stCxn id="478" idx="2"/>
            <a:endCxn id="494" idx="0"/>
          </p:cNvCxnSpPr>
          <p:nvPr/>
        </p:nvCxnSpPr>
        <p:spPr>
          <a:xfrm rot="16200000" flipH="1">
            <a:off x="7375954" y="5935205"/>
            <a:ext cx="612166" cy="244534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Соединительная линия уступом 499"/>
          <p:cNvCxnSpPr>
            <a:cxnSpLocks/>
            <a:stCxn id="471" idx="2"/>
            <a:endCxn id="475" idx="0"/>
          </p:cNvCxnSpPr>
          <p:nvPr/>
        </p:nvCxnSpPr>
        <p:spPr>
          <a:xfrm rot="5400000">
            <a:off x="2004748" y="7612852"/>
            <a:ext cx="638441" cy="250065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Соединительная линия уступом 503"/>
          <p:cNvCxnSpPr>
            <a:stCxn id="489" idx="2"/>
            <a:endCxn id="491" idx="0"/>
          </p:cNvCxnSpPr>
          <p:nvPr/>
        </p:nvCxnSpPr>
        <p:spPr>
          <a:xfrm rot="16200000" flipH="1">
            <a:off x="7296496" y="9425270"/>
            <a:ext cx="771082" cy="244534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Прямая со стрелкой 504"/>
          <p:cNvCxnSpPr>
            <a:stCxn id="478" idx="2"/>
            <a:endCxn id="487" idx="0"/>
          </p:cNvCxnSpPr>
          <p:nvPr/>
        </p:nvCxnSpPr>
        <p:spPr>
          <a:xfrm>
            <a:off x="6459366" y="6851794"/>
            <a:ext cx="0" cy="6096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Прямая со стрелкой 506"/>
          <p:cNvCxnSpPr>
            <a:stCxn id="487" idx="2"/>
            <a:endCxn id="489" idx="0"/>
          </p:cNvCxnSpPr>
          <p:nvPr/>
        </p:nvCxnSpPr>
        <p:spPr>
          <a:xfrm>
            <a:off x="6459366" y="8541395"/>
            <a:ext cx="0" cy="6410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Прямая со стрелкой 508"/>
          <p:cNvCxnSpPr>
            <a:stCxn id="471" idx="2"/>
            <a:endCxn id="479" idx="0"/>
          </p:cNvCxnSpPr>
          <p:nvPr/>
        </p:nvCxnSpPr>
        <p:spPr>
          <a:xfrm>
            <a:off x="3574296" y="8543960"/>
            <a:ext cx="0" cy="63844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Соединительная линия уступом 518"/>
          <p:cNvCxnSpPr>
            <a:stCxn id="489" idx="2"/>
            <a:endCxn id="495" idx="0"/>
          </p:cNvCxnSpPr>
          <p:nvPr/>
        </p:nvCxnSpPr>
        <p:spPr>
          <a:xfrm rot="5400000">
            <a:off x="3373122" y="7947239"/>
            <a:ext cx="771082" cy="54014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Соединительная линия уступом 519"/>
          <p:cNvCxnSpPr>
            <a:stCxn id="487" idx="2"/>
            <a:endCxn id="483" idx="0"/>
          </p:cNvCxnSpPr>
          <p:nvPr/>
        </p:nvCxnSpPr>
        <p:spPr>
          <a:xfrm rot="16200000" flipH="1">
            <a:off x="7361534" y="7639226"/>
            <a:ext cx="641006" cy="244534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2" name="Прямоугольник 521"/>
          <p:cNvSpPr/>
          <p:nvPr/>
        </p:nvSpPr>
        <p:spPr>
          <a:xfrm>
            <a:off x="10598772" y="746139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Укрепить торговые отношения с Индией и Британией</a:t>
            </a:r>
          </a:p>
        </p:txBody>
      </p:sp>
      <p:sp>
        <p:nvSpPr>
          <p:cNvPr id="523" name="Прямоугольник 522"/>
          <p:cNvSpPr/>
          <p:nvPr/>
        </p:nvSpPr>
        <p:spPr>
          <a:xfrm>
            <a:off x="10598772" y="918240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Британские оружейные заводы</a:t>
            </a:r>
          </a:p>
        </p:txBody>
      </p:sp>
      <p:cxnSp>
        <p:nvCxnSpPr>
          <p:cNvPr id="524" name="Соединительная линия уступом 523"/>
          <p:cNvCxnSpPr>
            <a:stCxn id="478" idx="2"/>
            <a:endCxn id="522" idx="0"/>
          </p:cNvCxnSpPr>
          <p:nvPr/>
        </p:nvCxnSpPr>
        <p:spPr>
          <a:xfrm rot="16200000" flipH="1">
            <a:off x="8753248" y="4557911"/>
            <a:ext cx="609600" cy="519736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Прямая со стрелкой 524"/>
          <p:cNvCxnSpPr>
            <a:stCxn id="522" idx="2"/>
            <a:endCxn id="523" idx="0"/>
          </p:cNvCxnSpPr>
          <p:nvPr/>
        </p:nvCxnSpPr>
        <p:spPr>
          <a:xfrm>
            <a:off x="11656731" y="8541394"/>
            <a:ext cx="0" cy="6410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6" name="Прямоугольник 525"/>
          <p:cNvSpPr/>
          <p:nvPr/>
        </p:nvSpPr>
        <p:spPr>
          <a:xfrm>
            <a:off x="7846750" y="1269386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сельское хозяйство</a:t>
            </a:r>
          </a:p>
        </p:txBody>
      </p:sp>
      <p:cxnSp>
        <p:nvCxnSpPr>
          <p:cNvPr id="528" name="Прямая со стрелкой 527"/>
          <p:cNvCxnSpPr>
            <a:stCxn id="491" idx="2"/>
            <a:endCxn id="526" idx="0"/>
          </p:cNvCxnSpPr>
          <p:nvPr/>
        </p:nvCxnSpPr>
        <p:spPr>
          <a:xfrm>
            <a:off x="8904709" y="12113483"/>
            <a:ext cx="0" cy="58038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>
            <a:stCxn id="493" idx="3"/>
            <a:endCxn id="491" idx="1"/>
          </p:cNvCxnSpPr>
          <p:nvPr/>
        </p:nvCxnSpPr>
        <p:spPr>
          <a:xfrm>
            <a:off x="4632255" y="11573482"/>
            <a:ext cx="3214495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Прямоугольник 51"/>
          <p:cNvSpPr/>
          <p:nvPr/>
        </p:nvSpPr>
        <p:spPr>
          <a:xfrm>
            <a:off x="2516338" y="144666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Химическая промышленность Непала</a:t>
            </a:r>
          </a:p>
        </p:txBody>
      </p:sp>
      <p:sp>
        <p:nvSpPr>
          <p:cNvPr id="56" name="Прямоугольник 55"/>
          <p:cNvSpPr/>
          <p:nvPr/>
        </p:nvSpPr>
        <p:spPr>
          <a:xfrm>
            <a:off x="18239159" y="577179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Непальская королевская армия</a:t>
            </a:r>
          </a:p>
        </p:txBody>
      </p:sp>
      <p:sp>
        <p:nvSpPr>
          <p:cNvPr id="58" name="Прямоугольник 57"/>
          <p:cNvSpPr/>
          <p:nvPr/>
        </p:nvSpPr>
        <p:spPr>
          <a:xfrm>
            <a:off x="15373079" y="746139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Батальоны </a:t>
            </a:r>
            <a:r>
              <a:rPr lang="ru-RU" sz="1400" dirty="0" err="1"/>
              <a:t>Гуркхов</a:t>
            </a:r>
            <a:endParaRPr lang="ru-RU" sz="1400" dirty="0"/>
          </a:p>
        </p:txBody>
      </p:sp>
      <p:cxnSp>
        <p:nvCxnSpPr>
          <p:cNvPr id="59" name="Соединительная линия уступом 58"/>
          <p:cNvCxnSpPr>
            <a:stCxn id="487" idx="2"/>
            <a:endCxn id="479" idx="0"/>
          </p:cNvCxnSpPr>
          <p:nvPr/>
        </p:nvCxnSpPr>
        <p:spPr>
          <a:xfrm rot="5400000">
            <a:off x="4696328" y="7419363"/>
            <a:ext cx="641006" cy="28850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56" idx="2"/>
            <a:endCxn id="65" idx="0"/>
          </p:cNvCxnSpPr>
          <p:nvPr/>
        </p:nvCxnSpPr>
        <p:spPr>
          <a:xfrm>
            <a:off x="19297118" y="6851793"/>
            <a:ext cx="0" cy="60960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Прямоугольник 64"/>
          <p:cNvSpPr/>
          <p:nvPr/>
        </p:nvSpPr>
        <p:spPr>
          <a:xfrm>
            <a:off x="18239159" y="746139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«Shree </a:t>
            </a:r>
            <a:r>
              <a:rPr lang="en-US" sz="1400" dirty="0" err="1"/>
              <a:t>Ganeshdal</a:t>
            </a:r>
            <a:r>
              <a:rPr lang="en-US" sz="1400" dirty="0"/>
              <a:t> Battalion»</a:t>
            </a:r>
            <a:endParaRPr lang="ru-RU" sz="1400" dirty="0"/>
          </a:p>
        </p:txBody>
      </p:sp>
      <p:sp>
        <p:nvSpPr>
          <p:cNvPr id="69" name="Прямоугольник 68"/>
          <p:cNvSpPr/>
          <p:nvPr/>
        </p:nvSpPr>
        <p:spPr>
          <a:xfrm>
            <a:off x="18239159" y="91824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«Shree Kali </a:t>
            </a:r>
            <a:r>
              <a:rPr lang="en-US" sz="1400" dirty="0" err="1"/>
              <a:t>Buksh</a:t>
            </a:r>
            <a:r>
              <a:rPr lang="en-US" sz="1400" dirty="0"/>
              <a:t> Battalion»</a:t>
            </a:r>
            <a:endParaRPr lang="ru-RU" sz="1400" dirty="0"/>
          </a:p>
        </p:txBody>
      </p:sp>
      <p:sp>
        <p:nvSpPr>
          <p:cNvPr id="70" name="Прямоугольник 69"/>
          <p:cNvSpPr/>
          <p:nvPr/>
        </p:nvSpPr>
        <p:spPr>
          <a:xfrm>
            <a:off x="21087463" y="746139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Офицерская стажировка в британской военной академии</a:t>
            </a:r>
          </a:p>
        </p:txBody>
      </p:sp>
      <p:cxnSp>
        <p:nvCxnSpPr>
          <p:cNvPr id="72" name="Соединительная линия уступом 71"/>
          <p:cNvCxnSpPr>
            <a:stCxn id="56" idx="2"/>
            <a:endCxn id="58" idx="0"/>
          </p:cNvCxnSpPr>
          <p:nvPr/>
        </p:nvCxnSpPr>
        <p:spPr>
          <a:xfrm rot="5400000">
            <a:off x="17559278" y="5723553"/>
            <a:ext cx="609601" cy="28660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Соединительная линия уступом 74"/>
          <p:cNvCxnSpPr>
            <a:stCxn id="56" idx="2"/>
            <a:endCxn id="70" idx="0"/>
          </p:cNvCxnSpPr>
          <p:nvPr/>
        </p:nvCxnSpPr>
        <p:spPr>
          <a:xfrm rot="16200000" flipH="1">
            <a:off x="20416470" y="5732441"/>
            <a:ext cx="609601" cy="284830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65" idx="2"/>
            <a:endCxn id="69" idx="0"/>
          </p:cNvCxnSpPr>
          <p:nvPr/>
        </p:nvCxnSpPr>
        <p:spPr>
          <a:xfrm>
            <a:off x="19297118" y="8541395"/>
            <a:ext cx="0" cy="6410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Прямоугольник 80"/>
          <p:cNvSpPr/>
          <p:nvPr/>
        </p:nvSpPr>
        <p:spPr>
          <a:xfrm>
            <a:off x="15373079" y="918240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Горные головорезы</a:t>
            </a:r>
          </a:p>
        </p:txBody>
      </p:sp>
      <p:cxnSp>
        <p:nvCxnSpPr>
          <p:cNvPr id="82" name="Прямая со стрелкой 81"/>
          <p:cNvCxnSpPr>
            <a:stCxn id="58" idx="2"/>
            <a:endCxn id="81" idx="0"/>
          </p:cNvCxnSpPr>
          <p:nvPr/>
        </p:nvCxnSpPr>
        <p:spPr>
          <a:xfrm>
            <a:off x="16431038" y="8541394"/>
            <a:ext cx="0" cy="6410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483" idx="2"/>
            <a:endCxn id="491" idx="0"/>
          </p:cNvCxnSpPr>
          <p:nvPr/>
        </p:nvCxnSpPr>
        <p:spPr>
          <a:xfrm>
            <a:off x="8904709" y="10262401"/>
            <a:ext cx="0" cy="7710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Прямоугольник 93"/>
          <p:cNvSpPr/>
          <p:nvPr/>
        </p:nvSpPr>
        <p:spPr>
          <a:xfrm>
            <a:off x="12982086" y="1103348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Трёхстороннее соглашение</a:t>
            </a:r>
          </a:p>
        </p:txBody>
      </p:sp>
      <p:cxnSp>
        <p:nvCxnSpPr>
          <p:cNvPr id="95" name="Соединительная линия уступом 94"/>
          <p:cNvCxnSpPr>
            <a:cxnSpLocks/>
            <a:stCxn id="58" idx="2"/>
            <a:endCxn id="397" idx="0"/>
          </p:cNvCxnSpPr>
          <p:nvPr/>
        </p:nvCxnSpPr>
        <p:spPr>
          <a:xfrm rot="5400000">
            <a:off x="14916958" y="7668320"/>
            <a:ext cx="641006" cy="23871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Соединительная линия уступом 97"/>
          <p:cNvCxnSpPr>
            <a:cxnSpLocks/>
            <a:stCxn id="522" idx="2"/>
            <a:endCxn id="397" idx="0"/>
          </p:cNvCxnSpPr>
          <p:nvPr/>
        </p:nvCxnSpPr>
        <p:spPr>
          <a:xfrm rot="16200000" flipH="1">
            <a:off x="12529804" y="7668320"/>
            <a:ext cx="641006" cy="23871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Прямоугольник 65"/>
          <p:cNvSpPr/>
          <p:nvPr/>
        </p:nvSpPr>
        <p:spPr>
          <a:xfrm>
            <a:off x="36472605" y="5687324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Диктатура премьер-министров Рана</a:t>
            </a:r>
          </a:p>
        </p:txBody>
      </p:sp>
      <p:sp>
        <p:nvSpPr>
          <p:cNvPr id="67" name="Прямоугольник 66"/>
          <p:cNvSpPr/>
          <p:nvPr/>
        </p:nvSpPr>
        <p:spPr>
          <a:xfrm>
            <a:off x="36472613" y="888824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Деятельность «Непальского народного собрания»</a:t>
            </a:r>
          </a:p>
        </p:txBody>
      </p:sp>
      <p:sp>
        <p:nvSpPr>
          <p:cNvPr id="71" name="Прямоугольник 70"/>
          <p:cNvSpPr/>
          <p:nvPr/>
        </p:nvSpPr>
        <p:spPr>
          <a:xfrm>
            <a:off x="22786552" y="13517922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Абсолютная поддержка Династии Шах</a:t>
            </a:r>
          </a:p>
        </p:txBody>
      </p:sp>
      <p:cxnSp>
        <p:nvCxnSpPr>
          <p:cNvPr id="79" name="Прямая со стрелкой 78"/>
          <p:cNvCxnSpPr>
            <a:stCxn id="495" idx="2"/>
            <a:endCxn id="476" idx="0"/>
          </p:cNvCxnSpPr>
          <p:nvPr/>
        </p:nvCxnSpPr>
        <p:spPr>
          <a:xfrm>
            <a:off x="1057959" y="12113483"/>
            <a:ext cx="2033" cy="58038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Соединительная линия уступом 83"/>
          <p:cNvCxnSpPr>
            <a:stCxn id="489" idx="2"/>
            <a:endCxn id="493" idx="0"/>
          </p:cNvCxnSpPr>
          <p:nvPr/>
        </p:nvCxnSpPr>
        <p:spPr>
          <a:xfrm rot="5400000">
            <a:off x="4631291" y="9205406"/>
            <a:ext cx="771081" cy="28850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Прямая со стрелкой 86"/>
          <p:cNvCxnSpPr>
            <a:stCxn id="479" idx="2"/>
            <a:endCxn id="493" idx="0"/>
          </p:cNvCxnSpPr>
          <p:nvPr/>
        </p:nvCxnSpPr>
        <p:spPr>
          <a:xfrm>
            <a:off x="3574296" y="10262401"/>
            <a:ext cx="0" cy="77108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Прямоугольник 89"/>
          <p:cNvSpPr/>
          <p:nvPr/>
        </p:nvSpPr>
        <p:spPr>
          <a:xfrm>
            <a:off x="5401406" y="144666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Основание государственных школ</a:t>
            </a:r>
          </a:p>
        </p:txBody>
      </p:sp>
      <p:cxnSp>
        <p:nvCxnSpPr>
          <p:cNvPr id="96" name="Прямая со стрелкой 95"/>
          <p:cNvCxnSpPr>
            <a:cxnSpLocks/>
            <a:stCxn id="493" idx="2"/>
            <a:endCxn id="437" idx="0"/>
          </p:cNvCxnSpPr>
          <p:nvPr/>
        </p:nvCxnSpPr>
        <p:spPr>
          <a:xfrm flipH="1">
            <a:off x="3574295" y="12113482"/>
            <a:ext cx="1" cy="5803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 стрелкой 96"/>
          <p:cNvCxnSpPr>
            <a:cxnSpLocks/>
            <a:stCxn id="437" idx="2"/>
            <a:endCxn id="52" idx="0"/>
          </p:cNvCxnSpPr>
          <p:nvPr/>
        </p:nvCxnSpPr>
        <p:spPr>
          <a:xfrm>
            <a:off x="3574295" y="13773864"/>
            <a:ext cx="2" cy="6928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Соединительная линия уступом 101"/>
          <p:cNvCxnSpPr>
            <a:stCxn id="491" idx="2"/>
            <a:endCxn id="135" idx="0"/>
          </p:cNvCxnSpPr>
          <p:nvPr/>
        </p:nvCxnSpPr>
        <p:spPr>
          <a:xfrm rot="5400000">
            <a:off x="7391846" y="11181002"/>
            <a:ext cx="580383" cy="244534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Соединительная линия уступом 105"/>
          <p:cNvCxnSpPr>
            <a:stCxn id="493" idx="2"/>
            <a:endCxn id="135" idx="0"/>
          </p:cNvCxnSpPr>
          <p:nvPr/>
        </p:nvCxnSpPr>
        <p:spPr>
          <a:xfrm rot="16200000" flipH="1">
            <a:off x="4726638" y="10961139"/>
            <a:ext cx="580384" cy="288506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Соединительная линия уступом 109"/>
          <p:cNvCxnSpPr>
            <a:cxnSpLocks/>
            <a:stCxn id="437" idx="2"/>
            <a:endCxn id="496" idx="0"/>
          </p:cNvCxnSpPr>
          <p:nvPr/>
        </p:nvCxnSpPr>
        <p:spPr>
          <a:xfrm rot="5400000">
            <a:off x="1970742" y="12863115"/>
            <a:ext cx="692804" cy="25143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Прямоугольник 112"/>
          <p:cNvSpPr/>
          <p:nvPr/>
        </p:nvSpPr>
        <p:spPr>
          <a:xfrm>
            <a:off x="3958872" y="161885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Основать </a:t>
            </a:r>
            <a:r>
              <a:rPr lang="ru-RU" sz="1400" dirty="0" err="1"/>
              <a:t>Трибхуванский</a:t>
            </a:r>
            <a:r>
              <a:rPr lang="ru-RU" sz="1400" dirty="0"/>
              <a:t> университет</a:t>
            </a:r>
          </a:p>
        </p:txBody>
      </p:sp>
      <p:cxnSp>
        <p:nvCxnSpPr>
          <p:cNvPr id="114" name="Соединительная линия уступом 113"/>
          <p:cNvCxnSpPr>
            <a:stCxn id="90" idx="2"/>
            <a:endCxn id="113" idx="0"/>
          </p:cNvCxnSpPr>
          <p:nvPr/>
        </p:nvCxnSpPr>
        <p:spPr>
          <a:xfrm rot="5400000">
            <a:off x="5417152" y="15146347"/>
            <a:ext cx="641893" cy="14425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Соединительная линия уступом 116"/>
          <p:cNvCxnSpPr>
            <a:stCxn id="52" idx="2"/>
            <a:endCxn id="113" idx="0"/>
          </p:cNvCxnSpPr>
          <p:nvPr/>
        </p:nvCxnSpPr>
        <p:spPr>
          <a:xfrm rot="16200000" flipH="1">
            <a:off x="3974618" y="15146347"/>
            <a:ext cx="641893" cy="14425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Прямоугольник 119"/>
          <p:cNvSpPr/>
          <p:nvPr/>
        </p:nvSpPr>
        <p:spPr>
          <a:xfrm>
            <a:off x="10598772" y="1269386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мастерские</a:t>
            </a:r>
          </a:p>
        </p:txBody>
      </p:sp>
      <p:cxnSp>
        <p:nvCxnSpPr>
          <p:cNvPr id="121" name="Соединительная линия уступом 120"/>
          <p:cNvCxnSpPr>
            <a:stCxn id="491" idx="2"/>
            <a:endCxn id="120" idx="0"/>
          </p:cNvCxnSpPr>
          <p:nvPr/>
        </p:nvCxnSpPr>
        <p:spPr>
          <a:xfrm rot="16200000" flipH="1">
            <a:off x="9990529" y="11027663"/>
            <a:ext cx="580383" cy="27520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Прямоугольник 125"/>
          <p:cNvSpPr/>
          <p:nvPr/>
        </p:nvSpPr>
        <p:spPr>
          <a:xfrm>
            <a:off x="25052076" y="8888245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Сговор старых династий и младших семей</a:t>
            </a:r>
          </a:p>
        </p:txBody>
      </p:sp>
      <p:sp>
        <p:nvSpPr>
          <p:cNvPr id="127" name="Прямоугольник 126"/>
          <p:cNvSpPr/>
          <p:nvPr/>
        </p:nvSpPr>
        <p:spPr>
          <a:xfrm>
            <a:off x="36476452" y="7221335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Основать Промышленный совет и законы </a:t>
            </a:r>
          </a:p>
        </p:txBody>
      </p:sp>
      <p:sp>
        <p:nvSpPr>
          <p:cNvPr id="128" name="Прямоугольник 127"/>
          <p:cNvSpPr/>
          <p:nvPr/>
        </p:nvSpPr>
        <p:spPr>
          <a:xfrm>
            <a:off x="7846751" y="144666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Постройка водных каналов</a:t>
            </a:r>
          </a:p>
        </p:txBody>
      </p:sp>
      <p:cxnSp>
        <p:nvCxnSpPr>
          <p:cNvPr id="129" name="Прямая со стрелкой 128"/>
          <p:cNvCxnSpPr>
            <a:stCxn id="526" idx="2"/>
            <a:endCxn id="128" idx="0"/>
          </p:cNvCxnSpPr>
          <p:nvPr/>
        </p:nvCxnSpPr>
        <p:spPr>
          <a:xfrm>
            <a:off x="8904709" y="13773866"/>
            <a:ext cx="1" cy="69280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Прямоугольник 131"/>
          <p:cNvSpPr/>
          <p:nvPr/>
        </p:nvSpPr>
        <p:spPr>
          <a:xfrm>
            <a:off x="10598772" y="161885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Хлопковые мельницы</a:t>
            </a:r>
          </a:p>
        </p:txBody>
      </p:sp>
      <p:sp>
        <p:nvSpPr>
          <p:cNvPr id="135" name="Прямоугольник 134"/>
          <p:cNvSpPr/>
          <p:nvPr/>
        </p:nvSpPr>
        <p:spPr>
          <a:xfrm>
            <a:off x="5401406" y="1269386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Открытие фабрик бытового сектора</a:t>
            </a:r>
          </a:p>
        </p:txBody>
      </p:sp>
      <p:cxnSp>
        <p:nvCxnSpPr>
          <p:cNvPr id="138" name="Прямая со стрелкой 137"/>
          <p:cNvCxnSpPr>
            <a:stCxn id="135" idx="2"/>
            <a:endCxn id="90" idx="0"/>
          </p:cNvCxnSpPr>
          <p:nvPr/>
        </p:nvCxnSpPr>
        <p:spPr>
          <a:xfrm>
            <a:off x="6459365" y="13773866"/>
            <a:ext cx="0" cy="69280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Прямоугольник 141"/>
          <p:cNvSpPr/>
          <p:nvPr/>
        </p:nvSpPr>
        <p:spPr>
          <a:xfrm>
            <a:off x="39023598" y="722133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Учреждение верховного суда</a:t>
            </a:r>
          </a:p>
        </p:txBody>
      </p:sp>
      <p:sp>
        <p:nvSpPr>
          <p:cNvPr id="144" name="Прямоугольник 143"/>
          <p:cNvSpPr/>
          <p:nvPr/>
        </p:nvSpPr>
        <p:spPr>
          <a:xfrm>
            <a:off x="48272417" y="13517921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Запретить детские браки </a:t>
            </a:r>
          </a:p>
        </p:txBody>
      </p:sp>
      <p:sp>
        <p:nvSpPr>
          <p:cNvPr id="145" name="Прямоугольник 144"/>
          <p:cNvSpPr/>
          <p:nvPr/>
        </p:nvSpPr>
        <p:spPr>
          <a:xfrm>
            <a:off x="33876925" y="722133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Забрать права преемственности у незаконнорождённых</a:t>
            </a:r>
          </a:p>
        </p:txBody>
      </p:sp>
      <p:sp>
        <p:nvSpPr>
          <p:cNvPr id="146" name="Прямоугольник 145"/>
          <p:cNvSpPr/>
          <p:nvPr/>
        </p:nvSpPr>
        <p:spPr>
          <a:xfrm>
            <a:off x="22804048" y="15064753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Пересмотреть </a:t>
            </a:r>
            <a:r>
              <a:rPr lang="ru-RU" sz="1400" dirty="0" err="1"/>
              <a:t>Сугаульский</a:t>
            </a:r>
            <a:r>
              <a:rPr lang="ru-RU" sz="1400" dirty="0"/>
              <a:t> договор</a:t>
            </a:r>
          </a:p>
        </p:txBody>
      </p:sp>
      <p:sp>
        <p:nvSpPr>
          <p:cNvPr id="147" name="Прямоугольник 146"/>
          <p:cNvSpPr/>
          <p:nvPr/>
        </p:nvSpPr>
        <p:spPr>
          <a:xfrm>
            <a:off x="25052076" y="15051105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Подчинить Тибет</a:t>
            </a:r>
          </a:p>
        </p:txBody>
      </p:sp>
      <p:sp>
        <p:nvSpPr>
          <p:cNvPr id="148" name="Прямоугольник 147"/>
          <p:cNvSpPr/>
          <p:nvPr/>
        </p:nvSpPr>
        <p:spPr>
          <a:xfrm>
            <a:off x="37354299" y="307434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Финансирование из Индии</a:t>
            </a:r>
          </a:p>
        </p:txBody>
      </p:sp>
      <p:sp>
        <p:nvSpPr>
          <p:cNvPr id="149" name="Прямоугольник 148"/>
          <p:cNvSpPr/>
          <p:nvPr/>
        </p:nvSpPr>
        <p:spPr>
          <a:xfrm>
            <a:off x="39665966" y="293376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Изучение методов подпольной террористической деятельности </a:t>
            </a:r>
            <a:r>
              <a:rPr lang="ru-RU" sz="400" dirty="0"/>
              <a:t>(В 1937 </a:t>
            </a:r>
            <a:r>
              <a:rPr lang="ru-RU" sz="400" dirty="0" err="1"/>
              <a:t>г.члены</a:t>
            </a:r>
            <a:r>
              <a:rPr lang="ru-RU" sz="400" dirty="0"/>
              <a:t> организации во главе С Т. П. </a:t>
            </a:r>
            <a:r>
              <a:rPr lang="ru-RU" sz="400" dirty="0" err="1"/>
              <a:t>Ачарьей</a:t>
            </a:r>
            <a:r>
              <a:rPr lang="ru-RU" sz="400" dirty="0"/>
              <a:t> посетили Индию и </a:t>
            </a:r>
            <a:r>
              <a:rPr lang="ru-RU" sz="400" dirty="0" err="1"/>
              <a:t>Бирмудля</a:t>
            </a:r>
            <a:r>
              <a:rPr lang="ru-RU" sz="400" dirty="0"/>
              <a:t> «изучения методов подпольной террористической </a:t>
            </a:r>
            <a:r>
              <a:rPr lang="ru-RU" sz="400" dirty="0" err="1"/>
              <a:t>деятельности».Организация</a:t>
            </a:r>
            <a:r>
              <a:rPr lang="ru-RU" sz="400" dirty="0"/>
              <a:t> планировала убийства видных деятелей — членов </a:t>
            </a:r>
            <a:r>
              <a:rPr lang="ru-RU" sz="400" dirty="0" err="1"/>
              <a:t>семействаРана</a:t>
            </a:r>
            <a:r>
              <a:rPr lang="ru-RU" sz="400" dirty="0"/>
              <a:t> для того, чтобы «изменить состав правительства и </a:t>
            </a:r>
            <a:r>
              <a:rPr lang="ru-RU" sz="400" dirty="0" err="1"/>
              <a:t>поднятьнарод</a:t>
            </a:r>
            <a:r>
              <a:rPr lang="ru-RU" sz="400" dirty="0"/>
              <a:t> на борьбу».)</a:t>
            </a:r>
            <a:endParaRPr lang="ru-RU" sz="1400" dirty="0"/>
          </a:p>
        </p:txBody>
      </p:sp>
      <p:sp>
        <p:nvSpPr>
          <p:cNvPr id="150" name="Прямоугольник 149"/>
          <p:cNvSpPr/>
          <p:nvPr/>
        </p:nvSpPr>
        <p:spPr>
          <a:xfrm>
            <a:off x="42223786" y="296510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короля</a:t>
            </a:r>
          </a:p>
        </p:txBody>
      </p:sp>
      <p:sp>
        <p:nvSpPr>
          <p:cNvPr id="151" name="Прямоугольник 150"/>
          <p:cNvSpPr/>
          <p:nvPr/>
        </p:nvSpPr>
        <p:spPr>
          <a:xfrm>
            <a:off x="28624133" y="1353579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Выйти из изоляции</a:t>
            </a:r>
          </a:p>
        </p:txBody>
      </p:sp>
      <p:sp>
        <p:nvSpPr>
          <p:cNvPr id="152" name="Прямоугольник 151"/>
          <p:cNvSpPr/>
          <p:nvPr/>
        </p:nvSpPr>
        <p:spPr>
          <a:xfrm>
            <a:off x="28611788" y="1874661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Открыть посольства великих держав</a:t>
            </a:r>
          </a:p>
        </p:txBody>
      </p:sp>
      <p:sp>
        <p:nvSpPr>
          <p:cNvPr id="153" name="Прямоугольник 152"/>
          <p:cNvSpPr/>
          <p:nvPr/>
        </p:nvSpPr>
        <p:spPr>
          <a:xfrm>
            <a:off x="35083869" y="1196823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Подготовить конституцию</a:t>
            </a:r>
            <a:r>
              <a:rPr lang="en-US" sz="1400" dirty="0"/>
              <a:t> </a:t>
            </a:r>
            <a:endParaRPr lang="ru-RU" sz="1400" dirty="0"/>
          </a:p>
        </p:txBody>
      </p:sp>
      <p:sp>
        <p:nvSpPr>
          <p:cNvPr id="154" name="Прямоугольник 153"/>
          <p:cNvSpPr/>
          <p:nvPr/>
        </p:nvSpPr>
        <p:spPr>
          <a:xfrm>
            <a:off x="44781607" y="302022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 1940 году НПП осуществляло распространение в Катманду листовок, в которых выражалось требование осуществить реформирование политического устройства государства. С целью реализации окончательной цели планировались применять методы </a:t>
            </a:r>
            <a:r>
              <a:rPr lang="ru-RU" sz="1400" dirty="0">
                <a:hlinkClick r:id="rId3" tooltip="Индивидуальный террор (страница отсутствует)"/>
              </a:rPr>
              <a:t>индивидуального террора</a:t>
            </a:r>
            <a:r>
              <a:rPr lang="ru-RU" sz="1400" baseline="30000" dirty="0">
                <a:hlinkClick r:id="rId4" tooltip="en:Individual terror"/>
              </a:rPr>
              <a:t>[</a:t>
            </a:r>
            <a:r>
              <a:rPr lang="ru-RU" sz="1400" dirty="0"/>
              <a:t>»</a:t>
            </a:r>
          </a:p>
        </p:txBody>
      </p:sp>
      <p:sp>
        <p:nvSpPr>
          <p:cNvPr id="155" name="Прямоугольник 154"/>
          <p:cNvSpPr/>
          <p:nvPr/>
        </p:nvSpPr>
        <p:spPr>
          <a:xfrm>
            <a:off x="46025734" y="888824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Борьба с </a:t>
            </a:r>
            <a:r>
              <a:rPr lang="ru-RU" sz="1400" i="1" dirty="0"/>
              <a:t>“Непальским народным собранием”</a:t>
            </a:r>
            <a:endParaRPr lang="ru-RU" sz="1400" dirty="0"/>
          </a:p>
        </p:txBody>
      </p:sp>
      <p:cxnSp>
        <p:nvCxnSpPr>
          <p:cNvPr id="157" name="Прямая соединительная линия 156"/>
          <p:cNvCxnSpPr>
            <a:stCxn id="126" idx="3"/>
            <a:endCxn id="67" idx="1"/>
          </p:cNvCxnSpPr>
          <p:nvPr/>
        </p:nvCxnSpPr>
        <p:spPr>
          <a:xfrm>
            <a:off x="27167994" y="9428245"/>
            <a:ext cx="930461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Прямая соединительная линия 159"/>
          <p:cNvCxnSpPr>
            <a:stCxn id="67" idx="3"/>
            <a:endCxn id="155" idx="1"/>
          </p:cNvCxnSpPr>
          <p:nvPr/>
        </p:nvCxnSpPr>
        <p:spPr>
          <a:xfrm>
            <a:off x="38588531" y="9428245"/>
            <a:ext cx="743720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Прямоугольник 164"/>
          <p:cNvSpPr/>
          <p:nvPr/>
        </p:nvSpPr>
        <p:spPr>
          <a:xfrm>
            <a:off x="25052076" y="10462659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Отомстить за кровавую резню в Катманду</a:t>
            </a:r>
          </a:p>
        </p:txBody>
      </p:sp>
      <p:sp>
        <p:nvSpPr>
          <p:cNvPr id="166" name="Прямоугольник 165"/>
          <p:cNvSpPr/>
          <p:nvPr/>
        </p:nvSpPr>
        <p:spPr>
          <a:xfrm>
            <a:off x="36438794" y="1044198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Победа народного движения!</a:t>
            </a:r>
          </a:p>
        </p:txBody>
      </p:sp>
      <p:sp>
        <p:nvSpPr>
          <p:cNvPr id="167" name="Прямоугольник 166"/>
          <p:cNvSpPr/>
          <p:nvPr/>
        </p:nvSpPr>
        <p:spPr>
          <a:xfrm>
            <a:off x="31083831" y="2029385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Заверить британцев в сохранении старых договоров</a:t>
            </a:r>
          </a:p>
        </p:txBody>
      </p:sp>
      <p:sp>
        <p:nvSpPr>
          <p:cNvPr id="168" name="Прямоугольник 167"/>
          <p:cNvSpPr/>
          <p:nvPr/>
        </p:nvSpPr>
        <p:spPr>
          <a:xfrm>
            <a:off x="28611788" y="20293855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Собственная коалиция</a:t>
            </a:r>
          </a:p>
        </p:txBody>
      </p:sp>
      <p:sp>
        <p:nvSpPr>
          <p:cNvPr id="169" name="Прямоугольник 168"/>
          <p:cNvSpPr/>
          <p:nvPr/>
        </p:nvSpPr>
        <p:spPr>
          <a:xfrm>
            <a:off x="26176183" y="20293855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Найти союзника среди королей-реваншистов</a:t>
            </a:r>
          </a:p>
        </p:txBody>
      </p:sp>
      <p:cxnSp>
        <p:nvCxnSpPr>
          <p:cNvPr id="170" name="Соединительная линия уступом 169"/>
          <p:cNvCxnSpPr>
            <a:stCxn id="66" idx="2"/>
            <a:endCxn id="145" idx="0"/>
          </p:cNvCxnSpPr>
          <p:nvPr/>
        </p:nvCxnSpPr>
        <p:spPr>
          <a:xfrm rot="5400000">
            <a:off x="36005718" y="5696490"/>
            <a:ext cx="454012" cy="25956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Соединительная линия уступом 172"/>
          <p:cNvCxnSpPr>
            <a:stCxn id="66" idx="2"/>
            <a:endCxn id="142" idx="0"/>
          </p:cNvCxnSpPr>
          <p:nvPr/>
        </p:nvCxnSpPr>
        <p:spPr>
          <a:xfrm rot="16200000" flipH="1">
            <a:off x="38579054" y="5718833"/>
            <a:ext cx="454012" cy="25509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Соединительная линия уступом 175"/>
          <p:cNvCxnSpPr>
            <a:stCxn id="145" idx="2"/>
            <a:endCxn id="126" idx="0"/>
          </p:cNvCxnSpPr>
          <p:nvPr/>
        </p:nvCxnSpPr>
        <p:spPr>
          <a:xfrm rot="5400000">
            <a:off x="30229006" y="4182366"/>
            <a:ext cx="586909" cy="882484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Соединительная линия уступом 184"/>
          <p:cNvCxnSpPr>
            <a:stCxn id="142" idx="2"/>
            <a:endCxn id="155" idx="0"/>
          </p:cNvCxnSpPr>
          <p:nvPr/>
        </p:nvCxnSpPr>
        <p:spPr>
          <a:xfrm rot="16200000" flipH="1">
            <a:off x="43289171" y="5093722"/>
            <a:ext cx="586909" cy="700213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Соединительная линия уступом 187"/>
          <p:cNvCxnSpPr>
            <a:stCxn id="152" idx="2"/>
            <a:endCxn id="169" idx="0"/>
          </p:cNvCxnSpPr>
          <p:nvPr/>
        </p:nvCxnSpPr>
        <p:spPr>
          <a:xfrm rot="5400000">
            <a:off x="28218327" y="18842435"/>
            <a:ext cx="467236" cy="243560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Соединительная линия уступом 191"/>
          <p:cNvCxnSpPr>
            <a:stCxn id="152" idx="2"/>
            <a:endCxn id="167" idx="0"/>
          </p:cNvCxnSpPr>
          <p:nvPr/>
        </p:nvCxnSpPr>
        <p:spPr>
          <a:xfrm rot="16200000" flipH="1">
            <a:off x="30672150" y="18824215"/>
            <a:ext cx="467236" cy="247204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Соединительная линия уступом 195"/>
          <p:cNvCxnSpPr>
            <a:stCxn id="166" idx="2"/>
            <a:endCxn id="151" idx="0"/>
          </p:cNvCxnSpPr>
          <p:nvPr/>
        </p:nvCxnSpPr>
        <p:spPr>
          <a:xfrm rot="5400000">
            <a:off x="32582516" y="8621559"/>
            <a:ext cx="2013814" cy="7814661"/>
          </a:xfrm>
          <a:prstGeom prst="bentConnector3">
            <a:avLst>
              <a:gd name="adj1" fmla="val 1040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Соединительная линия уступом 198"/>
          <p:cNvCxnSpPr>
            <a:cxnSpLocks/>
            <a:stCxn id="165" idx="2"/>
            <a:endCxn id="151" idx="0"/>
          </p:cNvCxnSpPr>
          <p:nvPr/>
        </p:nvCxnSpPr>
        <p:spPr>
          <a:xfrm rot="16200000" flipH="1">
            <a:off x="26899495" y="10753198"/>
            <a:ext cx="1993137" cy="3572057"/>
          </a:xfrm>
          <a:prstGeom prst="bentConnector3">
            <a:avLst>
              <a:gd name="adj1" fmla="val 9038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Прямая со стрелкой 201"/>
          <p:cNvCxnSpPr>
            <a:stCxn id="126" idx="2"/>
            <a:endCxn id="165" idx="0"/>
          </p:cNvCxnSpPr>
          <p:nvPr/>
        </p:nvCxnSpPr>
        <p:spPr>
          <a:xfrm>
            <a:off x="26110035" y="9968245"/>
            <a:ext cx="0" cy="49441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Прямая со стрелкой 204"/>
          <p:cNvCxnSpPr>
            <a:stCxn id="165" idx="2"/>
            <a:endCxn id="241" idx="0"/>
          </p:cNvCxnSpPr>
          <p:nvPr/>
        </p:nvCxnSpPr>
        <p:spPr>
          <a:xfrm>
            <a:off x="26110035" y="11542659"/>
            <a:ext cx="0" cy="42358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 стрелкой 211"/>
          <p:cNvCxnSpPr>
            <a:stCxn id="151" idx="2"/>
            <a:endCxn id="152" idx="0"/>
          </p:cNvCxnSpPr>
          <p:nvPr/>
        </p:nvCxnSpPr>
        <p:spPr>
          <a:xfrm flipH="1">
            <a:off x="29669747" y="14615796"/>
            <a:ext cx="12345" cy="413082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 стрелкой 214"/>
          <p:cNvCxnSpPr>
            <a:stCxn id="152" idx="2"/>
            <a:endCxn id="168" idx="0"/>
          </p:cNvCxnSpPr>
          <p:nvPr/>
        </p:nvCxnSpPr>
        <p:spPr>
          <a:xfrm>
            <a:off x="29669747" y="19826619"/>
            <a:ext cx="0" cy="46723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Прямая со стрелкой 217"/>
          <p:cNvCxnSpPr>
            <a:stCxn id="155" idx="2"/>
            <a:endCxn id="189" idx="0"/>
          </p:cNvCxnSpPr>
          <p:nvPr/>
        </p:nvCxnSpPr>
        <p:spPr>
          <a:xfrm>
            <a:off x="47083693" y="9968245"/>
            <a:ext cx="2276" cy="48304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Прямая соединительная линия 220"/>
          <p:cNvCxnSpPr>
            <a:stCxn id="169" idx="3"/>
            <a:endCxn id="168" idx="1"/>
          </p:cNvCxnSpPr>
          <p:nvPr/>
        </p:nvCxnSpPr>
        <p:spPr>
          <a:xfrm>
            <a:off x="28292101" y="20833855"/>
            <a:ext cx="3196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Прямая соединительная линия 223"/>
          <p:cNvCxnSpPr>
            <a:stCxn id="168" idx="3"/>
            <a:endCxn id="167" idx="1"/>
          </p:cNvCxnSpPr>
          <p:nvPr/>
        </p:nvCxnSpPr>
        <p:spPr>
          <a:xfrm>
            <a:off x="30727706" y="20833855"/>
            <a:ext cx="3561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Прямоугольник 228"/>
          <p:cNvSpPr/>
          <p:nvPr/>
        </p:nvSpPr>
        <p:spPr>
          <a:xfrm>
            <a:off x="26176183" y="21917534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Инвестиции Брата по короне</a:t>
            </a:r>
          </a:p>
        </p:txBody>
      </p:sp>
      <p:sp>
        <p:nvSpPr>
          <p:cNvPr id="232" name="Прямоугольник 231"/>
          <p:cNvSpPr/>
          <p:nvPr/>
        </p:nvSpPr>
        <p:spPr>
          <a:xfrm>
            <a:off x="31083831" y="2191753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Британские концессии</a:t>
            </a:r>
          </a:p>
        </p:txBody>
      </p:sp>
      <p:cxnSp>
        <p:nvCxnSpPr>
          <p:cNvPr id="233" name="Прямая со стрелкой 232"/>
          <p:cNvCxnSpPr>
            <a:stCxn id="167" idx="2"/>
            <a:endCxn id="232" idx="0"/>
          </p:cNvCxnSpPr>
          <p:nvPr/>
        </p:nvCxnSpPr>
        <p:spPr>
          <a:xfrm>
            <a:off x="32141790" y="21373855"/>
            <a:ext cx="0" cy="5436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Прямая со стрелкой 236"/>
          <p:cNvCxnSpPr>
            <a:stCxn id="169" idx="2"/>
            <a:endCxn id="229" idx="0"/>
          </p:cNvCxnSpPr>
          <p:nvPr/>
        </p:nvCxnSpPr>
        <p:spPr>
          <a:xfrm>
            <a:off x="27234142" y="21373855"/>
            <a:ext cx="0" cy="5436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Прямоугольник 240"/>
          <p:cNvSpPr/>
          <p:nvPr/>
        </p:nvSpPr>
        <p:spPr>
          <a:xfrm>
            <a:off x="25052076" y="11966242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Заручиться поддержкой армии</a:t>
            </a:r>
          </a:p>
        </p:txBody>
      </p:sp>
      <p:sp>
        <p:nvSpPr>
          <p:cNvPr id="246" name="Прямоугольник 245"/>
          <p:cNvSpPr/>
          <p:nvPr/>
        </p:nvSpPr>
        <p:spPr>
          <a:xfrm>
            <a:off x="25052076" y="13522961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Вспомнить о былых претензиях</a:t>
            </a:r>
          </a:p>
        </p:txBody>
      </p:sp>
      <p:cxnSp>
        <p:nvCxnSpPr>
          <p:cNvPr id="247" name="Прямая со стрелкой 246"/>
          <p:cNvCxnSpPr>
            <a:stCxn id="241" idx="2"/>
            <a:endCxn id="246" idx="0"/>
          </p:cNvCxnSpPr>
          <p:nvPr/>
        </p:nvCxnSpPr>
        <p:spPr>
          <a:xfrm>
            <a:off x="26110035" y="13046242"/>
            <a:ext cx="0" cy="4767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Прямая со стрелкой 256"/>
          <p:cNvCxnSpPr>
            <a:stCxn id="246" idx="2"/>
            <a:endCxn id="147" idx="0"/>
          </p:cNvCxnSpPr>
          <p:nvPr/>
        </p:nvCxnSpPr>
        <p:spPr>
          <a:xfrm>
            <a:off x="26110035" y="14602961"/>
            <a:ext cx="0" cy="4481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Соединительная линия уступом 265"/>
          <p:cNvCxnSpPr>
            <a:stCxn id="246" idx="2"/>
            <a:endCxn id="146" idx="0"/>
          </p:cNvCxnSpPr>
          <p:nvPr/>
        </p:nvCxnSpPr>
        <p:spPr>
          <a:xfrm rot="5400000">
            <a:off x="24755125" y="13709843"/>
            <a:ext cx="461792" cy="224802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Прямоугольник 270"/>
          <p:cNvSpPr/>
          <p:nvPr/>
        </p:nvSpPr>
        <p:spPr>
          <a:xfrm>
            <a:off x="26218119" y="16621586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Присоединить Бутан</a:t>
            </a:r>
          </a:p>
        </p:txBody>
      </p:sp>
      <p:sp>
        <p:nvSpPr>
          <p:cNvPr id="275" name="Прямоугольник 274"/>
          <p:cNvSpPr/>
          <p:nvPr/>
        </p:nvSpPr>
        <p:spPr>
          <a:xfrm>
            <a:off x="23848359" y="8890364"/>
            <a:ext cx="1203717" cy="473003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/>
              <a:t>1</a:t>
            </a:r>
            <a:r>
              <a:rPr lang="en-US" sz="3200" dirty="0"/>
              <a:t>1</a:t>
            </a:r>
            <a:r>
              <a:rPr lang="ru-RU" sz="3200" dirty="0"/>
              <a:t>-1</a:t>
            </a:r>
            <a:r>
              <a:rPr lang="en-US" sz="3200" dirty="0"/>
              <a:t>2</a:t>
            </a:r>
            <a:endParaRPr lang="ru-RU" sz="3200" dirty="0"/>
          </a:p>
        </p:txBody>
      </p:sp>
      <p:sp>
        <p:nvSpPr>
          <p:cNvPr id="276" name="Прямоугольник 275"/>
          <p:cNvSpPr/>
          <p:nvPr/>
        </p:nvSpPr>
        <p:spPr>
          <a:xfrm>
            <a:off x="37647182" y="1195251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Создать Непальский еженедельник «Народ»</a:t>
            </a:r>
          </a:p>
        </p:txBody>
      </p:sp>
      <p:sp>
        <p:nvSpPr>
          <p:cNvPr id="277" name="Прямоугольник 276"/>
          <p:cNvSpPr/>
          <p:nvPr/>
        </p:nvSpPr>
        <p:spPr>
          <a:xfrm>
            <a:off x="32567158" y="1196624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Ликвидация системы </a:t>
            </a:r>
            <a:r>
              <a:rPr lang="ru-RU" sz="1400" dirty="0" err="1"/>
              <a:t>биртов</a:t>
            </a:r>
            <a:endParaRPr lang="ru-RU" sz="1400" dirty="0"/>
          </a:p>
        </p:txBody>
      </p:sp>
      <p:sp>
        <p:nvSpPr>
          <p:cNvPr id="279" name="Прямоугольник 278"/>
          <p:cNvSpPr/>
          <p:nvPr/>
        </p:nvSpPr>
        <p:spPr>
          <a:xfrm>
            <a:off x="31181406" y="1353263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Упразднение привилегированного землевладения</a:t>
            </a:r>
          </a:p>
        </p:txBody>
      </p:sp>
      <p:cxnSp>
        <p:nvCxnSpPr>
          <p:cNvPr id="281" name="Соединительная линия уступом 280"/>
          <p:cNvCxnSpPr>
            <a:stCxn id="166" idx="2"/>
            <a:endCxn id="277" idx="0"/>
          </p:cNvCxnSpPr>
          <p:nvPr/>
        </p:nvCxnSpPr>
        <p:spPr>
          <a:xfrm rot="5400000">
            <a:off x="35338805" y="9808294"/>
            <a:ext cx="444260" cy="387163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Прямая со стрелкой 295"/>
          <p:cNvCxnSpPr>
            <a:stCxn id="127" idx="2"/>
            <a:endCxn id="67" idx="0"/>
          </p:cNvCxnSpPr>
          <p:nvPr/>
        </p:nvCxnSpPr>
        <p:spPr>
          <a:xfrm flipH="1">
            <a:off x="37530572" y="8301335"/>
            <a:ext cx="3839" cy="5869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Прямая со стрелкой 298"/>
          <p:cNvCxnSpPr>
            <a:stCxn id="66" idx="2"/>
            <a:endCxn id="127" idx="0"/>
          </p:cNvCxnSpPr>
          <p:nvPr/>
        </p:nvCxnSpPr>
        <p:spPr>
          <a:xfrm>
            <a:off x="37530564" y="6767324"/>
            <a:ext cx="3847" cy="4540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Соединительная линия уступом 307"/>
          <p:cNvCxnSpPr>
            <a:stCxn id="166" idx="2"/>
            <a:endCxn id="153" idx="0"/>
          </p:cNvCxnSpPr>
          <p:nvPr/>
        </p:nvCxnSpPr>
        <p:spPr>
          <a:xfrm rot="5400000">
            <a:off x="36596163" y="11067648"/>
            <a:ext cx="446257" cy="13549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Соединительная линия уступом 318"/>
          <p:cNvCxnSpPr>
            <a:stCxn id="241" idx="2"/>
            <a:endCxn id="71" idx="0"/>
          </p:cNvCxnSpPr>
          <p:nvPr/>
        </p:nvCxnSpPr>
        <p:spPr>
          <a:xfrm rot="5400000">
            <a:off x="24741433" y="12149320"/>
            <a:ext cx="471680" cy="226552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Прямоугольник 322"/>
          <p:cNvSpPr/>
          <p:nvPr/>
        </p:nvSpPr>
        <p:spPr>
          <a:xfrm>
            <a:off x="36467864" y="1347697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Применить социальные реформы </a:t>
            </a:r>
            <a:r>
              <a:rPr lang="ru-RU" sz="1400" dirty="0" err="1"/>
              <a:t>Шастри</a:t>
            </a:r>
            <a:endParaRPr lang="ru-RU" sz="1400" dirty="0"/>
          </a:p>
        </p:txBody>
      </p:sp>
      <p:sp>
        <p:nvSpPr>
          <p:cNvPr id="158" name="Прямоугольник 157"/>
          <p:cNvSpPr/>
          <p:nvPr/>
        </p:nvSpPr>
        <p:spPr>
          <a:xfrm>
            <a:off x="35254161" y="8892639"/>
            <a:ext cx="1203717" cy="4730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/>
              <a:t>11-12</a:t>
            </a:r>
          </a:p>
        </p:txBody>
      </p:sp>
      <p:sp>
        <p:nvSpPr>
          <p:cNvPr id="186" name="Прямоугольник 185"/>
          <p:cNvSpPr/>
          <p:nvPr/>
        </p:nvSpPr>
        <p:spPr>
          <a:xfrm>
            <a:off x="46028009" y="11979832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Создать«Базу отечественной пропаганды»</a:t>
            </a:r>
          </a:p>
        </p:txBody>
      </p:sp>
      <p:sp>
        <p:nvSpPr>
          <p:cNvPr id="187" name="Прямоугольник 186"/>
          <p:cNvSpPr/>
          <p:nvPr/>
        </p:nvSpPr>
        <p:spPr>
          <a:xfrm>
            <a:off x="42523722" y="1864813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Предоставить военным отпуска и оклады</a:t>
            </a:r>
          </a:p>
        </p:txBody>
      </p:sp>
      <p:sp>
        <p:nvSpPr>
          <p:cNvPr id="189" name="Прямоугольник 188"/>
          <p:cNvSpPr/>
          <p:nvPr/>
        </p:nvSpPr>
        <p:spPr>
          <a:xfrm>
            <a:off x="46028010" y="10451288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культурного наследия</a:t>
            </a:r>
          </a:p>
        </p:txBody>
      </p:sp>
      <p:sp>
        <p:nvSpPr>
          <p:cNvPr id="195" name="Прямоугольник 194"/>
          <p:cNvSpPr/>
          <p:nvPr/>
        </p:nvSpPr>
        <p:spPr>
          <a:xfrm>
            <a:off x="48272417" y="11968460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типографий и почтовых отделений</a:t>
            </a:r>
          </a:p>
        </p:txBody>
      </p:sp>
      <p:sp>
        <p:nvSpPr>
          <p:cNvPr id="197" name="Прямоугольник 196"/>
          <p:cNvSpPr/>
          <p:nvPr/>
        </p:nvSpPr>
        <p:spPr>
          <a:xfrm>
            <a:off x="43756297" y="13522961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Реформы полиции</a:t>
            </a:r>
          </a:p>
        </p:txBody>
      </p:sp>
      <p:cxnSp>
        <p:nvCxnSpPr>
          <p:cNvPr id="198" name="Соединительная линия уступом 197"/>
          <p:cNvCxnSpPr>
            <a:cxnSpLocks/>
            <a:stCxn id="166" idx="2"/>
            <a:endCxn id="187" idx="0"/>
          </p:cNvCxnSpPr>
          <p:nvPr/>
        </p:nvCxnSpPr>
        <p:spPr>
          <a:xfrm rot="16200000" flipH="1">
            <a:off x="36976139" y="12042596"/>
            <a:ext cx="7126157" cy="6084928"/>
          </a:xfrm>
          <a:prstGeom prst="bentConnector3">
            <a:avLst>
              <a:gd name="adj1" fmla="val 2726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Соединительная линия уступом 202"/>
          <p:cNvCxnSpPr>
            <a:stCxn id="189" idx="2"/>
            <a:endCxn id="187" idx="0"/>
          </p:cNvCxnSpPr>
          <p:nvPr/>
        </p:nvCxnSpPr>
        <p:spPr>
          <a:xfrm rot="5400000">
            <a:off x="41775400" y="13337569"/>
            <a:ext cx="7116851" cy="3504288"/>
          </a:xfrm>
          <a:prstGeom prst="bentConnector3">
            <a:avLst>
              <a:gd name="adj1" fmla="val 2736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 стрелкой 208"/>
          <p:cNvCxnSpPr>
            <a:stCxn id="189" idx="2"/>
            <a:endCxn id="186" idx="0"/>
          </p:cNvCxnSpPr>
          <p:nvPr/>
        </p:nvCxnSpPr>
        <p:spPr>
          <a:xfrm flipH="1">
            <a:off x="47085968" y="11531288"/>
            <a:ext cx="1" cy="4485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Соединительная линия уступом 219"/>
          <p:cNvCxnSpPr>
            <a:stCxn id="187" idx="2"/>
            <a:endCxn id="235" idx="0"/>
          </p:cNvCxnSpPr>
          <p:nvPr/>
        </p:nvCxnSpPr>
        <p:spPr>
          <a:xfrm rot="16200000" flipH="1">
            <a:off x="43935222" y="19374598"/>
            <a:ext cx="556974" cy="126405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Соединительная линия уступом 224"/>
          <p:cNvCxnSpPr>
            <a:stCxn id="189" idx="2"/>
            <a:endCxn id="195" idx="0"/>
          </p:cNvCxnSpPr>
          <p:nvPr/>
        </p:nvCxnSpPr>
        <p:spPr>
          <a:xfrm rot="16200000" flipH="1">
            <a:off x="47989586" y="10627670"/>
            <a:ext cx="437172" cy="22444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Прямоугольник 227"/>
          <p:cNvSpPr/>
          <p:nvPr/>
        </p:nvSpPr>
        <p:spPr>
          <a:xfrm>
            <a:off x="45111972" y="8894914"/>
            <a:ext cx="1203717" cy="473003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/>
              <a:t>10</a:t>
            </a:r>
          </a:p>
        </p:txBody>
      </p:sp>
      <p:cxnSp>
        <p:nvCxnSpPr>
          <p:cNvPr id="230" name="Соединительная линия уступом 229"/>
          <p:cNvCxnSpPr>
            <a:stCxn id="189" idx="2"/>
            <a:endCxn id="305" idx="0"/>
          </p:cNvCxnSpPr>
          <p:nvPr/>
        </p:nvCxnSpPr>
        <p:spPr>
          <a:xfrm rot="5400000">
            <a:off x="45746235" y="10601428"/>
            <a:ext cx="409874" cy="226959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Прямоугольник 234"/>
          <p:cNvSpPr/>
          <p:nvPr/>
        </p:nvSpPr>
        <p:spPr>
          <a:xfrm>
            <a:off x="43787778" y="20285113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Поддержать Британию в войне с Германией дивизиями </a:t>
            </a:r>
            <a:r>
              <a:rPr lang="ru-RU" sz="1400" dirty="0" err="1"/>
              <a:t>Гуркхов</a:t>
            </a:r>
            <a:endParaRPr lang="ru-RU" sz="1400" dirty="0"/>
          </a:p>
        </p:txBody>
      </p:sp>
      <p:sp>
        <p:nvSpPr>
          <p:cNvPr id="283" name="Прямоугольник 282"/>
          <p:cNvSpPr/>
          <p:nvPr/>
        </p:nvSpPr>
        <p:spPr>
          <a:xfrm>
            <a:off x="46021776" y="13517921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Фабрика </a:t>
            </a:r>
            <a:r>
              <a:rPr lang="ru-RU" sz="1400" dirty="0" err="1"/>
              <a:t>Джуддмач</a:t>
            </a:r>
            <a:endParaRPr lang="ru-RU" sz="1400" dirty="0"/>
          </a:p>
        </p:txBody>
      </p:sp>
      <p:sp>
        <p:nvSpPr>
          <p:cNvPr id="305" name="Прямоугольник 304"/>
          <p:cNvSpPr/>
          <p:nvPr/>
        </p:nvSpPr>
        <p:spPr>
          <a:xfrm>
            <a:off x="43758416" y="11941162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Собственное производство ружей</a:t>
            </a:r>
          </a:p>
        </p:txBody>
      </p:sp>
      <p:cxnSp>
        <p:nvCxnSpPr>
          <p:cNvPr id="313" name="Прямая со стрелкой 312"/>
          <p:cNvCxnSpPr>
            <a:stCxn id="305" idx="2"/>
            <a:endCxn id="197" idx="0"/>
          </p:cNvCxnSpPr>
          <p:nvPr/>
        </p:nvCxnSpPr>
        <p:spPr>
          <a:xfrm flipH="1">
            <a:off x="44814256" y="13021162"/>
            <a:ext cx="2119" cy="5017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Прямая со стрелкой 316"/>
          <p:cNvCxnSpPr>
            <a:stCxn id="186" idx="2"/>
            <a:endCxn id="283" idx="0"/>
          </p:cNvCxnSpPr>
          <p:nvPr/>
        </p:nvCxnSpPr>
        <p:spPr>
          <a:xfrm flipH="1">
            <a:off x="47079735" y="13059832"/>
            <a:ext cx="6233" cy="45808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Прямая со стрелкой 320"/>
          <p:cNvCxnSpPr>
            <a:stCxn id="195" idx="2"/>
            <a:endCxn id="144" idx="0"/>
          </p:cNvCxnSpPr>
          <p:nvPr/>
        </p:nvCxnSpPr>
        <p:spPr>
          <a:xfrm>
            <a:off x="49330376" y="13048460"/>
            <a:ext cx="0" cy="46946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Соединительная линия уступом 324"/>
          <p:cNvCxnSpPr>
            <a:stCxn id="186" idx="2"/>
            <a:endCxn id="144" idx="0"/>
          </p:cNvCxnSpPr>
          <p:nvPr/>
        </p:nvCxnSpPr>
        <p:spPr>
          <a:xfrm rot="16200000" flipH="1">
            <a:off x="47979128" y="12166672"/>
            <a:ext cx="458089" cy="224440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Прямоугольник 333"/>
          <p:cNvSpPr/>
          <p:nvPr/>
        </p:nvSpPr>
        <p:spPr>
          <a:xfrm rot="5400000">
            <a:off x="38292531" y="9193485"/>
            <a:ext cx="1080000" cy="479179"/>
          </a:xfrm>
          <a:prstGeom prst="rect">
            <a:avLst/>
          </a:prstGeom>
          <a:solidFill>
            <a:srgbClr val="00B05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/>
          <a:p>
            <a:pPr algn="ctr"/>
            <a:r>
              <a:rPr lang="ru-RU" sz="1800" dirty="0">
                <a:solidFill>
                  <a:schemeClr val="bg1"/>
                </a:solidFill>
              </a:rPr>
              <a:t>РЕШЕНИЯ</a:t>
            </a:r>
          </a:p>
        </p:txBody>
      </p:sp>
      <p:sp>
        <p:nvSpPr>
          <p:cNvPr id="335" name="Прямоугольник 334"/>
          <p:cNvSpPr/>
          <p:nvPr/>
        </p:nvSpPr>
        <p:spPr>
          <a:xfrm rot="5400000">
            <a:off x="26857488" y="9184776"/>
            <a:ext cx="1080000" cy="479179"/>
          </a:xfrm>
          <a:prstGeom prst="rect">
            <a:avLst/>
          </a:prstGeom>
          <a:solidFill>
            <a:srgbClr val="00B05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/>
          <a:p>
            <a:pPr algn="ctr"/>
            <a:r>
              <a:rPr lang="ru-RU" sz="1800" dirty="0">
                <a:solidFill>
                  <a:schemeClr val="bg1"/>
                </a:solidFill>
              </a:rPr>
              <a:t>РЕШЕНИЯ</a:t>
            </a:r>
          </a:p>
        </p:txBody>
      </p:sp>
      <p:sp>
        <p:nvSpPr>
          <p:cNvPr id="337" name="Овал 336"/>
          <p:cNvSpPr/>
          <p:nvPr/>
        </p:nvSpPr>
        <p:spPr>
          <a:xfrm>
            <a:off x="24691124" y="11574563"/>
            <a:ext cx="2806675" cy="355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СОБЫТИЕ</a:t>
            </a:r>
          </a:p>
        </p:txBody>
      </p:sp>
      <p:cxnSp>
        <p:nvCxnSpPr>
          <p:cNvPr id="200" name="Соединительная линия уступом 199"/>
          <p:cNvCxnSpPr>
            <a:stCxn id="479" idx="2"/>
            <a:endCxn id="495" idx="0"/>
          </p:cNvCxnSpPr>
          <p:nvPr/>
        </p:nvCxnSpPr>
        <p:spPr>
          <a:xfrm rot="5400000">
            <a:off x="1930587" y="9389774"/>
            <a:ext cx="771082" cy="251633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Соединительная линия уступом 205"/>
          <p:cNvCxnSpPr>
            <a:cxnSpLocks/>
            <a:stCxn id="128" idx="2"/>
            <a:endCxn id="132" idx="0"/>
          </p:cNvCxnSpPr>
          <p:nvPr/>
        </p:nvCxnSpPr>
        <p:spPr>
          <a:xfrm rot="16200000" flipH="1">
            <a:off x="9959774" y="14491603"/>
            <a:ext cx="641893" cy="27520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Прямоугольник 210"/>
          <p:cNvSpPr/>
          <p:nvPr/>
        </p:nvSpPr>
        <p:spPr>
          <a:xfrm>
            <a:off x="4585648" y="5767301"/>
            <a:ext cx="824700" cy="473003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/>
              <a:t>24</a:t>
            </a:r>
          </a:p>
        </p:txBody>
      </p:sp>
      <p:sp>
        <p:nvSpPr>
          <p:cNvPr id="219" name="Прямоугольник 218"/>
          <p:cNvSpPr/>
          <p:nvPr/>
        </p:nvSpPr>
        <p:spPr>
          <a:xfrm>
            <a:off x="17403171" y="5769576"/>
            <a:ext cx="824700" cy="473003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/>
              <a:t>7</a:t>
            </a:r>
          </a:p>
        </p:txBody>
      </p:sp>
      <p:sp>
        <p:nvSpPr>
          <p:cNvPr id="226" name="Прямоугольник 225"/>
          <p:cNvSpPr/>
          <p:nvPr/>
        </p:nvSpPr>
        <p:spPr>
          <a:xfrm rot="5400000">
            <a:off x="47857778" y="9195325"/>
            <a:ext cx="1080000" cy="479179"/>
          </a:xfrm>
          <a:prstGeom prst="rect">
            <a:avLst/>
          </a:prstGeom>
          <a:solidFill>
            <a:srgbClr val="00B05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/>
          <a:p>
            <a:pPr algn="ctr"/>
            <a:r>
              <a:rPr lang="ru-RU" sz="1800" dirty="0">
                <a:solidFill>
                  <a:schemeClr val="bg1"/>
                </a:solidFill>
              </a:rPr>
              <a:t>РЕШЕНИЯ</a:t>
            </a:r>
          </a:p>
        </p:txBody>
      </p:sp>
      <p:sp>
        <p:nvSpPr>
          <p:cNvPr id="242" name="Прямоугольник 241"/>
          <p:cNvSpPr/>
          <p:nvPr/>
        </p:nvSpPr>
        <p:spPr>
          <a:xfrm>
            <a:off x="41295371" y="20287677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43" name="Прямоугольник 242"/>
          <p:cNvSpPr/>
          <p:nvPr/>
        </p:nvSpPr>
        <p:spPr>
          <a:xfrm>
            <a:off x="42337149" y="20292227"/>
            <a:ext cx="1057959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44" name="Прямоугольник 243"/>
          <p:cNvSpPr/>
          <p:nvPr/>
        </p:nvSpPr>
        <p:spPr>
          <a:xfrm>
            <a:off x="41289970" y="20282681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Заявить о нейтралитете</a:t>
            </a:r>
          </a:p>
        </p:txBody>
      </p:sp>
      <p:cxnSp>
        <p:nvCxnSpPr>
          <p:cNvPr id="252" name="Прямая соединительная линия 251"/>
          <p:cNvCxnSpPr>
            <a:cxnSpLocks/>
            <a:stCxn id="167" idx="3"/>
            <a:endCxn id="231" idx="1"/>
          </p:cNvCxnSpPr>
          <p:nvPr/>
        </p:nvCxnSpPr>
        <p:spPr>
          <a:xfrm>
            <a:off x="33199749" y="20833855"/>
            <a:ext cx="592400" cy="2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Прямая соединительная линия 258"/>
          <p:cNvCxnSpPr>
            <a:stCxn id="244" idx="3"/>
            <a:endCxn id="235" idx="1"/>
          </p:cNvCxnSpPr>
          <p:nvPr/>
        </p:nvCxnSpPr>
        <p:spPr>
          <a:xfrm>
            <a:off x="43405888" y="20822681"/>
            <a:ext cx="381890" cy="24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Прямоугольник 200">
            <a:extLst>
              <a:ext uri="{FF2B5EF4-FFF2-40B4-BE49-F238E27FC236}">
                <a16:creationId xmlns:a16="http://schemas.microsoft.com/office/drawing/2014/main" id="{FEFABDF0-674E-41A9-B3D2-689632F4F516}"/>
              </a:ext>
            </a:extLst>
          </p:cNvPr>
          <p:cNvSpPr/>
          <p:nvPr/>
        </p:nvSpPr>
        <p:spPr>
          <a:xfrm>
            <a:off x="27449807" y="15072273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Присоединить </a:t>
            </a:r>
            <a:r>
              <a:rPr lang="ru-RU" sz="1400" dirty="0" err="1"/>
              <a:t>Сикким</a:t>
            </a:r>
            <a:endParaRPr lang="ru-RU" sz="1400" dirty="0"/>
          </a:p>
        </p:txBody>
      </p:sp>
      <p:cxnSp>
        <p:nvCxnSpPr>
          <p:cNvPr id="204" name="Соединительная линия уступом 265">
            <a:extLst>
              <a:ext uri="{FF2B5EF4-FFF2-40B4-BE49-F238E27FC236}">
                <a16:creationId xmlns:a16="http://schemas.microsoft.com/office/drawing/2014/main" id="{96BBD478-C35A-4E0E-8402-ADD71BDAC425}"/>
              </a:ext>
            </a:extLst>
          </p:cNvPr>
          <p:cNvCxnSpPr>
            <a:cxnSpLocks/>
            <a:stCxn id="246" idx="2"/>
            <a:endCxn id="201" idx="0"/>
          </p:cNvCxnSpPr>
          <p:nvPr/>
        </p:nvCxnSpPr>
        <p:spPr>
          <a:xfrm rot="16200000" flipH="1">
            <a:off x="27074244" y="13638751"/>
            <a:ext cx="469312" cy="239773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Прямоугольник 206">
            <a:extLst>
              <a:ext uri="{FF2B5EF4-FFF2-40B4-BE49-F238E27FC236}">
                <a16:creationId xmlns:a16="http://schemas.microsoft.com/office/drawing/2014/main" id="{F3A41C82-445E-4FA9-9C74-7B92C1E53B9C}"/>
              </a:ext>
            </a:extLst>
          </p:cNvPr>
          <p:cNvSpPr/>
          <p:nvPr/>
        </p:nvSpPr>
        <p:spPr>
          <a:xfrm>
            <a:off x="28617974" y="21917534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Приглашение Индии</a:t>
            </a:r>
          </a:p>
        </p:txBody>
      </p:sp>
      <p:sp>
        <p:nvSpPr>
          <p:cNvPr id="210" name="Прямоугольник 209">
            <a:extLst>
              <a:ext uri="{FF2B5EF4-FFF2-40B4-BE49-F238E27FC236}">
                <a16:creationId xmlns:a16="http://schemas.microsoft.com/office/drawing/2014/main" id="{F9F6FBB9-B9CF-4A36-9E19-46C4BACE5E59}"/>
              </a:ext>
            </a:extLst>
          </p:cNvPr>
          <p:cNvSpPr/>
          <p:nvPr/>
        </p:nvSpPr>
        <p:spPr>
          <a:xfrm>
            <a:off x="27450078" y="2353436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Приглашение Тибета</a:t>
            </a:r>
          </a:p>
        </p:txBody>
      </p:sp>
      <p:sp>
        <p:nvSpPr>
          <p:cNvPr id="213" name="Прямоугольник 212">
            <a:extLst>
              <a:ext uri="{FF2B5EF4-FFF2-40B4-BE49-F238E27FC236}">
                <a16:creationId xmlns:a16="http://schemas.microsoft.com/office/drawing/2014/main" id="{41D1B900-7426-4ABD-8544-27F76401FA57}"/>
              </a:ext>
            </a:extLst>
          </p:cNvPr>
          <p:cNvSpPr/>
          <p:nvPr/>
        </p:nvSpPr>
        <p:spPr>
          <a:xfrm>
            <a:off x="29847809" y="2353436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Приглашение Цейлона</a:t>
            </a:r>
          </a:p>
        </p:txBody>
      </p:sp>
      <p:sp>
        <p:nvSpPr>
          <p:cNvPr id="214" name="Прямоугольник 213">
            <a:extLst>
              <a:ext uri="{FF2B5EF4-FFF2-40B4-BE49-F238E27FC236}">
                <a16:creationId xmlns:a16="http://schemas.microsoft.com/office/drawing/2014/main" id="{209C2283-C1F4-4345-A8EE-4F66DD22DFDE}"/>
              </a:ext>
            </a:extLst>
          </p:cNvPr>
          <p:cNvSpPr/>
          <p:nvPr/>
        </p:nvSpPr>
        <p:spPr>
          <a:xfrm>
            <a:off x="33791177" y="20296541"/>
            <a:ext cx="1057959" cy="1080000"/>
          </a:xfrm>
          <a:prstGeom prst="rect">
            <a:avLst/>
          </a:prstGeom>
          <a:solidFill>
            <a:srgbClr val="7030A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27" name="Прямоугольник 226">
            <a:extLst>
              <a:ext uri="{FF2B5EF4-FFF2-40B4-BE49-F238E27FC236}">
                <a16:creationId xmlns:a16="http://schemas.microsoft.com/office/drawing/2014/main" id="{491831B7-2833-4B36-87F6-002A00A45C5E}"/>
              </a:ext>
            </a:extLst>
          </p:cNvPr>
          <p:cNvSpPr/>
          <p:nvPr/>
        </p:nvSpPr>
        <p:spPr>
          <a:xfrm>
            <a:off x="34844330" y="20295582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31" name="Прямоугольник 230">
            <a:extLst>
              <a:ext uri="{FF2B5EF4-FFF2-40B4-BE49-F238E27FC236}">
                <a16:creationId xmlns:a16="http://schemas.microsoft.com/office/drawing/2014/main" id="{54A670B0-A211-4A8A-9874-50D5905E6603}"/>
              </a:ext>
            </a:extLst>
          </p:cNvPr>
          <p:cNvSpPr/>
          <p:nvPr/>
        </p:nvSpPr>
        <p:spPr>
          <a:xfrm>
            <a:off x="33792149" y="2029410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с Индией</a:t>
            </a:r>
          </a:p>
        </p:txBody>
      </p:sp>
      <p:sp>
        <p:nvSpPr>
          <p:cNvPr id="234" name="Прямоугольник 233">
            <a:extLst>
              <a:ext uri="{FF2B5EF4-FFF2-40B4-BE49-F238E27FC236}">
                <a16:creationId xmlns:a16="http://schemas.microsoft.com/office/drawing/2014/main" id="{D835C70E-9DDF-4B95-B2F2-9A5D81337776}"/>
              </a:ext>
            </a:extLst>
          </p:cNvPr>
          <p:cNvSpPr/>
          <p:nvPr/>
        </p:nvSpPr>
        <p:spPr>
          <a:xfrm>
            <a:off x="36399598" y="2029385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с Коммунистическим Китаем</a:t>
            </a:r>
          </a:p>
        </p:txBody>
      </p:sp>
      <p:cxnSp>
        <p:nvCxnSpPr>
          <p:cNvPr id="236" name="Соединительная линия уступом 191">
            <a:extLst>
              <a:ext uri="{FF2B5EF4-FFF2-40B4-BE49-F238E27FC236}">
                <a16:creationId xmlns:a16="http://schemas.microsoft.com/office/drawing/2014/main" id="{78F7CAFF-4EB2-4CC5-B8CE-F9F47B02C517}"/>
              </a:ext>
            </a:extLst>
          </p:cNvPr>
          <p:cNvCxnSpPr>
            <a:cxnSpLocks/>
            <a:stCxn id="152" idx="2"/>
            <a:endCxn id="231" idx="0"/>
          </p:cNvCxnSpPr>
          <p:nvPr/>
        </p:nvCxnSpPr>
        <p:spPr>
          <a:xfrm rot="16200000" flipH="1">
            <a:off x="32026187" y="17470178"/>
            <a:ext cx="467481" cy="51803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Соединительная линия уступом 191">
            <a:extLst>
              <a:ext uri="{FF2B5EF4-FFF2-40B4-BE49-F238E27FC236}">
                <a16:creationId xmlns:a16="http://schemas.microsoft.com/office/drawing/2014/main" id="{F3FD95D8-0B2F-4164-9495-911C092656CE}"/>
              </a:ext>
            </a:extLst>
          </p:cNvPr>
          <p:cNvCxnSpPr>
            <a:cxnSpLocks/>
            <a:stCxn id="168" idx="2"/>
            <a:endCxn id="213" idx="0"/>
          </p:cNvCxnSpPr>
          <p:nvPr/>
        </p:nvCxnSpPr>
        <p:spPr>
          <a:xfrm rot="16200000" flipH="1">
            <a:off x="29207501" y="21836100"/>
            <a:ext cx="2160513" cy="1236021"/>
          </a:xfrm>
          <a:prstGeom prst="bentConnector3">
            <a:avLst>
              <a:gd name="adj1" fmla="val 1268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Прямая соединительная линия 238">
            <a:extLst>
              <a:ext uri="{FF2B5EF4-FFF2-40B4-BE49-F238E27FC236}">
                <a16:creationId xmlns:a16="http://schemas.microsoft.com/office/drawing/2014/main" id="{EA188D04-AAB0-4478-A0FC-D19C710159A4}"/>
              </a:ext>
            </a:extLst>
          </p:cNvPr>
          <p:cNvCxnSpPr>
            <a:cxnSpLocks/>
            <a:stCxn id="231" idx="3"/>
            <a:endCxn id="234" idx="1"/>
          </p:cNvCxnSpPr>
          <p:nvPr/>
        </p:nvCxnSpPr>
        <p:spPr>
          <a:xfrm flipV="1">
            <a:off x="35908067" y="20833855"/>
            <a:ext cx="491531" cy="24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Соединительная линия уступом 191">
            <a:extLst>
              <a:ext uri="{FF2B5EF4-FFF2-40B4-BE49-F238E27FC236}">
                <a16:creationId xmlns:a16="http://schemas.microsoft.com/office/drawing/2014/main" id="{181BD03D-8A1B-41DE-B440-5AB5BF7C1F96}"/>
              </a:ext>
            </a:extLst>
          </p:cNvPr>
          <p:cNvCxnSpPr>
            <a:cxnSpLocks/>
            <a:stCxn id="152" idx="2"/>
            <a:endCxn id="234" idx="0"/>
          </p:cNvCxnSpPr>
          <p:nvPr/>
        </p:nvCxnSpPr>
        <p:spPr>
          <a:xfrm rot="16200000" flipH="1">
            <a:off x="33330034" y="16166332"/>
            <a:ext cx="467236" cy="778781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Соединительная линия уступом 191">
            <a:extLst>
              <a:ext uri="{FF2B5EF4-FFF2-40B4-BE49-F238E27FC236}">
                <a16:creationId xmlns:a16="http://schemas.microsoft.com/office/drawing/2014/main" id="{94C038AE-2658-495D-9FA8-CB0045A50D02}"/>
              </a:ext>
            </a:extLst>
          </p:cNvPr>
          <p:cNvCxnSpPr>
            <a:cxnSpLocks/>
            <a:stCxn id="168" idx="2"/>
            <a:endCxn id="210" idx="0"/>
          </p:cNvCxnSpPr>
          <p:nvPr/>
        </p:nvCxnSpPr>
        <p:spPr>
          <a:xfrm rot="5400000">
            <a:off x="28008636" y="21873256"/>
            <a:ext cx="2160513" cy="1161710"/>
          </a:xfrm>
          <a:prstGeom prst="bentConnector3">
            <a:avLst>
              <a:gd name="adj1" fmla="val 1268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Прямая со стрелкой 248">
            <a:extLst>
              <a:ext uri="{FF2B5EF4-FFF2-40B4-BE49-F238E27FC236}">
                <a16:creationId xmlns:a16="http://schemas.microsoft.com/office/drawing/2014/main" id="{667C6A70-E0BF-4D09-B62C-E4D9B5BAA56F}"/>
              </a:ext>
            </a:extLst>
          </p:cNvPr>
          <p:cNvCxnSpPr>
            <a:cxnSpLocks/>
            <a:stCxn id="168" idx="2"/>
            <a:endCxn id="207" idx="0"/>
          </p:cNvCxnSpPr>
          <p:nvPr/>
        </p:nvCxnSpPr>
        <p:spPr>
          <a:xfrm>
            <a:off x="29669747" y="21373855"/>
            <a:ext cx="6186" cy="5436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единительная линия 250">
            <a:extLst>
              <a:ext uri="{FF2B5EF4-FFF2-40B4-BE49-F238E27FC236}">
                <a16:creationId xmlns:a16="http://schemas.microsoft.com/office/drawing/2014/main" id="{0F3CA0A0-95A5-4BBC-85E4-3CAC89EEB4E8}"/>
              </a:ext>
            </a:extLst>
          </p:cNvPr>
          <p:cNvCxnSpPr>
            <a:cxnSpLocks/>
            <a:stCxn id="642" idx="3"/>
            <a:endCxn id="242" idx="1"/>
          </p:cNvCxnSpPr>
          <p:nvPr/>
        </p:nvCxnSpPr>
        <p:spPr>
          <a:xfrm flipV="1">
            <a:off x="40821059" y="20827677"/>
            <a:ext cx="474312" cy="45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Соединительная линия уступом 219">
            <a:extLst>
              <a:ext uri="{FF2B5EF4-FFF2-40B4-BE49-F238E27FC236}">
                <a16:creationId xmlns:a16="http://schemas.microsoft.com/office/drawing/2014/main" id="{99DC5F05-C46B-4410-9D69-4E5D01A05C26}"/>
              </a:ext>
            </a:extLst>
          </p:cNvPr>
          <p:cNvCxnSpPr>
            <a:cxnSpLocks/>
            <a:stCxn id="187" idx="2"/>
            <a:endCxn id="244" idx="0"/>
          </p:cNvCxnSpPr>
          <p:nvPr/>
        </p:nvCxnSpPr>
        <p:spPr>
          <a:xfrm rot="5400000">
            <a:off x="42687534" y="19388534"/>
            <a:ext cx="554542" cy="12337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Прямоугольник 254">
            <a:extLst>
              <a:ext uri="{FF2B5EF4-FFF2-40B4-BE49-F238E27FC236}">
                <a16:creationId xmlns:a16="http://schemas.microsoft.com/office/drawing/2014/main" id="{24AB946C-CE4A-40DA-8712-F619549FB5F7}"/>
              </a:ext>
            </a:extLst>
          </p:cNvPr>
          <p:cNvSpPr/>
          <p:nvPr/>
        </p:nvSpPr>
        <p:spPr>
          <a:xfrm>
            <a:off x="29927742" y="10450724"/>
            <a:ext cx="1057959" cy="1080000"/>
          </a:xfrm>
          <a:prstGeom prst="rect">
            <a:avLst/>
          </a:prstGeom>
          <a:solidFill>
            <a:srgbClr val="7030A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56" name="Прямоугольник 255">
            <a:extLst>
              <a:ext uri="{FF2B5EF4-FFF2-40B4-BE49-F238E27FC236}">
                <a16:creationId xmlns:a16="http://schemas.microsoft.com/office/drawing/2014/main" id="{D467C86F-18DA-453A-BA20-C254E99A964A}"/>
              </a:ext>
            </a:extLst>
          </p:cNvPr>
          <p:cNvSpPr/>
          <p:nvPr/>
        </p:nvSpPr>
        <p:spPr>
          <a:xfrm>
            <a:off x="30980895" y="10456231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58" name="Прямоугольник 257">
            <a:extLst>
              <a:ext uri="{FF2B5EF4-FFF2-40B4-BE49-F238E27FC236}">
                <a16:creationId xmlns:a16="http://schemas.microsoft.com/office/drawing/2014/main" id="{A3CE2087-3435-4A66-B2D9-19E0F98712EC}"/>
              </a:ext>
            </a:extLst>
          </p:cNvPr>
          <p:cNvSpPr/>
          <p:nvPr/>
        </p:nvSpPr>
        <p:spPr>
          <a:xfrm>
            <a:off x="29940087" y="10451288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Поддержать </a:t>
            </a:r>
            <a:r>
              <a:rPr lang="ru-RU" sz="1400" dirty="0" err="1"/>
              <a:t>Гьянмала</a:t>
            </a:r>
            <a:r>
              <a:rPr lang="ru-RU" sz="1400" dirty="0"/>
              <a:t> </a:t>
            </a:r>
            <a:r>
              <a:rPr lang="ru-RU" sz="1400" dirty="0" err="1"/>
              <a:t>Бхаджан</a:t>
            </a:r>
            <a:r>
              <a:rPr lang="ru-RU" sz="1400" dirty="0"/>
              <a:t> </a:t>
            </a:r>
            <a:r>
              <a:rPr lang="ru-RU" sz="1400" dirty="0" err="1"/>
              <a:t>Кхала</a:t>
            </a:r>
            <a:endParaRPr lang="ru-RU" sz="1400" dirty="0"/>
          </a:p>
        </p:txBody>
      </p:sp>
      <p:sp>
        <p:nvSpPr>
          <p:cNvPr id="263" name="Прямоугольник 262">
            <a:extLst>
              <a:ext uri="{FF2B5EF4-FFF2-40B4-BE49-F238E27FC236}">
                <a16:creationId xmlns:a16="http://schemas.microsoft.com/office/drawing/2014/main" id="{DAA5402C-0089-4951-8B4A-54B69D23473A}"/>
              </a:ext>
            </a:extLst>
          </p:cNvPr>
          <p:cNvSpPr/>
          <p:nvPr/>
        </p:nvSpPr>
        <p:spPr>
          <a:xfrm>
            <a:off x="41191806" y="10467653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64" name="Прямоугольник 263">
            <a:extLst>
              <a:ext uri="{FF2B5EF4-FFF2-40B4-BE49-F238E27FC236}">
                <a16:creationId xmlns:a16="http://schemas.microsoft.com/office/drawing/2014/main" id="{DBE43179-A880-405C-A241-9453DF33B867}"/>
              </a:ext>
            </a:extLst>
          </p:cNvPr>
          <p:cNvSpPr/>
          <p:nvPr/>
        </p:nvSpPr>
        <p:spPr>
          <a:xfrm>
            <a:off x="42233584" y="10472203"/>
            <a:ext cx="1057959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65" name="Прямоугольник 264">
            <a:extLst>
              <a:ext uri="{FF2B5EF4-FFF2-40B4-BE49-F238E27FC236}">
                <a16:creationId xmlns:a16="http://schemas.microsoft.com/office/drawing/2014/main" id="{B9732156-AB57-44F3-8621-55484E5A5602}"/>
              </a:ext>
            </a:extLst>
          </p:cNvPr>
          <p:cNvSpPr/>
          <p:nvPr/>
        </p:nvSpPr>
        <p:spPr>
          <a:xfrm>
            <a:off x="41186405" y="10462657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Запретить </a:t>
            </a:r>
            <a:r>
              <a:rPr lang="ru-RU" sz="1400" dirty="0" err="1"/>
              <a:t>Гьянмала</a:t>
            </a:r>
            <a:r>
              <a:rPr lang="ru-RU" sz="1400" dirty="0"/>
              <a:t> </a:t>
            </a:r>
            <a:r>
              <a:rPr lang="ru-RU" sz="1400" dirty="0" err="1"/>
              <a:t>Бхаджан</a:t>
            </a:r>
            <a:r>
              <a:rPr lang="ru-RU" sz="1400" dirty="0"/>
              <a:t> </a:t>
            </a:r>
            <a:r>
              <a:rPr lang="ru-RU" sz="1400" dirty="0" err="1"/>
              <a:t>Кхала</a:t>
            </a:r>
            <a:endParaRPr lang="ru-RU" sz="1400" dirty="0"/>
          </a:p>
        </p:txBody>
      </p:sp>
      <p:sp>
        <p:nvSpPr>
          <p:cNvPr id="267" name="Прямоугольник 266">
            <a:extLst>
              <a:ext uri="{FF2B5EF4-FFF2-40B4-BE49-F238E27FC236}">
                <a16:creationId xmlns:a16="http://schemas.microsoft.com/office/drawing/2014/main" id="{E82AA19F-1F72-4AA2-8A48-636E3802542C}"/>
              </a:ext>
            </a:extLst>
          </p:cNvPr>
          <p:cNvSpPr/>
          <p:nvPr/>
        </p:nvSpPr>
        <p:spPr>
          <a:xfrm>
            <a:off x="29935672" y="11962953"/>
            <a:ext cx="1057959" cy="1080000"/>
          </a:xfrm>
          <a:prstGeom prst="rect">
            <a:avLst/>
          </a:prstGeom>
          <a:solidFill>
            <a:srgbClr val="7030A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69" name="Прямоугольник 268">
            <a:extLst>
              <a:ext uri="{FF2B5EF4-FFF2-40B4-BE49-F238E27FC236}">
                <a16:creationId xmlns:a16="http://schemas.microsoft.com/office/drawing/2014/main" id="{8E8A855B-39D8-4821-B8FB-0B471412E8A6}"/>
              </a:ext>
            </a:extLst>
          </p:cNvPr>
          <p:cNvSpPr/>
          <p:nvPr/>
        </p:nvSpPr>
        <p:spPr>
          <a:xfrm>
            <a:off x="30988825" y="11968460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70" name="Прямоугольник 269">
            <a:extLst>
              <a:ext uri="{FF2B5EF4-FFF2-40B4-BE49-F238E27FC236}">
                <a16:creationId xmlns:a16="http://schemas.microsoft.com/office/drawing/2014/main" id="{92F584FD-6174-41BF-AA10-36DD003C489A}"/>
              </a:ext>
            </a:extLst>
          </p:cNvPr>
          <p:cNvSpPr/>
          <p:nvPr/>
        </p:nvSpPr>
        <p:spPr>
          <a:xfrm>
            <a:off x="29948017" y="11963517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Улучшение непальской </a:t>
            </a:r>
            <a:r>
              <a:rPr lang="ru-RU" sz="1400" dirty="0" err="1"/>
              <a:t>бхасы</a:t>
            </a:r>
            <a:endParaRPr lang="ru-RU" sz="1400" dirty="0"/>
          </a:p>
        </p:txBody>
      </p:sp>
      <p:cxnSp>
        <p:nvCxnSpPr>
          <p:cNvPr id="273" name="Соединительная линия уступом 198">
            <a:extLst>
              <a:ext uri="{FF2B5EF4-FFF2-40B4-BE49-F238E27FC236}">
                <a16:creationId xmlns:a16="http://schemas.microsoft.com/office/drawing/2014/main" id="{317C48F6-0711-4CF8-AB5C-2EFEC949FFB9}"/>
              </a:ext>
            </a:extLst>
          </p:cNvPr>
          <p:cNvCxnSpPr>
            <a:cxnSpLocks/>
            <a:stCxn id="126" idx="2"/>
            <a:endCxn id="258" idx="0"/>
          </p:cNvCxnSpPr>
          <p:nvPr/>
        </p:nvCxnSpPr>
        <p:spPr>
          <a:xfrm rot="16200000" flipH="1">
            <a:off x="28312519" y="7765760"/>
            <a:ext cx="483043" cy="488801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Соединительная линия уступом 198">
            <a:extLst>
              <a:ext uri="{FF2B5EF4-FFF2-40B4-BE49-F238E27FC236}">
                <a16:creationId xmlns:a16="http://schemas.microsoft.com/office/drawing/2014/main" id="{AF74AFB6-DF8A-404A-B566-2A5DF99BD207}"/>
              </a:ext>
            </a:extLst>
          </p:cNvPr>
          <p:cNvCxnSpPr>
            <a:cxnSpLocks/>
            <a:stCxn id="67" idx="2"/>
            <a:endCxn id="258" idx="0"/>
          </p:cNvCxnSpPr>
          <p:nvPr/>
        </p:nvCxnSpPr>
        <p:spPr>
          <a:xfrm rot="5400000">
            <a:off x="34022788" y="6943503"/>
            <a:ext cx="483043" cy="653252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Прямая со стрелкой 277">
            <a:extLst>
              <a:ext uri="{FF2B5EF4-FFF2-40B4-BE49-F238E27FC236}">
                <a16:creationId xmlns:a16="http://schemas.microsoft.com/office/drawing/2014/main" id="{D09C1ED2-F825-4140-B61A-7AE8074E8848}"/>
              </a:ext>
            </a:extLst>
          </p:cNvPr>
          <p:cNvCxnSpPr>
            <a:cxnSpLocks/>
            <a:stCxn id="258" idx="2"/>
            <a:endCxn id="270" idx="0"/>
          </p:cNvCxnSpPr>
          <p:nvPr/>
        </p:nvCxnSpPr>
        <p:spPr>
          <a:xfrm>
            <a:off x="30998046" y="11531288"/>
            <a:ext cx="7930" cy="4322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Прямоугольник 279">
            <a:extLst>
              <a:ext uri="{FF2B5EF4-FFF2-40B4-BE49-F238E27FC236}">
                <a16:creationId xmlns:a16="http://schemas.microsoft.com/office/drawing/2014/main" id="{2994E2D1-9591-464D-BADC-D6F3E21549FB}"/>
              </a:ext>
            </a:extLst>
          </p:cNvPr>
          <p:cNvSpPr/>
          <p:nvPr/>
        </p:nvSpPr>
        <p:spPr>
          <a:xfrm>
            <a:off x="33834856" y="1352836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Тибет от долгов</a:t>
            </a:r>
          </a:p>
        </p:txBody>
      </p:sp>
      <p:cxnSp>
        <p:nvCxnSpPr>
          <p:cNvPr id="282" name="Соединительная линия уступом 280">
            <a:extLst>
              <a:ext uri="{FF2B5EF4-FFF2-40B4-BE49-F238E27FC236}">
                <a16:creationId xmlns:a16="http://schemas.microsoft.com/office/drawing/2014/main" id="{E5E87685-7C70-4BA5-B4CB-5E00BAABF315}"/>
              </a:ext>
            </a:extLst>
          </p:cNvPr>
          <p:cNvCxnSpPr>
            <a:cxnSpLocks/>
            <a:stCxn id="277" idx="2"/>
            <a:endCxn id="279" idx="0"/>
          </p:cNvCxnSpPr>
          <p:nvPr/>
        </p:nvCxnSpPr>
        <p:spPr>
          <a:xfrm rot="5400000">
            <a:off x="32689047" y="12596560"/>
            <a:ext cx="486388" cy="13857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Соединительная линия уступом 280">
            <a:extLst>
              <a:ext uri="{FF2B5EF4-FFF2-40B4-BE49-F238E27FC236}">
                <a16:creationId xmlns:a16="http://schemas.microsoft.com/office/drawing/2014/main" id="{AF122CDE-9960-4D08-8717-D282F8749344}"/>
              </a:ext>
            </a:extLst>
          </p:cNvPr>
          <p:cNvCxnSpPr>
            <a:cxnSpLocks/>
            <a:stCxn id="277" idx="2"/>
            <a:endCxn id="280" idx="0"/>
          </p:cNvCxnSpPr>
          <p:nvPr/>
        </p:nvCxnSpPr>
        <p:spPr>
          <a:xfrm rot="16200000" flipH="1">
            <a:off x="34017906" y="12653453"/>
            <a:ext cx="482121" cy="126769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Прямоугольник 284">
            <a:extLst>
              <a:ext uri="{FF2B5EF4-FFF2-40B4-BE49-F238E27FC236}">
                <a16:creationId xmlns:a16="http://schemas.microsoft.com/office/drawing/2014/main" id="{56CFE500-7AC8-4835-9963-CD9BC7EB8281}"/>
              </a:ext>
            </a:extLst>
          </p:cNvPr>
          <p:cNvSpPr/>
          <p:nvPr/>
        </p:nvSpPr>
        <p:spPr>
          <a:xfrm>
            <a:off x="31181406" y="1506903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Прекратить всякое сотрудничество с Рана</a:t>
            </a:r>
          </a:p>
        </p:txBody>
      </p:sp>
      <p:sp>
        <p:nvSpPr>
          <p:cNvPr id="286" name="Прямоугольник 285">
            <a:extLst>
              <a:ext uri="{FF2B5EF4-FFF2-40B4-BE49-F238E27FC236}">
                <a16:creationId xmlns:a16="http://schemas.microsoft.com/office/drawing/2014/main" id="{FB642E6B-9010-46C2-A28A-7E07050AEE96}"/>
              </a:ext>
            </a:extLst>
          </p:cNvPr>
          <p:cNvSpPr/>
          <p:nvPr/>
        </p:nvSpPr>
        <p:spPr>
          <a:xfrm>
            <a:off x="31179482" y="16686406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Связать монарха конституцией</a:t>
            </a:r>
          </a:p>
        </p:txBody>
      </p:sp>
      <p:cxnSp>
        <p:nvCxnSpPr>
          <p:cNvPr id="287" name="Прямая со стрелкой 286">
            <a:extLst>
              <a:ext uri="{FF2B5EF4-FFF2-40B4-BE49-F238E27FC236}">
                <a16:creationId xmlns:a16="http://schemas.microsoft.com/office/drawing/2014/main" id="{0617728A-201A-4ED0-817A-CE8CFA4F63C6}"/>
              </a:ext>
            </a:extLst>
          </p:cNvPr>
          <p:cNvCxnSpPr>
            <a:cxnSpLocks/>
            <a:stCxn id="279" idx="2"/>
            <a:endCxn id="285" idx="0"/>
          </p:cNvCxnSpPr>
          <p:nvPr/>
        </p:nvCxnSpPr>
        <p:spPr>
          <a:xfrm>
            <a:off x="32239365" y="14612630"/>
            <a:ext cx="0" cy="4564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Прямая со стрелкой 287">
            <a:extLst>
              <a:ext uri="{FF2B5EF4-FFF2-40B4-BE49-F238E27FC236}">
                <a16:creationId xmlns:a16="http://schemas.microsoft.com/office/drawing/2014/main" id="{444F0820-B20D-464F-943E-2832D35F0B02}"/>
              </a:ext>
            </a:extLst>
          </p:cNvPr>
          <p:cNvCxnSpPr>
            <a:cxnSpLocks/>
            <a:stCxn id="285" idx="2"/>
            <a:endCxn id="286" idx="0"/>
          </p:cNvCxnSpPr>
          <p:nvPr/>
        </p:nvCxnSpPr>
        <p:spPr>
          <a:xfrm flipH="1">
            <a:off x="32237441" y="16149039"/>
            <a:ext cx="1924" cy="5373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Соединительная линия уступом 280">
            <a:extLst>
              <a:ext uri="{FF2B5EF4-FFF2-40B4-BE49-F238E27FC236}">
                <a16:creationId xmlns:a16="http://schemas.microsoft.com/office/drawing/2014/main" id="{9376C2E7-2B50-41C7-B8B2-CC773C62206E}"/>
              </a:ext>
            </a:extLst>
          </p:cNvPr>
          <p:cNvCxnSpPr>
            <a:cxnSpLocks/>
            <a:stCxn id="166" idx="2"/>
            <a:endCxn id="276" idx="0"/>
          </p:cNvCxnSpPr>
          <p:nvPr/>
        </p:nvCxnSpPr>
        <p:spPr>
          <a:xfrm rot="16200000" flipH="1">
            <a:off x="37885681" y="11133054"/>
            <a:ext cx="430533" cy="120838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Соединительная линия уступом 198">
            <a:extLst>
              <a:ext uri="{FF2B5EF4-FFF2-40B4-BE49-F238E27FC236}">
                <a16:creationId xmlns:a16="http://schemas.microsoft.com/office/drawing/2014/main" id="{DBE3301F-6A6E-4E39-9F84-DC6E61D6094F}"/>
              </a:ext>
            </a:extLst>
          </p:cNvPr>
          <p:cNvCxnSpPr>
            <a:cxnSpLocks/>
            <a:stCxn id="67" idx="2"/>
            <a:endCxn id="265" idx="0"/>
          </p:cNvCxnSpPr>
          <p:nvPr/>
        </p:nvCxnSpPr>
        <p:spPr>
          <a:xfrm rot="16200000" flipH="1">
            <a:off x="39640262" y="7858555"/>
            <a:ext cx="494412" cy="471379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Соединительная линия уступом 198">
            <a:extLst>
              <a:ext uri="{FF2B5EF4-FFF2-40B4-BE49-F238E27FC236}">
                <a16:creationId xmlns:a16="http://schemas.microsoft.com/office/drawing/2014/main" id="{92CEFFAB-665C-40D2-97E3-E6EB31F6113B}"/>
              </a:ext>
            </a:extLst>
          </p:cNvPr>
          <p:cNvCxnSpPr>
            <a:cxnSpLocks/>
            <a:stCxn id="155" idx="2"/>
            <a:endCxn id="265" idx="0"/>
          </p:cNvCxnSpPr>
          <p:nvPr/>
        </p:nvCxnSpPr>
        <p:spPr>
          <a:xfrm rot="5400000">
            <a:off x="44416823" y="7795787"/>
            <a:ext cx="494412" cy="483932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Соединительная линия уступом 198">
            <a:extLst>
              <a:ext uri="{FF2B5EF4-FFF2-40B4-BE49-F238E27FC236}">
                <a16:creationId xmlns:a16="http://schemas.microsoft.com/office/drawing/2014/main" id="{7771AA49-0644-482E-8FBD-0CA7C365F4AE}"/>
              </a:ext>
            </a:extLst>
          </p:cNvPr>
          <p:cNvCxnSpPr>
            <a:cxnSpLocks/>
            <a:stCxn id="153" idx="2"/>
            <a:endCxn id="323" idx="0"/>
          </p:cNvCxnSpPr>
          <p:nvPr/>
        </p:nvCxnSpPr>
        <p:spPr>
          <a:xfrm rot="16200000" flipH="1">
            <a:off x="36619456" y="12570610"/>
            <a:ext cx="428739" cy="138399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Соединительная линия уступом 198">
            <a:extLst>
              <a:ext uri="{FF2B5EF4-FFF2-40B4-BE49-F238E27FC236}">
                <a16:creationId xmlns:a16="http://schemas.microsoft.com/office/drawing/2014/main" id="{19878F0A-343C-4EE1-A36C-962C570B5CA6}"/>
              </a:ext>
            </a:extLst>
          </p:cNvPr>
          <p:cNvCxnSpPr>
            <a:cxnSpLocks/>
            <a:stCxn id="276" idx="2"/>
            <a:endCxn id="323" idx="0"/>
          </p:cNvCxnSpPr>
          <p:nvPr/>
        </p:nvCxnSpPr>
        <p:spPr>
          <a:xfrm rot="5400000">
            <a:off x="37893251" y="12665087"/>
            <a:ext cx="444463" cy="117931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Прямоугольник 321">
            <a:extLst>
              <a:ext uri="{FF2B5EF4-FFF2-40B4-BE49-F238E27FC236}">
                <a16:creationId xmlns:a16="http://schemas.microsoft.com/office/drawing/2014/main" id="{4D55D978-5E90-49DE-81F3-91E28C2A500F}"/>
              </a:ext>
            </a:extLst>
          </p:cNvPr>
          <p:cNvSpPr/>
          <p:nvPr/>
        </p:nvSpPr>
        <p:spPr>
          <a:xfrm>
            <a:off x="38906597" y="1348565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Распространить коммунизм в массы</a:t>
            </a:r>
          </a:p>
        </p:txBody>
      </p:sp>
      <p:cxnSp>
        <p:nvCxnSpPr>
          <p:cNvPr id="324" name="Соединительная линия уступом 280">
            <a:extLst>
              <a:ext uri="{FF2B5EF4-FFF2-40B4-BE49-F238E27FC236}">
                <a16:creationId xmlns:a16="http://schemas.microsoft.com/office/drawing/2014/main" id="{238903CE-2202-4D3A-9953-6E5FD7D38BD5}"/>
              </a:ext>
            </a:extLst>
          </p:cNvPr>
          <p:cNvCxnSpPr>
            <a:cxnSpLocks/>
            <a:stCxn id="276" idx="2"/>
            <a:endCxn id="322" idx="0"/>
          </p:cNvCxnSpPr>
          <p:nvPr/>
        </p:nvCxnSpPr>
        <p:spPr>
          <a:xfrm rot="16200000" flipH="1">
            <a:off x="39108281" y="12629374"/>
            <a:ext cx="453135" cy="12594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Прямоугольник 325">
            <a:extLst>
              <a:ext uri="{FF2B5EF4-FFF2-40B4-BE49-F238E27FC236}">
                <a16:creationId xmlns:a16="http://schemas.microsoft.com/office/drawing/2014/main" id="{E6D222A0-A3A0-44D7-BF75-7CB36DE7043A}"/>
              </a:ext>
            </a:extLst>
          </p:cNvPr>
          <p:cNvSpPr/>
          <p:nvPr/>
        </p:nvSpPr>
        <p:spPr>
          <a:xfrm>
            <a:off x="36467864" y="1506903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Коммунистическая реакция</a:t>
            </a:r>
          </a:p>
        </p:txBody>
      </p:sp>
      <p:sp>
        <p:nvSpPr>
          <p:cNvPr id="327" name="Прямоугольник 326">
            <a:extLst>
              <a:ext uri="{FF2B5EF4-FFF2-40B4-BE49-F238E27FC236}">
                <a16:creationId xmlns:a16="http://schemas.microsoft.com/office/drawing/2014/main" id="{63E12EC0-06A6-469D-BBBD-1CAA40070F64}"/>
              </a:ext>
            </a:extLst>
          </p:cNvPr>
          <p:cNvSpPr/>
          <p:nvPr/>
        </p:nvSpPr>
        <p:spPr>
          <a:xfrm>
            <a:off x="38906593" y="1508971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Пресечь опиум религии</a:t>
            </a:r>
          </a:p>
        </p:txBody>
      </p:sp>
      <p:cxnSp>
        <p:nvCxnSpPr>
          <p:cNvPr id="339" name="Прямая соединительная линия 338">
            <a:extLst>
              <a:ext uri="{FF2B5EF4-FFF2-40B4-BE49-F238E27FC236}">
                <a16:creationId xmlns:a16="http://schemas.microsoft.com/office/drawing/2014/main" id="{E8C5AF42-FC61-4298-A915-D94973528905}"/>
              </a:ext>
            </a:extLst>
          </p:cNvPr>
          <p:cNvCxnSpPr>
            <a:cxnSpLocks/>
            <a:stCxn id="285" idx="3"/>
            <a:endCxn id="326" idx="1"/>
          </p:cNvCxnSpPr>
          <p:nvPr/>
        </p:nvCxnSpPr>
        <p:spPr>
          <a:xfrm>
            <a:off x="33297324" y="15609039"/>
            <a:ext cx="31705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Прямая со стрелкой 339">
            <a:extLst>
              <a:ext uri="{FF2B5EF4-FFF2-40B4-BE49-F238E27FC236}">
                <a16:creationId xmlns:a16="http://schemas.microsoft.com/office/drawing/2014/main" id="{83EB401C-9BCD-4D16-8800-BA768386DE92}"/>
              </a:ext>
            </a:extLst>
          </p:cNvPr>
          <p:cNvCxnSpPr>
            <a:cxnSpLocks/>
            <a:stCxn id="323" idx="2"/>
            <a:endCxn id="326" idx="0"/>
          </p:cNvCxnSpPr>
          <p:nvPr/>
        </p:nvCxnSpPr>
        <p:spPr>
          <a:xfrm>
            <a:off x="37525823" y="14556978"/>
            <a:ext cx="0" cy="51206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Прямая со стрелкой 340">
            <a:extLst>
              <a:ext uri="{FF2B5EF4-FFF2-40B4-BE49-F238E27FC236}">
                <a16:creationId xmlns:a16="http://schemas.microsoft.com/office/drawing/2014/main" id="{7A3D92DE-9B41-439B-9D14-42DC68D4200F}"/>
              </a:ext>
            </a:extLst>
          </p:cNvPr>
          <p:cNvCxnSpPr>
            <a:cxnSpLocks/>
            <a:stCxn id="322" idx="2"/>
            <a:endCxn id="327" idx="0"/>
          </p:cNvCxnSpPr>
          <p:nvPr/>
        </p:nvCxnSpPr>
        <p:spPr>
          <a:xfrm flipH="1">
            <a:off x="39964552" y="14565650"/>
            <a:ext cx="4" cy="5240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Прямоугольник 341">
            <a:extLst>
              <a:ext uri="{FF2B5EF4-FFF2-40B4-BE49-F238E27FC236}">
                <a16:creationId xmlns:a16="http://schemas.microsoft.com/office/drawing/2014/main" id="{E2C0057A-0720-4255-93D3-ED68200E75FB}"/>
              </a:ext>
            </a:extLst>
          </p:cNvPr>
          <p:cNvSpPr/>
          <p:nvPr/>
        </p:nvSpPr>
        <p:spPr>
          <a:xfrm>
            <a:off x="40044937" y="1866026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Лишить власти Далай-ламу</a:t>
            </a:r>
          </a:p>
        </p:txBody>
      </p:sp>
      <p:sp>
        <p:nvSpPr>
          <p:cNvPr id="343" name="Прямоугольник 342">
            <a:extLst>
              <a:ext uri="{FF2B5EF4-FFF2-40B4-BE49-F238E27FC236}">
                <a16:creationId xmlns:a16="http://schemas.microsoft.com/office/drawing/2014/main" id="{F5F32987-2965-4535-A05A-BD94AA37CD6B}"/>
              </a:ext>
            </a:extLst>
          </p:cNvPr>
          <p:cNvSpPr/>
          <p:nvPr/>
        </p:nvSpPr>
        <p:spPr>
          <a:xfrm>
            <a:off x="36461139" y="1668120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Лишить короля власти</a:t>
            </a:r>
          </a:p>
        </p:txBody>
      </p:sp>
      <p:sp>
        <p:nvSpPr>
          <p:cNvPr id="344" name="Прямоугольник 343">
            <a:extLst>
              <a:ext uri="{FF2B5EF4-FFF2-40B4-BE49-F238E27FC236}">
                <a16:creationId xmlns:a16="http://schemas.microsoft.com/office/drawing/2014/main" id="{52500F51-5139-43A9-8194-FF2A6AFB81A4}"/>
              </a:ext>
            </a:extLst>
          </p:cNvPr>
          <p:cNvSpPr/>
          <p:nvPr/>
        </p:nvSpPr>
        <p:spPr>
          <a:xfrm>
            <a:off x="38875329" y="1668687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Лишить власти короля-дракона</a:t>
            </a:r>
          </a:p>
        </p:txBody>
      </p:sp>
      <p:sp>
        <p:nvSpPr>
          <p:cNvPr id="345" name="Прямоугольник 344">
            <a:extLst>
              <a:ext uri="{FF2B5EF4-FFF2-40B4-BE49-F238E27FC236}">
                <a16:creationId xmlns:a16="http://schemas.microsoft.com/office/drawing/2014/main" id="{D7509E14-3EE6-4BA0-B529-241AE4C20BFA}"/>
              </a:ext>
            </a:extLst>
          </p:cNvPr>
          <p:cNvSpPr/>
          <p:nvPr/>
        </p:nvSpPr>
        <p:spPr>
          <a:xfrm>
            <a:off x="37647182" y="18673426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Конфедерация с партией членов</a:t>
            </a:r>
          </a:p>
        </p:txBody>
      </p:sp>
      <p:sp>
        <p:nvSpPr>
          <p:cNvPr id="346" name="Прямоугольник 345">
            <a:extLst>
              <a:ext uri="{FF2B5EF4-FFF2-40B4-BE49-F238E27FC236}">
                <a16:creationId xmlns:a16="http://schemas.microsoft.com/office/drawing/2014/main" id="{106669FE-FDC7-4134-8FE9-2A7E9968BD7A}"/>
              </a:ext>
            </a:extLst>
          </p:cNvPr>
          <p:cNvSpPr/>
          <p:nvPr/>
        </p:nvSpPr>
        <p:spPr>
          <a:xfrm>
            <a:off x="35170731" y="1867237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Лишить власть </a:t>
            </a:r>
            <a:r>
              <a:rPr lang="ru-RU" sz="1400" dirty="0" err="1"/>
              <a:t>чогьяла</a:t>
            </a:r>
            <a:endParaRPr lang="ru-RU" sz="1400" dirty="0"/>
          </a:p>
        </p:txBody>
      </p:sp>
      <p:cxnSp>
        <p:nvCxnSpPr>
          <p:cNvPr id="347" name="Прямая соединительная линия 346">
            <a:extLst>
              <a:ext uri="{FF2B5EF4-FFF2-40B4-BE49-F238E27FC236}">
                <a16:creationId xmlns:a16="http://schemas.microsoft.com/office/drawing/2014/main" id="{62269A61-A5FC-47FC-872E-DCC115A830FA}"/>
              </a:ext>
            </a:extLst>
          </p:cNvPr>
          <p:cNvCxnSpPr>
            <a:cxnSpLocks/>
            <a:stCxn id="346" idx="3"/>
            <a:endCxn id="345" idx="1"/>
          </p:cNvCxnSpPr>
          <p:nvPr/>
        </p:nvCxnSpPr>
        <p:spPr>
          <a:xfrm>
            <a:off x="37286649" y="19212373"/>
            <a:ext cx="360533" cy="105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Соединительная линия уступом 280">
            <a:extLst>
              <a:ext uri="{FF2B5EF4-FFF2-40B4-BE49-F238E27FC236}">
                <a16:creationId xmlns:a16="http://schemas.microsoft.com/office/drawing/2014/main" id="{6049EF85-117E-4E73-845F-04BC762D676C}"/>
              </a:ext>
            </a:extLst>
          </p:cNvPr>
          <p:cNvCxnSpPr>
            <a:cxnSpLocks/>
            <a:stCxn id="326" idx="2"/>
            <a:endCxn id="344" idx="0"/>
          </p:cNvCxnSpPr>
          <p:nvPr/>
        </p:nvCxnSpPr>
        <p:spPr>
          <a:xfrm rot="16200000" flipH="1">
            <a:off x="38460638" y="15214223"/>
            <a:ext cx="537834" cy="240746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Соединительная линия уступом 280">
            <a:extLst>
              <a:ext uri="{FF2B5EF4-FFF2-40B4-BE49-F238E27FC236}">
                <a16:creationId xmlns:a16="http://schemas.microsoft.com/office/drawing/2014/main" id="{565B1A3C-84CF-4BD4-9F32-9D214D4D39D4}"/>
              </a:ext>
            </a:extLst>
          </p:cNvPr>
          <p:cNvCxnSpPr>
            <a:cxnSpLocks/>
            <a:stCxn id="343" idx="2"/>
            <a:endCxn id="342" idx="0"/>
          </p:cNvCxnSpPr>
          <p:nvPr/>
        </p:nvCxnSpPr>
        <p:spPr>
          <a:xfrm rot="16200000" flipH="1">
            <a:off x="38861468" y="16418837"/>
            <a:ext cx="899058" cy="358379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Прямая со стрелкой 349">
            <a:extLst>
              <a:ext uri="{FF2B5EF4-FFF2-40B4-BE49-F238E27FC236}">
                <a16:creationId xmlns:a16="http://schemas.microsoft.com/office/drawing/2014/main" id="{F1264243-3498-4682-AA84-78377EEAE9F7}"/>
              </a:ext>
            </a:extLst>
          </p:cNvPr>
          <p:cNvCxnSpPr>
            <a:cxnSpLocks/>
            <a:stCxn id="326" idx="2"/>
            <a:endCxn id="343" idx="0"/>
          </p:cNvCxnSpPr>
          <p:nvPr/>
        </p:nvCxnSpPr>
        <p:spPr>
          <a:xfrm flipH="1">
            <a:off x="37519098" y="16149039"/>
            <a:ext cx="6725" cy="5321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Соединительная линия уступом 280">
            <a:extLst>
              <a:ext uri="{FF2B5EF4-FFF2-40B4-BE49-F238E27FC236}">
                <a16:creationId xmlns:a16="http://schemas.microsoft.com/office/drawing/2014/main" id="{9850A683-2323-4D76-9A88-336F0829DD0E}"/>
              </a:ext>
            </a:extLst>
          </p:cNvPr>
          <p:cNvCxnSpPr>
            <a:cxnSpLocks/>
            <a:stCxn id="343" idx="2"/>
            <a:endCxn id="346" idx="0"/>
          </p:cNvCxnSpPr>
          <p:nvPr/>
        </p:nvCxnSpPr>
        <p:spPr>
          <a:xfrm rot="5400000">
            <a:off x="36418311" y="17571586"/>
            <a:ext cx="911166" cy="129040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Соединительная линия уступом 280">
            <a:extLst>
              <a:ext uri="{FF2B5EF4-FFF2-40B4-BE49-F238E27FC236}">
                <a16:creationId xmlns:a16="http://schemas.microsoft.com/office/drawing/2014/main" id="{2B16545D-855A-450D-ABFE-304042933858}"/>
              </a:ext>
            </a:extLst>
          </p:cNvPr>
          <p:cNvCxnSpPr>
            <a:cxnSpLocks/>
            <a:stCxn id="343" idx="2"/>
            <a:endCxn id="345" idx="0"/>
          </p:cNvCxnSpPr>
          <p:nvPr/>
        </p:nvCxnSpPr>
        <p:spPr>
          <a:xfrm rot="16200000" flipH="1">
            <a:off x="37656010" y="17624294"/>
            <a:ext cx="912219" cy="118604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Прямоугольник 358">
            <a:extLst>
              <a:ext uri="{FF2B5EF4-FFF2-40B4-BE49-F238E27FC236}">
                <a16:creationId xmlns:a16="http://schemas.microsoft.com/office/drawing/2014/main" id="{2A9AE735-71D7-4F5B-BDF9-CF5663C28A5F}"/>
              </a:ext>
            </a:extLst>
          </p:cNvPr>
          <p:cNvSpPr/>
          <p:nvPr/>
        </p:nvSpPr>
        <p:spPr>
          <a:xfrm>
            <a:off x="23909578" y="16621586"/>
            <a:ext cx="2115918" cy="108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родину </a:t>
            </a:r>
            <a:r>
              <a:rPr lang="ru-RU" sz="1400" dirty="0" err="1"/>
              <a:t>кхасов</a:t>
            </a:r>
            <a:r>
              <a:rPr lang="ru-RU" sz="1400" dirty="0"/>
              <a:t> (</a:t>
            </a:r>
            <a:r>
              <a:rPr lang="ru-RU" sz="1400" dirty="0" err="1"/>
              <a:t>варгол</a:t>
            </a:r>
            <a:r>
              <a:rPr lang="ru-RU" sz="1400" dirty="0"/>
              <a:t> на </a:t>
            </a:r>
            <a:r>
              <a:rPr lang="ru-RU" sz="1400" dirty="0" err="1"/>
              <a:t>синцзяньские</a:t>
            </a:r>
            <a:r>
              <a:rPr lang="ru-RU" sz="1400" dirty="0"/>
              <a:t> провинции) </a:t>
            </a:r>
            <a:r>
              <a:rPr lang="ru-RU" sz="400" dirty="0"/>
              <a:t>(Не </a:t>
            </a:r>
            <a:r>
              <a:rPr lang="ru-RU" sz="400" dirty="0" err="1"/>
              <a:t>исключено,что</a:t>
            </a:r>
            <a:r>
              <a:rPr lang="ru-RU" sz="400" dirty="0"/>
              <a:t> </a:t>
            </a:r>
            <a:r>
              <a:rPr lang="ru-RU" sz="400" dirty="0" err="1"/>
              <a:t>кхасы</a:t>
            </a:r>
            <a:r>
              <a:rPr lang="ru-RU" sz="400" dirty="0"/>
              <a:t>, будучи родственны ариям, отличались от </a:t>
            </a:r>
            <a:r>
              <a:rPr lang="ru-RU" sz="400" dirty="0" err="1"/>
              <a:t>последнихеще</a:t>
            </a:r>
            <a:r>
              <a:rPr lang="ru-RU" sz="400" dirty="0"/>
              <a:t> до переселения на индийские равнины, поскольку </a:t>
            </a:r>
            <a:r>
              <a:rPr lang="ru-RU" sz="400" dirty="0" err="1"/>
              <a:t>локализовалисьна</a:t>
            </a:r>
            <a:r>
              <a:rPr lang="ru-RU" sz="400" dirty="0"/>
              <a:t> восточной периферии арийского региона. Некоторые </a:t>
            </a:r>
            <a:r>
              <a:rPr lang="ru-RU" sz="400" dirty="0" err="1"/>
              <a:t>исследователиуказывают</a:t>
            </a:r>
            <a:r>
              <a:rPr lang="ru-RU" sz="400" dirty="0"/>
              <a:t> на восточный Туркестан, как на возможное </a:t>
            </a:r>
            <a:r>
              <a:rPr lang="ru-RU" sz="400" dirty="0" err="1"/>
              <a:t>местоих</a:t>
            </a:r>
            <a:r>
              <a:rPr lang="ru-RU" sz="400" dirty="0"/>
              <a:t> прародины)</a:t>
            </a:r>
            <a:endParaRPr lang="ru-RU" sz="1400" dirty="0"/>
          </a:p>
        </p:txBody>
      </p:sp>
      <p:cxnSp>
        <p:nvCxnSpPr>
          <p:cNvPr id="361" name="Соединительная линия уступом 198">
            <a:extLst>
              <a:ext uri="{FF2B5EF4-FFF2-40B4-BE49-F238E27FC236}">
                <a16:creationId xmlns:a16="http://schemas.microsoft.com/office/drawing/2014/main" id="{7F74F736-6332-4283-BD14-860210061624}"/>
              </a:ext>
            </a:extLst>
          </p:cNvPr>
          <p:cNvCxnSpPr>
            <a:cxnSpLocks/>
            <a:stCxn id="147" idx="2"/>
            <a:endCxn id="271" idx="0"/>
          </p:cNvCxnSpPr>
          <p:nvPr/>
        </p:nvCxnSpPr>
        <p:spPr>
          <a:xfrm rot="16200000" flipH="1">
            <a:off x="26447816" y="15793323"/>
            <a:ext cx="490481" cy="116604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Соединительная линия уступом 198">
            <a:extLst>
              <a:ext uri="{FF2B5EF4-FFF2-40B4-BE49-F238E27FC236}">
                <a16:creationId xmlns:a16="http://schemas.microsoft.com/office/drawing/2014/main" id="{111E602B-49B1-4C81-9732-BB821317E8A8}"/>
              </a:ext>
            </a:extLst>
          </p:cNvPr>
          <p:cNvCxnSpPr>
            <a:cxnSpLocks/>
            <a:stCxn id="201" idx="2"/>
            <a:endCxn id="271" idx="0"/>
          </p:cNvCxnSpPr>
          <p:nvPr/>
        </p:nvCxnSpPr>
        <p:spPr>
          <a:xfrm rot="5400000">
            <a:off x="27657266" y="15771085"/>
            <a:ext cx="469313" cy="12316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Прямоугольник 370">
            <a:extLst>
              <a:ext uri="{FF2B5EF4-FFF2-40B4-BE49-F238E27FC236}">
                <a16:creationId xmlns:a16="http://schemas.microsoft.com/office/drawing/2014/main" id="{A7C3F228-07EB-4CEE-A558-4D66D52F82D9}"/>
              </a:ext>
            </a:extLst>
          </p:cNvPr>
          <p:cNvSpPr/>
          <p:nvPr/>
        </p:nvSpPr>
        <p:spPr>
          <a:xfrm>
            <a:off x="25052076" y="18109781"/>
            <a:ext cx="2115918" cy="108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Закончить подчинение </a:t>
            </a:r>
            <a:r>
              <a:rPr lang="ru-RU" sz="1400" dirty="0" err="1"/>
              <a:t>тхару</a:t>
            </a:r>
            <a:r>
              <a:rPr lang="ru-RU" sz="1400" dirty="0"/>
              <a:t> </a:t>
            </a:r>
            <a:r>
              <a:rPr lang="ru-RU" sz="1200" dirty="0"/>
              <a:t>(</a:t>
            </a:r>
            <a:r>
              <a:rPr lang="ru-RU" sz="1200" dirty="0" err="1"/>
              <a:t>варгол</a:t>
            </a:r>
            <a:r>
              <a:rPr lang="ru-RU" sz="1200" dirty="0"/>
              <a:t> на Бирманские провинции) </a:t>
            </a:r>
            <a:r>
              <a:rPr lang="ru-RU" sz="500" dirty="0"/>
              <a:t>(Коренное </a:t>
            </a:r>
            <a:r>
              <a:rPr lang="ru-RU" sz="500" dirty="0" err="1"/>
              <a:t>населениеиндийских</a:t>
            </a:r>
            <a:r>
              <a:rPr lang="ru-RU" sz="500" dirty="0"/>
              <a:t> и непальских </a:t>
            </a:r>
            <a:r>
              <a:rPr lang="ru-RU" sz="500" dirty="0" err="1"/>
              <a:t>тераев</a:t>
            </a:r>
            <a:r>
              <a:rPr lang="ru-RU" sz="500" dirty="0"/>
              <a:t> — </a:t>
            </a:r>
            <a:r>
              <a:rPr lang="ru-RU" sz="500" dirty="0" err="1"/>
              <a:t>тхару</a:t>
            </a:r>
            <a:r>
              <a:rPr lang="ru-RU" sz="500" dirty="0"/>
              <a:t>, некогда </a:t>
            </a:r>
            <a:r>
              <a:rPr lang="ru-RU" sz="500" dirty="0" err="1"/>
              <a:t>говорившеена</a:t>
            </a:r>
            <a:r>
              <a:rPr lang="ru-RU" sz="500" dirty="0"/>
              <a:t> тибето-бирманском языке, в настоящее время перешло на </a:t>
            </a:r>
            <a:r>
              <a:rPr lang="ru-RU" sz="500" dirty="0" err="1"/>
              <a:t>индийскиеязыки</a:t>
            </a:r>
            <a:r>
              <a:rPr lang="ru-RU" sz="500" dirty="0"/>
              <a:t>. </a:t>
            </a:r>
            <a:r>
              <a:rPr lang="ru-RU" sz="500" dirty="0" err="1"/>
              <a:t>Тхару</a:t>
            </a:r>
            <a:r>
              <a:rPr lang="ru-RU" sz="500" dirty="0"/>
              <a:t>, живущие в долине </a:t>
            </a:r>
            <a:r>
              <a:rPr lang="ru-RU" sz="500" dirty="0" err="1"/>
              <a:t>Рапти</a:t>
            </a:r>
            <a:r>
              <a:rPr lang="ru-RU" sz="500" dirty="0"/>
              <a:t>, говорят на </a:t>
            </a:r>
            <a:r>
              <a:rPr lang="ru-RU" sz="500" dirty="0" err="1"/>
              <a:t>непали</a:t>
            </a:r>
            <a:r>
              <a:rPr lang="ru-RU" sz="500" dirty="0"/>
              <a:t>. </a:t>
            </a:r>
            <a:r>
              <a:rPr lang="ru-RU" sz="500" dirty="0" err="1"/>
              <a:t>Населениетераев</a:t>
            </a:r>
            <a:r>
              <a:rPr lang="ru-RU" sz="500" dirty="0"/>
              <a:t>, составляющее приблизительно треть населения </a:t>
            </a:r>
            <a:r>
              <a:rPr lang="ru-RU" sz="500" dirty="0" err="1"/>
              <a:t>страны,владеет</a:t>
            </a:r>
            <a:r>
              <a:rPr lang="ru-RU" sz="500" dirty="0"/>
              <a:t> хинди и </a:t>
            </a:r>
            <a:r>
              <a:rPr lang="ru-RU" sz="500" dirty="0" err="1"/>
              <a:t>непали</a:t>
            </a:r>
            <a:r>
              <a:rPr lang="ru-RU" sz="500" dirty="0"/>
              <a:t>.)</a:t>
            </a:r>
            <a:endParaRPr lang="ru-RU" sz="1400" dirty="0"/>
          </a:p>
        </p:txBody>
      </p:sp>
      <p:cxnSp>
        <p:nvCxnSpPr>
          <p:cNvPr id="372" name="Соединительная линия уступом 265">
            <a:extLst>
              <a:ext uri="{FF2B5EF4-FFF2-40B4-BE49-F238E27FC236}">
                <a16:creationId xmlns:a16="http://schemas.microsoft.com/office/drawing/2014/main" id="{26F4B67A-8E79-46F5-BF9F-47A744DDC7EE}"/>
              </a:ext>
            </a:extLst>
          </p:cNvPr>
          <p:cNvCxnSpPr>
            <a:cxnSpLocks/>
            <a:stCxn id="147" idx="2"/>
            <a:endCxn id="359" idx="0"/>
          </p:cNvCxnSpPr>
          <p:nvPr/>
        </p:nvCxnSpPr>
        <p:spPr>
          <a:xfrm rot="5400000">
            <a:off x="25293546" y="15805096"/>
            <a:ext cx="490481" cy="114249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Прямая со стрелкой 377">
            <a:extLst>
              <a:ext uri="{FF2B5EF4-FFF2-40B4-BE49-F238E27FC236}">
                <a16:creationId xmlns:a16="http://schemas.microsoft.com/office/drawing/2014/main" id="{7B01DA87-2C06-409E-8163-286B12DC2DC9}"/>
              </a:ext>
            </a:extLst>
          </p:cNvPr>
          <p:cNvCxnSpPr>
            <a:cxnSpLocks/>
            <a:stCxn id="147" idx="2"/>
            <a:endCxn id="371" idx="0"/>
          </p:cNvCxnSpPr>
          <p:nvPr/>
        </p:nvCxnSpPr>
        <p:spPr>
          <a:xfrm>
            <a:off x="26110035" y="16131105"/>
            <a:ext cx="0" cy="197867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Прямоугольник 380">
            <a:extLst>
              <a:ext uri="{FF2B5EF4-FFF2-40B4-BE49-F238E27FC236}">
                <a16:creationId xmlns:a16="http://schemas.microsoft.com/office/drawing/2014/main" id="{0757A972-0311-40BA-96C0-203D192E1FFF}"/>
              </a:ext>
            </a:extLst>
          </p:cNvPr>
          <p:cNvSpPr/>
          <p:nvPr/>
        </p:nvSpPr>
        <p:spPr>
          <a:xfrm>
            <a:off x="28417939" y="3545503"/>
            <a:ext cx="2115918" cy="288825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Нужна механика «Расщепления» местных племён </a:t>
            </a:r>
            <a:r>
              <a:rPr lang="ru-RU" sz="300" dirty="0"/>
              <a:t>(Местные племена перенимали у </a:t>
            </a:r>
            <a:r>
              <a:rPr lang="ru-RU" sz="300" dirty="0" err="1"/>
              <a:t>кхасов</a:t>
            </a:r>
            <a:r>
              <a:rPr lang="ru-RU" sz="300" dirty="0"/>
              <a:t> </a:t>
            </a:r>
            <a:r>
              <a:rPr lang="ru-RU" sz="300" dirty="0" err="1"/>
              <a:t>плужноеземледелие</a:t>
            </a:r>
            <a:r>
              <a:rPr lang="ru-RU" sz="300" dirty="0"/>
              <a:t> и другие элементы культуры. В процессе </a:t>
            </a:r>
            <a:r>
              <a:rPr lang="ru-RU" sz="300" dirty="0" err="1"/>
              <a:t>взаимодействиякхасов</a:t>
            </a:r>
            <a:r>
              <a:rPr lang="ru-RU" sz="300" dirty="0"/>
              <a:t> и местных племен в среде последних </a:t>
            </a:r>
            <a:r>
              <a:rPr lang="ru-RU" sz="300" dirty="0" err="1"/>
              <a:t>происходилраспад</a:t>
            </a:r>
            <a:r>
              <a:rPr lang="ru-RU" sz="300" dirty="0"/>
              <a:t> прежней общности. В </a:t>
            </a:r>
            <a:r>
              <a:rPr lang="ru-RU" sz="300" dirty="0" err="1"/>
              <a:t>непаловедческой</a:t>
            </a:r>
            <a:r>
              <a:rPr lang="ru-RU" sz="300" dirty="0"/>
              <a:t> литературе он </a:t>
            </a:r>
            <a:r>
              <a:rPr lang="ru-RU" sz="300" dirty="0" err="1"/>
              <a:t>получилназвание</a:t>
            </a:r>
            <a:r>
              <a:rPr lang="ru-RU" sz="300" dirty="0"/>
              <a:t> социально-культурного «расщепления». Наиболее </a:t>
            </a:r>
            <a:r>
              <a:rPr lang="ru-RU" sz="300" dirty="0" err="1"/>
              <a:t>развитаяи</a:t>
            </a:r>
            <a:r>
              <a:rPr lang="ru-RU" sz="300" dirty="0"/>
              <a:t> </a:t>
            </a:r>
            <a:r>
              <a:rPr lang="ru-RU" sz="300" dirty="0" err="1"/>
              <a:t>индуизированная</a:t>
            </a:r>
            <a:r>
              <a:rPr lang="ru-RU" sz="300" dirty="0"/>
              <a:t> часть обретала новую культурную и </a:t>
            </a:r>
            <a:r>
              <a:rPr lang="ru-RU" sz="300" dirty="0" err="1"/>
              <a:t>этническуюсамоидентификацию</a:t>
            </a:r>
            <a:r>
              <a:rPr lang="ru-RU" sz="300" dirty="0"/>
              <a:t>, усваивала простейшие </a:t>
            </a:r>
            <a:r>
              <a:rPr lang="ru-RU" sz="300" dirty="0" err="1"/>
              <a:t>представленияо</a:t>
            </a:r>
            <a:r>
              <a:rPr lang="ru-RU" sz="300" dirty="0"/>
              <a:t> кастовости и постепенно полностью или частично </a:t>
            </a:r>
            <a:r>
              <a:rPr lang="ru-RU" sz="300" dirty="0" err="1"/>
              <a:t>ассимилироваласьэтносом</a:t>
            </a:r>
            <a:r>
              <a:rPr lang="ru-RU" sz="300" dirty="0"/>
              <a:t>-интегратором — </a:t>
            </a:r>
            <a:r>
              <a:rPr lang="ru-RU" sz="300" dirty="0" err="1"/>
              <a:t>кхасами</a:t>
            </a:r>
            <a:r>
              <a:rPr lang="ru-RU" sz="300" dirty="0"/>
              <a:t>. Вплоть до второй </a:t>
            </a:r>
            <a:r>
              <a:rPr lang="ru-RU" sz="300" dirty="0" err="1"/>
              <a:t>половиныXX</a:t>
            </a:r>
            <a:r>
              <a:rPr lang="ru-RU" sz="300" dirty="0"/>
              <a:t> в. этот процесс стал одним из самых значимых среди </a:t>
            </a:r>
            <a:r>
              <a:rPr lang="ru-RU" sz="300" dirty="0" err="1"/>
              <a:t>процессовэтнического</a:t>
            </a:r>
            <a:r>
              <a:rPr lang="ru-RU" sz="300" dirty="0"/>
              <a:t> развития на всей территории Непала.) В работах отечественных и зарубежных </a:t>
            </a:r>
            <a:r>
              <a:rPr lang="ru-RU" sz="300" dirty="0" err="1"/>
              <a:t>непаловедов</a:t>
            </a:r>
            <a:r>
              <a:rPr lang="ru-RU" sz="300" dirty="0"/>
              <a:t> для </a:t>
            </a:r>
            <a:r>
              <a:rPr lang="ru-RU" sz="300" dirty="0" err="1"/>
              <a:t>характеристикивсех</a:t>
            </a:r>
            <a:r>
              <a:rPr lang="ru-RU" sz="300" dirty="0"/>
              <a:t> непальских этносов, кроме </a:t>
            </a:r>
            <a:r>
              <a:rPr lang="ru-RU" sz="300" dirty="0" err="1"/>
              <a:t>парбатиев</a:t>
            </a:r>
            <a:r>
              <a:rPr lang="ru-RU" sz="300" dirty="0"/>
              <a:t>, </a:t>
            </a:r>
            <a:r>
              <a:rPr lang="ru-RU" sz="300" dirty="0" err="1"/>
              <a:t>неваров</a:t>
            </a:r>
            <a:r>
              <a:rPr lang="ru-RU" sz="300" dirty="0"/>
              <a:t> и </a:t>
            </a:r>
            <a:r>
              <a:rPr lang="ru-RU" sz="300" dirty="0" err="1"/>
              <a:t>жителейтераев</a:t>
            </a:r>
            <a:r>
              <a:rPr lang="ru-RU" sz="300" dirty="0"/>
              <a:t>, до последнего времени использовался термин «племя» (</a:t>
            </a:r>
            <a:r>
              <a:rPr lang="ru-RU" sz="300" dirty="0" err="1"/>
              <a:t>tribe</a:t>
            </a:r>
            <a:r>
              <a:rPr lang="ru-RU" sz="300" dirty="0"/>
              <a:t>).В </a:t>
            </a:r>
            <a:r>
              <a:rPr lang="ru-RU" sz="300" dirty="0" err="1"/>
              <a:t>непалиязычной</a:t>
            </a:r>
            <a:r>
              <a:rPr lang="ru-RU" sz="300" dirty="0"/>
              <a:t> литературе эти этносы обозначаются </a:t>
            </a:r>
            <a:r>
              <a:rPr lang="ru-RU" sz="300" dirty="0" err="1"/>
              <a:t>термином«джати</a:t>
            </a:r>
            <a:r>
              <a:rPr lang="ru-RU" sz="300" dirty="0"/>
              <a:t>», обозначающим любую этническую, кастовую или </a:t>
            </a:r>
            <a:r>
              <a:rPr lang="ru-RU" sz="300" dirty="0" err="1"/>
              <a:t>религиознуюгруппуправления</a:t>
            </a:r>
            <a:r>
              <a:rPr lang="ru-RU" sz="300" dirty="0"/>
              <a:t> Рана племенная </a:t>
            </a:r>
            <a:r>
              <a:rPr lang="ru-RU" sz="300" dirty="0" err="1"/>
              <a:t>автономиясохранилась</a:t>
            </a:r>
            <a:r>
              <a:rPr lang="ru-RU" sz="300" dirty="0"/>
              <a:t> лишь на крайнем востоке Непала, у </a:t>
            </a:r>
            <a:r>
              <a:rPr lang="ru-RU" sz="300" dirty="0" err="1"/>
              <a:t>народностилимбу</a:t>
            </a:r>
            <a:r>
              <a:rPr lang="ru-RU" sz="300" dirty="0"/>
              <a:t>.</a:t>
            </a:r>
            <a:endParaRPr lang="ru-RU" sz="1400" dirty="0"/>
          </a:p>
        </p:txBody>
      </p:sp>
      <p:sp>
        <p:nvSpPr>
          <p:cNvPr id="383" name="Прямоугольник 382">
            <a:extLst>
              <a:ext uri="{FF2B5EF4-FFF2-40B4-BE49-F238E27FC236}">
                <a16:creationId xmlns:a16="http://schemas.microsoft.com/office/drawing/2014/main" id="{BB19C856-C038-45E3-BCCA-646A6AC51F1E}"/>
              </a:ext>
            </a:extLst>
          </p:cNvPr>
          <p:cNvSpPr/>
          <p:nvPr/>
        </p:nvSpPr>
        <p:spPr>
          <a:xfrm>
            <a:off x="46315689" y="20282681"/>
            <a:ext cx="2115918" cy="108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с Японией</a:t>
            </a:r>
          </a:p>
        </p:txBody>
      </p:sp>
      <p:cxnSp>
        <p:nvCxnSpPr>
          <p:cNvPr id="384" name="Прямая соединительная линия 383">
            <a:extLst>
              <a:ext uri="{FF2B5EF4-FFF2-40B4-BE49-F238E27FC236}">
                <a16:creationId xmlns:a16="http://schemas.microsoft.com/office/drawing/2014/main" id="{AE0FE1F0-B458-4557-B8F3-18F34B966605}"/>
              </a:ext>
            </a:extLst>
          </p:cNvPr>
          <p:cNvCxnSpPr>
            <a:cxnSpLocks/>
            <a:stCxn id="235" idx="3"/>
            <a:endCxn id="383" idx="1"/>
          </p:cNvCxnSpPr>
          <p:nvPr/>
        </p:nvCxnSpPr>
        <p:spPr>
          <a:xfrm flipV="1">
            <a:off x="45903696" y="20822681"/>
            <a:ext cx="411993" cy="24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Прямоугольник 386">
            <a:extLst>
              <a:ext uri="{FF2B5EF4-FFF2-40B4-BE49-F238E27FC236}">
                <a16:creationId xmlns:a16="http://schemas.microsoft.com/office/drawing/2014/main" id="{C8B5758C-0AE3-4EF0-A371-72DA6743488E}"/>
              </a:ext>
            </a:extLst>
          </p:cNvPr>
          <p:cNvSpPr/>
          <p:nvPr/>
        </p:nvSpPr>
        <p:spPr>
          <a:xfrm>
            <a:off x="40206575" y="11962953"/>
            <a:ext cx="2115918" cy="108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Учредить панчаяты </a:t>
            </a:r>
            <a:r>
              <a:rPr lang="ru-RU" sz="400" dirty="0"/>
              <a:t>(</a:t>
            </a:r>
            <a:r>
              <a:rPr lang="ru-RU" sz="300" dirty="0"/>
              <a:t>В 1930-х годах в качестве эксперимента в некоторых </a:t>
            </a:r>
            <a:r>
              <a:rPr lang="ru-RU" sz="300" dirty="0" err="1"/>
              <a:t>сельскихрайонах</a:t>
            </a:r>
            <a:r>
              <a:rPr lang="ru-RU" sz="300" dirty="0"/>
              <a:t> и небольших городах были учреждены панчаяты (совет)как органы местного самоуправления. Небольшая часть налогов, </a:t>
            </a:r>
            <a:r>
              <a:rPr lang="ru-RU" sz="300" dirty="0" err="1"/>
              <a:t>собираемыхв</a:t>
            </a:r>
            <a:r>
              <a:rPr lang="ru-RU" sz="300" dirty="0"/>
              <a:t> подведомственной области, оставалась в их </a:t>
            </a:r>
            <a:r>
              <a:rPr lang="ru-RU" sz="300" dirty="0" err="1"/>
              <a:t>распоряжении.Панчаяты</a:t>
            </a:r>
            <a:r>
              <a:rPr lang="ru-RU" sz="300" dirty="0"/>
              <a:t> не располагали широкими юридическими </a:t>
            </a:r>
            <a:r>
              <a:rPr lang="ru-RU" sz="300" dirty="0" err="1"/>
              <a:t>полномочиями.Их</a:t>
            </a:r>
            <a:r>
              <a:rPr lang="ru-RU" sz="300" dirty="0"/>
              <a:t> реальные полномочия </a:t>
            </a:r>
            <a:r>
              <a:rPr lang="ru-RU" sz="300" dirty="0" err="1"/>
              <a:t>оіраничивались</a:t>
            </a:r>
            <a:r>
              <a:rPr lang="ru-RU" sz="300" dirty="0"/>
              <a:t> губернаторами — </a:t>
            </a:r>
            <a:r>
              <a:rPr lang="ru-RU" sz="300" dirty="0" err="1"/>
              <a:t>барахаки-мами</a:t>
            </a:r>
            <a:r>
              <a:rPr lang="ru-RU" sz="300" dirty="0"/>
              <a:t>, крупными землевладельцами и чиновниками из центра. </a:t>
            </a:r>
            <a:r>
              <a:rPr lang="ru-RU" sz="300" dirty="0" err="1"/>
              <a:t>Экспериментне</a:t>
            </a:r>
            <a:r>
              <a:rPr lang="ru-RU" sz="300" dirty="0"/>
              <a:t> получил большого развития и был приостановлен. </a:t>
            </a:r>
            <a:r>
              <a:rPr lang="ru-RU" sz="300" dirty="0" err="1"/>
              <a:t>Однакоопыт</a:t>
            </a:r>
            <a:r>
              <a:rPr lang="ru-RU" sz="300" dirty="0"/>
              <a:t> создания первых панчаятов был использован в 1960-х </a:t>
            </a:r>
            <a:r>
              <a:rPr lang="ru-RU" sz="300" dirty="0" err="1"/>
              <a:t>годахпри</a:t>
            </a:r>
            <a:r>
              <a:rPr lang="ru-RU" sz="300" dirty="0"/>
              <a:t> создании </a:t>
            </a:r>
            <a:r>
              <a:rPr lang="ru-RU" sz="300" dirty="0" err="1"/>
              <a:t>общенепальской</a:t>
            </a:r>
            <a:r>
              <a:rPr lang="ru-RU" sz="300" dirty="0"/>
              <a:t> </a:t>
            </a:r>
            <a:r>
              <a:rPr lang="ru-RU" sz="300" dirty="0" err="1"/>
              <a:t>панчаятской</a:t>
            </a:r>
            <a:r>
              <a:rPr lang="ru-RU" sz="300" dirty="0"/>
              <a:t> системы. </a:t>
            </a:r>
            <a:r>
              <a:rPr lang="ru-RU" sz="300" dirty="0" err="1"/>
              <a:t>Экспериментс</a:t>
            </a:r>
            <a:r>
              <a:rPr lang="ru-RU" sz="300" dirty="0"/>
              <a:t> введением панчаятов, как и другие нововведения при </a:t>
            </a:r>
            <a:r>
              <a:rPr lang="ru-RU" sz="300" dirty="0" err="1"/>
              <a:t>правленииРана</a:t>
            </a:r>
            <a:r>
              <a:rPr lang="ru-RU" sz="300" dirty="0"/>
              <a:t>, не был доведен до конца. Непальское общество в тот </a:t>
            </a:r>
            <a:r>
              <a:rPr lang="ru-RU" sz="300" dirty="0" err="1"/>
              <a:t>периодеще</a:t>
            </a:r>
            <a:r>
              <a:rPr lang="ru-RU" sz="300" dirty="0"/>
              <a:t> не созрело для глубоких реформ. Сами реформаторы, в </a:t>
            </a:r>
            <a:r>
              <a:rPr lang="ru-RU" sz="300" dirty="0" err="1"/>
              <a:t>первуюочередь</a:t>
            </a:r>
            <a:r>
              <a:rPr lang="ru-RU" sz="300" dirty="0"/>
              <a:t> — премьер-министры, не были заинтересованы в </a:t>
            </a:r>
            <a:r>
              <a:rPr lang="ru-RU" sz="300" dirty="0" err="1"/>
              <a:t>реальномреформировании</a:t>
            </a:r>
            <a:r>
              <a:rPr lang="ru-RU" sz="300" dirty="0"/>
              <a:t> общества.) На уровне деревень и дистриктов Конституция </a:t>
            </a:r>
            <a:r>
              <a:rPr lang="ru-RU" sz="300" dirty="0" err="1"/>
              <a:t>предусматриваласоздание</a:t>
            </a:r>
            <a:r>
              <a:rPr lang="ru-RU" sz="300" dirty="0"/>
              <a:t> «панчаятов» («советов») в составе 5-15 членов в </a:t>
            </a:r>
            <a:r>
              <a:rPr lang="ru-RU" sz="300" dirty="0" err="1"/>
              <a:t>деревняхи</a:t>
            </a:r>
            <a:r>
              <a:rPr lang="ru-RU" sz="300" dirty="0"/>
              <a:t> 10-50 в городах. Каждый панчаят отвечал за вопросы </a:t>
            </a:r>
            <a:r>
              <a:rPr lang="ru-RU" sz="300" dirty="0" err="1"/>
              <a:t>образования,здравоохранения</a:t>
            </a:r>
            <a:r>
              <a:rPr lang="ru-RU" sz="300" dirty="0"/>
              <a:t>, транспорта, общественных сооружений (статьи16-19).</a:t>
            </a:r>
            <a:endParaRPr lang="ru-RU" sz="1400" dirty="0"/>
          </a:p>
        </p:txBody>
      </p:sp>
      <p:sp>
        <p:nvSpPr>
          <p:cNvPr id="391" name="Прямоугольник 390">
            <a:extLst>
              <a:ext uri="{FF2B5EF4-FFF2-40B4-BE49-F238E27FC236}">
                <a16:creationId xmlns:a16="http://schemas.microsoft.com/office/drawing/2014/main" id="{44C8770D-7A41-4BC7-A664-C95D71E83381}"/>
              </a:ext>
            </a:extLst>
          </p:cNvPr>
          <p:cNvSpPr/>
          <p:nvPr/>
        </p:nvSpPr>
        <p:spPr>
          <a:xfrm>
            <a:off x="30683701" y="3560230"/>
            <a:ext cx="2115918" cy="2873526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Устранение вассальных государств </a:t>
            </a:r>
            <a:r>
              <a:rPr lang="ru-RU" sz="600" dirty="0"/>
              <a:t>(В Непале можно выделить две категории феодальной </a:t>
            </a:r>
            <a:r>
              <a:rPr lang="ru-RU" sz="600" dirty="0" err="1"/>
              <a:t>собственностина</a:t>
            </a:r>
            <a:r>
              <a:rPr lang="ru-RU" sz="600" dirty="0"/>
              <a:t> землю: </a:t>
            </a:r>
            <a:r>
              <a:rPr lang="ru-RU" sz="600" dirty="0" err="1"/>
              <a:t>домениально</a:t>
            </a:r>
            <a:r>
              <a:rPr lang="ru-RU" sz="600" dirty="0"/>
              <a:t>-вотчинную и условную (служебную)собственность. К первой категории относились некоторые </a:t>
            </a:r>
            <a:r>
              <a:rPr lang="ru-RU" sz="600" dirty="0" err="1"/>
              <a:t>типыземель</a:t>
            </a:r>
            <a:r>
              <a:rPr lang="ru-RU" sz="600" dirty="0"/>
              <a:t> </a:t>
            </a:r>
            <a:r>
              <a:rPr lang="ru-RU" sz="600" dirty="0" err="1"/>
              <a:t>бирта</a:t>
            </a:r>
            <a:r>
              <a:rPr lang="ru-RU" sz="600" dirty="0"/>
              <a:t> и система «</a:t>
            </a:r>
            <a:r>
              <a:rPr lang="ru-RU" sz="600" dirty="0" err="1"/>
              <a:t>раджья</a:t>
            </a:r>
            <a:r>
              <a:rPr lang="ru-RU" sz="600" dirty="0"/>
              <a:t>» (15 вассальных государств в </a:t>
            </a:r>
            <a:r>
              <a:rPr lang="ru-RU" sz="600" dirty="0" err="1"/>
              <a:t>западнойгорной</a:t>
            </a:r>
            <a:r>
              <a:rPr lang="ru-RU" sz="600" dirty="0"/>
              <a:t> части страны, на территории которых </a:t>
            </a:r>
            <a:r>
              <a:rPr lang="ru-RU" sz="600" dirty="0" err="1"/>
              <a:t>административнаяи</a:t>
            </a:r>
            <a:r>
              <a:rPr lang="ru-RU" sz="600" dirty="0"/>
              <a:t> юридическая власть центрального правительства была </a:t>
            </a:r>
            <a:r>
              <a:rPr lang="ru-RU" sz="600" dirty="0" err="1"/>
              <a:t>несколькоограничена</a:t>
            </a:r>
            <a:r>
              <a:rPr lang="ru-RU" sz="600" dirty="0"/>
              <a:t>).)</a:t>
            </a:r>
            <a:endParaRPr lang="ru-RU" sz="1400" dirty="0"/>
          </a:p>
        </p:txBody>
      </p:sp>
      <p:cxnSp>
        <p:nvCxnSpPr>
          <p:cNvPr id="392" name="Соединительная линия уступом 219">
            <a:extLst>
              <a:ext uri="{FF2B5EF4-FFF2-40B4-BE49-F238E27FC236}">
                <a16:creationId xmlns:a16="http://schemas.microsoft.com/office/drawing/2014/main" id="{5D98AAF2-4CE8-4028-823F-A38B697DB3B1}"/>
              </a:ext>
            </a:extLst>
          </p:cNvPr>
          <p:cNvCxnSpPr>
            <a:cxnSpLocks/>
            <a:stCxn id="187" idx="2"/>
            <a:endCxn id="383" idx="0"/>
          </p:cNvCxnSpPr>
          <p:nvPr/>
        </p:nvCxnSpPr>
        <p:spPr>
          <a:xfrm rot="16200000" flipH="1">
            <a:off x="45200393" y="18109426"/>
            <a:ext cx="554542" cy="379196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Прямоугольник 394">
            <a:extLst>
              <a:ext uri="{FF2B5EF4-FFF2-40B4-BE49-F238E27FC236}">
                <a16:creationId xmlns:a16="http://schemas.microsoft.com/office/drawing/2014/main" id="{AC36D9B4-14A9-4315-B42C-C57146815A3C}"/>
              </a:ext>
            </a:extLst>
          </p:cNvPr>
          <p:cNvSpPr/>
          <p:nvPr/>
        </p:nvSpPr>
        <p:spPr>
          <a:xfrm>
            <a:off x="14179502" y="5771793"/>
            <a:ext cx="2115918" cy="108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Электрификация и водоотведение для городов</a:t>
            </a:r>
          </a:p>
        </p:txBody>
      </p:sp>
      <p:sp>
        <p:nvSpPr>
          <p:cNvPr id="397" name="Прямоугольник 396">
            <a:extLst>
              <a:ext uri="{FF2B5EF4-FFF2-40B4-BE49-F238E27FC236}">
                <a16:creationId xmlns:a16="http://schemas.microsoft.com/office/drawing/2014/main" id="{5C1E7AB9-823B-47FE-A49D-47F27F4CCDAC}"/>
              </a:ext>
            </a:extLst>
          </p:cNvPr>
          <p:cNvSpPr/>
          <p:nvPr/>
        </p:nvSpPr>
        <p:spPr>
          <a:xfrm>
            <a:off x="12985925" y="9182400"/>
            <a:ext cx="2115918" cy="108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Привлечь индийских инвесторов </a:t>
            </a:r>
            <a:r>
              <a:rPr lang="ru-RU" sz="200" dirty="0"/>
              <a:t>(В 1930-1940-х годах были созданы следующие компании: «</a:t>
            </a:r>
            <a:r>
              <a:rPr lang="ru-RU" sz="200" dirty="0" err="1"/>
              <a:t>TheBiratnagar</a:t>
            </a:r>
            <a:r>
              <a:rPr lang="ru-RU" sz="200" dirty="0"/>
              <a:t> </a:t>
            </a:r>
            <a:r>
              <a:rPr lang="ru-RU" sz="200" dirty="0" err="1"/>
              <a:t>Jute</a:t>
            </a:r>
            <a:r>
              <a:rPr lang="ru-RU" sz="200" dirty="0"/>
              <a:t> </a:t>
            </a:r>
            <a:r>
              <a:rPr lang="ru-RU" sz="200" dirty="0" err="1"/>
              <a:t>Mills</a:t>
            </a:r>
            <a:r>
              <a:rPr lang="ru-RU" sz="200" dirty="0"/>
              <a:t>» (1936), «</a:t>
            </a:r>
            <a:r>
              <a:rPr lang="ru-RU" sz="200" dirty="0" err="1"/>
              <a:t>Raghupati</a:t>
            </a:r>
            <a:r>
              <a:rPr lang="ru-RU" sz="200" dirty="0"/>
              <a:t> </a:t>
            </a:r>
            <a:r>
              <a:rPr lang="ru-RU" sz="200" dirty="0" err="1"/>
              <a:t>Jute</a:t>
            </a:r>
            <a:r>
              <a:rPr lang="ru-RU" sz="200" dirty="0"/>
              <a:t> </a:t>
            </a:r>
            <a:r>
              <a:rPr lang="ru-RU" sz="200" dirty="0" err="1"/>
              <a:t>Mill</a:t>
            </a:r>
            <a:r>
              <a:rPr lang="ru-RU" sz="200" dirty="0"/>
              <a:t>» (1946), «</a:t>
            </a:r>
            <a:r>
              <a:rPr lang="ru-RU" sz="200" dirty="0" err="1"/>
              <a:t>MorangCotton</a:t>
            </a:r>
            <a:r>
              <a:rPr lang="ru-RU" sz="200" dirty="0"/>
              <a:t> </a:t>
            </a:r>
            <a:r>
              <a:rPr lang="ru-RU" sz="200" dirty="0" err="1"/>
              <a:t>Mill</a:t>
            </a:r>
            <a:r>
              <a:rPr lang="ru-RU" sz="200" dirty="0"/>
              <a:t> </a:t>
            </a:r>
            <a:r>
              <a:rPr lang="ru-RU" sz="200" dirty="0" err="1"/>
              <a:t>Ltd</a:t>
            </a:r>
            <a:r>
              <a:rPr lang="ru-RU" sz="200" dirty="0"/>
              <a:t>.» (1942), «</a:t>
            </a:r>
            <a:r>
              <a:rPr lang="ru-RU" sz="200" dirty="0" err="1"/>
              <a:t>Morang</a:t>
            </a:r>
            <a:r>
              <a:rPr lang="ru-RU" sz="200" dirty="0"/>
              <a:t> </a:t>
            </a:r>
            <a:r>
              <a:rPr lang="ru-RU" sz="200" dirty="0" err="1"/>
              <a:t>Sugar</a:t>
            </a:r>
            <a:r>
              <a:rPr lang="ru-RU" sz="200" dirty="0"/>
              <a:t> </a:t>
            </a:r>
            <a:r>
              <a:rPr lang="ru-RU" sz="200" dirty="0" err="1"/>
              <a:t>Mill</a:t>
            </a:r>
            <a:r>
              <a:rPr lang="ru-RU" sz="200" dirty="0"/>
              <a:t> </a:t>
            </a:r>
            <a:r>
              <a:rPr lang="ru-RU" sz="200" dirty="0" err="1"/>
              <a:t>Ltd</a:t>
            </a:r>
            <a:r>
              <a:rPr lang="ru-RU" sz="200" dirty="0"/>
              <a:t>.» (1947), «</a:t>
            </a:r>
            <a:r>
              <a:rPr lang="ru-RU" sz="200" dirty="0" err="1"/>
              <a:t>The</a:t>
            </a:r>
            <a:r>
              <a:rPr lang="ru-RU" sz="200" dirty="0"/>
              <a:t> </a:t>
            </a:r>
            <a:r>
              <a:rPr lang="ru-RU" sz="200" dirty="0" err="1"/>
              <a:t>JuddhaMatch</a:t>
            </a:r>
            <a:r>
              <a:rPr lang="ru-RU" sz="200" dirty="0"/>
              <a:t> </a:t>
            </a:r>
            <a:r>
              <a:rPr lang="ru-RU" sz="200" dirty="0" err="1"/>
              <a:t>Factory</a:t>
            </a:r>
            <a:r>
              <a:rPr lang="ru-RU" sz="200" dirty="0"/>
              <a:t>», </a:t>
            </a:r>
            <a:r>
              <a:rPr lang="ru-RU" sz="200" dirty="0" err="1"/>
              <a:t>Birganj</a:t>
            </a:r>
            <a:r>
              <a:rPr lang="ru-RU" sz="200" dirty="0"/>
              <a:t> (1938), «</a:t>
            </a:r>
            <a:r>
              <a:rPr lang="ru-RU" sz="200" dirty="0" err="1"/>
              <a:t>The</a:t>
            </a:r>
            <a:r>
              <a:rPr lang="ru-RU" sz="200" dirty="0"/>
              <a:t> </a:t>
            </a:r>
            <a:r>
              <a:rPr lang="ru-RU" sz="200" dirty="0" err="1"/>
              <a:t>Juddha</a:t>
            </a:r>
            <a:r>
              <a:rPr lang="ru-RU" sz="200" dirty="0"/>
              <a:t> </a:t>
            </a:r>
            <a:r>
              <a:rPr lang="ru-RU" sz="200" dirty="0" err="1"/>
              <a:t>Metal</a:t>
            </a:r>
            <a:r>
              <a:rPr lang="ru-RU" sz="200" dirty="0"/>
              <a:t> </a:t>
            </a:r>
            <a:r>
              <a:rPr lang="ru-RU" sz="200" dirty="0" err="1"/>
              <a:t>Factory</a:t>
            </a:r>
            <a:r>
              <a:rPr lang="ru-RU" sz="200" dirty="0"/>
              <a:t>», </a:t>
            </a:r>
            <a:r>
              <a:rPr lang="ru-RU" sz="200" dirty="0" err="1"/>
              <a:t>Biratnagar</a:t>
            </a:r>
            <a:r>
              <a:rPr lang="ru-RU" sz="200" dirty="0"/>
              <a:t>(1946), «</a:t>
            </a:r>
            <a:r>
              <a:rPr lang="ru-RU" sz="200" dirty="0" err="1"/>
              <a:t>Nepal</a:t>
            </a:r>
            <a:r>
              <a:rPr lang="ru-RU" sz="200" dirty="0"/>
              <a:t> </a:t>
            </a:r>
            <a:r>
              <a:rPr lang="ru-RU" sz="200" dirty="0" err="1"/>
              <a:t>Plywood</a:t>
            </a:r>
            <a:r>
              <a:rPr lang="ru-RU" sz="200" dirty="0"/>
              <a:t> </a:t>
            </a:r>
            <a:r>
              <a:rPr lang="ru-RU" sz="200" dirty="0" err="1"/>
              <a:t>and</a:t>
            </a:r>
            <a:r>
              <a:rPr lang="ru-RU" sz="200" dirty="0"/>
              <a:t> </a:t>
            </a:r>
            <a:r>
              <a:rPr lang="ru-RU" sz="200" dirty="0" err="1"/>
              <a:t>Rabin</a:t>
            </a:r>
            <a:r>
              <a:rPr lang="ru-RU" sz="200" dirty="0"/>
              <a:t> </a:t>
            </a:r>
            <a:r>
              <a:rPr lang="ru-RU" sz="200" dirty="0" err="1"/>
              <a:t>Company</a:t>
            </a:r>
            <a:r>
              <a:rPr lang="ru-RU" sz="200" dirty="0"/>
              <a:t> </a:t>
            </a:r>
            <a:r>
              <a:rPr lang="ru-RU" sz="200" dirty="0" err="1"/>
              <a:t>Ltd</a:t>
            </a:r>
            <a:r>
              <a:rPr lang="ru-RU" sz="200" dirty="0"/>
              <a:t>.», </a:t>
            </a:r>
            <a:r>
              <a:rPr lang="ru-RU" sz="200" dirty="0" err="1"/>
              <a:t>Biratnagar</a:t>
            </a:r>
            <a:r>
              <a:rPr lang="ru-RU" sz="200" dirty="0"/>
              <a:t> (1943),«</a:t>
            </a:r>
            <a:r>
              <a:rPr lang="ru-RU" sz="200" dirty="0" err="1"/>
              <a:t>Nepal</a:t>
            </a:r>
            <a:r>
              <a:rPr lang="ru-RU" sz="200" dirty="0"/>
              <a:t> </a:t>
            </a:r>
            <a:r>
              <a:rPr lang="ru-RU" sz="200" dirty="0" err="1"/>
              <a:t>Churot</a:t>
            </a:r>
            <a:r>
              <a:rPr lang="ru-RU" sz="200" dirty="0"/>
              <a:t> </a:t>
            </a:r>
            <a:r>
              <a:rPr lang="ru-RU" sz="200" dirty="0" err="1"/>
              <a:t>Company</a:t>
            </a:r>
            <a:r>
              <a:rPr lang="ru-RU" sz="200" dirty="0"/>
              <a:t> </a:t>
            </a:r>
            <a:r>
              <a:rPr lang="ru-RU" sz="200" dirty="0" err="1"/>
              <a:t>Ltd</a:t>
            </a:r>
            <a:r>
              <a:rPr lang="ru-RU" sz="200" dirty="0"/>
              <a:t>.» (1947)18. Большинство </a:t>
            </a:r>
            <a:r>
              <a:rPr lang="ru-RU" sz="200" dirty="0" err="1"/>
              <a:t>предприятийбыли</a:t>
            </a:r>
            <a:r>
              <a:rPr lang="ru-RU" sz="200" dirty="0"/>
              <a:t> собственностью индийского капитала. Управляющие, </a:t>
            </a:r>
            <a:r>
              <a:rPr lang="ru-RU" sz="200" dirty="0" err="1"/>
              <a:t>инженерыи</a:t>
            </a:r>
            <a:r>
              <a:rPr lang="ru-RU" sz="200" dirty="0"/>
              <a:t> рабочие были индийцами. Как отмечает исследователь </a:t>
            </a:r>
            <a:r>
              <a:rPr lang="ru-RU" sz="200" dirty="0" err="1"/>
              <a:t>экономикитераев</a:t>
            </a:r>
            <a:r>
              <a:rPr lang="ru-RU" sz="200" dirty="0"/>
              <a:t> Ф.Х. </a:t>
            </a:r>
            <a:r>
              <a:rPr lang="ru-RU" sz="200" dirty="0" err="1"/>
              <a:t>Гейдж</a:t>
            </a:r>
            <a:r>
              <a:rPr lang="ru-RU" sz="200" dirty="0"/>
              <a:t>, индийские инвесторы в </a:t>
            </a:r>
            <a:r>
              <a:rPr lang="ru-RU" sz="200" dirty="0" err="1"/>
              <a:t>терайскую</a:t>
            </a:r>
            <a:r>
              <a:rPr lang="ru-RU" sz="200" dirty="0"/>
              <a:t> </a:t>
            </a:r>
            <a:r>
              <a:rPr lang="ru-RU" sz="200" dirty="0" err="1"/>
              <a:t>экономику,как</a:t>
            </a:r>
            <a:r>
              <a:rPr lang="ru-RU" sz="200" dirty="0"/>
              <a:t> правило, у себя на родине занимались тем же видом </a:t>
            </a:r>
            <a:r>
              <a:rPr lang="ru-RU" sz="200" dirty="0" err="1"/>
              <a:t>бизнеса,что</a:t>
            </a:r>
            <a:r>
              <a:rPr lang="ru-RU" sz="200" dirty="0"/>
              <a:t> и в Непале. Так, известный в калькуттском промышленном </a:t>
            </a:r>
            <a:r>
              <a:rPr lang="ru-RU" sz="200" dirty="0" err="1"/>
              <a:t>районеджутовый</a:t>
            </a:r>
            <a:r>
              <a:rPr lang="ru-RU" sz="200" dirty="0"/>
              <a:t> фабрикант-</a:t>
            </a:r>
            <a:r>
              <a:rPr lang="ru-RU" sz="200" dirty="0" err="1"/>
              <a:t>марвариец</a:t>
            </a:r>
            <a:r>
              <a:rPr lang="ru-RU" sz="200" dirty="0"/>
              <a:t> </a:t>
            </a:r>
            <a:r>
              <a:rPr lang="ru-RU" sz="200" dirty="0" err="1"/>
              <a:t>Радха</a:t>
            </a:r>
            <a:r>
              <a:rPr lang="ru-RU" sz="200" dirty="0"/>
              <a:t> </a:t>
            </a:r>
            <a:r>
              <a:rPr lang="ru-RU" sz="200" dirty="0" err="1"/>
              <a:t>Киссен</a:t>
            </a:r>
            <a:r>
              <a:rPr lang="ru-RU" sz="200" dirty="0"/>
              <a:t> </a:t>
            </a:r>
            <a:r>
              <a:rPr lang="ru-RU" sz="200" dirty="0" err="1"/>
              <a:t>Чамария</a:t>
            </a:r>
            <a:r>
              <a:rPr lang="ru-RU" sz="200" dirty="0"/>
              <a:t> в 1936 </a:t>
            </a:r>
            <a:r>
              <a:rPr lang="ru-RU" sz="200" dirty="0" err="1"/>
              <a:t>г.вложил</a:t>
            </a:r>
            <a:r>
              <a:rPr lang="ru-RU" sz="200" dirty="0"/>
              <a:t> свой капитал в строительство крупнейшей в Непале </a:t>
            </a:r>
            <a:r>
              <a:rPr lang="ru-RU" sz="200" dirty="0" err="1"/>
              <a:t>джутовойфабрики</a:t>
            </a:r>
            <a:r>
              <a:rPr lang="ru-RU" sz="200" dirty="0"/>
              <a:t> «</a:t>
            </a:r>
            <a:r>
              <a:rPr lang="ru-RU" sz="200" dirty="0" err="1"/>
              <a:t>Моранг</a:t>
            </a:r>
            <a:r>
              <a:rPr lang="ru-RU" sz="200" dirty="0"/>
              <a:t> джут </a:t>
            </a:r>
            <a:r>
              <a:rPr lang="ru-RU" sz="200" dirty="0" err="1"/>
              <a:t>миллз</a:t>
            </a:r>
            <a:r>
              <a:rPr lang="ru-RU" sz="200" dirty="0"/>
              <a:t>» (</a:t>
            </a:r>
            <a:r>
              <a:rPr lang="ru-RU" sz="200" dirty="0" err="1"/>
              <a:t>Биратнагар</a:t>
            </a:r>
            <a:r>
              <a:rPr lang="ru-RU" sz="200" dirty="0"/>
              <a:t>). Семейство </a:t>
            </a:r>
            <a:r>
              <a:rPr lang="ru-RU" sz="200" dirty="0" err="1"/>
              <a:t>Чамария</a:t>
            </a:r>
            <a:r>
              <a:rPr lang="ru-RU" sz="200" dirty="0"/>
              <a:t> </a:t>
            </a:r>
            <a:r>
              <a:rPr lang="ru-RU" sz="200" dirty="0" err="1"/>
              <a:t>ужеимело</a:t>
            </a:r>
            <a:r>
              <a:rPr lang="ru-RU" sz="200" dirty="0"/>
              <a:t> джутовую фабрику в Бихаре и открыло производство в </a:t>
            </a:r>
            <a:r>
              <a:rPr lang="ru-RU" sz="200" dirty="0" err="1"/>
              <a:t>Бират</a:t>
            </a:r>
            <a:r>
              <a:rPr lang="ru-RU" sz="200" dirty="0"/>
              <a:t>-нагаре, поскольку окрестности этого города в 1930-х годах </a:t>
            </a:r>
            <a:r>
              <a:rPr lang="ru-RU" sz="200" dirty="0" err="1"/>
              <a:t>превратилисьв</a:t>
            </a:r>
            <a:r>
              <a:rPr lang="ru-RU" sz="200" dirty="0"/>
              <a:t> важный район выращивания джута. Р. К. </a:t>
            </a:r>
            <a:r>
              <a:rPr lang="ru-RU" sz="200" dirty="0" err="1"/>
              <a:t>Чамария</a:t>
            </a:r>
            <a:r>
              <a:rPr lang="ru-RU" sz="200" dirty="0"/>
              <a:t> убедил </a:t>
            </a:r>
            <a:r>
              <a:rPr lang="ru-RU" sz="200" dirty="0" err="1"/>
              <a:t>Джуд-дху</a:t>
            </a:r>
            <a:r>
              <a:rPr lang="ru-RU" sz="200" dirty="0"/>
              <a:t> </a:t>
            </a:r>
            <a:r>
              <a:rPr lang="ru-RU" sz="200" dirty="0" err="1"/>
              <a:t>Шамшера</a:t>
            </a:r>
            <a:r>
              <a:rPr lang="ru-RU" sz="200" dirty="0"/>
              <a:t> основать совместную холдинговую компанию. </a:t>
            </a:r>
            <a:r>
              <a:rPr lang="ru-RU" sz="200" dirty="0" err="1"/>
              <a:t>Позжесемья</a:t>
            </a:r>
            <a:r>
              <a:rPr lang="ru-RU" sz="200" dirty="0"/>
              <a:t> </a:t>
            </a:r>
            <a:r>
              <a:rPr lang="ru-RU" sz="200" dirty="0" err="1"/>
              <a:t>Чамария</a:t>
            </a:r>
            <a:r>
              <a:rPr lang="ru-RU" sz="200" dirty="0"/>
              <a:t> основала в </a:t>
            </a:r>
            <a:r>
              <a:rPr lang="ru-RU" sz="200" dirty="0" err="1"/>
              <a:t>Биратнагаре</a:t>
            </a:r>
            <a:r>
              <a:rPr lang="ru-RU" sz="200" dirty="0"/>
              <a:t> рисорушку, </a:t>
            </a:r>
            <a:r>
              <a:rPr lang="ru-RU" sz="200" dirty="0" err="1"/>
              <a:t>хлопкопрядильнуюи</a:t>
            </a:r>
            <a:r>
              <a:rPr lang="ru-RU" sz="200" dirty="0"/>
              <a:t> сахарную фабрики19.) Индийских же предпринимателей Непал привлекал </a:t>
            </a:r>
            <a:r>
              <a:rPr lang="ru-RU" sz="200" dirty="0" err="1"/>
              <a:t>низкиминалогами</a:t>
            </a:r>
            <a:r>
              <a:rPr lang="ru-RU" sz="200" dirty="0"/>
              <a:t>. Часто индийцы брали выходцев из горных районов </a:t>
            </a:r>
            <a:r>
              <a:rPr lang="ru-RU" sz="200" dirty="0" err="1"/>
              <a:t>Непала,в</a:t>
            </a:r>
            <a:r>
              <a:rPr lang="ru-RU" sz="200" dirty="0"/>
              <a:t> первую очередь связанных с местными или центральными </a:t>
            </a:r>
            <a:r>
              <a:rPr lang="ru-RU" sz="200" dirty="0" err="1"/>
              <a:t>властями,в</a:t>
            </a:r>
            <a:r>
              <a:rPr lang="ru-RU" sz="200" dirty="0"/>
              <a:t> свои компании в качестве номинальных управляющих или </a:t>
            </a:r>
            <a:r>
              <a:rPr lang="ru-RU" sz="200" dirty="0" err="1"/>
              <a:t>хозяев.Это</a:t>
            </a:r>
            <a:r>
              <a:rPr lang="ru-RU" sz="200" dirty="0"/>
              <a:t> делалось для того, чтобы снизить подозрительность </a:t>
            </a:r>
            <a:r>
              <a:rPr lang="ru-RU" sz="200" dirty="0" err="1"/>
              <a:t>непальскихвластей</a:t>
            </a:r>
            <a:r>
              <a:rPr lang="ru-RU" sz="200" dirty="0"/>
              <a:t> к индийским компаниям, поскольку на официальном </a:t>
            </a:r>
            <a:r>
              <a:rPr lang="ru-RU" sz="200" dirty="0" err="1"/>
              <a:t>уровнеэкономическая</a:t>
            </a:r>
            <a:r>
              <a:rPr lang="ru-RU" sz="200" dirty="0"/>
              <a:t> активность индийцев рассматривалась как </a:t>
            </a:r>
            <a:r>
              <a:rPr lang="ru-RU" sz="200" dirty="0" err="1"/>
              <a:t>потенциальнаяугроза</a:t>
            </a:r>
            <a:r>
              <a:rPr lang="ru-RU" sz="200" dirty="0"/>
              <a:t> политическому единству </a:t>
            </a:r>
            <a:r>
              <a:rPr lang="ru-RU" sz="200" dirty="0" err="1"/>
              <a:t>королевства.Такие</a:t>
            </a:r>
            <a:r>
              <a:rPr lang="ru-RU" sz="200" dirty="0"/>
              <a:t> опасения не были лишены оснований. Фабричное </a:t>
            </a:r>
            <a:r>
              <a:rPr lang="ru-RU" sz="200" dirty="0" err="1"/>
              <a:t>производствов</a:t>
            </a:r>
            <a:r>
              <a:rPr lang="ru-RU" sz="200" dirty="0"/>
              <a:t> </a:t>
            </a:r>
            <a:r>
              <a:rPr lang="ru-RU" sz="200" dirty="0" err="1"/>
              <a:t>тераях</a:t>
            </a:r>
            <a:r>
              <a:rPr lang="ru-RU" sz="200" dirty="0"/>
              <a:t> было представлено ограниченным числом </a:t>
            </a:r>
            <a:r>
              <a:rPr lang="ru-RU" sz="200" dirty="0" err="1"/>
              <a:t>слабоос-нащенных</a:t>
            </a:r>
            <a:r>
              <a:rPr lang="ru-RU" sz="200" dirty="0"/>
              <a:t> средних или мелких предприятий. Они не могли </a:t>
            </a:r>
            <a:r>
              <a:rPr lang="ru-RU" sz="200" dirty="0" err="1"/>
              <a:t>серьезноповлиять</a:t>
            </a:r>
            <a:r>
              <a:rPr lang="ru-RU" sz="200" dirty="0"/>
              <a:t> на экономическую структуру Непала в целом. Но они </a:t>
            </a:r>
            <a:r>
              <a:rPr lang="ru-RU" sz="200" dirty="0" err="1"/>
              <a:t>былисосредоточены</a:t>
            </a:r>
            <a:r>
              <a:rPr lang="ru-RU" sz="200" dirty="0"/>
              <a:t> на окраине страны, в узкой полосе, </a:t>
            </a:r>
            <a:r>
              <a:rPr lang="ru-RU" sz="200" dirty="0" err="1"/>
              <a:t>примыкавшейк</a:t>
            </a:r>
            <a:r>
              <a:rPr lang="ru-RU" sz="200" dirty="0"/>
              <a:t> Индии, где имелись необходимые географические условия и </a:t>
            </a:r>
            <a:r>
              <a:rPr lang="ru-RU" sz="200" dirty="0" err="1"/>
              <a:t>сырьевыересурсы</a:t>
            </a:r>
            <a:r>
              <a:rPr lang="ru-RU" sz="200" dirty="0"/>
              <a:t> для промышленного развития. </a:t>
            </a:r>
            <a:r>
              <a:rPr lang="ru-RU" sz="200" dirty="0" err="1"/>
              <a:t>Непропорциональнобыстрое</a:t>
            </a:r>
            <a:r>
              <a:rPr lang="ru-RU" sz="200" dirty="0"/>
              <a:t> развитие </a:t>
            </a:r>
            <a:r>
              <a:rPr lang="ru-RU" sz="200" dirty="0" err="1"/>
              <a:t>терайского</a:t>
            </a:r>
            <a:r>
              <a:rPr lang="ru-RU" sz="200" dirty="0"/>
              <a:t> региона порождало новые </a:t>
            </a:r>
            <a:r>
              <a:rPr lang="ru-RU" sz="200" dirty="0" err="1"/>
              <a:t>противоречияв</a:t>
            </a:r>
            <a:r>
              <a:rPr lang="ru-RU" sz="200" dirty="0"/>
              <a:t> незавершенном процессе интеграции страны, поскольку </a:t>
            </a:r>
            <a:r>
              <a:rPr lang="ru-RU" sz="200" dirty="0" err="1"/>
              <a:t>возраставшаяэкономическая</a:t>
            </a:r>
            <a:r>
              <a:rPr lang="ru-RU" sz="200" dirty="0"/>
              <a:t> связь </a:t>
            </a:r>
            <a:r>
              <a:rPr lang="ru-RU" sz="200" dirty="0" err="1"/>
              <a:t>тераев</a:t>
            </a:r>
            <a:r>
              <a:rPr lang="ru-RU" sz="200" dirty="0"/>
              <a:t> с индийским рынком </a:t>
            </a:r>
            <a:r>
              <a:rPr lang="ru-RU" sz="200" dirty="0" err="1"/>
              <a:t>дополняласьэтносоциальным</a:t>
            </a:r>
            <a:r>
              <a:rPr lang="ru-RU" sz="200" dirty="0"/>
              <a:t> и культурным тяготением к Индии.</a:t>
            </a:r>
            <a:endParaRPr lang="ru-RU" sz="1400" dirty="0"/>
          </a:p>
        </p:txBody>
      </p:sp>
      <p:cxnSp>
        <p:nvCxnSpPr>
          <p:cNvPr id="406" name="Соединительная линия уступом 97">
            <a:extLst>
              <a:ext uri="{FF2B5EF4-FFF2-40B4-BE49-F238E27FC236}">
                <a16:creationId xmlns:a16="http://schemas.microsoft.com/office/drawing/2014/main" id="{C1B0238D-2C46-42D0-9E00-FC4B2589DFFB}"/>
              </a:ext>
            </a:extLst>
          </p:cNvPr>
          <p:cNvCxnSpPr>
            <a:cxnSpLocks/>
            <a:stCxn id="523" idx="2"/>
            <a:endCxn id="94" idx="0"/>
          </p:cNvCxnSpPr>
          <p:nvPr/>
        </p:nvCxnSpPr>
        <p:spPr>
          <a:xfrm rot="16200000" flipH="1">
            <a:off x="12462847" y="9456284"/>
            <a:ext cx="771082" cy="23833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Соединительная линия уступом 97">
            <a:extLst>
              <a:ext uri="{FF2B5EF4-FFF2-40B4-BE49-F238E27FC236}">
                <a16:creationId xmlns:a16="http://schemas.microsoft.com/office/drawing/2014/main" id="{A27F1607-0D18-4CE1-98C0-545E28A2404B}"/>
              </a:ext>
            </a:extLst>
          </p:cNvPr>
          <p:cNvCxnSpPr>
            <a:cxnSpLocks/>
            <a:stCxn id="397" idx="2"/>
            <a:endCxn id="94" idx="0"/>
          </p:cNvCxnSpPr>
          <p:nvPr/>
        </p:nvCxnSpPr>
        <p:spPr>
          <a:xfrm rot="5400000">
            <a:off x="13656424" y="10646022"/>
            <a:ext cx="771082" cy="38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" name="Прямоугольник 412">
            <a:extLst>
              <a:ext uri="{FF2B5EF4-FFF2-40B4-BE49-F238E27FC236}">
                <a16:creationId xmlns:a16="http://schemas.microsoft.com/office/drawing/2014/main" id="{053E9B39-6834-4936-A3D2-225BEF882B76}"/>
              </a:ext>
            </a:extLst>
          </p:cNvPr>
          <p:cNvSpPr/>
          <p:nvPr/>
        </p:nvSpPr>
        <p:spPr>
          <a:xfrm>
            <a:off x="11791499" y="5771793"/>
            <a:ext cx="2115918" cy="108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Организовать связь с </a:t>
            </a:r>
            <a:r>
              <a:rPr lang="ru-RU" sz="1400" dirty="0" err="1"/>
              <a:t>тераями</a:t>
            </a:r>
            <a:r>
              <a:rPr lang="ru-RU" sz="1400" dirty="0"/>
              <a:t> </a:t>
            </a:r>
            <a:r>
              <a:rPr lang="ru-RU" sz="600" dirty="0"/>
              <a:t>(В дополнение к уже существовавшей телефонной линии, </a:t>
            </a:r>
            <a:r>
              <a:rPr lang="ru-RU" sz="600" dirty="0" err="1"/>
              <a:t>связывавшейстолицу</a:t>
            </a:r>
            <a:r>
              <a:rPr lang="ru-RU" sz="600" dirty="0"/>
              <a:t> с Индией через </a:t>
            </a:r>
            <a:r>
              <a:rPr lang="ru-RU" sz="600" dirty="0" err="1"/>
              <a:t>Раксаул</a:t>
            </a:r>
            <a:r>
              <a:rPr lang="ru-RU" sz="600" dirty="0"/>
              <a:t>, была сооружена </a:t>
            </a:r>
            <a:r>
              <a:rPr lang="ru-RU" sz="600" dirty="0" err="1"/>
              <a:t>новая,связавшая</a:t>
            </a:r>
            <a:r>
              <a:rPr lang="ru-RU" sz="600" dirty="0"/>
              <a:t> Катманду с восточными </a:t>
            </a:r>
            <a:r>
              <a:rPr lang="ru-RU" sz="600" dirty="0" err="1"/>
              <a:t>тераями</a:t>
            </a:r>
            <a:r>
              <a:rPr lang="ru-RU" sz="600" dirty="0"/>
              <a:t>, наиболее </a:t>
            </a:r>
            <a:r>
              <a:rPr lang="ru-RU" sz="600" dirty="0" err="1"/>
              <a:t>развитымрайоном</a:t>
            </a:r>
            <a:r>
              <a:rPr lang="ru-RU" sz="600" dirty="0"/>
              <a:t> Непала (дистрикты </a:t>
            </a:r>
            <a:r>
              <a:rPr lang="ru-RU" sz="600" dirty="0" err="1"/>
              <a:t>Джхапа</a:t>
            </a:r>
            <a:r>
              <a:rPr lang="ru-RU" sz="600" dirty="0"/>
              <a:t>, </a:t>
            </a:r>
            <a:r>
              <a:rPr lang="ru-RU" sz="600" dirty="0" err="1"/>
              <a:t>Биратнагар</a:t>
            </a:r>
            <a:r>
              <a:rPr lang="ru-RU" sz="600" dirty="0"/>
              <a:t>, </a:t>
            </a:r>
            <a:r>
              <a:rPr lang="ru-RU" sz="600" dirty="0" err="1"/>
              <a:t>Дханкута</a:t>
            </a:r>
            <a:r>
              <a:rPr lang="ru-RU" sz="600" dirty="0"/>
              <a:t> и Сап-</a:t>
            </a:r>
            <a:r>
              <a:rPr lang="ru-RU" sz="600" dirty="0" err="1"/>
              <a:t>тари</a:t>
            </a:r>
            <a:r>
              <a:rPr lang="ru-RU" sz="600" dirty="0"/>
              <a:t>).)</a:t>
            </a:r>
            <a:endParaRPr lang="ru-RU" sz="1400" dirty="0"/>
          </a:p>
        </p:txBody>
      </p:sp>
      <p:sp>
        <p:nvSpPr>
          <p:cNvPr id="414" name="Прямоугольник 413">
            <a:extLst>
              <a:ext uri="{FF2B5EF4-FFF2-40B4-BE49-F238E27FC236}">
                <a16:creationId xmlns:a16="http://schemas.microsoft.com/office/drawing/2014/main" id="{642517CC-731E-4B94-BEF6-A5396423973E}"/>
              </a:ext>
            </a:extLst>
          </p:cNvPr>
          <p:cNvSpPr/>
          <p:nvPr/>
        </p:nvSpPr>
        <p:spPr>
          <a:xfrm>
            <a:off x="12982086" y="7458111"/>
            <a:ext cx="2115918" cy="108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Железная дорога с Индией </a:t>
            </a:r>
            <a:r>
              <a:rPr lang="ru-RU" sz="900" dirty="0"/>
              <a:t>(Новая железнодорожная ветка соединила </a:t>
            </a:r>
            <a:r>
              <a:rPr lang="ru-RU" sz="900" dirty="0" err="1"/>
              <a:t>Джанакпур</a:t>
            </a:r>
            <a:r>
              <a:rPr lang="ru-RU" sz="900" dirty="0"/>
              <a:t> с </a:t>
            </a:r>
            <a:r>
              <a:rPr lang="ru-RU" sz="900" dirty="0" err="1"/>
              <a:t>индийскойстанцией</a:t>
            </a:r>
            <a:r>
              <a:rPr lang="ru-RU" sz="900" dirty="0"/>
              <a:t> </a:t>
            </a:r>
            <a:r>
              <a:rPr lang="ru-RU" sz="900" dirty="0" err="1"/>
              <a:t>Джаянагар</a:t>
            </a:r>
            <a:r>
              <a:rPr lang="ru-RU" sz="900" dirty="0"/>
              <a:t> (1940 г.).)</a:t>
            </a:r>
            <a:endParaRPr lang="ru-RU" sz="1400" dirty="0"/>
          </a:p>
        </p:txBody>
      </p:sp>
      <p:cxnSp>
        <p:nvCxnSpPr>
          <p:cNvPr id="415" name="Соединительная линия уступом 71">
            <a:extLst>
              <a:ext uri="{FF2B5EF4-FFF2-40B4-BE49-F238E27FC236}">
                <a16:creationId xmlns:a16="http://schemas.microsoft.com/office/drawing/2014/main" id="{4DA58D2D-1B0A-46AF-AE06-E0CF174263DB}"/>
              </a:ext>
            </a:extLst>
          </p:cNvPr>
          <p:cNvCxnSpPr>
            <a:cxnSpLocks/>
            <a:stCxn id="395" idx="2"/>
            <a:endCxn id="414" idx="0"/>
          </p:cNvCxnSpPr>
          <p:nvPr/>
        </p:nvCxnSpPr>
        <p:spPr>
          <a:xfrm rot="5400000">
            <a:off x="14335594" y="6556244"/>
            <a:ext cx="606318" cy="11974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Соединительная линия уступом 71">
            <a:extLst>
              <a:ext uri="{FF2B5EF4-FFF2-40B4-BE49-F238E27FC236}">
                <a16:creationId xmlns:a16="http://schemas.microsoft.com/office/drawing/2014/main" id="{03C7E11F-3593-4D66-82E0-A820AF29707F}"/>
              </a:ext>
            </a:extLst>
          </p:cNvPr>
          <p:cNvCxnSpPr>
            <a:cxnSpLocks/>
            <a:stCxn id="413" idx="2"/>
            <a:endCxn id="414" idx="0"/>
          </p:cNvCxnSpPr>
          <p:nvPr/>
        </p:nvCxnSpPr>
        <p:spPr>
          <a:xfrm rot="16200000" flipH="1">
            <a:off x="13141592" y="6559658"/>
            <a:ext cx="606318" cy="119058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Прямая со стрелкой 420">
            <a:extLst>
              <a:ext uri="{FF2B5EF4-FFF2-40B4-BE49-F238E27FC236}">
                <a16:creationId xmlns:a16="http://schemas.microsoft.com/office/drawing/2014/main" id="{9369AC07-FB3B-4AB9-BD67-62587360976A}"/>
              </a:ext>
            </a:extLst>
          </p:cNvPr>
          <p:cNvCxnSpPr>
            <a:cxnSpLocks/>
            <a:stCxn id="414" idx="2"/>
            <a:endCxn id="397" idx="0"/>
          </p:cNvCxnSpPr>
          <p:nvPr/>
        </p:nvCxnSpPr>
        <p:spPr>
          <a:xfrm>
            <a:off x="14040045" y="8538111"/>
            <a:ext cx="3839" cy="64428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Прямоугольник 424">
            <a:extLst>
              <a:ext uri="{FF2B5EF4-FFF2-40B4-BE49-F238E27FC236}">
                <a16:creationId xmlns:a16="http://schemas.microsoft.com/office/drawing/2014/main" id="{C4513899-BF6D-4772-BFF9-155D133A771A}"/>
              </a:ext>
            </a:extLst>
          </p:cNvPr>
          <p:cNvSpPr/>
          <p:nvPr/>
        </p:nvSpPr>
        <p:spPr>
          <a:xfrm>
            <a:off x="7846750" y="161885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Табачное производство</a:t>
            </a:r>
          </a:p>
        </p:txBody>
      </p:sp>
      <p:cxnSp>
        <p:nvCxnSpPr>
          <p:cNvPr id="426" name="Прямая со стрелкой 425">
            <a:extLst>
              <a:ext uri="{FF2B5EF4-FFF2-40B4-BE49-F238E27FC236}">
                <a16:creationId xmlns:a16="http://schemas.microsoft.com/office/drawing/2014/main" id="{28F44674-5309-40C4-850E-D2CA758CB3D3}"/>
              </a:ext>
            </a:extLst>
          </p:cNvPr>
          <p:cNvCxnSpPr>
            <a:cxnSpLocks/>
            <a:stCxn id="128" idx="2"/>
            <a:endCxn id="425" idx="0"/>
          </p:cNvCxnSpPr>
          <p:nvPr/>
        </p:nvCxnSpPr>
        <p:spPr>
          <a:xfrm flipH="1">
            <a:off x="8904709" y="15546668"/>
            <a:ext cx="1" cy="64189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Прямоугольник 431">
            <a:extLst>
              <a:ext uri="{FF2B5EF4-FFF2-40B4-BE49-F238E27FC236}">
                <a16:creationId xmlns:a16="http://schemas.microsoft.com/office/drawing/2014/main" id="{2B679E7F-E83B-4C82-B1B0-D306557A69B2}"/>
              </a:ext>
            </a:extLst>
          </p:cNvPr>
          <p:cNvSpPr/>
          <p:nvPr/>
        </p:nvSpPr>
        <p:spPr>
          <a:xfrm>
            <a:off x="10598772" y="14466668"/>
            <a:ext cx="2115918" cy="108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Сельскохозяйственная школа </a:t>
            </a:r>
            <a:r>
              <a:rPr lang="ru-RU" sz="500" dirty="0"/>
              <a:t>(Для распространения передового опыта была </a:t>
            </a:r>
            <a:r>
              <a:rPr lang="ru-RU" sz="500" dirty="0" err="1"/>
              <a:t>созданаСельскохозяйственная</a:t>
            </a:r>
            <a:r>
              <a:rPr lang="ru-RU" sz="500" dirty="0"/>
              <a:t> школа. В Непал стали приглашаться </a:t>
            </a:r>
            <a:r>
              <a:rPr lang="ru-RU" sz="500" dirty="0" err="1"/>
              <a:t>зарубежныеспециалисты</a:t>
            </a:r>
            <a:r>
              <a:rPr lang="ru-RU" sz="500" dirty="0"/>
              <a:t> по ирригации, агрономии и ветеринарии. В </a:t>
            </a:r>
            <a:r>
              <a:rPr lang="ru-RU" sz="500" dirty="0" err="1"/>
              <a:t>непальскойагрономии</a:t>
            </a:r>
            <a:r>
              <a:rPr lang="ru-RU" sz="500" dirty="0"/>
              <a:t> началась научная селекционная работа. </a:t>
            </a:r>
            <a:r>
              <a:rPr lang="ru-RU" sz="500" dirty="0" err="1"/>
              <a:t>Качественныесемена</a:t>
            </a:r>
            <a:r>
              <a:rPr lang="ru-RU" sz="500" dirty="0"/>
              <a:t>, полученные из-за рубежа и произведенные в Непале, </a:t>
            </a:r>
            <a:r>
              <a:rPr lang="ru-RU" sz="500" dirty="0" err="1"/>
              <a:t>сталираспределяться</a:t>
            </a:r>
            <a:r>
              <a:rPr lang="ru-RU" sz="500" dirty="0"/>
              <a:t> среди крестьян. Правительство стимулировало </a:t>
            </a:r>
            <a:r>
              <a:rPr lang="ru-RU" sz="500" dirty="0" err="1"/>
              <a:t>распространениепередовых</a:t>
            </a:r>
            <a:r>
              <a:rPr lang="ru-RU" sz="500" dirty="0"/>
              <a:t> методов земледелия.)</a:t>
            </a:r>
            <a:endParaRPr lang="ru-RU" sz="1400" dirty="0"/>
          </a:p>
        </p:txBody>
      </p:sp>
      <p:cxnSp>
        <p:nvCxnSpPr>
          <p:cNvPr id="433" name="Соединительная линия уступом 120">
            <a:extLst>
              <a:ext uri="{FF2B5EF4-FFF2-40B4-BE49-F238E27FC236}">
                <a16:creationId xmlns:a16="http://schemas.microsoft.com/office/drawing/2014/main" id="{1A699089-2815-4DB8-9B07-8CC6A04968E7}"/>
              </a:ext>
            </a:extLst>
          </p:cNvPr>
          <p:cNvCxnSpPr>
            <a:cxnSpLocks/>
            <a:stCxn id="526" idx="2"/>
            <a:endCxn id="432" idx="0"/>
          </p:cNvCxnSpPr>
          <p:nvPr/>
        </p:nvCxnSpPr>
        <p:spPr>
          <a:xfrm rot="16200000" flipH="1">
            <a:off x="9934319" y="12744256"/>
            <a:ext cx="692802" cy="27520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7" name="Прямоугольник 436">
            <a:extLst>
              <a:ext uri="{FF2B5EF4-FFF2-40B4-BE49-F238E27FC236}">
                <a16:creationId xmlns:a16="http://schemas.microsoft.com/office/drawing/2014/main" id="{A330E9B7-E66C-4E9A-9A3C-DDB5DDC9F3B2}"/>
              </a:ext>
            </a:extLst>
          </p:cNvPr>
          <p:cNvSpPr/>
          <p:nvPr/>
        </p:nvSpPr>
        <p:spPr>
          <a:xfrm>
            <a:off x="2516336" y="12693864"/>
            <a:ext cx="2115918" cy="108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Создать горнодобывающие компании </a:t>
            </a:r>
            <a:r>
              <a:rPr lang="ru-RU" sz="700" dirty="0"/>
              <a:t>(С целью разведки и </a:t>
            </a:r>
            <a:r>
              <a:rPr lang="ru-RU" sz="700" dirty="0" err="1"/>
              <a:t>разработкиполезных</a:t>
            </a:r>
            <a:r>
              <a:rPr lang="ru-RU" sz="700" dirty="0"/>
              <a:t> ископаемых был создан синдикат </a:t>
            </a:r>
            <a:r>
              <a:rPr lang="ru-RU" sz="700" dirty="0" err="1"/>
              <a:t>Himal</a:t>
            </a:r>
            <a:r>
              <a:rPr lang="ru-RU" sz="700" dirty="0"/>
              <a:t> </a:t>
            </a:r>
            <a:r>
              <a:rPr lang="ru-RU" sz="700" dirty="0" err="1"/>
              <a:t>Mining</a:t>
            </a:r>
            <a:r>
              <a:rPr lang="ru-RU" sz="700" dirty="0"/>
              <a:t>, в нем </a:t>
            </a:r>
            <a:r>
              <a:rPr lang="ru-RU" sz="700" dirty="0" err="1"/>
              <a:t>участвовалипредставители</a:t>
            </a:r>
            <a:r>
              <a:rPr lang="ru-RU" sz="700" dirty="0"/>
              <a:t> семейства Рана.)</a:t>
            </a:r>
            <a:endParaRPr lang="ru-RU" sz="1400" dirty="0"/>
          </a:p>
        </p:txBody>
      </p:sp>
      <p:cxnSp>
        <p:nvCxnSpPr>
          <p:cNvPr id="444" name="Соединительная линия уступом 109">
            <a:extLst>
              <a:ext uri="{FF2B5EF4-FFF2-40B4-BE49-F238E27FC236}">
                <a16:creationId xmlns:a16="http://schemas.microsoft.com/office/drawing/2014/main" id="{371CD889-EE42-4D2D-AB42-76C86D0D75E2}"/>
              </a:ext>
            </a:extLst>
          </p:cNvPr>
          <p:cNvCxnSpPr>
            <a:cxnSpLocks/>
            <a:stCxn id="437" idx="2"/>
            <a:endCxn id="490" idx="0"/>
          </p:cNvCxnSpPr>
          <p:nvPr/>
        </p:nvCxnSpPr>
        <p:spPr>
          <a:xfrm rot="5400000">
            <a:off x="1737864" y="14352129"/>
            <a:ext cx="2414697" cy="1258167"/>
          </a:xfrm>
          <a:prstGeom prst="bentConnector3">
            <a:avLst>
              <a:gd name="adj1" fmla="val 1410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" name="Прямоугольник 575">
            <a:extLst>
              <a:ext uri="{FF2B5EF4-FFF2-40B4-BE49-F238E27FC236}">
                <a16:creationId xmlns:a16="http://schemas.microsoft.com/office/drawing/2014/main" id="{D2159E2F-A0AC-41BB-AD12-CD6DC17C5AA4}"/>
              </a:ext>
            </a:extLst>
          </p:cNvPr>
          <p:cNvSpPr/>
          <p:nvPr/>
        </p:nvSpPr>
        <p:spPr>
          <a:xfrm>
            <a:off x="70994" y="7461601"/>
            <a:ext cx="2115918" cy="108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Ирригационные оросительные системы </a:t>
            </a:r>
            <a:r>
              <a:rPr lang="ru-RU" sz="500" dirty="0"/>
              <a:t>(Государство осуществляло ирригационное строительство на </a:t>
            </a:r>
            <a:r>
              <a:rPr lang="ru-RU" sz="500" dirty="0" err="1"/>
              <a:t>рекахБильхул</a:t>
            </a:r>
            <a:r>
              <a:rPr lang="ru-RU" sz="500" dirty="0"/>
              <a:t>, </a:t>
            </a:r>
            <a:r>
              <a:rPr lang="ru-RU" sz="500" dirty="0" err="1"/>
              <a:t>Манусмара</a:t>
            </a:r>
            <a:r>
              <a:rPr lang="ru-RU" sz="500" dirty="0"/>
              <a:t>, </a:t>
            </a:r>
            <a:r>
              <a:rPr lang="ru-RU" sz="500" dirty="0" err="1"/>
              <a:t>Банганга</a:t>
            </a:r>
            <a:r>
              <a:rPr lang="ru-RU" sz="500" dirty="0"/>
              <a:t>, </a:t>
            </a:r>
            <a:r>
              <a:rPr lang="ru-RU" sz="500" dirty="0" err="1"/>
              <a:t>Сисия</a:t>
            </a:r>
            <a:r>
              <a:rPr lang="ru-RU" sz="500" dirty="0"/>
              <a:t>, </a:t>
            </a:r>
            <a:r>
              <a:rPr lang="ru-RU" sz="500" dirty="0" err="1"/>
              <a:t>Сифале</a:t>
            </a:r>
            <a:r>
              <a:rPr lang="ru-RU" sz="500" dirty="0"/>
              <a:t>-Бас. Были </a:t>
            </a:r>
            <a:r>
              <a:rPr lang="ru-RU" sz="500" dirty="0" err="1"/>
              <a:t>реконструированыстарые</a:t>
            </a:r>
            <a:r>
              <a:rPr lang="ru-RU" sz="500" dirty="0"/>
              <a:t> оросительные каналы и построены новые в Леле, </a:t>
            </a:r>
            <a:r>
              <a:rPr lang="ru-RU" sz="500" dirty="0" err="1"/>
              <a:t>Пфар-пинге</a:t>
            </a:r>
            <a:r>
              <a:rPr lang="ru-RU" sz="500" dirty="0"/>
              <a:t> и других районах Долины Катманду. 2% от налогов, </a:t>
            </a:r>
            <a:r>
              <a:rPr lang="ru-RU" sz="500" dirty="0" err="1"/>
              <a:t>собираемыхс</a:t>
            </a:r>
            <a:r>
              <a:rPr lang="ru-RU" sz="500" dirty="0"/>
              <a:t> обрабатываемых земель в </a:t>
            </a:r>
            <a:r>
              <a:rPr lang="ru-RU" sz="500" dirty="0" err="1"/>
              <a:t>тераях</a:t>
            </a:r>
            <a:r>
              <a:rPr lang="ru-RU" sz="500" dirty="0"/>
              <a:t>, направлялись на нужды </a:t>
            </a:r>
            <a:r>
              <a:rPr lang="ru-RU" sz="500" dirty="0" err="1"/>
              <a:t>ирригации.Были</a:t>
            </a:r>
            <a:r>
              <a:rPr lang="ru-RU" sz="500" dirty="0"/>
              <a:t> построены оросительные каналы </a:t>
            </a:r>
            <a:r>
              <a:rPr lang="ru-RU" sz="500" dirty="0" err="1"/>
              <a:t>Чандра-нахар</a:t>
            </a:r>
            <a:r>
              <a:rPr lang="ru-RU" sz="500" dirty="0"/>
              <a:t> и </a:t>
            </a:r>
            <a:r>
              <a:rPr lang="ru-RU" sz="500" dirty="0" err="1"/>
              <a:t>Джуддха-нахарв</a:t>
            </a:r>
            <a:r>
              <a:rPr lang="ru-RU" sz="500" dirty="0"/>
              <a:t> дистриктах </a:t>
            </a:r>
            <a:r>
              <a:rPr lang="ru-RU" sz="500" dirty="0" err="1"/>
              <a:t>Саптари</a:t>
            </a:r>
            <a:r>
              <a:rPr lang="ru-RU" sz="500" dirty="0"/>
              <a:t> и </a:t>
            </a:r>
            <a:r>
              <a:rPr lang="ru-RU" sz="500" dirty="0" err="1"/>
              <a:t>Махаттари</a:t>
            </a:r>
            <a:r>
              <a:rPr lang="ru-RU" sz="500" dirty="0"/>
              <a:t>. Большинство ирригационных </a:t>
            </a:r>
            <a:r>
              <a:rPr lang="ru-RU" sz="500" dirty="0" err="1"/>
              <a:t>сооруженийимели</a:t>
            </a:r>
            <a:r>
              <a:rPr lang="ru-RU" sz="500" dirty="0"/>
              <a:t> местное значение. Из-за низкого качества работ </a:t>
            </a:r>
            <a:r>
              <a:rPr lang="ru-RU" sz="500" dirty="0" err="1"/>
              <a:t>онибыстро</a:t>
            </a:r>
            <a:r>
              <a:rPr lang="ru-RU" sz="500" dirty="0"/>
              <a:t> выходили из строя.)</a:t>
            </a:r>
            <a:endParaRPr lang="ru-RU" sz="1400" dirty="0"/>
          </a:p>
        </p:txBody>
      </p:sp>
      <p:cxnSp>
        <p:nvCxnSpPr>
          <p:cNvPr id="577" name="Соединительная линия уступом 496">
            <a:extLst>
              <a:ext uri="{FF2B5EF4-FFF2-40B4-BE49-F238E27FC236}">
                <a16:creationId xmlns:a16="http://schemas.microsoft.com/office/drawing/2014/main" id="{9459ADF9-0FF3-4CDE-B9C7-9C4F1DC3BD75}"/>
              </a:ext>
            </a:extLst>
          </p:cNvPr>
          <p:cNvCxnSpPr>
            <a:cxnSpLocks/>
            <a:stCxn id="478" idx="2"/>
            <a:endCxn id="576" idx="0"/>
          </p:cNvCxnSpPr>
          <p:nvPr/>
        </p:nvCxnSpPr>
        <p:spPr>
          <a:xfrm rot="5400000">
            <a:off x="3489257" y="4491491"/>
            <a:ext cx="609807" cy="533041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8" name="Прямоугольник 577">
            <a:extLst>
              <a:ext uri="{FF2B5EF4-FFF2-40B4-BE49-F238E27FC236}">
                <a16:creationId xmlns:a16="http://schemas.microsoft.com/office/drawing/2014/main" id="{1BB60946-73A3-4B4B-878D-80514E4B8702}"/>
              </a:ext>
            </a:extLst>
          </p:cNvPr>
          <p:cNvSpPr/>
          <p:nvPr/>
        </p:nvSpPr>
        <p:spPr>
          <a:xfrm>
            <a:off x="15373079" y="11030345"/>
            <a:ext cx="2115918" cy="108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Избавиться от иностранного капитала </a:t>
            </a:r>
            <a:r>
              <a:rPr lang="ru-RU" sz="400" dirty="0"/>
              <a:t>(Если прежде Непал зависел от южного соседа </a:t>
            </a:r>
            <a:r>
              <a:rPr lang="ru-RU" sz="400" dirty="0" err="1"/>
              <a:t>политическии</a:t>
            </a:r>
            <a:r>
              <a:rPr lang="ru-RU" sz="400" dirty="0"/>
              <a:t> почти не зависел экономически в силу отсталости и </a:t>
            </a:r>
            <a:r>
              <a:rPr lang="ru-RU" sz="400" dirty="0" err="1"/>
              <a:t>изолированности,то</a:t>
            </a:r>
            <a:r>
              <a:rPr lang="ru-RU" sz="400" dirty="0"/>
              <a:t> к середине 40-х годов XX в. стала проявляться и экономическая </a:t>
            </a:r>
            <a:r>
              <a:rPr lang="ru-RU" sz="400" dirty="0" err="1"/>
              <a:t>зависимость,связанная</a:t>
            </a:r>
            <a:r>
              <a:rPr lang="ru-RU" sz="400" dirty="0"/>
              <a:t>, прежде всего, с первыми шагами Непала по </a:t>
            </a:r>
            <a:r>
              <a:rPr lang="ru-RU" sz="400" dirty="0" err="1"/>
              <a:t>путиэкономического</a:t>
            </a:r>
            <a:r>
              <a:rPr lang="ru-RU" sz="400" dirty="0"/>
              <a:t> развития. Примечательно, что английский </a:t>
            </a:r>
            <a:r>
              <a:rPr lang="ru-RU" sz="400" dirty="0" err="1"/>
              <a:t>капиталне</a:t>
            </a:r>
            <a:r>
              <a:rPr lang="ru-RU" sz="400" dirty="0"/>
              <a:t> проявлял большого интереса к Непалу. Инициатива </a:t>
            </a:r>
            <a:r>
              <a:rPr lang="ru-RU" sz="400" dirty="0" err="1"/>
              <a:t>экономическогопроникновения</a:t>
            </a:r>
            <a:r>
              <a:rPr lang="ru-RU" sz="400" dirty="0"/>
              <a:t> принадлежала индийским предпринимателям.)</a:t>
            </a:r>
            <a:endParaRPr lang="ru-RU" sz="1400" dirty="0"/>
          </a:p>
        </p:txBody>
      </p:sp>
      <p:cxnSp>
        <p:nvCxnSpPr>
          <p:cNvPr id="579" name="Соединительная линия уступом 97">
            <a:extLst>
              <a:ext uri="{FF2B5EF4-FFF2-40B4-BE49-F238E27FC236}">
                <a16:creationId xmlns:a16="http://schemas.microsoft.com/office/drawing/2014/main" id="{245C0340-6B5F-4525-9385-EF242053D578}"/>
              </a:ext>
            </a:extLst>
          </p:cNvPr>
          <p:cNvCxnSpPr>
            <a:cxnSpLocks/>
            <a:stCxn id="397" idx="2"/>
            <a:endCxn id="578" idx="0"/>
          </p:cNvCxnSpPr>
          <p:nvPr/>
        </p:nvCxnSpPr>
        <p:spPr>
          <a:xfrm rot="16200000" flipH="1">
            <a:off x="14853489" y="9452795"/>
            <a:ext cx="767945" cy="23871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1" name="Прямоугольник 580">
            <a:extLst>
              <a:ext uri="{FF2B5EF4-FFF2-40B4-BE49-F238E27FC236}">
                <a16:creationId xmlns:a16="http://schemas.microsoft.com/office/drawing/2014/main" id="{D492D6EC-AF03-4F71-8479-4CE59A8BAC51}"/>
              </a:ext>
            </a:extLst>
          </p:cNvPr>
          <p:cNvSpPr/>
          <p:nvPr/>
        </p:nvSpPr>
        <p:spPr>
          <a:xfrm>
            <a:off x="10598771" y="11030345"/>
            <a:ext cx="2115918" cy="108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Первые аэродромы </a:t>
            </a:r>
            <a:r>
              <a:rPr lang="ru-RU" sz="600" dirty="0"/>
              <a:t>(В августе 1942 г. в результате волнений, поразивших </a:t>
            </a:r>
            <a:r>
              <a:rPr lang="ru-RU" sz="600" dirty="0" err="1"/>
              <a:t>Бихари</a:t>
            </a:r>
            <a:r>
              <a:rPr lang="ru-RU" sz="600" dirty="0"/>
              <a:t> северные районы Объединенной провинции, Непал в </a:t>
            </a:r>
            <a:r>
              <a:rPr lang="ru-RU" sz="600" dirty="0" err="1"/>
              <a:t>течениенескольких</a:t>
            </a:r>
            <a:r>
              <a:rPr lang="ru-RU" sz="600" dirty="0"/>
              <a:t> недель был полностью отрезан от Индии. После этих </a:t>
            </a:r>
            <a:r>
              <a:rPr lang="ru-RU" sz="600" dirty="0" err="1"/>
              <a:t>событийс</a:t>
            </a:r>
            <a:r>
              <a:rPr lang="ru-RU" sz="600" dirty="0"/>
              <a:t> помощью англичан в Непале впервые были сооружены два </a:t>
            </a:r>
            <a:r>
              <a:rPr lang="ru-RU" sz="600" dirty="0" err="1"/>
              <a:t>временныхаэродрома</a:t>
            </a:r>
            <a:r>
              <a:rPr lang="ru-RU" sz="600" dirty="0"/>
              <a:t>..)</a:t>
            </a:r>
            <a:endParaRPr lang="ru-RU" sz="1400" dirty="0"/>
          </a:p>
        </p:txBody>
      </p:sp>
      <p:cxnSp>
        <p:nvCxnSpPr>
          <p:cNvPr id="582" name="Прямая со стрелкой 581">
            <a:extLst>
              <a:ext uri="{FF2B5EF4-FFF2-40B4-BE49-F238E27FC236}">
                <a16:creationId xmlns:a16="http://schemas.microsoft.com/office/drawing/2014/main" id="{341B33E4-35D1-4A4D-97F6-88294A1F8BAD}"/>
              </a:ext>
            </a:extLst>
          </p:cNvPr>
          <p:cNvCxnSpPr>
            <a:cxnSpLocks/>
            <a:stCxn id="523" idx="2"/>
            <a:endCxn id="581" idx="0"/>
          </p:cNvCxnSpPr>
          <p:nvPr/>
        </p:nvCxnSpPr>
        <p:spPr>
          <a:xfrm flipH="1">
            <a:off x="11656730" y="10262400"/>
            <a:ext cx="1" cy="76794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Соединительная линия уступом 169">
            <a:extLst>
              <a:ext uri="{FF2B5EF4-FFF2-40B4-BE49-F238E27FC236}">
                <a16:creationId xmlns:a16="http://schemas.microsoft.com/office/drawing/2014/main" id="{23E9F904-68A4-4229-9C1D-9D549BE479B9}"/>
              </a:ext>
            </a:extLst>
          </p:cNvPr>
          <p:cNvCxnSpPr>
            <a:cxnSpLocks/>
            <a:stCxn id="67" idx="2"/>
            <a:endCxn id="166" idx="0"/>
          </p:cNvCxnSpPr>
          <p:nvPr/>
        </p:nvCxnSpPr>
        <p:spPr>
          <a:xfrm rot="5400000">
            <a:off x="37276795" y="10188204"/>
            <a:ext cx="473737" cy="3381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" name="Прямоугольник 603">
            <a:extLst>
              <a:ext uri="{FF2B5EF4-FFF2-40B4-BE49-F238E27FC236}">
                <a16:creationId xmlns:a16="http://schemas.microsoft.com/office/drawing/2014/main" id="{85B1C83A-8895-4C51-8ED8-98E11DAAAE7B}"/>
              </a:ext>
            </a:extLst>
          </p:cNvPr>
          <p:cNvSpPr/>
          <p:nvPr/>
        </p:nvSpPr>
        <p:spPr>
          <a:xfrm>
            <a:off x="33799489" y="21893212"/>
            <a:ext cx="2115918" cy="108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Договор «О мире и дружбе» </a:t>
            </a:r>
            <a:r>
              <a:rPr lang="ru-RU" sz="300" dirty="0"/>
              <a:t>(Летом 1950 г. между Индией и </a:t>
            </a:r>
            <a:r>
              <a:rPr lang="ru-RU" sz="300" dirty="0" err="1"/>
              <a:t>Непаломбыл</a:t>
            </a:r>
            <a:r>
              <a:rPr lang="ru-RU" sz="300" dirty="0"/>
              <a:t> заключен договор «О мире и </a:t>
            </a:r>
            <a:r>
              <a:rPr lang="ru-RU" sz="300" dirty="0" err="1"/>
              <a:t>дружбе».Одно</a:t>
            </a:r>
            <a:r>
              <a:rPr lang="ru-RU" sz="300" dirty="0"/>
              <a:t> из принципиальных положений соглашения гласило, что </a:t>
            </a:r>
            <a:r>
              <a:rPr lang="ru-RU" sz="300" dirty="0" err="1"/>
              <a:t>обаправительства</a:t>
            </a:r>
            <a:r>
              <a:rPr lang="ru-RU" sz="300" dirty="0"/>
              <a:t> обязуются «информировать друг друга обо всех </a:t>
            </a:r>
            <a:r>
              <a:rPr lang="ru-RU" sz="300" dirty="0" err="1"/>
              <a:t>серьезныхразногласиях</a:t>
            </a:r>
            <a:r>
              <a:rPr lang="ru-RU" sz="300" dirty="0"/>
              <a:t> и недоразумениях с любым соседним </a:t>
            </a:r>
            <a:r>
              <a:rPr lang="ru-RU" sz="300" dirty="0" err="1"/>
              <a:t>государством,чтобы</a:t>
            </a:r>
            <a:r>
              <a:rPr lang="ru-RU" sz="300" dirty="0"/>
              <a:t> не нарушать дружеских отношений, существующих </a:t>
            </a:r>
            <a:r>
              <a:rPr lang="ru-RU" sz="300" dirty="0" err="1"/>
              <a:t>междудвумя</a:t>
            </a:r>
            <a:r>
              <a:rPr lang="ru-RU" sz="300" dirty="0"/>
              <a:t> правительствами»26.Договор аннулировал все соглашения Непала с английскими </a:t>
            </a:r>
            <a:r>
              <a:rPr lang="ru-RU" sz="300" dirty="0" err="1"/>
              <a:t>колониальнымивластями</a:t>
            </a:r>
            <a:r>
              <a:rPr lang="ru-RU" sz="300" dirty="0"/>
              <a:t>, провозглашал полную независимость и </a:t>
            </a:r>
            <a:r>
              <a:rPr lang="ru-RU" sz="300" dirty="0" err="1"/>
              <a:t>суверенитетНепала</a:t>
            </a:r>
            <a:r>
              <a:rPr lang="ru-RU" sz="300" dirty="0"/>
              <a:t>. Индия получила приоритет в освоении </a:t>
            </a:r>
            <a:r>
              <a:rPr lang="ru-RU" sz="300" dirty="0" err="1"/>
              <a:t>природныхресурсов</a:t>
            </a:r>
            <a:r>
              <a:rPr lang="ru-RU" sz="300" dirty="0"/>
              <a:t> Непала. Оба правительства обязались предоставлять </a:t>
            </a:r>
            <a:r>
              <a:rPr lang="ru-RU" sz="300" dirty="0" err="1"/>
              <a:t>гражданамдругой</a:t>
            </a:r>
            <a:r>
              <a:rPr lang="ru-RU" sz="300" dirty="0"/>
              <a:t> страны равные права наравне с местным </a:t>
            </a:r>
            <a:r>
              <a:rPr lang="ru-RU" sz="300" dirty="0" err="1"/>
              <a:t>населениемв</a:t>
            </a:r>
            <a:r>
              <a:rPr lang="ru-RU" sz="300" dirty="0"/>
              <a:t> отношении «участия в промышленном и экономическом </a:t>
            </a:r>
            <a:r>
              <a:rPr lang="ru-RU" sz="300" dirty="0" err="1"/>
              <a:t>развитии».Какие</a:t>
            </a:r>
            <a:r>
              <a:rPr lang="ru-RU" sz="300" dirty="0"/>
              <a:t>-либо ограничения этих прав могли быть введены лишь </a:t>
            </a:r>
            <a:r>
              <a:rPr lang="ru-RU" sz="300" dirty="0" err="1"/>
              <a:t>послесовместных</a:t>
            </a:r>
            <a:r>
              <a:rPr lang="ru-RU" sz="300" dirty="0"/>
              <a:t> консультаций.)</a:t>
            </a:r>
            <a:endParaRPr lang="ru-RU" sz="1400" dirty="0"/>
          </a:p>
        </p:txBody>
      </p:sp>
      <p:cxnSp>
        <p:nvCxnSpPr>
          <p:cNvPr id="605" name="Прямая со стрелкой 604">
            <a:extLst>
              <a:ext uri="{FF2B5EF4-FFF2-40B4-BE49-F238E27FC236}">
                <a16:creationId xmlns:a16="http://schemas.microsoft.com/office/drawing/2014/main" id="{4BD92172-35B6-4C6C-AC6D-EF7EED53234B}"/>
              </a:ext>
            </a:extLst>
          </p:cNvPr>
          <p:cNvCxnSpPr>
            <a:cxnSpLocks/>
            <a:stCxn id="231" idx="2"/>
            <a:endCxn id="604" idx="0"/>
          </p:cNvCxnSpPr>
          <p:nvPr/>
        </p:nvCxnSpPr>
        <p:spPr>
          <a:xfrm>
            <a:off x="34850108" y="21374100"/>
            <a:ext cx="7340" cy="5191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1" name="Прямоугольник 620">
            <a:extLst>
              <a:ext uri="{FF2B5EF4-FFF2-40B4-BE49-F238E27FC236}">
                <a16:creationId xmlns:a16="http://schemas.microsoft.com/office/drawing/2014/main" id="{FB07D930-6EB3-4F1A-8854-313EDDBC9F31}"/>
              </a:ext>
            </a:extLst>
          </p:cNvPr>
          <p:cNvSpPr/>
          <p:nvPr/>
        </p:nvSpPr>
        <p:spPr>
          <a:xfrm>
            <a:off x="41289970" y="15065627"/>
            <a:ext cx="2115918" cy="108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Всенепальский</a:t>
            </a:r>
            <a:r>
              <a:rPr lang="ru-RU" sz="1400" dirty="0"/>
              <a:t> крестьянский союз </a:t>
            </a:r>
            <a:r>
              <a:rPr lang="ru-RU" sz="600" dirty="0"/>
              <a:t>(В ходе крестьянских выступлений возникла организация </a:t>
            </a:r>
            <a:r>
              <a:rPr lang="ru-RU" sz="600" dirty="0" err="1"/>
              <a:t>Всенепальскийкрестьянский</a:t>
            </a:r>
            <a:r>
              <a:rPr lang="ru-RU" sz="600" dirty="0"/>
              <a:t> союз, который организовывал </a:t>
            </a:r>
            <a:r>
              <a:rPr lang="ru-RU" sz="600" dirty="0" err="1"/>
              <a:t>крестьянскуюборьбу</a:t>
            </a:r>
            <a:r>
              <a:rPr lang="ru-RU" sz="600" dirty="0"/>
              <a:t> за снижение арендной платы, аннулирование </a:t>
            </a:r>
            <a:r>
              <a:rPr lang="ru-RU" sz="600" dirty="0" err="1"/>
              <a:t>задолженностиростовщикам</a:t>
            </a:r>
            <a:r>
              <a:rPr lang="ru-RU" sz="600" dirty="0"/>
              <a:t>.)</a:t>
            </a:r>
            <a:endParaRPr lang="ru-RU" sz="1400" dirty="0"/>
          </a:p>
        </p:txBody>
      </p:sp>
      <p:cxnSp>
        <p:nvCxnSpPr>
          <p:cNvPr id="622" name="Соединительная линия уступом 280">
            <a:extLst>
              <a:ext uri="{FF2B5EF4-FFF2-40B4-BE49-F238E27FC236}">
                <a16:creationId xmlns:a16="http://schemas.microsoft.com/office/drawing/2014/main" id="{2F22C5B2-E3B1-4C9F-B3D1-F4A8019C7970}"/>
              </a:ext>
            </a:extLst>
          </p:cNvPr>
          <p:cNvCxnSpPr>
            <a:cxnSpLocks/>
            <a:stCxn id="322" idx="2"/>
            <a:endCxn id="621" idx="0"/>
          </p:cNvCxnSpPr>
          <p:nvPr/>
        </p:nvCxnSpPr>
        <p:spPr>
          <a:xfrm rot="16200000" flipH="1">
            <a:off x="40906254" y="13623951"/>
            <a:ext cx="499977" cy="238337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Соединительная линия уступом 280">
            <a:extLst>
              <a:ext uri="{FF2B5EF4-FFF2-40B4-BE49-F238E27FC236}">
                <a16:creationId xmlns:a16="http://schemas.microsoft.com/office/drawing/2014/main" id="{4609C61E-981F-4010-8B85-57F0A4F59BF9}"/>
              </a:ext>
            </a:extLst>
          </p:cNvPr>
          <p:cNvCxnSpPr>
            <a:cxnSpLocks/>
            <a:stCxn id="166" idx="2"/>
            <a:endCxn id="387" idx="0"/>
          </p:cNvCxnSpPr>
          <p:nvPr/>
        </p:nvCxnSpPr>
        <p:spPr>
          <a:xfrm rot="16200000" flipH="1">
            <a:off x="39160158" y="9858576"/>
            <a:ext cx="440971" cy="376778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9" name="Прямоугольник 628">
            <a:extLst>
              <a:ext uri="{FF2B5EF4-FFF2-40B4-BE49-F238E27FC236}">
                <a16:creationId xmlns:a16="http://schemas.microsoft.com/office/drawing/2014/main" id="{85C2D5F3-B746-471B-9287-C0911A9AFF99}"/>
              </a:ext>
            </a:extLst>
          </p:cNvPr>
          <p:cNvSpPr/>
          <p:nvPr/>
        </p:nvSpPr>
        <p:spPr>
          <a:xfrm>
            <a:off x="41289519" y="16685627"/>
            <a:ext cx="2115918" cy="108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Всенепальский</a:t>
            </a:r>
            <a:r>
              <a:rPr lang="ru-RU" sz="1400" dirty="0"/>
              <a:t> конгресс профсоюзов </a:t>
            </a:r>
            <a:r>
              <a:rPr lang="ru-RU" sz="600" dirty="0"/>
              <a:t>(В это же время в </a:t>
            </a:r>
            <a:r>
              <a:rPr lang="ru-RU" sz="600" dirty="0" err="1"/>
              <a:t>Биргандже</a:t>
            </a:r>
            <a:r>
              <a:rPr lang="ru-RU" sz="600" dirty="0"/>
              <a:t> к </a:t>
            </a:r>
            <a:r>
              <a:rPr lang="ru-RU" sz="600" dirty="0" err="1"/>
              <a:t>Биратнагаре</a:t>
            </a:r>
            <a:r>
              <a:rPr lang="ru-RU" sz="600" dirty="0"/>
              <a:t> </a:t>
            </a:r>
            <a:r>
              <a:rPr lang="ru-RU" sz="600" dirty="0" err="1"/>
              <a:t>появилисьпервые</a:t>
            </a:r>
            <a:r>
              <a:rPr lang="ru-RU" sz="600" dirty="0"/>
              <a:t> профсоюзы рабочих, объединившихся во </a:t>
            </a:r>
            <a:r>
              <a:rPr lang="ru-RU" sz="600" dirty="0" err="1"/>
              <a:t>Всенепальский</a:t>
            </a:r>
            <a:r>
              <a:rPr lang="ru-RU" sz="600" dirty="0"/>
              <a:t> </a:t>
            </a:r>
            <a:r>
              <a:rPr lang="ru-RU" sz="600" dirty="0" err="1"/>
              <a:t>конгресспрофсоюзов</a:t>
            </a:r>
            <a:r>
              <a:rPr lang="ru-RU" sz="600" dirty="0"/>
              <a:t>. В этих организациях большим влиянием </a:t>
            </a:r>
            <a:r>
              <a:rPr lang="ru-RU" sz="600" dirty="0" err="1"/>
              <a:t>пользовалиськоммунисты</a:t>
            </a:r>
            <a:r>
              <a:rPr lang="ru-RU" sz="600" dirty="0"/>
              <a:t>.)</a:t>
            </a:r>
            <a:endParaRPr lang="ru-RU" sz="1400" dirty="0"/>
          </a:p>
        </p:txBody>
      </p:sp>
      <p:sp>
        <p:nvSpPr>
          <p:cNvPr id="630" name="Прямоугольник 629">
            <a:extLst>
              <a:ext uri="{FF2B5EF4-FFF2-40B4-BE49-F238E27FC236}">
                <a16:creationId xmlns:a16="http://schemas.microsoft.com/office/drawing/2014/main" id="{080B3653-6CFE-43B6-AC71-9DA82D8D8B68}"/>
              </a:ext>
            </a:extLst>
          </p:cNvPr>
          <p:cNvSpPr/>
          <p:nvPr/>
        </p:nvSpPr>
        <p:spPr>
          <a:xfrm>
            <a:off x="33831573" y="16680519"/>
            <a:ext cx="2115918" cy="108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Разорвать договорённости с империалистами</a:t>
            </a:r>
          </a:p>
        </p:txBody>
      </p:sp>
      <p:cxnSp>
        <p:nvCxnSpPr>
          <p:cNvPr id="631" name="Соединительная линия уступом 280">
            <a:extLst>
              <a:ext uri="{FF2B5EF4-FFF2-40B4-BE49-F238E27FC236}">
                <a16:creationId xmlns:a16="http://schemas.microsoft.com/office/drawing/2014/main" id="{8E388DFF-B854-4B55-AE85-BBD2378FD8A7}"/>
              </a:ext>
            </a:extLst>
          </p:cNvPr>
          <p:cNvCxnSpPr>
            <a:cxnSpLocks/>
            <a:stCxn id="326" idx="2"/>
            <a:endCxn id="630" idx="0"/>
          </p:cNvCxnSpPr>
          <p:nvPr/>
        </p:nvCxnSpPr>
        <p:spPr>
          <a:xfrm rot="5400000">
            <a:off x="35941938" y="15096634"/>
            <a:ext cx="531480" cy="263629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Прямая со стрелкой 633">
            <a:extLst>
              <a:ext uri="{FF2B5EF4-FFF2-40B4-BE49-F238E27FC236}">
                <a16:creationId xmlns:a16="http://schemas.microsoft.com/office/drawing/2014/main" id="{0C5962B9-C8E7-4787-BE17-45CABD7785FA}"/>
              </a:ext>
            </a:extLst>
          </p:cNvPr>
          <p:cNvCxnSpPr>
            <a:cxnSpLocks/>
            <a:stCxn id="621" idx="2"/>
            <a:endCxn id="629" idx="0"/>
          </p:cNvCxnSpPr>
          <p:nvPr/>
        </p:nvCxnSpPr>
        <p:spPr>
          <a:xfrm flipH="1">
            <a:off x="42347478" y="16145627"/>
            <a:ext cx="451" cy="540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7" name="Прямоугольник 636">
            <a:extLst>
              <a:ext uri="{FF2B5EF4-FFF2-40B4-BE49-F238E27FC236}">
                <a16:creationId xmlns:a16="http://schemas.microsoft.com/office/drawing/2014/main" id="{CBC5BDC7-3F91-496D-821A-447F5A3AE81E}"/>
              </a:ext>
            </a:extLst>
          </p:cNvPr>
          <p:cNvSpPr/>
          <p:nvPr/>
        </p:nvSpPr>
        <p:spPr>
          <a:xfrm>
            <a:off x="32525833" y="18648138"/>
            <a:ext cx="2115918" cy="108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Помочь Индийской революции</a:t>
            </a:r>
          </a:p>
        </p:txBody>
      </p:sp>
      <p:cxnSp>
        <p:nvCxnSpPr>
          <p:cNvPr id="640" name="Соединительная линия уступом 280">
            <a:extLst>
              <a:ext uri="{FF2B5EF4-FFF2-40B4-BE49-F238E27FC236}">
                <a16:creationId xmlns:a16="http://schemas.microsoft.com/office/drawing/2014/main" id="{3DF3FA98-0351-487D-B735-11B3AC8F1E35}"/>
              </a:ext>
            </a:extLst>
          </p:cNvPr>
          <p:cNvCxnSpPr>
            <a:cxnSpLocks/>
            <a:stCxn id="343" idx="2"/>
            <a:endCxn id="637" idx="0"/>
          </p:cNvCxnSpPr>
          <p:nvPr/>
        </p:nvCxnSpPr>
        <p:spPr>
          <a:xfrm rot="5400000">
            <a:off x="35107980" y="16237019"/>
            <a:ext cx="886931" cy="393530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Соединительная линия уступом 280">
            <a:extLst>
              <a:ext uri="{FF2B5EF4-FFF2-40B4-BE49-F238E27FC236}">
                <a16:creationId xmlns:a16="http://schemas.microsoft.com/office/drawing/2014/main" id="{11FE58EE-57F6-4E19-B546-D16E972D6332}"/>
              </a:ext>
            </a:extLst>
          </p:cNvPr>
          <p:cNvCxnSpPr>
            <a:cxnSpLocks/>
            <a:stCxn id="630" idx="2"/>
            <a:endCxn id="637" idx="0"/>
          </p:cNvCxnSpPr>
          <p:nvPr/>
        </p:nvCxnSpPr>
        <p:spPr>
          <a:xfrm rot="5400000">
            <a:off x="33792853" y="17551458"/>
            <a:ext cx="887619" cy="13057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2" name="Прямоугольник 641">
            <a:extLst>
              <a:ext uri="{FF2B5EF4-FFF2-40B4-BE49-F238E27FC236}">
                <a16:creationId xmlns:a16="http://schemas.microsoft.com/office/drawing/2014/main" id="{A87B2B60-591E-4BA6-979F-F20A126BB492}"/>
              </a:ext>
            </a:extLst>
          </p:cNvPr>
          <p:cNvSpPr/>
          <p:nvPr/>
        </p:nvSpPr>
        <p:spPr>
          <a:xfrm>
            <a:off x="38705141" y="20292227"/>
            <a:ext cx="2115918" cy="10800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Вступить в Коминтерн</a:t>
            </a:r>
          </a:p>
        </p:txBody>
      </p:sp>
      <p:cxnSp>
        <p:nvCxnSpPr>
          <p:cNvPr id="643" name="Прямая соединительная линия 642">
            <a:extLst>
              <a:ext uri="{FF2B5EF4-FFF2-40B4-BE49-F238E27FC236}">
                <a16:creationId xmlns:a16="http://schemas.microsoft.com/office/drawing/2014/main" id="{5285CD0C-B1EA-4FFC-B4EE-B59789697EA8}"/>
              </a:ext>
            </a:extLst>
          </p:cNvPr>
          <p:cNvCxnSpPr>
            <a:cxnSpLocks/>
            <a:stCxn id="234" idx="3"/>
            <a:endCxn id="642" idx="1"/>
          </p:cNvCxnSpPr>
          <p:nvPr/>
        </p:nvCxnSpPr>
        <p:spPr>
          <a:xfrm flipV="1">
            <a:off x="38515516" y="20832227"/>
            <a:ext cx="189625" cy="162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Соединительная линия уступом 191">
            <a:extLst>
              <a:ext uri="{FF2B5EF4-FFF2-40B4-BE49-F238E27FC236}">
                <a16:creationId xmlns:a16="http://schemas.microsoft.com/office/drawing/2014/main" id="{824D5550-A0FA-4785-9C09-5C93E1E9752F}"/>
              </a:ext>
            </a:extLst>
          </p:cNvPr>
          <p:cNvCxnSpPr>
            <a:cxnSpLocks/>
            <a:stCxn id="152" idx="2"/>
            <a:endCxn id="642" idx="0"/>
          </p:cNvCxnSpPr>
          <p:nvPr/>
        </p:nvCxnSpPr>
        <p:spPr>
          <a:xfrm rot="16200000" flipH="1">
            <a:off x="34483619" y="15012746"/>
            <a:ext cx="465608" cy="100933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19575</TotalTime>
  <Words>1760</Words>
  <Application>Microsoft Office PowerPoint</Application>
  <PresentationFormat>Произвольный</PresentationFormat>
  <Paragraphs>128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User</cp:lastModifiedBy>
  <cp:revision>1419</cp:revision>
  <dcterms:created xsi:type="dcterms:W3CDTF">2018-10-23T08:09:21Z</dcterms:created>
  <dcterms:modified xsi:type="dcterms:W3CDTF">2023-05-25T11:09:09Z</dcterms:modified>
</cp:coreProperties>
</file>