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90" d="100"/>
          <a:sy n="190" d="100"/>
        </p:scale>
        <p:origin x="-28068" y="-978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18.02.2022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18.02.2022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18.02.2022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18.02.2022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18.02.2022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18.02.2022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18.02.2022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18.02.2022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18.02.2022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a:t>326</a:t>
            </a:r>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Конкиста во имя </a:t>
            </a:r>
            <a:r>
              <a:rPr lang="ru-RU" sz="700" dirty="0" err="1"/>
              <a:t>Санхуро</a:t>
            </a:r>
            <a:r>
              <a:rPr lang="ru-RU" sz="700" dirty="0"/>
              <a:t> </a:t>
            </a:r>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Новый визит в Германию</a:t>
            </a:r>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оружием из Германии</a:t>
            </a:r>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Принять военного атташе из Германии </a:t>
            </a:r>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вождю</a:t>
            </a:r>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Новый испанский режим</a:t>
            </a:r>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Избавиться от либералов</a:t>
            </a:r>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Репрессии против левых</a:t>
            </a:r>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Торжество традиционных ценностей</a:t>
            </a:r>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Великая Испания (армада у </a:t>
            </a:r>
            <a:r>
              <a:rPr lang="ru-RU" sz="700" dirty="0" err="1"/>
              <a:t>кири</a:t>
            </a:r>
            <a:r>
              <a:rPr lang="ru-RU" sz="700" dirty="0"/>
              <a:t>) </a:t>
            </a:r>
            <a:r>
              <a:rPr lang="ru-RU" sz="500" dirty="0"/>
              <a:t>(право на создание альянсов) (решения на поиск союзника в карибском море)</a:t>
            </a:r>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Гибралтаром</a:t>
            </a:r>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Возвращение новой Испании (клейм на Мексику)</a:t>
            </a:r>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Реставрация монархии</a:t>
            </a:r>
            <a:endParaRPr lang="ru-RU" sz="700" dirty="0">
              <a:solidFill>
                <a:srgbClr val="FF0000"/>
              </a:solidFill>
            </a:endParaRPr>
          </a:p>
        </p:txBody>
      </p:sp>
      <p:sp>
        <p:nvSpPr>
          <p:cNvPr id="106" name="Прямоугольник 105"/>
          <p:cNvSpPr/>
          <p:nvPr/>
        </p:nvSpPr>
        <p:spPr>
          <a:xfrm>
            <a:off x="24180206" y="642167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Восстание под королевским флагом</a:t>
            </a:r>
          </a:p>
        </p:txBody>
      </p:sp>
      <p:sp>
        <p:nvSpPr>
          <p:cNvPr id="107" name="Прямоугольник 106"/>
          <p:cNvSpPr/>
          <p:nvPr/>
        </p:nvSpPr>
        <p:spPr>
          <a:xfrm>
            <a:off x="20535903"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Карлос </a:t>
            </a:r>
            <a:r>
              <a:rPr lang="en-US" sz="700" dirty="0"/>
              <a:t>VIII</a:t>
            </a:r>
            <a:r>
              <a:rPr lang="ru-RU" sz="700" dirty="0"/>
              <a:t> (Карл </a:t>
            </a:r>
            <a:r>
              <a:rPr lang="ru-RU" sz="700" dirty="0" err="1"/>
              <a:t>Пио</a:t>
            </a:r>
            <a:r>
              <a:rPr lang="ru-RU" sz="700" dirty="0"/>
              <a:t> Габсбург-</a:t>
            </a:r>
            <a:r>
              <a:rPr lang="ru-RU" sz="700" dirty="0" err="1"/>
              <a:t>Бурбонский</a:t>
            </a:r>
            <a:r>
              <a:rPr lang="ru-RU" sz="700" dirty="0"/>
              <a:t>)</a:t>
            </a:r>
          </a:p>
        </p:txBody>
      </p:sp>
      <p:sp>
        <p:nvSpPr>
          <p:cNvPr id="108" name="Прямоугольник 107"/>
          <p:cNvSpPr/>
          <p:nvPr/>
        </p:nvSpPr>
        <p:spPr>
          <a:xfrm>
            <a:off x="22650791"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Хавьер</a:t>
            </a:r>
            <a:r>
              <a:rPr lang="en-US" sz="700" dirty="0"/>
              <a:t> I</a:t>
            </a:r>
            <a:r>
              <a:rPr lang="ru-RU" sz="700" dirty="0"/>
              <a:t> (Хавьер де Бурбон-Парма)</a:t>
            </a:r>
          </a:p>
        </p:txBody>
      </p:sp>
      <p:sp>
        <p:nvSpPr>
          <p:cNvPr id="109" name="Прямоугольник 108"/>
          <p:cNvSpPr/>
          <p:nvPr/>
        </p:nvSpPr>
        <p:spPr>
          <a:xfrm>
            <a:off x="25835494"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Хуан </a:t>
            </a:r>
            <a:r>
              <a:rPr lang="en-US" sz="700" dirty="0"/>
              <a:t>III</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Альфонс </a:t>
            </a:r>
            <a:r>
              <a:rPr lang="en-US" sz="700" dirty="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a:t>Renovación</a:t>
            </a:r>
            <a:r>
              <a:rPr lang="en-US" sz="700" dirty="0"/>
              <a:t> </a:t>
            </a:r>
            <a:r>
              <a:rPr lang="en-US" sz="700" dirty="0" err="1"/>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Национальный блок</a:t>
            </a:r>
            <a:endParaRPr lang="ru-RU" sz="300" dirty="0"/>
          </a:p>
        </p:txBody>
      </p:sp>
      <p:sp>
        <p:nvSpPr>
          <p:cNvPr id="120" name="Прямоугольник 119"/>
          <p:cNvSpPr/>
          <p:nvPr/>
        </p:nvSpPr>
        <p:spPr>
          <a:xfrm>
            <a:off x="20535903"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Испанские крестоносцы</a:t>
            </a:r>
          </a:p>
        </p:txBody>
      </p:sp>
      <p:sp>
        <p:nvSpPr>
          <p:cNvPr id="121" name="Прямоугольник 120"/>
          <p:cNvSpPr/>
          <p:nvPr/>
        </p:nvSpPr>
        <p:spPr>
          <a:xfrm>
            <a:off x="22650791"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Женские секции «Маргариток»</a:t>
            </a:r>
            <a:endParaRPr lang="ru-RU" sz="200" dirty="0"/>
          </a:p>
        </p:txBody>
      </p:sp>
      <p:sp>
        <p:nvSpPr>
          <p:cNvPr id="80" name="Прямоугольник 79"/>
          <p:cNvSpPr/>
          <p:nvPr/>
        </p:nvSpPr>
        <p:spPr>
          <a:xfrm>
            <a:off x="21594625" y="9503005"/>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привилегий церкви</a:t>
            </a:r>
          </a:p>
        </p:txBody>
      </p:sp>
      <p:sp>
        <p:nvSpPr>
          <p:cNvPr id="82" name="Прямоугольник 81"/>
          <p:cNvSpPr/>
          <p:nvPr/>
        </p:nvSpPr>
        <p:spPr>
          <a:xfrm>
            <a:off x="22652050" y="950300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Карлистская Королевская военная академия</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Голубой дивизион</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Бунт испанской фаланги</a:t>
            </a:r>
          </a:p>
        </p:txBody>
      </p:sp>
      <p:sp>
        <p:nvSpPr>
          <p:cNvPr id="104" name="Прямоугольник 103"/>
          <p:cNvSpPr/>
          <p:nvPr/>
        </p:nvSpPr>
        <p:spPr>
          <a:xfrm>
            <a:off x="22126466" y="797337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a:t>
            </a:r>
            <a:r>
              <a:rPr lang="ru-RU" sz="700" dirty="0" err="1"/>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a:endCxn id="80" idx="0"/>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Ограничение финансовой власти олигархов</a:t>
            </a:r>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Акционеры-рабочие</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Прогрессивный подоходный налог</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Коллективная аренда ферм</a:t>
            </a:r>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Католический корпоративизм (</a:t>
            </a:r>
            <a:r>
              <a:rPr lang="ru-RU" sz="700" dirty="0" err="1"/>
              <a:t>карпоративистская</a:t>
            </a:r>
            <a:r>
              <a:rPr lang="ru-RU" sz="700" dirty="0"/>
              <a:t> монархия)</a:t>
            </a:r>
          </a:p>
          <a:p>
            <a:pPr algn="ct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Универсализация социального обеспечения</a:t>
            </a:r>
          </a:p>
        </p:txBody>
      </p:sp>
      <p:cxnSp>
        <p:nvCxnSpPr>
          <p:cNvPr id="150" name="Соединительная линия уступом 149"/>
          <p:cNvCxnSpPr>
            <a:cxnSpLocks/>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cxnSpLocks/>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Запросить помощь в Италии</a:t>
            </a:r>
          </a:p>
        </p:txBody>
      </p:sp>
      <p:sp>
        <p:nvSpPr>
          <p:cNvPr id="176" name="Прямоугольник 175"/>
          <p:cNvSpPr/>
          <p:nvPr/>
        </p:nvSpPr>
        <p:spPr>
          <a:xfrm>
            <a:off x="22120585" y="1335380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Крестовый поход против революции</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Превознесения национальных ценностей</a:t>
            </a:r>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Содействие сельскохозяйственной кооперации</a:t>
            </a:r>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Аграрный национализм</a:t>
            </a:r>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служб здравоохранения и социальной помощи</a:t>
            </a:r>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Ввести бесплатное начальное образование </a:t>
            </a:r>
            <a:r>
              <a:rPr lang="ru-RU" sz="200" dirty="0"/>
              <a:t>(Бесплатное начальное образование и доступ для популярных классов к среднему и высшему образованию.)</a:t>
            </a:r>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Португалии</a:t>
            </a:r>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Забрать Французский престол</a:t>
            </a:r>
          </a:p>
        </p:txBody>
      </p: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титул короля обеих Сицилий</a:t>
            </a:r>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Подтверждение легитимности</a:t>
            </a:r>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Испанский средиземноморский флот</a:t>
            </a:r>
          </a:p>
        </p:txBody>
      </p:sp>
      <p:sp>
        <p:nvSpPr>
          <p:cNvPr id="155" name="Прямоугольник 154"/>
          <p:cNvSpPr/>
          <p:nvPr/>
        </p:nvSpPr>
        <p:spPr>
          <a:xfrm>
            <a:off x="20536485" y="950095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католика-монархического общества</a:t>
            </a:r>
          </a:p>
        </p:txBody>
      </p:sp>
      <p:sp>
        <p:nvSpPr>
          <p:cNvPr id="156" name="Прямоугольник 155"/>
          <p:cNvSpPr/>
          <p:nvPr/>
        </p:nvSpPr>
        <p:spPr>
          <a:xfrm>
            <a:off x="19478838" y="1025489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Претензии на земли Габсбургов</a:t>
            </a:r>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3642130" y="1105927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Заключить </a:t>
            </a:r>
            <a:r>
              <a:rPr lang="ru-RU" sz="700" dirty="0" err="1"/>
              <a:t>Виндзорский</a:t>
            </a:r>
            <a:r>
              <a:rPr lang="ru-RU" sz="700" dirty="0"/>
              <a:t> пакт от новой династии</a:t>
            </a:r>
          </a:p>
        </p:txBody>
      </p:sp>
      <p:sp>
        <p:nvSpPr>
          <p:cNvPr id="190" name="Прямоугольник 189"/>
          <p:cNvSpPr/>
          <p:nvPr/>
        </p:nvSpPr>
        <p:spPr>
          <a:xfrm>
            <a:off x="21591380" y="1105245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Вернуться к союзу с Германией</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16200000" flipH="1">
            <a:off x="23974435" y="10928416"/>
            <a:ext cx="261076" cy="6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397302" y="10395209"/>
            <a:ext cx="257806" cy="10566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56527" y="10392660"/>
            <a:ext cx="257806" cy="106177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flipV="1">
            <a:off x="22517705" y="11322450"/>
            <a:ext cx="1124425" cy="68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Забрать трон у </a:t>
            </a:r>
            <a:r>
              <a:rPr lang="ru-RU" sz="700" dirty="0" err="1"/>
              <a:t>Виндзоров</a:t>
            </a:r>
            <a:r>
              <a:rPr lang="ru-RU" sz="700" dirty="0"/>
              <a:t> (мать Хуана внучка королевы Виктории)</a:t>
            </a:r>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87" idx="3"/>
          </p:cNvCxnSpPr>
          <p:nvPr/>
        </p:nvCxnSpPr>
        <p:spPr>
          <a:xfrm flipH="1">
            <a:off x="24568455" y="11326041"/>
            <a:ext cx="153825" cy="32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2" name="Прямая соединительная линия 261"/>
          <p:cNvCxnSpPr>
            <a:stCxn id="350" idx="1"/>
            <a:endCxn id="191" idx="3"/>
          </p:cNvCxnSpPr>
          <p:nvPr/>
        </p:nvCxnSpPr>
        <p:spPr>
          <a:xfrm flipH="1">
            <a:off x="25648605" y="11315327"/>
            <a:ext cx="1316505" cy="107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190" idx="0"/>
          </p:cNvCxnSpPr>
          <p:nvPr/>
        </p:nvCxnSpPr>
        <p:spPr>
          <a:xfrm rot="5400000">
            <a:off x="24047697" y="8801491"/>
            <a:ext cx="257806" cy="42441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2117806" y="1257530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Пулемёт и католический молитвенник</a:t>
            </a:r>
          </a:p>
        </p:txBody>
      </p:sp>
      <p:sp>
        <p:nvSpPr>
          <p:cNvPr id="281" name="Прямоугольник 280"/>
          <p:cNvSpPr/>
          <p:nvPr/>
        </p:nvSpPr>
        <p:spPr>
          <a:xfrm>
            <a:off x="26305477" y="1257530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Возродить империю</a:t>
            </a:r>
          </a:p>
        </p:txBody>
      </p:sp>
      <p:cxnSp>
        <p:nvCxnSpPr>
          <p:cNvPr id="282" name="Соединительная линия уступом 124"/>
          <p:cNvCxnSpPr>
            <a:stCxn id="170" idx="2"/>
            <a:endCxn id="281" idx="0"/>
          </p:cNvCxnSpPr>
          <p:nvPr/>
        </p:nvCxnSpPr>
        <p:spPr>
          <a:xfrm rot="16200000" flipH="1">
            <a:off x="25575717" y="11382378"/>
            <a:ext cx="260574" cy="21252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3481882" y="11413814"/>
            <a:ext cx="260574" cy="2062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Основать академию </a:t>
            </a:r>
            <a:r>
              <a:rPr lang="ru-RU" sz="700" dirty="0" err="1"/>
              <a:t>Васкеса</a:t>
            </a:r>
            <a:r>
              <a:rPr lang="ru-RU" sz="700" dirty="0"/>
              <a:t> де </a:t>
            </a:r>
            <a:r>
              <a:rPr lang="ru-RU" sz="700" dirty="0" err="1"/>
              <a:t>Меллы</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Patria y Rey</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Изгнать лидеров партий</a:t>
            </a:r>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5400000">
            <a:off x="26134867" y="12726048"/>
            <a:ext cx="244520" cy="10230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2538" y="125855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Подтвердить </a:t>
            </a:r>
            <a:r>
              <a:rPr lang="ru-RU" sz="700" dirty="0" err="1"/>
              <a:t>фуэрос</a:t>
            </a:r>
            <a:endParaRPr lang="ru-RU" sz="700" dirty="0"/>
          </a:p>
        </p:txBody>
      </p:sp>
      <p:cxnSp>
        <p:nvCxnSpPr>
          <p:cNvPr id="229" name="Прямая со стрелкой 228"/>
          <p:cNvCxnSpPr>
            <a:stCxn id="170" idx="2"/>
            <a:endCxn id="228" idx="0"/>
          </p:cNvCxnSpPr>
          <p:nvPr/>
        </p:nvCxnSpPr>
        <p:spPr>
          <a:xfrm>
            <a:off x="24643369" y="12314727"/>
            <a:ext cx="2332" cy="2707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2648930" y="141241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Защитники католичества</a:t>
            </a:r>
          </a:p>
        </p:txBody>
      </p:sp>
      <p:sp>
        <p:nvSpPr>
          <p:cNvPr id="238" name="Прямоугольник 237"/>
          <p:cNvSpPr/>
          <p:nvPr/>
        </p:nvSpPr>
        <p:spPr>
          <a:xfrm>
            <a:off x="21601657" y="141241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Культивировать фанатизм</a:t>
            </a:r>
          </a:p>
        </p:txBody>
      </p:sp>
      <p:cxnSp>
        <p:nvCxnSpPr>
          <p:cNvPr id="239" name="Соединительная линия уступом 124"/>
          <p:cNvCxnSpPr>
            <a:stCxn id="280" idx="2"/>
            <a:endCxn id="176" idx="0"/>
          </p:cNvCxnSpPr>
          <p:nvPr/>
        </p:nvCxnSpPr>
        <p:spPr>
          <a:xfrm rot="16200000" flipH="1">
            <a:off x="22463105" y="13233164"/>
            <a:ext cx="238507" cy="27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81810" y="1413510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Поощрить местную разработку месторождений</a:t>
            </a:r>
          </a:p>
        </p:txBody>
      </p:sp>
      <p:cxnSp>
        <p:nvCxnSpPr>
          <p:cNvPr id="261" name="Прямая со стрелкой 260"/>
          <p:cNvCxnSpPr>
            <a:stCxn id="228" idx="2"/>
            <a:endCxn id="284" idx="0"/>
          </p:cNvCxnSpPr>
          <p:nvPr/>
        </p:nvCxnSpPr>
        <p:spPr>
          <a:xfrm flipH="1">
            <a:off x="24644973" y="13125502"/>
            <a:ext cx="728"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Флот достойный короля </a:t>
            </a:r>
          </a:p>
        </p:txBody>
      </p:sp>
      <p:cxnSp>
        <p:nvCxnSpPr>
          <p:cNvPr id="267" name="Соединительная линия уступом 124"/>
          <p:cNvCxnSpPr>
            <a:stCxn id="281" idx="2"/>
            <a:endCxn id="266" idx="0"/>
          </p:cNvCxnSpPr>
          <p:nvPr/>
        </p:nvCxnSpPr>
        <p:spPr>
          <a:xfrm rot="16200000" flipH="1">
            <a:off x="26650603" y="13233337"/>
            <a:ext cx="243301" cy="72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славу Испанской армады </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Имперская безопасность</a:t>
            </a:r>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81810" y="1335969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Поощрить местную индустриализацию</a:t>
            </a:r>
          </a:p>
        </p:txBody>
      </p:sp>
      <p:cxnSp>
        <p:nvCxnSpPr>
          <p:cNvPr id="287" name="Прямая со стрелкой 286"/>
          <p:cNvCxnSpPr>
            <a:stCxn id="284" idx="2"/>
            <a:endCxn id="259" idx="0"/>
          </p:cNvCxnSpPr>
          <p:nvPr/>
        </p:nvCxnSpPr>
        <p:spPr>
          <a:xfrm>
            <a:off x="24644973" y="13899694"/>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Усилить империю</a:t>
            </a:r>
          </a:p>
        </p:txBody>
      </p:sp>
      <p:sp>
        <p:nvSpPr>
          <p:cNvPr id="297" name="Прямоугольник 296"/>
          <p:cNvSpPr/>
          <p:nvPr/>
        </p:nvSpPr>
        <p:spPr>
          <a:xfrm>
            <a:off x="25272727" y="14147425"/>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Отобрать Испанские Нидерланды</a:t>
            </a:r>
          </a:p>
        </p:txBody>
      </p:sp>
      <p:sp>
        <p:nvSpPr>
          <p:cNvPr id="298" name="Прямоугольник 297"/>
          <p:cNvSpPr/>
          <p:nvPr/>
        </p:nvSpPr>
        <p:spPr>
          <a:xfrm>
            <a:off x="25271508" y="1489967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Филиппины</a:t>
            </a:r>
          </a:p>
        </p:txBody>
      </p:sp>
      <p:sp>
        <p:nvSpPr>
          <p:cNvPr id="299" name="Прямоугольник 298"/>
          <p:cNvSpPr/>
          <p:nvPr/>
        </p:nvSpPr>
        <p:spPr>
          <a:xfrm>
            <a:off x="27428273" y="141523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Кубу</a:t>
            </a:r>
          </a:p>
        </p:txBody>
      </p:sp>
      <p:sp>
        <p:nvSpPr>
          <p:cNvPr id="300" name="Прямоугольник 299"/>
          <p:cNvSpPr/>
          <p:nvPr/>
        </p:nvSpPr>
        <p:spPr>
          <a:xfrm>
            <a:off x="27427053" y="1491186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Мексику</a:t>
            </a:r>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«долг» США</a:t>
            </a:r>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белогвардейской дивизии</a:t>
            </a:r>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генералитета</a:t>
            </a:r>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3155653" y="1335759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монастырей</a:t>
            </a:r>
          </a:p>
        </p:txBody>
      </p:sp>
      <p:cxnSp>
        <p:nvCxnSpPr>
          <p:cNvPr id="344" name="Соединительная линия уступом 124"/>
          <p:cNvCxnSpPr>
            <a:stCxn id="281" idx="2"/>
            <a:endCxn id="292" idx="0"/>
          </p:cNvCxnSpPr>
          <p:nvPr/>
        </p:nvCxnSpPr>
        <p:spPr>
          <a:xfrm rot="16200000" flipH="1">
            <a:off x="27221175" y="12662766"/>
            <a:ext cx="235985" cy="11410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16200000" flipH="1">
            <a:off x="22978744" y="12717525"/>
            <a:ext cx="242297" cy="10378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6965110" y="110453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с Италией</a:t>
            </a:r>
          </a:p>
        </p:txBody>
      </p:sp>
      <p:cxnSp>
        <p:nvCxnSpPr>
          <p:cNvPr id="354" name="Соединительная линия уступом 353"/>
          <p:cNvCxnSpPr>
            <a:stCxn id="179" idx="2"/>
            <a:endCxn id="350" idx="0"/>
          </p:cNvCxnSpPr>
          <p:nvPr/>
        </p:nvCxnSpPr>
        <p:spPr>
          <a:xfrm rot="5400000">
            <a:off x="27861670" y="10361247"/>
            <a:ext cx="250683" cy="1117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конституции</a:t>
            </a:r>
            <a:endParaRPr lang="ru-RU" sz="200" dirty="0"/>
          </a:p>
        </p:txBody>
      </p:sp>
      <p:sp>
        <p:nvSpPr>
          <p:cNvPr id="223" name="Прямоугольник 222"/>
          <p:cNvSpPr/>
          <p:nvPr/>
        </p:nvSpPr>
        <p:spPr>
          <a:xfrm>
            <a:off x="12178075" y="954262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веру в церковь (католицизм)</a:t>
            </a:r>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Тоталитарное государство профсоюзов</a:t>
            </a:r>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Вертикальный профсоюз</a:t>
            </a:r>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Объединение рабочих и работодателей по отраслям</a:t>
            </a:r>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Передача прав собственности и средств производства в профсоюзы</a:t>
            </a:r>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Обязательная начальная военная подготовка</a:t>
            </a:r>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Привить дисциплину и единство через религию</a:t>
            </a:r>
          </a:p>
        </p:txBody>
      </p:sp>
      <p:sp>
        <p:nvSpPr>
          <p:cNvPr id="253" name="Прямоугольник 252"/>
          <p:cNvSpPr/>
          <p:nvPr/>
        </p:nvSpPr>
        <p:spPr>
          <a:xfrm>
            <a:off x="11083094" y="95433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Воплотить в жизнь национал-</a:t>
            </a:r>
            <a:r>
              <a:rPr lang="ru-RU" sz="700" dirty="0" err="1"/>
              <a:t>юнионизм</a:t>
            </a:r>
            <a:r>
              <a:rPr lang="ru-RU" sz="700" dirty="0"/>
              <a:t> </a:t>
            </a:r>
            <a:r>
              <a:rPr lang="ru-RU" sz="700" dirty="0" err="1"/>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34236" y="8035623"/>
            <a:ext cx="255420"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86385" y="8583475"/>
            <a:ext cx="256142"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15875" y="9907988"/>
            <a:ext cx="206846"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Диктатура </a:t>
            </a:r>
            <a:r>
              <a:rPr lang="ru-RU" sz="700" dirty="0" err="1"/>
              <a:t>Примо</a:t>
            </a:r>
            <a:r>
              <a:rPr lang="ru-RU" sz="700" dirty="0"/>
              <a:t> де Риверы</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Представительство </a:t>
            </a:r>
            <a:r>
              <a:rPr lang="ru-RU" sz="700" dirty="0" err="1"/>
              <a:t>Эдильи</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Диалектика кулаков и ружей</a:t>
            </a:r>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Помочь </a:t>
            </a:r>
            <a:r>
              <a:rPr lang="ru-RU" sz="700" dirty="0" err="1"/>
              <a:t>Прету</a:t>
            </a:r>
            <a:r>
              <a:rPr lang="ru-RU" sz="700" dirty="0"/>
              <a:t> возглавить Португалию</a:t>
            </a:r>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Пригласить португальских национал-синдикалистов</a:t>
            </a:r>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Объединение под авторитетом государства</a:t>
            </a:r>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Концепция «Воинственной и жертвенной жизни»</a:t>
            </a:r>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Стимулирование роста промышленности</a:t>
            </a:r>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фаланги</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Филиппины</a:t>
            </a:r>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Взять руководство над Филиппинской фалангой</a:t>
            </a:r>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фашистский Интернационал </a:t>
            </a:r>
            <a:r>
              <a:rPr lang="ru-RU" sz="500" dirty="0"/>
              <a:t>(если </a:t>
            </a:r>
            <a:r>
              <a:rPr lang="ru-RU" sz="500" dirty="0" err="1"/>
              <a:t>Итал</a:t>
            </a:r>
            <a:r>
              <a:rPr lang="ru-RU" sz="500" dirty="0"/>
              <a:t> во главе, не даёт учить </a:t>
            </a:r>
            <a:r>
              <a:rPr lang="ru-RU" sz="500" dirty="0" err="1"/>
              <a:t>дип</a:t>
            </a:r>
            <a:r>
              <a:rPr lang="ru-RU" sz="500" dirty="0"/>
              <a:t> службу фаланги)</a:t>
            </a:r>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Превосходство старых рубашек</a:t>
            </a:r>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Построить культ личности</a:t>
            </a:r>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Пролетарская пропаганда</a:t>
            </a:r>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Пятая колонна</a:t>
            </a:r>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с национальной фалангой Чили</a:t>
            </a:r>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Передать власть «Национальной фаланге»</a:t>
            </a:r>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«Поколение </a:t>
            </a:r>
            <a:r>
              <a:rPr lang="ru-RU" sz="700" dirty="0" err="1"/>
              <a:t>Чако</a:t>
            </a:r>
            <a:r>
              <a:rPr lang="ru-RU" sz="700" dirty="0"/>
              <a:t>» в Боливии</a:t>
            </a:r>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Достигнуть консенсуса с Боливийской социалистической фалангой</a:t>
            </a:r>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Перетянуть Кубу на свою сторону</a:t>
            </a:r>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Поставить фалангу во главе Кубы</a:t>
            </a:r>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Оказать поддержку аргентинским филиалам фаланги</a:t>
            </a:r>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с Аргентиной</a:t>
            </a:r>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Объединить Испаноязычные страны</a:t>
            </a:r>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282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Все должны служить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Подготовить оборону Пиренеев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Слава и богатство на морях (ваниль)</a:t>
            </a:r>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Улучшить внутренние морские базы (ваниль)</a:t>
            </a:r>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Великая морская держава (ваниль)</a:t>
            </a:r>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статуса автономии 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беседе) (</a:t>
            </a:r>
          </a:p>
        </p:txBody>
      </p:sp>
      <p:sp>
        <p:nvSpPr>
          <p:cNvPr id="343" name="Прямоугольник 342"/>
          <p:cNvSpPr/>
          <p:nvPr/>
        </p:nvSpPr>
        <p:spPr>
          <a:xfrm>
            <a:off x="14409007" y="95459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p>
        </p:txBody>
      </p:sp>
      <p:sp>
        <p:nvSpPr>
          <p:cNvPr id="345" name="Прямоугольник 344"/>
          <p:cNvSpPr/>
          <p:nvPr/>
        </p:nvSpPr>
        <p:spPr>
          <a:xfrm>
            <a:off x="16593383" y="95459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 печати </a:t>
            </a:r>
            <a:r>
              <a:rPr lang="ru-RU" sz="300" dirty="0"/>
              <a:t>(которые подвергаются газетам в предварительную цензуру и приписано правительству назначения директоров газеты)</a:t>
            </a:r>
          </a:p>
        </p:txBody>
      </p:sp>
      <p:sp>
        <p:nvSpPr>
          <p:cNvPr id="348" name="Прямоугольник 347"/>
          <p:cNvSpPr/>
          <p:nvPr/>
        </p:nvSpPr>
        <p:spPr>
          <a:xfrm>
            <a:off x="15501195" y="955280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 среднем образовании </a:t>
            </a:r>
            <a:r>
              <a:rPr lang="ru-RU" sz="300" dirty="0"/>
              <a:t>(который гарантировал Католической церкви абсолютную автономию в области среднего образования.)</a:t>
            </a:r>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Формирование 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Генералиссимус Франсиско 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67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79935" y="8869369"/>
            <a:ext cx="261032"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287748" y="8869371"/>
            <a:ext cx="261032"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Новые инструкции </a:t>
            </a:r>
            <a:r>
              <a:rPr lang="ru-RU" sz="600" dirty="0"/>
              <a:t>(устранение оппозиционных генералов (</a:t>
            </a:r>
            <a:r>
              <a:rPr lang="ru-RU" sz="600" dirty="0" err="1"/>
              <a:t>франко</a:t>
            </a:r>
            <a:r>
              <a:rPr lang="ru-RU" sz="600" dirty="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Основать Испанскую 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Панамским перешейком </a:t>
            </a:r>
            <a:r>
              <a:rPr lang="ru-RU" sz="500" dirty="0"/>
              <a:t>(клейм на страны перешейка)</a:t>
            </a:r>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Золотые берега</a:t>
            </a:r>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флот</a:t>
            </a:r>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a:t>морской 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испанский трон</a:t>
            </a:r>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Армия как основа Испании</a:t>
            </a:r>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Модернизация  верфей</a:t>
            </a:r>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Улучшение логистики флота (дальность флота)</a:t>
            </a:r>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пользу</a:t>
            </a:r>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a:t>
            </a:r>
            <a:r>
              <a:rPr lang="en-US" sz="700" dirty="0" err="1"/>
              <a:t>Naviera</a:t>
            </a:r>
            <a:r>
              <a:rPr lang="en-US" sz="700" dirty="0"/>
              <a:t> </a:t>
            </a:r>
            <a:r>
              <a:rPr lang="en-US" sz="700" dirty="0" err="1"/>
              <a:t>Armas</a:t>
            </a:r>
            <a:r>
              <a:rPr lang="ru-RU" sz="700" dirty="0"/>
              <a:t> (1941)</a:t>
            </a:r>
            <a:endParaRPr lang="ru-RU" sz="100" dirty="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a:t>Trasmediterránea</a:t>
            </a:r>
            <a:endParaRPr lang="ru-RU" sz="100" dirty="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флота</a:t>
            </a:r>
            <a:r>
              <a:rPr lang="ru-RU" sz="500" dirty="0"/>
              <a:t> (</a:t>
            </a:r>
            <a:r>
              <a:rPr lang="ru-RU" sz="500" dirty="0" err="1"/>
              <a:t>ист</a:t>
            </a:r>
            <a:r>
              <a:rPr lang="ru-RU" sz="500" dirty="0"/>
              <a:t> 11 мая 1937 года)</a:t>
            </a:r>
            <a:endParaRPr lang="ru-RU" sz="100" dirty="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Избавиться от пятой колонны националистов во флоте </a:t>
            </a:r>
            <a:r>
              <a:rPr lang="ru-RU" sz="500" dirty="0"/>
              <a:t>(не исторический)</a:t>
            </a:r>
            <a:endParaRPr lang="ru-RU" sz="100" dirty="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a:t>(исторический)</a:t>
            </a:r>
            <a:endParaRPr lang="ru-RU" sz="100" dirty="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Спустить со стапелей </a:t>
            </a:r>
            <a:r>
              <a:rPr lang="en-US" sz="700" dirty="0"/>
              <a:t>Canarias</a:t>
            </a:r>
            <a:r>
              <a:rPr lang="ru-RU" sz="700" dirty="0"/>
              <a:t> (</a:t>
            </a:r>
            <a:r>
              <a:rPr lang="ru-RU" sz="700" dirty="0" err="1"/>
              <a:t>ист</a:t>
            </a:r>
            <a:r>
              <a:rPr lang="ru-RU" sz="700" dirty="0"/>
              <a:t> сентябрь 1936)</a:t>
            </a:r>
            <a:endParaRPr lang="ru-RU" sz="100" dirty="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и укрепление военно-морской базы </a:t>
            </a:r>
            <a:r>
              <a:rPr lang="ru-RU" sz="700" dirty="0" err="1"/>
              <a:t>Картахен</a:t>
            </a:r>
            <a:r>
              <a:rPr lang="ru-RU" sz="700" dirty="0"/>
              <a:t> </a:t>
            </a:r>
            <a:r>
              <a:rPr lang="ru-RU" sz="500" dirty="0"/>
              <a:t>(исторический)</a:t>
            </a:r>
            <a:endParaRPr lang="ru-RU" sz="100" dirty="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a:t>Эузкади</a:t>
            </a:r>
            <a:r>
              <a:rPr lang="ru-RU" sz="700" dirty="0"/>
              <a:t> </a:t>
            </a:r>
            <a:r>
              <a:rPr lang="ru-RU" sz="500" dirty="0"/>
              <a:t>(январь 1937)</a:t>
            </a:r>
            <a:endParaRPr lang="ru-RU" sz="100" dirty="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 </a:t>
            </a:r>
            <a:r>
              <a:rPr lang="en-US" sz="700" dirty="0"/>
              <a:t>Juan </a:t>
            </a:r>
            <a:r>
              <a:rPr lang="en-US" sz="700" dirty="0" err="1"/>
              <a:t>Cervera</a:t>
            </a:r>
            <a:r>
              <a:rPr lang="en-US" sz="700" dirty="0"/>
              <a:t> </a:t>
            </a:r>
            <a:r>
              <a:rPr lang="en-US" sz="700" dirty="0" err="1"/>
              <a:t>Valderrama</a:t>
            </a:r>
            <a:r>
              <a:rPr lang="ru-RU" sz="700" dirty="0"/>
              <a:t> </a:t>
            </a:r>
            <a:r>
              <a:rPr lang="ru-RU" sz="300" dirty="0"/>
              <a:t>(начальником Генерального штаба Военно-морского флота)</a:t>
            </a:r>
            <a:endParaRPr lang="ru-RU" sz="100" dirty="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Добровольный вспомогательный флот</a:t>
            </a:r>
            <a:endParaRPr lang="ru-RU" sz="100" dirty="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школу морского дела и артиллерии</a:t>
            </a:r>
            <a:endParaRPr lang="ru-RU" sz="100" dirty="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германского и итальянских флотов</a:t>
            </a:r>
            <a:endParaRPr lang="ru-RU" sz="100" dirty="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Испанские тральщики</a:t>
            </a:r>
            <a:endParaRPr lang="ru-RU" sz="100" dirty="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Усиление ВВС в Африке</a:t>
            </a:r>
            <a:endParaRPr lang="ru-RU" sz="100" dirty="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авиация</a:t>
            </a:r>
            <a:endParaRPr lang="ru-RU" sz="100" dirty="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ВВС Республики </a:t>
            </a:r>
            <a:r>
              <a:rPr lang="ru-RU" sz="500" dirty="0"/>
              <a:t>(исторический)</a:t>
            </a:r>
            <a:endParaRPr lang="ru-RU" sz="100" dirty="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Принять иностранных лётчиков</a:t>
            </a:r>
            <a:endParaRPr lang="ru-RU" sz="100" dirty="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Иностранный авиакорпус</a:t>
            </a:r>
            <a:endParaRPr lang="ru-RU" sz="100" dirty="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Новые истребители</a:t>
            </a:r>
            <a:endParaRPr lang="ru-RU" sz="100" dirty="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и авиации (май 1937)</a:t>
            </a:r>
            <a:endParaRPr lang="ru-RU" sz="100" dirty="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Французские истребители</a:t>
            </a:r>
            <a:endParaRPr lang="ru-RU" sz="100" dirty="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Новая тактика </a:t>
            </a:r>
            <a:r>
              <a:rPr lang="ru-RU" sz="700" dirty="0" err="1"/>
              <a:t>Мёльдирса</a:t>
            </a:r>
            <a:endParaRPr lang="ru-RU" sz="100" dirty="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Использование рации в крыльях</a:t>
            </a:r>
            <a:endParaRPr lang="ru-RU" sz="100" dirty="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Опыт использования манёвренной авиации</a:t>
            </a:r>
            <a:endParaRPr lang="ru-RU" sz="100" dirty="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Шторм и пламя</a:t>
            </a:r>
            <a:endParaRPr lang="ru-RU" sz="100" dirty="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Регулярная народная армия </a:t>
            </a:r>
            <a:r>
              <a:rPr lang="ru-RU" sz="500" dirty="0"/>
              <a:t>(исторический)</a:t>
            </a:r>
            <a:endParaRPr lang="ru-RU" sz="100" dirty="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Сохранить армию добровольцев</a:t>
            </a:r>
            <a:endParaRPr lang="ru-RU" sz="100" dirty="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Министерство национальной обороны</a:t>
            </a:r>
            <a:endParaRPr lang="ru-RU" sz="100" dirty="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Упор на смешанные бригады</a:t>
            </a:r>
            <a:endParaRPr lang="ru-RU" sz="100" dirty="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Подножные ресурсы</a:t>
            </a:r>
            <a:endParaRPr lang="ru-RU" sz="100" dirty="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манёвренной армии</a:t>
            </a:r>
            <a:endParaRPr lang="ru-RU" sz="100" dirty="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образцы советской техники </a:t>
            </a:r>
            <a:r>
              <a:rPr lang="ru-RU" sz="500" dirty="0"/>
              <a:t>(исторический)</a:t>
            </a:r>
            <a:endParaRPr lang="ru-RU" sz="100" dirty="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Запустить </a:t>
            </a:r>
            <a:r>
              <a:rPr lang="en-US" sz="700" dirty="0" err="1"/>
              <a:t>Trubia</a:t>
            </a:r>
            <a:r>
              <a:rPr lang="en-US" sz="700" dirty="0"/>
              <a:t> A4</a:t>
            </a:r>
            <a:r>
              <a:rPr lang="ru-RU" sz="700" dirty="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Запустить </a:t>
            </a:r>
            <a:r>
              <a:rPr lang="en-US" sz="700" dirty="0" err="1"/>
              <a:t>Verdeja</a:t>
            </a:r>
            <a:r>
              <a:rPr lang="ru-RU" sz="700" dirty="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Советники правых сил</a:t>
            </a:r>
            <a:endParaRPr lang="ru-RU" sz="100" dirty="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Формирование армейских корпусов</a:t>
            </a:r>
            <a:endParaRPr lang="ru-RU" sz="100" dirty="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образцы немецкой техники </a:t>
            </a:r>
            <a:r>
              <a:rPr lang="ru-RU" sz="500" dirty="0"/>
              <a:t>(исторический)</a:t>
            </a:r>
            <a:endParaRPr lang="ru-RU" sz="100" dirty="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Школы и академии для временных офицеров</a:t>
            </a:r>
            <a:endParaRPr lang="ru-RU" sz="100" dirty="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Послевоенный НД «Коррупция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Программа </a:t>
            </a:r>
            <a:r>
              <a:rPr lang="en-US" sz="700" dirty="0" err="1"/>
              <a:t>Bär</a:t>
            </a:r>
            <a:endParaRPr lang="ru-RU" sz="100" dirty="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Крушение надежд (</a:t>
            </a:r>
            <a:r>
              <a:rPr lang="ru-RU" sz="700" dirty="0" err="1"/>
              <a:t>Санхуро</a:t>
            </a:r>
            <a:r>
              <a:rPr lang="ru-RU" sz="700" dirty="0"/>
              <a:t> наебнулся)</a:t>
            </a:r>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20405373" y="32366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Итальянский экспедиционный корпус (ваниль)</a:t>
            </a:r>
          </a:p>
        </p:txBody>
      </p:sp>
      <p:sp>
        <p:nvSpPr>
          <p:cNvPr id="592" name="Прямоугольник 591"/>
          <p:cNvSpPr/>
          <p:nvPr/>
        </p:nvSpPr>
        <p:spPr>
          <a:xfrm>
            <a:off x="21532505" y="32456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Легион Кондор (ваниль)</a:t>
            </a:r>
          </a:p>
        </p:txBody>
      </p:sp>
      <p:sp>
        <p:nvSpPr>
          <p:cNvPr id="593" name="Прямоугольник 592"/>
          <p:cNvSpPr/>
          <p:nvPr/>
        </p:nvSpPr>
        <p:spPr>
          <a:xfrm>
            <a:off x="20975360" y="40115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Поставки вооружения (ваниль)</a:t>
            </a:r>
          </a:p>
        </p:txBody>
      </p:sp>
      <p:cxnSp>
        <p:nvCxnSpPr>
          <p:cNvPr id="594" name="Соединительная линия уступом 593"/>
          <p:cNvCxnSpPr>
            <a:stCxn id="719" idx="2"/>
            <a:endCxn id="591" idx="0"/>
          </p:cNvCxnSpPr>
          <p:nvPr/>
        </p:nvCxnSpPr>
        <p:spPr>
          <a:xfrm rot="16200000" flipH="1">
            <a:off x="12344735" y="-5287189"/>
            <a:ext cx="114124" cy="169334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12903804" y="-5846258"/>
            <a:ext cx="123119" cy="180606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16200000" flipH="1">
            <a:off x="18380254" y="748330"/>
            <a:ext cx="70184" cy="490638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16200000" flipH="1">
            <a:off x="18939323" y="189261"/>
            <a:ext cx="79179" cy="60335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21036049" y="3609098"/>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21604114" y="3620017"/>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20405374" y="4792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Получить обучающий персонал (ваниль)</a:t>
            </a:r>
          </a:p>
        </p:txBody>
      </p:sp>
      <p:sp>
        <p:nvSpPr>
          <p:cNvPr id="601" name="Прямоугольник 600"/>
          <p:cNvSpPr/>
          <p:nvPr/>
        </p:nvSpPr>
        <p:spPr>
          <a:xfrm>
            <a:off x="21532505" y="47978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Улучшение доктрин (ваниль)</a:t>
            </a:r>
          </a:p>
        </p:txBody>
      </p:sp>
      <p:cxnSp>
        <p:nvCxnSpPr>
          <p:cNvPr id="602" name="Соединительная линия уступом 601"/>
          <p:cNvCxnSpPr>
            <a:stCxn id="593" idx="2"/>
            <a:endCxn id="600" idx="0"/>
          </p:cNvCxnSpPr>
          <p:nvPr/>
        </p:nvCxnSpPr>
        <p:spPr>
          <a:xfrm rot="5400000">
            <a:off x="21033052" y="4387057"/>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21593981" y="4396113"/>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Научный блок Оси</a:t>
            </a:r>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Подержать верных </a:t>
            </a:r>
            <a:r>
              <a:rPr lang="ru-RU" sz="700" dirty="0" err="1"/>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Интегрировать </a:t>
            </a:r>
            <a:r>
              <a:rPr lang="ru-RU" sz="700" dirty="0" err="1"/>
              <a:t>рекете</a:t>
            </a:r>
            <a:r>
              <a:rPr lang="ru-RU" sz="700" dirty="0"/>
              <a:t> (ваниль)</a:t>
            </a:r>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фалангой</a:t>
            </a:r>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Роль мученика </a:t>
            </a:r>
            <a:r>
              <a:rPr lang="ru-RU" sz="700" dirty="0" err="1"/>
              <a:t>Примо</a:t>
            </a:r>
            <a:r>
              <a:rPr lang="ru-RU" sz="700" dirty="0"/>
              <a:t> де Риверы (ваниль)</a:t>
            </a:r>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Превознести жертвы войны (ваниль)</a:t>
            </a:r>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Указ об объединении</a:t>
            </a:r>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60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Победа СЕДО (Хосе Мария </a:t>
            </a:r>
            <a:r>
              <a:rPr lang="ru-RU" sz="700" dirty="0" err="1"/>
              <a:t>Хиль-Роблес</a:t>
            </a:r>
            <a:r>
              <a:rPr lang="ru-RU" sz="700" dirty="0"/>
              <a:t> с </a:t>
            </a:r>
            <a:r>
              <a:rPr lang="ru-RU" sz="700" dirty="0" err="1"/>
              <a:t>трейтом</a:t>
            </a:r>
            <a:r>
              <a:rPr lang="ru-RU" sz="700" dirty="0"/>
              <a:t> </a:t>
            </a:r>
            <a:r>
              <a:rPr lang="ru-RU" sz="700" dirty="0" err="1"/>
              <a:t>Хефе</a:t>
            </a:r>
            <a:r>
              <a:rPr lang="ru-RU" sz="700" dirty="0"/>
              <a:t>)</a:t>
            </a:r>
          </a:p>
        </p:txBody>
      </p:sp>
      <p:cxnSp>
        <p:nvCxnSpPr>
          <p:cNvPr id="636" name="Прямая соединительная линия 635"/>
          <p:cNvCxnSpPr>
            <a:stCxn id="582" idx="3"/>
            <a:endCxn id="635" idx="1"/>
          </p:cNvCxnSpPr>
          <p:nvPr/>
        </p:nvCxnSpPr>
        <p:spPr>
          <a:xfrm flipV="1">
            <a:off x="16425318" y="2876551"/>
            <a:ext cx="19932568" cy="1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22653129" y="3240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Португальская помощь (ваниль)</a:t>
            </a:r>
          </a:p>
        </p:txBody>
      </p:sp>
      <p:sp>
        <p:nvSpPr>
          <p:cNvPr id="641" name="Прямоугольник 640"/>
          <p:cNvSpPr/>
          <p:nvPr/>
        </p:nvSpPr>
        <p:spPr>
          <a:xfrm>
            <a:off x="22652993" y="40095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Иберийский пакт (ваниль)</a:t>
            </a:r>
          </a:p>
        </p:txBody>
      </p:sp>
      <p:cxnSp>
        <p:nvCxnSpPr>
          <p:cNvPr id="642" name="Соединительная линия уступом 641"/>
          <p:cNvCxnSpPr>
            <a:stCxn id="719" idx="2"/>
            <a:endCxn id="640" idx="0"/>
          </p:cNvCxnSpPr>
          <p:nvPr/>
        </p:nvCxnSpPr>
        <p:spPr>
          <a:xfrm rot="16200000" flipH="1">
            <a:off x="13466525" y="-6408979"/>
            <a:ext cx="118301" cy="1918123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16200000" flipH="1">
            <a:off x="19502044" y="-373460"/>
            <a:ext cx="74361" cy="715413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23116156" y="3780789"/>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фашистских режимов</a:t>
            </a:r>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корпус военной медицины </a:t>
            </a:r>
            <a:r>
              <a:rPr lang="ru-RU" sz="400" dirty="0"/>
              <a:t>(фокус на женскую секцию выполнен, 146 женщин, </a:t>
            </a:r>
            <a:r>
              <a:rPr lang="en-US" sz="400" dirty="0"/>
              <a:t>Mercedes </a:t>
            </a:r>
            <a:r>
              <a:rPr lang="en-US" sz="400" dirty="0" err="1"/>
              <a:t>Milá</a:t>
            </a:r>
            <a:r>
              <a:rPr lang="en-US" sz="400" dirty="0"/>
              <a:t> </a:t>
            </a:r>
            <a:r>
              <a:rPr lang="en-US" sz="400" dirty="0" err="1"/>
              <a:t>Nolla</a:t>
            </a:r>
            <a:r>
              <a:rPr lang="ru-RU" sz="400" dirty="0"/>
              <a:t> как советник)</a:t>
            </a:r>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Фаланга, армия 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4598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Реорганизация женской секции фаланги (</a:t>
            </a:r>
            <a:r>
              <a:rPr lang="en-US" sz="400" dirty="0" err="1"/>
              <a:t>Pilar</a:t>
            </a:r>
            <a:r>
              <a:rPr lang="en-US" sz="400" dirty="0"/>
              <a:t> Primo de Rivera</a:t>
            </a:r>
            <a:r>
              <a:rPr lang="ru-RU" sz="400" dirty="0"/>
              <a:t> как 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p>
        </p:txBody>
      </p:sp>
      <p:cxnSp>
        <p:nvCxnSpPr>
          <p:cNvPr id="661" name="Соединительная линия уступом 660"/>
          <p:cNvCxnSpPr>
            <a:stCxn id="357" idx="2"/>
            <a:endCxn id="660" idx="0"/>
          </p:cNvCxnSpPr>
          <p:nvPr/>
        </p:nvCxnSpPr>
        <p:spPr>
          <a:xfrm rot="5400000">
            <a:off x="14730775" y="8312398"/>
            <a:ext cx="261032"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691052" y="7478807"/>
            <a:ext cx="258775"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89666" y="9907586"/>
            <a:ext cx="204110"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90044" y="9918934"/>
            <a:ext cx="200442"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37790" y="9919373"/>
            <a:ext cx="199228"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21356" y="9921169"/>
            <a:ext cx="218562"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монархию</a:t>
            </a:r>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Пожизненный диктатор</a:t>
            </a:r>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союзники</a:t>
            </a:r>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Бронетанковый корпус (ваниль)</a:t>
            </a:r>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Экономическая помощь от фашистов (ваниль)</a:t>
            </a:r>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Способствовать работе пиренейских грузовых перевозок (ваниль)</a:t>
            </a:r>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Итальянский судостроительный (ваниль)</a:t>
            </a:r>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военную промышленность (ваниль)</a:t>
            </a:r>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Испанские базы (ваниль)</a:t>
            </a:r>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Экономическая помощь от капиталистов (ваниль)</a:t>
            </a:r>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Повысить уровень жизни (ваниль)</a:t>
            </a:r>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Развитие внутренней промышленности (ваниль)</a:t>
            </a:r>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Испанское чудо (ваниль)</a:t>
            </a:r>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Искоренить маки (ваниль)</a:t>
            </a:r>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a:t>Танжерский</a:t>
            </a:r>
            <a:r>
              <a:rPr lang="ru-RU" sz="700" dirty="0"/>
              <a:t> анклав (ваниль)</a:t>
            </a:r>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от стратегических бомбардировок (ваниль)</a:t>
            </a:r>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от вторжения с моря (ваниль)</a:t>
            </a:r>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Потребовать французскую (ваниль)</a:t>
            </a:r>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Отвоевать </a:t>
            </a:r>
            <a:r>
              <a:rPr lang="ru-RU" sz="700" dirty="0" err="1"/>
              <a:t>Гибраалтар</a:t>
            </a:r>
            <a:r>
              <a:rPr lang="ru-RU" sz="700" dirty="0"/>
              <a:t> (ваниль)</a:t>
            </a:r>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Заявить претензию на западную Африку (ваниль)</a:t>
            </a:r>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Синтез </a:t>
            </a:r>
            <a:r>
              <a:rPr lang="ru-RU" sz="600" dirty="0" err="1"/>
              <a:t>фалангизма</a:t>
            </a:r>
            <a:r>
              <a:rPr lang="ru-RU" sz="600" dirty="0"/>
              <a:t> и капитализма (наше)</a:t>
            </a:r>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8799763" y="-4784675"/>
            <a:ext cx="90061" cy="159525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9358831" y="-4216611"/>
            <a:ext cx="99056" cy="1482538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9921552" y="-3658708"/>
            <a:ext cx="94238" cy="137047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христианской цивилизации</a:t>
            </a:r>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военного положения</a:t>
            </a:r>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Молодёжь народного действия </a:t>
            </a:r>
            <a:r>
              <a:rPr lang="ru-RU" sz="200" dirty="0"/>
              <a:t>(</a:t>
            </a:r>
            <a:r>
              <a:rPr lang="en-US" sz="200" dirty="0"/>
              <a:t>José </a:t>
            </a:r>
            <a:r>
              <a:rPr lang="en-US" sz="200" dirty="0" err="1"/>
              <a:t>María</a:t>
            </a:r>
            <a:r>
              <a:rPr lang="en-US" sz="200" dirty="0"/>
              <a:t> Pérez de </a:t>
            </a:r>
            <a:r>
              <a:rPr lang="en-US" sz="200" dirty="0" err="1"/>
              <a:t>Laborda</a:t>
            </a:r>
            <a:r>
              <a:rPr lang="ru-RU" sz="200" dirty="0"/>
              <a:t>как советник) (были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Обострение культа 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Объявить войну коммунизму</a:t>
            </a:r>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Ограничение власти олигархии (наше)</a:t>
            </a:r>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войнам</a:t>
            </a:r>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католическое учения в колониях</a:t>
            </a:r>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Радикальная Республиканская партия </a:t>
            </a:r>
            <a:r>
              <a:rPr lang="ru-RU" sz="200" dirty="0"/>
              <a:t>(не выучен фокус на гонение масонов, католические университеты не восстановлены) (Алехандро </a:t>
            </a:r>
            <a:r>
              <a:rPr lang="ru-RU" sz="200" dirty="0" err="1"/>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Объявить войну масонству</a:t>
            </a:r>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Органическая демократия</a:t>
            </a:r>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земли помещикам (наше)</a:t>
            </a:r>
          </a:p>
        </p:txBody>
      </p:sp>
      <p:cxnSp>
        <p:nvCxnSpPr>
          <p:cNvPr id="659" name="Соединительная линия уступом 658"/>
          <p:cNvCxnSpPr>
            <a:stCxn id="635" idx="2"/>
            <a:endCxn id="618" idx="0"/>
          </p:cNvCxnSpPr>
          <p:nvPr/>
        </p:nvCxnSpPr>
        <p:spPr>
          <a:xfrm rot="5400000">
            <a:off x="36138172" y="2711494"/>
            <a:ext cx="247820"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56104" y="2711496"/>
            <a:ext cx="247820"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46551"/>
            <a:ext cx="2" cy="242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Позиция </a:t>
            </a:r>
            <a:r>
              <a:rPr lang="ru-RU" sz="700" dirty="0" err="1"/>
              <a:t>Мануэля</a:t>
            </a:r>
            <a:r>
              <a:rPr lang="ru-RU" sz="700" dirty="0"/>
              <a:t> </a:t>
            </a:r>
            <a:r>
              <a:rPr lang="ru-RU" sz="700" dirty="0" err="1"/>
              <a:t>Вернандеса</a:t>
            </a:r>
            <a:r>
              <a:rPr lang="ru-RU" sz="700" dirty="0"/>
              <a:t> </a:t>
            </a:r>
            <a:r>
              <a:rPr lang="ru-RU" sz="500" dirty="0"/>
              <a:t>(не выучен фокус на гонение коммунистов</a:t>
            </a:r>
            <a:r>
              <a:rPr lang="ru-RU" sz="700" dirty="0"/>
              <a:t>)  </a:t>
            </a:r>
            <a:r>
              <a:rPr lang="ru-RU" sz="100" dirty="0"/>
              <a:t>(«Я не имею ничего против испанских епископов, кроме двух вещей: они не верят в Бога и не окончили среднюю школу».)</a:t>
            </a:r>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средства нацистской пропаганды</a:t>
            </a:r>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Социальное 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a:t>Анно</a:t>
            </a:r>
            <a:r>
              <a:rPr lang="ru-RU" sz="100" dirty="0"/>
              <a:t>)</a:t>
            </a:r>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Марш в Мадриде</a:t>
            </a:r>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Свернуть секуляризацию (наше)</a:t>
            </a:r>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прогрессивного налога (наше)</a:t>
            </a:r>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Строительство авиазавода в 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оружейного завода в Толедо</a:t>
            </a:r>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Оснащение современными касками </a:t>
            </a:r>
            <a:r>
              <a:rPr lang="ru-RU" sz="300" dirty="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Собственный альянс</a:t>
            </a:r>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Христианско-демократической партии</a:t>
            </a:r>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союзники</a:t>
            </a:r>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из кризиса (наше?)</a:t>
            </a:r>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Порты Барселоны (наше)</a:t>
            </a:r>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Строительство новых железных дорог (наше)</a:t>
            </a:r>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Усмирить каталонский национализм</a:t>
            </a:r>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Разрешить азартные игры </a:t>
            </a:r>
            <a:r>
              <a:rPr lang="ru-RU" sz="100" dirty="0"/>
              <a:t>(строительство казино на </a:t>
            </a:r>
            <a:r>
              <a:rPr lang="ru-RU" sz="100" dirty="0" err="1"/>
              <a:t>Болеарских</a:t>
            </a:r>
            <a:r>
              <a:rPr lang="ru-RU" sz="100" dirty="0"/>
              <a:t> островах)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реформаторского 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об 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a:t>))</a:t>
            </a:r>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Римскому Пакту</a:t>
            </a:r>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Автаркия</a:t>
            </a:r>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Удержать республику (создание коалиционного правительства)</a:t>
            </a:r>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Продолжить индустриализацию страны</a:t>
            </a:r>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Провести урбанизацию</a:t>
            </a:r>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границы Арагона</a:t>
            </a:r>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Объединить Иберийский полуостров</a:t>
            </a:r>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Гибралтаром (и </a:t>
            </a:r>
            <a:r>
              <a:rPr lang="ru-RU" sz="700" dirty="0" err="1"/>
              <a:t>танжером</a:t>
            </a:r>
            <a:r>
              <a:rPr lang="ru-RU" sz="700" dirty="0"/>
              <a:t>)</a:t>
            </a:r>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Пригласить инструкторов из Рейха</a:t>
            </a:r>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Помощь итальянских судостроителей</a:t>
            </a:r>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Германские военные заводы</a:t>
            </a:r>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верфи Средиземноморья</a:t>
            </a:r>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Испанские Нидерланды</a:t>
            </a:r>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земли в Италии</a:t>
            </a:r>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Воспользоваться Арагонским национализмом </a:t>
            </a:r>
            <a:r>
              <a:rPr lang="ru-RU" sz="500" dirty="0"/>
              <a:t>(референдум во французском </a:t>
            </a:r>
            <a:r>
              <a:rPr lang="ru-RU" sz="500" dirty="0" err="1"/>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Освободить офицеров Первой </a:t>
            </a:r>
            <a:r>
              <a:rPr lang="ru-RU" sz="700" dirty="0" err="1"/>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достигнутого! (лозунг УМЕ)</a:t>
            </a:r>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Построить военные заводы по германскому образцу</a:t>
            </a:r>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Подготовить плацдарм из островов</a:t>
            </a:r>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влияние на </a:t>
            </a:r>
            <a:r>
              <a:rPr lang="ru-RU" sz="700" dirty="0" err="1"/>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2" name="Прямоугольник 751"/>
          <p:cNvSpPr/>
          <p:nvPr/>
        </p:nvSpPr>
        <p:spPr>
          <a:xfrm>
            <a:off x="16665836" y="180857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Набрать мавров в Африканскую армию (+</a:t>
            </a:r>
            <a:r>
              <a:rPr lang="ru-RU" sz="700" dirty="0" err="1"/>
              <a:t>дивки</a:t>
            </a:r>
            <a:r>
              <a:rPr lang="ru-RU" sz="700" dirty="0"/>
              <a:t>)</a:t>
            </a:r>
          </a:p>
        </p:txBody>
      </p:sp>
      <p:cxnSp>
        <p:nvCxnSpPr>
          <p:cNvPr id="829" name="Соединительная линия уступом 124"/>
          <p:cNvCxnSpPr>
            <a:stCxn id="564" idx="2"/>
            <a:endCxn id="752" idx="0"/>
          </p:cNvCxnSpPr>
          <p:nvPr/>
        </p:nvCxnSpPr>
        <p:spPr>
          <a:xfrm rot="16200000" flipH="1">
            <a:off x="16167004" y="17123779"/>
            <a:ext cx="239565" cy="16844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1" name="Прямоугольник 830"/>
          <p:cNvSpPr/>
          <p:nvPr/>
        </p:nvSpPr>
        <p:spPr>
          <a:xfrm>
            <a:off x="26959447" y="33147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Стабилизация валюты </a:t>
            </a:r>
            <a:r>
              <a:rPr lang="ru-RU" sz="100" dirty="0"/>
              <a:t>(Поскольку все запасы испанского золота оказались в руках республиканцев, националистам пришлось начинать войну и без запасов валюты, и без надежд получить кредит из-за границы. Поэтому с самого начала конфликта были предприняты строгие меры, </a:t>
            </a:r>
            <a:r>
              <a:rPr lang="ru-RU" sz="100" dirty="0" err="1"/>
              <a:t>запрещающиевывоз</a:t>
            </a:r>
            <a:r>
              <a:rPr lang="ru-RU" sz="100" dirty="0"/>
              <a:t> иностранной валюты, а стоимость песеты жестко зафиксировали на довоенном </a:t>
            </a:r>
            <a:r>
              <a:rPr lang="ru-RU" sz="100" dirty="0" err="1"/>
              <a:t>уровне.Эти</a:t>
            </a:r>
            <a:r>
              <a:rPr lang="ru-RU" sz="100" dirty="0"/>
              <a:t> меры поддерживались ожиданием победы националистов. Немецкое агентство </a:t>
            </a:r>
            <a:r>
              <a:rPr lang="ru-RU" sz="100" dirty="0" err="1"/>
              <a:t>HISMAпомогло</a:t>
            </a:r>
            <a:r>
              <a:rPr lang="ru-RU" sz="100" dirty="0"/>
              <a:t> стабилизировать валюту националистов.)</a:t>
            </a:r>
          </a:p>
        </p:txBody>
      </p:sp>
      <p:cxnSp>
        <p:nvCxnSpPr>
          <p:cNvPr id="832" name="Соединительная линия уступом 831"/>
          <p:cNvCxnSpPr>
            <a:stCxn id="635" idx="2"/>
            <a:endCxn id="831" idx="0"/>
          </p:cNvCxnSpPr>
          <p:nvPr/>
        </p:nvCxnSpPr>
        <p:spPr>
          <a:xfrm rot="5400000">
            <a:off x="32037715" y="-1468553"/>
            <a:ext cx="168230" cy="93984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3" name="Соединительная линия уступом 832"/>
          <p:cNvCxnSpPr>
            <a:stCxn id="582" idx="2"/>
            <a:endCxn id="831" idx="0"/>
          </p:cNvCxnSpPr>
          <p:nvPr/>
        </p:nvCxnSpPr>
        <p:spPr>
          <a:xfrm rot="16200000" flipH="1">
            <a:off x="21618207" y="-2489623"/>
            <a:ext cx="148353" cy="1146045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4" name="Соединительная линия уступом 833"/>
          <p:cNvCxnSpPr>
            <a:stCxn id="719" idx="2"/>
            <a:endCxn id="831" idx="0"/>
          </p:cNvCxnSpPr>
          <p:nvPr/>
        </p:nvCxnSpPr>
        <p:spPr>
          <a:xfrm rot="16200000" flipH="1">
            <a:off x="15582688" y="-8525142"/>
            <a:ext cx="192293" cy="234875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5" name="Прямоугольник 834"/>
          <p:cNvSpPr/>
          <p:nvPr/>
        </p:nvSpPr>
        <p:spPr>
          <a:xfrm>
            <a:off x="25835492" y="412454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Экспортная торговля рудой </a:t>
            </a:r>
            <a:r>
              <a:rPr lang="ru-RU" sz="100" dirty="0"/>
              <a:t>Их экономику поддерживала также экспортная торговля рудами из Андалузии и Марокко и доставка сельскохозяйственной </a:t>
            </a:r>
            <a:r>
              <a:rPr lang="ru-RU" sz="100" dirty="0" err="1"/>
              <a:t>продукциииз</a:t>
            </a:r>
            <a:r>
              <a:rPr lang="ru-RU" sz="100" dirty="0"/>
              <a:t> Андалузии и с Канарских островов. К тому же финансисты Европы и Америки не </a:t>
            </a:r>
            <a:r>
              <a:rPr lang="ru-RU" sz="100" dirty="0" err="1"/>
              <a:t>толькождали</a:t>
            </a:r>
            <a:r>
              <a:rPr lang="ru-RU" sz="100" dirty="0"/>
              <a:t> победы националистов, но и страстно желали ее. Хотя республика с большим </a:t>
            </a:r>
            <a:r>
              <a:rPr lang="ru-RU" sz="100" dirty="0" err="1"/>
              <a:t>стараниемоберегала</a:t>
            </a:r>
            <a:r>
              <a:rPr lang="ru-RU" sz="100" dirty="0"/>
              <a:t> имущество иностранных концернов в Испании, крах иностранных вложений в России был еще слишком свеж в памяти, чтобы его можно было забыть</a:t>
            </a:r>
          </a:p>
        </p:txBody>
      </p:sp>
      <p:cxnSp>
        <p:nvCxnSpPr>
          <p:cNvPr id="836" name="Соединительная линия уступом 835"/>
          <p:cNvCxnSpPr>
            <a:stCxn id="831" idx="2"/>
            <a:endCxn id="835" idx="0"/>
          </p:cNvCxnSpPr>
          <p:nvPr/>
        </p:nvCxnSpPr>
        <p:spPr>
          <a:xfrm rot="5400000">
            <a:off x="26725750" y="3427687"/>
            <a:ext cx="269766"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7" name="Прямоугольник 836"/>
          <p:cNvSpPr/>
          <p:nvPr/>
        </p:nvSpPr>
        <p:spPr>
          <a:xfrm>
            <a:off x="28082584" y="412236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Нефтяной кредит в США </a:t>
            </a:r>
            <a:r>
              <a:rPr lang="ru-RU" sz="100" dirty="0"/>
              <a:t>(Так что вопрос с поставками нефти был разрешен при помощи долгосрочного кредита, который без всяких </a:t>
            </a:r>
            <a:r>
              <a:rPr lang="ru-RU" sz="100" dirty="0" err="1"/>
              <a:t>гарантийпредоставила</a:t>
            </a:r>
            <a:r>
              <a:rPr lang="ru-RU" sz="100" dirty="0"/>
              <a:t> Техасская нефтяная компания</a:t>
            </a:r>
          </a:p>
        </p:txBody>
      </p:sp>
      <p:cxnSp>
        <p:nvCxnSpPr>
          <p:cNvPr id="838" name="Соединительная линия уступом 837"/>
          <p:cNvCxnSpPr>
            <a:stCxn id="831" idx="2"/>
            <a:endCxn id="837" idx="0"/>
          </p:cNvCxnSpPr>
          <p:nvPr/>
        </p:nvCxnSpPr>
        <p:spPr>
          <a:xfrm rot="16200000" flipH="1">
            <a:off x="27850387" y="3427003"/>
            <a:ext cx="267582" cy="1123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0" name="Прямоугольник 829"/>
          <p:cNvSpPr/>
          <p:nvPr/>
        </p:nvSpPr>
        <p:spPr>
          <a:xfrm>
            <a:off x="26959038"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Зимняя помощь (есть свой символ) </a:t>
            </a:r>
            <a:r>
              <a:rPr lang="ru-RU" sz="100" dirty="0"/>
              <a:t>(</a:t>
            </a:r>
            <a:r>
              <a:rPr lang="ru-RU" sz="100" dirty="0" err="1"/>
              <a:t>El</a:t>
            </a:r>
            <a:r>
              <a:rPr lang="ru-RU" sz="100" dirty="0"/>
              <a:t> </a:t>
            </a:r>
            <a:r>
              <a:rPr lang="ru-RU" sz="100" dirty="0" err="1"/>
              <a:t>Auxilio</a:t>
            </a:r>
            <a:r>
              <a:rPr lang="ru-RU" sz="100" dirty="0"/>
              <a:t> </a:t>
            </a:r>
            <a:r>
              <a:rPr lang="ru-RU" sz="100" dirty="0" err="1"/>
              <a:t>Social</a:t>
            </a:r>
            <a:r>
              <a:rPr lang="ru-RU" sz="100" dirty="0"/>
              <a:t> была гуманитарной организацией, существовавшей в Испании во время диктатуры Франко . Возникший в районе, который был в восстании во время гражданской войны в Испании - первоначально как « </a:t>
            </a:r>
            <a:r>
              <a:rPr lang="ru-RU" sz="100" dirty="0" err="1"/>
              <a:t>Auxilio</a:t>
            </a:r>
            <a:r>
              <a:rPr lang="ru-RU" sz="100" dirty="0"/>
              <a:t> </a:t>
            </a:r>
            <a:r>
              <a:rPr lang="ru-RU" sz="100" dirty="0" err="1"/>
              <a:t>de</a:t>
            </a:r>
            <a:r>
              <a:rPr lang="ru-RU" sz="100" dirty="0"/>
              <a:t> </a:t>
            </a:r>
            <a:r>
              <a:rPr lang="ru-RU" sz="100" dirty="0" err="1"/>
              <a:t>Invierno</a:t>
            </a:r>
            <a:r>
              <a:rPr lang="ru-RU" sz="100" dirty="0"/>
              <a:t> » - он сыграл заметную роль в первые годы режима Франко. Тело было важным средством политической пропаганды режима. [ 1 ] Кроме того, эта фалангистская организация способствовала похищению детей заключенных республиканских женщин благодаря указу от июня 1940 года, который предоставил им родительские </a:t>
            </a:r>
            <a:r>
              <a:rPr lang="ru-RU" sz="100" dirty="0" err="1"/>
              <a:t>права.детей</a:t>
            </a:r>
            <a:r>
              <a:rPr lang="ru-RU" sz="100" dirty="0"/>
              <a:t>, чьи семьи имели «плохую репутацию», и другого указа от 1941 года, который позволил ему изменить фамилии детей, взятых на воспитание в его центры, что не позволяло им быть востребованными настоящими родителями)</a:t>
            </a:r>
          </a:p>
        </p:txBody>
      </p:sp>
      <p:cxnSp>
        <p:nvCxnSpPr>
          <p:cNvPr id="839" name="Соединительная линия уступом 838"/>
          <p:cNvCxnSpPr>
            <a:stCxn id="831" idx="2"/>
            <a:endCxn id="830" idx="0"/>
          </p:cNvCxnSpPr>
          <p:nvPr/>
        </p:nvCxnSpPr>
        <p:spPr>
          <a:xfrm rot="5400000">
            <a:off x="27290203" y="3986780"/>
            <a:ext cx="264407" cy="4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0" name="Прямоугольник 839"/>
          <p:cNvSpPr/>
          <p:nvPr/>
        </p:nvSpPr>
        <p:spPr>
          <a:xfrm>
            <a:off x="2639160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Германо-Испанское экономическое соглашение </a:t>
            </a:r>
            <a:r>
              <a:rPr lang="ru-RU" sz="100" dirty="0"/>
              <a:t>Как раз в эти дни немцам, частично из-за кризисного положения на фронте, удалось заключить с националистами несколько экономических соглашений. В документе, 12 июля подписанном </a:t>
            </a:r>
            <a:r>
              <a:rPr lang="ru-RU" sz="100" dirty="0" err="1"/>
              <a:t>Фаупелем</a:t>
            </a:r>
            <a:r>
              <a:rPr lang="ru-RU" sz="100" dirty="0"/>
              <a:t> и </a:t>
            </a:r>
            <a:r>
              <a:rPr lang="ru-RU" sz="100" dirty="0" err="1"/>
              <a:t>Хорданой</a:t>
            </a:r>
            <a:r>
              <a:rPr lang="ru-RU" sz="100" dirty="0"/>
              <a:t>, испанцы обещали, что заключат с немцами первое всеобъемлющее торговое соглашение, позволяющее последним вести торговые переговоры и с другими странами, а также предоставят Германии режим наибольшего благоприятствования. Оно было дополнено декларацией от 15 июля, по которой обе страны обязывались оказывать друг другу максимальное содействие в обмене сырьем, продовольствием и промышленными товарами. 16 июля Испания согласилась выплачивать свои долги за военное снаряжение в </a:t>
            </a:r>
            <a:r>
              <a:rPr lang="ru-RU" sz="100" dirty="0" err="1"/>
              <a:t>рейхсмарках</a:t>
            </a:r>
            <a:r>
              <a:rPr lang="ru-RU" sz="100" dirty="0"/>
              <a:t> на условиях четырех ежегодных процентов. В виде гарантии выплаты долга Германия будет получать сырье. А сама она примет участие в восстановлении и развитии Испании</a:t>
            </a:r>
          </a:p>
        </p:txBody>
      </p:sp>
      <p:cxnSp>
        <p:nvCxnSpPr>
          <p:cNvPr id="841" name="Соединительная линия уступом 840"/>
          <p:cNvCxnSpPr>
            <a:stCxn id="831" idx="2"/>
            <a:endCxn id="840" idx="0"/>
          </p:cNvCxnSpPr>
          <p:nvPr/>
        </p:nvCxnSpPr>
        <p:spPr>
          <a:xfrm rot="5400000">
            <a:off x="26609395" y="4100152"/>
            <a:ext cx="1058587" cy="567845"/>
          </a:xfrm>
          <a:prstGeom prst="bentConnector3">
            <a:avLst>
              <a:gd name="adj1" fmla="val 13156"/>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2" name="Прямоугольник 841"/>
          <p:cNvSpPr/>
          <p:nvPr/>
        </p:nvSpPr>
        <p:spPr>
          <a:xfrm>
            <a:off x="2752314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Текстильные фабрики в Севилье  (1938)</a:t>
            </a:r>
            <a:endParaRPr lang="ru-RU" sz="100" dirty="0"/>
          </a:p>
        </p:txBody>
      </p:sp>
      <p:cxnSp>
        <p:nvCxnSpPr>
          <p:cNvPr id="843" name="Соединительная линия уступом 842"/>
          <p:cNvCxnSpPr>
            <a:stCxn id="831" idx="2"/>
            <a:endCxn id="842" idx="0"/>
          </p:cNvCxnSpPr>
          <p:nvPr/>
        </p:nvCxnSpPr>
        <p:spPr>
          <a:xfrm rot="16200000" flipH="1">
            <a:off x="27175164" y="4102226"/>
            <a:ext cx="1058587" cy="563695"/>
          </a:xfrm>
          <a:prstGeom prst="bentConnector3">
            <a:avLst>
              <a:gd name="adj1" fmla="val 129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4" name="Прямоугольник 843"/>
          <p:cNvSpPr/>
          <p:nvPr/>
        </p:nvSpPr>
        <p:spPr>
          <a:xfrm>
            <a:off x="8665468" y="29345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Ко времени окончания сражения националисты наконец создали постоянный кабинет министров. Франко стал президентом совета, а </a:t>
            </a:r>
            <a:r>
              <a:rPr lang="ru-RU" sz="200" dirty="0" err="1"/>
              <a:t>Хордана</a:t>
            </a:r>
            <a:r>
              <a:rPr lang="ru-RU" sz="200" dirty="0"/>
              <a:t> занял пост вице-президента и министра иностранных дел. Давила, продолжая командовать Армией Севера, стал министром обороны. Генерал </a:t>
            </a:r>
            <a:r>
              <a:rPr lang="ru-RU" sz="200" dirty="0" err="1"/>
              <a:t>Мартинес</a:t>
            </a:r>
            <a:r>
              <a:rPr lang="ru-RU" sz="200" dirty="0"/>
              <a:t> </a:t>
            </a:r>
            <a:r>
              <a:rPr lang="ru-RU" sz="200" dirty="0" err="1"/>
              <a:t>Анидо</a:t>
            </a:r>
            <a:r>
              <a:rPr lang="ru-RU" sz="200" dirty="0"/>
              <a:t>, который после 1917 года был капитан-генералом Барселоны, тиранически управляя ею, а потом входил в кабинет </a:t>
            </a:r>
            <a:r>
              <a:rPr lang="ru-RU" sz="200" dirty="0" err="1"/>
              <a:t>Примо</a:t>
            </a:r>
            <a:r>
              <a:rPr lang="ru-RU" sz="200" dirty="0"/>
              <a:t> де Риверы, получил пост министра общественного порядка. Остальные члены кабинета не имели отношения к военным. </a:t>
            </a:r>
            <a:r>
              <a:rPr lang="ru-RU" sz="200" dirty="0" err="1"/>
              <a:t>Андресу</a:t>
            </a:r>
            <a:r>
              <a:rPr lang="ru-RU" sz="200" dirty="0"/>
              <a:t> </a:t>
            </a:r>
            <a:r>
              <a:rPr lang="ru-RU" sz="200" dirty="0" err="1"/>
              <a:t>Амадо</a:t>
            </a:r>
            <a:r>
              <a:rPr lang="ru-RU" sz="200" dirty="0"/>
              <a:t>, близкому другу </a:t>
            </a:r>
            <a:r>
              <a:rPr lang="ru-RU" sz="200" dirty="0" err="1"/>
              <a:t>Кальво</a:t>
            </a:r>
            <a:r>
              <a:rPr lang="ru-RU" sz="200" dirty="0"/>
              <a:t> </a:t>
            </a:r>
            <a:r>
              <a:rPr lang="ru-RU" sz="200" dirty="0" err="1"/>
              <a:t>Сотело</a:t>
            </a:r>
            <a:r>
              <a:rPr lang="ru-RU" sz="200" dirty="0"/>
              <a:t>, достался пост министра финансов. Морской инженер Хуан Антонио </a:t>
            </a:r>
            <a:r>
              <a:rPr lang="ru-RU" sz="200" dirty="0" err="1"/>
              <a:t>Суансес</a:t>
            </a:r>
            <a:r>
              <a:rPr lang="ru-RU" sz="200" dirty="0"/>
              <a:t>, давний приятель Франко, стал министром торговли и промышленности, </a:t>
            </a:r>
            <a:r>
              <a:rPr lang="ru-RU" sz="200" dirty="0" err="1"/>
              <a:t>карлист</a:t>
            </a:r>
            <a:r>
              <a:rPr lang="ru-RU" sz="200" dirty="0"/>
              <a:t> граф де </a:t>
            </a:r>
            <a:r>
              <a:rPr lang="ru-RU" sz="200" dirty="0" err="1"/>
              <a:t>Родесно</a:t>
            </a:r>
            <a:r>
              <a:rPr lang="ru-RU" sz="200" dirty="0"/>
              <a:t> – министром юстиции, а </a:t>
            </a:r>
            <a:r>
              <a:rPr lang="ru-RU" sz="200" dirty="0" err="1"/>
              <a:t>Сайнс</a:t>
            </a:r>
            <a:r>
              <a:rPr lang="ru-RU" sz="200" dirty="0"/>
              <a:t> Родригес, монархист и интеллектуал, – министром образования. Они представляли старые политические партии, но самым влиятельным членом кабинета был </a:t>
            </a:r>
            <a:r>
              <a:rPr lang="ru-RU" sz="200" dirty="0" err="1"/>
              <a:t>Серрано</a:t>
            </a:r>
            <a:r>
              <a:rPr lang="ru-RU" sz="200" dirty="0"/>
              <a:t> </a:t>
            </a:r>
            <a:r>
              <a:rPr lang="ru-RU" sz="200" dirty="0" err="1"/>
              <a:t>Суньер</a:t>
            </a:r>
            <a:r>
              <a:rPr lang="ru-RU" sz="200" dirty="0"/>
              <a:t>, возглавлявший новую фалангу. Ему были вручены прерогативы министра внутренних дел и генерального секретаря фаланги, что наделяло его исчерпывающей властью над этой организацией. </a:t>
            </a:r>
            <a:r>
              <a:rPr lang="ru-RU" sz="200" dirty="0" err="1"/>
              <a:t>Фернандес</a:t>
            </a:r>
            <a:r>
              <a:rPr lang="ru-RU" sz="200" dirty="0"/>
              <a:t> </a:t>
            </a:r>
            <a:r>
              <a:rPr lang="ru-RU" sz="200" dirty="0" err="1"/>
              <a:t>Куэста</a:t>
            </a:r>
            <a:r>
              <a:rPr lang="ru-RU" sz="200" dirty="0"/>
              <a:t>, единственный из числа «старых рубашек», в дополнение к его почетному посту генерального секретаря Национального совета стал министром сельского хозяйства. Пост министра труда достался Педро Гонсалесу </a:t>
            </a:r>
            <a:r>
              <a:rPr lang="ru-RU" sz="200" dirty="0" err="1"/>
              <a:t>Буэно</a:t>
            </a:r>
            <a:r>
              <a:rPr lang="ru-RU" sz="200" dirty="0"/>
              <a:t>, типичному представителю новой фаланги. Последним членом кабинета стал Альфонсо Пенья-и-</a:t>
            </a:r>
            <a:r>
              <a:rPr lang="ru-RU" sz="200" dirty="0" err="1"/>
              <a:t>Боэф</a:t>
            </a:r>
            <a:r>
              <a:rPr lang="ru-RU" sz="200" dirty="0"/>
              <a:t>, который до этого не играл роли в политике.</a:t>
            </a:r>
          </a:p>
        </p:txBody>
      </p:sp>
      <p:sp>
        <p:nvSpPr>
          <p:cNvPr id="846" name="Прямоугольник 845"/>
          <p:cNvSpPr/>
          <p:nvPr/>
        </p:nvSpPr>
        <p:spPr>
          <a:xfrm>
            <a:off x="7798387" y="411285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b="1" i="1" dirty="0">
                <a:solidFill>
                  <a:srgbClr val="00B0F0"/>
                </a:solidFill>
              </a:rPr>
              <a:t>ЭТА ВЕТКА ПОЯВЛЯЕТСЯ ПО СЮЖЕТУ НА МЕСТЕ ВЕТКИ РИВЕРЫ!</a:t>
            </a:r>
            <a:br>
              <a:rPr lang="ru-RU" sz="600" b="1" i="1" dirty="0">
                <a:solidFill>
                  <a:srgbClr val="00B0F0"/>
                </a:solidFill>
              </a:rPr>
            </a:br>
            <a:r>
              <a:rPr lang="ru-RU" sz="700" dirty="0">
                <a:solidFill>
                  <a:schemeClr val="tx1"/>
                </a:solidFill>
              </a:rPr>
              <a:t>Власть </a:t>
            </a:r>
            <a:r>
              <a:rPr lang="ru-RU" sz="700" dirty="0"/>
              <a:t>Триумвирата</a:t>
            </a:r>
          </a:p>
        </p:txBody>
      </p:sp>
      <p:sp>
        <p:nvSpPr>
          <p:cNvPr id="858" name="Прямоугольник 857"/>
          <p:cNvSpPr/>
          <p:nvPr/>
        </p:nvSpPr>
        <p:spPr>
          <a:xfrm>
            <a:off x="7798386" y="563797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 </a:t>
            </a:r>
            <a:r>
              <a:rPr lang="ru-RU" sz="500" dirty="0"/>
              <a:t>(если Германия во главе, не даёт учить </a:t>
            </a:r>
            <a:r>
              <a:rPr lang="ru-RU" sz="500" dirty="0" err="1"/>
              <a:t>дип</a:t>
            </a:r>
            <a:r>
              <a:rPr lang="ru-RU" sz="500" dirty="0"/>
              <a:t> службу фаланги)</a:t>
            </a:r>
          </a:p>
        </p:txBody>
      </p:sp>
      <p:sp>
        <p:nvSpPr>
          <p:cNvPr id="860" name="Прямоугольник 859"/>
          <p:cNvSpPr/>
          <p:nvPr/>
        </p:nvSpPr>
        <p:spPr>
          <a:xfrm>
            <a:off x="7798386" y="48772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Отправить врачей в Германию</a:t>
            </a:r>
            <a:endParaRPr lang="ru-RU" sz="100" dirty="0"/>
          </a:p>
        </p:txBody>
      </p:sp>
      <p:sp>
        <p:nvSpPr>
          <p:cNvPr id="864" name="Прямоугольник 863"/>
          <p:cNvSpPr/>
          <p:nvPr/>
        </p:nvSpPr>
        <p:spPr>
          <a:xfrm>
            <a:off x="8986999"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«Молодёжного фронта»</a:t>
            </a:r>
          </a:p>
        </p:txBody>
      </p:sp>
      <p:cxnSp>
        <p:nvCxnSpPr>
          <p:cNvPr id="866" name="Соединительная линия уступом 865"/>
          <p:cNvCxnSpPr>
            <a:stCxn id="846" idx="2"/>
            <a:endCxn id="864" idx="0"/>
          </p:cNvCxnSpPr>
          <p:nvPr/>
        </p:nvCxnSpPr>
        <p:spPr>
          <a:xfrm rot="16200000" flipH="1">
            <a:off x="8744054" y="4170347"/>
            <a:ext cx="223604" cy="11886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7" name="Прямая со стрелкой 866"/>
          <p:cNvCxnSpPr>
            <a:stCxn id="846" idx="2"/>
            <a:endCxn id="860" idx="0"/>
          </p:cNvCxnSpPr>
          <p:nvPr/>
        </p:nvCxnSpPr>
        <p:spPr>
          <a:xfrm flipH="1">
            <a:off x="8261549" y="4652851"/>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70" name="Прямая со стрелкой 869"/>
          <p:cNvCxnSpPr>
            <a:stCxn id="860" idx="2"/>
            <a:endCxn id="858" idx="0"/>
          </p:cNvCxnSpPr>
          <p:nvPr/>
        </p:nvCxnSpPr>
        <p:spPr>
          <a:xfrm>
            <a:off x="8261549" y="5417281"/>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4" name="Прямоугольник 873"/>
          <p:cNvSpPr/>
          <p:nvPr/>
        </p:nvSpPr>
        <p:spPr>
          <a:xfrm>
            <a:off x="6687855"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Поддержание культа Эль-</a:t>
            </a:r>
            <a:r>
              <a:rPr lang="ru-RU" sz="700" dirty="0" err="1"/>
              <a:t>Аусенте</a:t>
            </a:r>
            <a:r>
              <a:rPr lang="ru-RU" sz="700" dirty="0"/>
              <a:t> </a:t>
            </a:r>
          </a:p>
        </p:txBody>
      </p:sp>
      <p:cxnSp>
        <p:nvCxnSpPr>
          <p:cNvPr id="876" name="Соединительная линия уступом 875"/>
          <p:cNvCxnSpPr>
            <a:stCxn id="846" idx="2"/>
            <a:endCxn id="874" idx="0"/>
          </p:cNvCxnSpPr>
          <p:nvPr/>
        </p:nvCxnSpPr>
        <p:spPr>
          <a:xfrm rot="5400000">
            <a:off x="7594482" y="4209387"/>
            <a:ext cx="223604" cy="11105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7" name="Прямоугольник 876"/>
          <p:cNvSpPr/>
          <p:nvPr/>
        </p:nvSpPr>
        <p:spPr>
          <a:xfrm>
            <a:off x="6684441" y="564221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Повысить уровень здравоохранения в отсталых регионах</a:t>
            </a:r>
            <a:endParaRPr lang="ru-RU" sz="100" dirty="0"/>
          </a:p>
        </p:txBody>
      </p:sp>
      <p:cxnSp>
        <p:nvCxnSpPr>
          <p:cNvPr id="879" name="Соединительная линия уступом 878"/>
          <p:cNvCxnSpPr>
            <a:stCxn id="860" idx="2"/>
            <a:endCxn id="877" idx="0"/>
          </p:cNvCxnSpPr>
          <p:nvPr/>
        </p:nvCxnSpPr>
        <p:spPr>
          <a:xfrm rot="5400000">
            <a:off x="7592109" y="4972777"/>
            <a:ext cx="224937"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5" name="Прямоугольник 844"/>
          <p:cNvSpPr/>
          <p:nvPr/>
        </p:nvSpPr>
        <p:spPr>
          <a:xfrm>
            <a:off x="12181343" y="872715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Основать личную транспортную кампанию</a:t>
            </a:r>
          </a:p>
        </p:txBody>
      </p:sp>
      <p:cxnSp>
        <p:nvCxnSpPr>
          <p:cNvPr id="847" name="Соединительная линия уступом 846"/>
          <p:cNvCxnSpPr>
            <a:stCxn id="404" idx="2"/>
            <a:endCxn id="845" idx="0"/>
          </p:cNvCxnSpPr>
          <p:nvPr/>
        </p:nvCxnSpPr>
        <p:spPr>
          <a:xfrm rot="16200000" flipH="1">
            <a:off x="11993435" y="8076085"/>
            <a:ext cx="206687" cy="1095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48" name="Соединительная линия уступом 847"/>
          <p:cNvCxnSpPr>
            <a:stCxn id="358" idx="2"/>
            <a:endCxn id="331" idx="0"/>
          </p:cNvCxnSpPr>
          <p:nvPr/>
        </p:nvCxnSpPr>
        <p:spPr>
          <a:xfrm rot="5400000">
            <a:off x="14466261" y="9009260"/>
            <a:ext cx="221416" cy="38669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49" name="Соединительная линия уступом 848"/>
          <p:cNvCxnSpPr>
            <a:stCxn id="358" idx="2"/>
            <a:endCxn id="377" idx="0"/>
          </p:cNvCxnSpPr>
          <p:nvPr/>
        </p:nvCxnSpPr>
        <p:spPr>
          <a:xfrm rot="5400000">
            <a:off x="14357080" y="9659803"/>
            <a:ext cx="981141" cy="3325603"/>
          </a:xfrm>
          <a:prstGeom prst="bentConnector3">
            <a:avLst>
              <a:gd name="adj1" fmla="val 1191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0" name="Соединительная линия уступом 849"/>
          <p:cNvCxnSpPr>
            <a:stCxn id="358" idx="2"/>
            <a:endCxn id="371" idx="0"/>
          </p:cNvCxnSpPr>
          <p:nvPr/>
        </p:nvCxnSpPr>
        <p:spPr>
          <a:xfrm rot="5400000">
            <a:off x="15008760" y="9547209"/>
            <a:ext cx="216866" cy="278651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1" name="Прямоугольник 860"/>
          <p:cNvSpPr/>
          <p:nvPr/>
        </p:nvSpPr>
        <p:spPr>
          <a:xfrm>
            <a:off x="22657819" y="1176790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Бразилии</a:t>
            </a:r>
          </a:p>
        </p:txBody>
      </p:sp>
      <p:cxnSp>
        <p:nvCxnSpPr>
          <p:cNvPr id="871" name="Соединительная линия уступом 124"/>
          <p:cNvCxnSpPr>
            <a:stCxn id="124" idx="2"/>
            <a:endCxn id="861" idx="0"/>
          </p:cNvCxnSpPr>
          <p:nvPr/>
        </p:nvCxnSpPr>
        <p:spPr>
          <a:xfrm rot="5400000">
            <a:off x="23127966" y="10791214"/>
            <a:ext cx="969705" cy="983672"/>
          </a:xfrm>
          <a:prstGeom prst="bentConnector3">
            <a:avLst>
              <a:gd name="adj1" fmla="val 13214"/>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2" name="Соединительная линия уступом 851"/>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5" name="Соединительная линия уступом 854"/>
          <p:cNvCxnSpPr>
            <a:stCxn id="109" idx="2"/>
            <a:endCxn id="80" idx="0"/>
          </p:cNvCxnSpPr>
          <p:nvPr/>
        </p:nvCxnSpPr>
        <p:spPr>
          <a:xfrm rot="5400000">
            <a:off x="24057857" y="7262205"/>
            <a:ext cx="240732" cy="42408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57" name="Прямоугольник 856"/>
          <p:cNvSpPr/>
          <p:nvPr/>
        </p:nvSpPr>
        <p:spPr>
          <a:xfrm>
            <a:off x="21081827" y="133512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Благословление Ватикана</a:t>
            </a:r>
          </a:p>
        </p:txBody>
      </p:sp>
      <p:cxnSp>
        <p:nvCxnSpPr>
          <p:cNvPr id="873" name="Соединительная линия уступом 124"/>
          <p:cNvCxnSpPr>
            <a:stCxn id="280" idx="2"/>
            <a:endCxn id="857" idx="0"/>
          </p:cNvCxnSpPr>
          <p:nvPr/>
        </p:nvCxnSpPr>
        <p:spPr>
          <a:xfrm rot="5400000">
            <a:off x="21944988" y="12715304"/>
            <a:ext cx="235985" cy="10359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0" name="Соединительная линия уступом 124"/>
          <p:cNvCxnSpPr>
            <a:stCxn id="176" idx="2"/>
            <a:endCxn id="235" idx="0"/>
          </p:cNvCxnSpPr>
          <p:nvPr/>
        </p:nvCxnSpPr>
        <p:spPr>
          <a:xfrm rot="16200000" flipH="1">
            <a:off x="22732754" y="13744801"/>
            <a:ext cx="230333" cy="5283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2" name="Соединительная линия уступом 124"/>
          <p:cNvCxnSpPr>
            <a:stCxn id="176" idx="2"/>
            <a:endCxn id="238" idx="0"/>
          </p:cNvCxnSpPr>
          <p:nvPr/>
        </p:nvCxnSpPr>
        <p:spPr>
          <a:xfrm rot="5400000">
            <a:off x="22209118" y="13749510"/>
            <a:ext cx="230333" cy="51892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4" name="Соединительная линия уступом 124"/>
          <p:cNvCxnSpPr>
            <a:stCxn id="336" idx="2"/>
            <a:endCxn id="235" idx="0"/>
          </p:cNvCxnSpPr>
          <p:nvPr/>
        </p:nvCxnSpPr>
        <p:spPr>
          <a:xfrm rot="5400000">
            <a:off x="23252184" y="13757508"/>
            <a:ext cx="226543" cy="5067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857" idx="2"/>
            <a:endCxn id="238" idx="0"/>
          </p:cNvCxnSpPr>
          <p:nvPr/>
        </p:nvCxnSpPr>
        <p:spPr>
          <a:xfrm rot="16200000" flipH="1">
            <a:off x="21688478" y="13747798"/>
            <a:ext cx="232855" cy="5198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39898</TotalTime>
  <Words>3998</Words>
  <Application>Microsoft Office PowerPoint</Application>
  <PresentationFormat>Произвольный</PresentationFormat>
  <Paragraphs>338</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2158</cp:revision>
  <dcterms:created xsi:type="dcterms:W3CDTF">2018-10-23T08:09:21Z</dcterms:created>
  <dcterms:modified xsi:type="dcterms:W3CDTF">2022-02-18T11:24:41Z</dcterms:modified>
</cp:coreProperties>
</file>