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6374" autoAdjust="0"/>
  </p:normalViewPr>
  <p:slideViewPr>
    <p:cSldViewPr snapToGrid="0">
      <p:cViewPr>
        <p:scale>
          <a:sx n="80" d="100"/>
          <a:sy n="80" d="100"/>
        </p:scale>
        <p:origin x="-15210" y="-948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23.02.2023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23.02.2023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23.02.2023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23.02.2023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23.02.2023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23.02.2023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23.02.2023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23.02.2023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23.02.2023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23.02.2023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23.02.2023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23.02.2023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23.02.2023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Прямоугольник 191"/>
          <p:cNvSpPr/>
          <p:nvPr/>
        </p:nvSpPr>
        <p:spPr>
          <a:xfrm>
            <a:off x="8929681" y="670789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Увеличение действующей армии</a:t>
            </a:r>
            <a:endParaRPr lang="ru-RU" sz="500" dirty="0"/>
          </a:p>
        </p:txBody>
      </p:sp>
      <p:cxnSp>
        <p:nvCxnSpPr>
          <p:cNvPr id="223" name="Прямая соединительная линия 222"/>
          <p:cNvCxnSpPr>
            <a:cxnSpLocks/>
            <a:stCxn id="69" idx="3"/>
            <a:endCxn id="83" idx="1"/>
          </p:cNvCxnSpPr>
          <p:nvPr/>
        </p:nvCxnSpPr>
        <p:spPr>
          <a:xfrm>
            <a:off x="27997755" y="5825922"/>
            <a:ext cx="325420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9" name="Прямоугольник 568"/>
          <p:cNvSpPr/>
          <p:nvPr/>
        </p:nvSpPr>
        <p:spPr>
          <a:xfrm>
            <a:off x="12465053" y="233601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/>
              <a:t>160 фокусов</a:t>
            </a:r>
          </a:p>
        </p:txBody>
      </p:sp>
      <p:cxnSp>
        <p:nvCxnSpPr>
          <p:cNvPr id="592" name="Shape 248"/>
          <p:cNvCxnSpPr>
            <a:cxnSpLocks/>
            <a:stCxn id="22" idx="2"/>
            <a:endCxn id="17" idx="0"/>
          </p:cNvCxnSpPr>
          <p:nvPr/>
        </p:nvCxnSpPr>
        <p:spPr>
          <a:xfrm rot="16200000" flipH="1">
            <a:off x="6738229" y="13087716"/>
            <a:ext cx="353071" cy="118240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6" name="Прямоугольник 745">
            <a:extLst>
              <a:ext uri="{FF2B5EF4-FFF2-40B4-BE49-F238E27FC236}">
                <a16:creationId xmlns:a16="http://schemas.microsoft.com/office/drawing/2014/main" id="{5A5C35EB-BF83-444C-A337-D22BC58B37C6}"/>
              </a:ext>
            </a:extLst>
          </p:cNvPr>
          <p:cNvSpPr/>
          <p:nvPr/>
        </p:nvSpPr>
        <p:spPr>
          <a:xfrm>
            <a:off x="8929681" y="528592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Национальный стрелковый резерв</a:t>
            </a:r>
            <a:endParaRPr lang="ru-RU" sz="800" dirty="0"/>
          </a:p>
        </p:txBody>
      </p:sp>
      <p:sp>
        <p:nvSpPr>
          <p:cNvPr id="749" name="Прямоугольник 748">
            <a:extLst>
              <a:ext uri="{FF2B5EF4-FFF2-40B4-BE49-F238E27FC236}">
                <a16:creationId xmlns:a16="http://schemas.microsoft.com/office/drawing/2014/main" id="{4D6886D0-A543-4D66-A88B-993D92E2F107}"/>
              </a:ext>
            </a:extLst>
          </p:cNvPr>
          <p:cNvSpPr/>
          <p:nvPr/>
        </p:nvSpPr>
        <p:spPr>
          <a:xfrm>
            <a:off x="10176493" y="814096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Призвать коммандос</a:t>
            </a:r>
            <a:endParaRPr lang="ru-RU" sz="500" dirty="0"/>
          </a:p>
        </p:txBody>
      </p:sp>
      <p:sp>
        <p:nvSpPr>
          <p:cNvPr id="750" name="Прямоугольник 749">
            <a:extLst>
              <a:ext uri="{FF2B5EF4-FFF2-40B4-BE49-F238E27FC236}">
                <a16:creationId xmlns:a16="http://schemas.microsoft.com/office/drawing/2014/main" id="{C60663F4-93E7-48C2-A729-0CF3A6AE70E8}"/>
              </a:ext>
            </a:extLst>
          </p:cNvPr>
          <p:cNvSpPr/>
          <p:nvPr/>
        </p:nvSpPr>
        <p:spPr>
          <a:xfrm>
            <a:off x="0" y="107451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Отменить закон об обороне Южной Африки</a:t>
            </a:r>
            <a:endParaRPr lang="ru-RU" sz="800" dirty="0"/>
          </a:p>
        </p:txBody>
      </p:sp>
      <p:sp>
        <p:nvSpPr>
          <p:cNvPr id="755" name="Прямоугольник 754">
            <a:extLst>
              <a:ext uri="{FF2B5EF4-FFF2-40B4-BE49-F238E27FC236}">
                <a16:creationId xmlns:a16="http://schemas.microsoft.com/office/drawing/2014/main" id="{407FADE5-2BD4-42E7-964D-CBB0D4267168}"/>
              </a:ext>
            </a:extLst>
          </p:cNvPr>
          <p:cNvSpPr/>
          <p:nvPr/>
        </p:nvSpPr>
        <p:spPr>
          <a:xfrm>
            <a:off x="0" y="-548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Подготовка наступательной стратегии</a:t>
            </a:r>
            <a:endParaRPr lang="ru-RU" sz="500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2A6F6301-CA97-4EB0-A44D-E7FF27A013B5}"/>
              </a:ext>
            </a:extLst>
          </p:cNvPr>
          <p:cNvSpPr/>
          <p:nvPr/>
        </p:nvSpPr>
        <p:spPr>
          <a:xfrm>
            <a:off x="6448008" y="138554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Разносторонняя тренировка</a:t>
            </a:r>
            <a:endParaRPr lang="ru-RU" sz="500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221854E5-65A8-4BC0-9062-E1F29DFF7724}"/>
              </a:ext>
            </a:extLst>
          </p:cNvPr>
          <p:cNvSpPr/>
          <p:nvPr/>
        </p:nvSpPr>
        <p:spPr>
          <a:xfrm>
            <a:off x="8929681" y="138554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Подготовка наших асов</a:t>
            </a:r>
            <a:endParaRPr lang="ru-RU" sz="500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033C32B1-7FB5-4427-AC80-41EF0E3274D9}"/>
              </a:ext>
            </a:extLst>
          </p:cNvPr>
          <p:cNvSpPr/>
          <p:nvPr/>
        </p:nvSpPr>
        <p:spPr>
          <a:xfrm>
            <a:off x="7721047" y="1242018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Мобильное депо ВВС</a:t>
            </a:r>
            <a:endParaRPr lang="ru-RU" sz="500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DE8DA818-D0A4-4747-B22E-8EA433779FBF}"/>
              </a:ext>
            </a:extLst>
          </p:cNvPr>
          <p:cNvSpPr/>
          <p:nvPr/>
        </p:nvSpPr>
        <p:spPr>
          <a:xfrm>
            <a:off x="7721047" y="1099820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«Железное место»</a:t>
            </a:r>
            <a:endParaRPr lang="ru-RU" sz="500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CC1F0354-3AC0-4BAF-B8BB-C910E7C4A5D6}"/>
              </a:ext>
            </a:extLst>
          </p:cNvPr>
          <p:cNvSpPr/>
          <p:nvPr/>
        </p:nvSpPr>
        <p:spPr>
          <a:xfrm>
            <a:off x="5265845" y="1099820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Аэропорт Порт-Элизабет(1936)</a:t>
            </a:r>
            <a:endParaRPr lang="ru-RU" sz="500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626AB241-048C-4E7B-8C47-DD836E054087}"/>
              </a:ext>
            </a:extLst>
          </p:cNvPr>
          <p:cNvSpPr/>
          <p:nvPr/>
        </p:nvSpPr>
        <p:spPr>
          <a:xfrm>
            <a:off x="5265603" y="1242238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аэропорт Порт-Элизабет (1942)</a:t>
            </a:r>
            <a:endParaRPr lang="ru-RU" sz="500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3E58D11B-FF28-4315-BCA2-A769980F1758}"/>
              </a:ext>
            </a:extLst>
          </p:cNvPr>
          <p:cNvSpPr/>
          <p:nvPr/>
        </p:nvSpPr>
        <p:spPr>
          <a:xfrm>
            <a:off x="1579306" y="670789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обучения в ЮАК (1939)</a:t>
            </a:r>
            <a:endParaRPr lang="ru-RU" sz="500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35D89978-ED38-4BF1-8A1D-667372754781}"/>
              </a:ext>
            </a:extLst>
          </p:cNvPr>
          <p:cNvSpPr/>
          <p:nvPr/>
        </p:nvSpPr>
        <p:spPr>
          <a:xfrm>
            <a:off x="1582196" y="814096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армейские школы</a:t>
            </a:r>
            <a:endParaRPr lang="ru-RU" sz="500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771F1D95-8056-47E0-8042-78976D883C77}"/>
              </a:ext>
            </a:extLst>
          </p:cNvPr>
          <p:cNvSpPr/>
          <p:nvPr/>
        </p:nvSpPr>
        <p:spPr>
          <a:xfrm>
            <a:off x="4013657" y="138554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80 Аэронавигационное училище (1946)</a:t>
            </a:r>
            <a:endParaRPr lang="ru-RU" sz="500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9F9C69CF-CC3F-47D0-B213-FA599973B24B}"/>
              </a:ext>
            </a:extLst>
          </p:cNvPr>
          <p:cNvSpPr/>
          <p:nvPr/>
        </p:nvSpPr>
        <p:spPr>
          <a:xfrm>
            <a:off x="8929681" y="207538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 октябре 1939 года контр-адмирал Гай Галифакс , отставной офицер Королевского флота, проживающий в Южной Африке, был назначен директором Военно-морской службы Южной Африки, позже переименованной в Силы обороны в море (SDF) в январе 1940 года </a:t>
            </a:r>
            <a:r>
              <a:rPr lang="en-US" sz="800" dirty="0"/>
              <a:t>https://en.wikipedia.org/wiki/Guy_Hallifax</a:t>
            </a:r>
            <a:endParaRPr lang="ru-RU" sz="100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3D69AD52-26EA-4816-8BCF-6D9B1B889307}"/>
              </a:ext>
            </a:extLst>
          </p:cNvPr>
          <p:cNvSpPr/>
          <p:nvPr/>
        </p:nvSpPr>
        <p:spPr>
          <a:xfrm>
            <a:off x="354713" y="124240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Переоборудование китобоев и траулеров (1939)</a:t>
            </a:r>
            <a:endParaRPr lang="ru-RU" sz="500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792B2C5D-D74D-4FB3-8B78-C7BCC7046C90}"/>
              </a:ext>
            </a:extLst>
          </p:cNvPr>
          <p:cNvSpPr/>
          <p:nvPr/>
        </p:nvSpPr>
        <p:spPr>
          <a:xfrm>
            <a:off x="1579306" y="1099259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Промышленная программа флота (1939)</a:t>
            </a:r>
            <a:endParaRPr lang="ru-RU" sz="500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9EE84AD7-C133-4B21-8162-048600DC6053}"/>
              </a:ext>
            </a:extLst>
          </p:cNvPr>
          <p:cNvSpPr/>
          <p:nvPr/>
        </p:nvSpPr>
        <p:spPr>
          <a:xfrm>
            <a:off x="1579306" y="138554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 военно-морские ведомства (1942)</a:t>
            </a:r>
            <a:endParaRPr lang="ru-RU" sz="500" dirty="0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BAE0D071-9F16-46A2-A3C7-D4043769D316}"/>
              </a:ext>
            </a:extLst>
          </p:cNvPr>
          <p:cNvSpPr/>
          <p:nvPr/>
        </p:nvSpPr>
        <p:spPr>
          <a:xfrm>
            <a:off x="2810158" y="1242566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базы в </a:t>
            </a:r>
            <a:r>
              <a:rPr lang="ru-RU" sz="1400" dirty="0" err="1"/>
              <a:t>Саймонстауне</a:t>
            </a:r>
            <a:r>
              <a:rPr lang="ru-RU" sz="1400" dirty="0"/>
              <a:t> (ваниль)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3FA86464-4A7A-4479-B421-35E994E3C985}"/>
              </a:ext>
            </a:extLst>
          </p:cNvPr>
          <p:cNvSpPr/>
          <p:nvPr/>
        </p:nvSpPr>
        <p:spPr>
          <a:xfrm>
            <a:off x="9268536" y="3189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Армия на старте в 5к</a:t>
            </a:r>
            <a:endParaRPr lang="ru-RU" sz="500" dirty="0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1DE14A81-2776-4187-BF76-C4A0AB64650B}"/>
              </a:ext>
            </a:extLst>
          </p:cNvPr>
          <p:cNvSpPr/>
          <p:nvPr/>
        </p:nvSpPr>
        <p:spPr>
          <a:xfrm>
            <a:off x="7721048" y="814096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Туземный военный корпус</a:t>
            </a:r>
            <a:endParaRPr lang="ru-RU" sz="500" dirty="0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FBD8229D-379D-4D52-BB0C-76E0E81CD826}"/>
              </a:ext>
            </a:extLst>
          </p:cNvPr>
          <p:cNvSpPr/>
          <p:nvPr/>
        </p:nvSpPr>
        <p:spPr>
          <a:xfrm>
            <a:off x="5299277" y="4995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00" dirty="0"/>
              <a:t>В начале 1940 года NEAS установил уровень набора в 8000 чернокожих солдат, но к 1941 году требования резко изменились, и NEAS рассчитывал на уровень 60 000 человек. [1] : 26 Вербовка закончилась в 1943 году, когда союзники одержали верх над силами Оси в Северной Африке, и потребность в этих типах войск уменьшилась. [1] : 26 Цифры различаются по окончательным уровням: 77 239 по оценке UDF и другие как высокие 80 479, которые могут включать новобранцев, которые были отклонены. [4] : 77 Цифры показывают, что самый высокий набор пришелся из Трансвааля: 52 037 человек, в основном из-за засухи в Северном Трансваале, 9 555 человек из Капской провинции, 7 366 человек из </a:t>
            </a:r>
            <a:r>
              <a:rPr lang="ru-RU" sz="200" dirty="0" err="1"/>
              <a:t>Натала</a:t>
            </a:r>
            <a:r>
              <a:rPr lang="ru-RU" sz="200" dirty="0"/>
              <a:t>, 4 522 человека из Оранжевого Свободного государства и 7 000 человек из Юго-Западной Африки. [4] : 77 Тридцать процентов новобранцев прибыли из городских районов Южной Африки, а остальные семьдесят процентов прибыли из сельской местности. [1] : 44Первоначальный набор осуществлялся с помощью плакатов и фильмов. Плакаты с вербовкой часто размещались в общественных местах, часто посещаемых чернокожими мужчинами. [1] : 27 Использовались также пропагандистские вербовочные фильмы, на которых были показаны новобранцы, проходящие обучение, с использованием передвижных </a:t>
            </a:r>
            <a:r>
              <a:rPr lang="ru-RU" sz="200" dirty="0" err="1"/>
              <a:t>кинофургонов</a:t>
            </a:r>
            <a:r>
              <a:rPr lang="ru-RU" sz="200" dirty="0"/>
              <a:t>, которые демонстрировали фильмы в черных районах страны. [1] : 27 Были предприняты попытки использовать уполномоченных по рождению для вербовки чернокожих, но они были скорее препятствием для процесса, поскольку большинство чернокожих с самого начала не доверяли им. [1] : 27. Частные компании пытались способствовать найму своих чернокожих сотрудников, но это не одобрялось белыми владельцами. [1] : 27Другой метод заключался в том, чтобы обратиться к чернокожим вождям в сельской местности и с помощью денежных поощрений заставить их приказать некоторым из своих людей подписать документы о вербовке. [1] : 29 Этот метод был открыт для злоупотреблений со стороны вождей при выборе того, кто должен идти, а также для мошеннических практик получения государственных денег с последующим отказом в предоставлении рекрутов. [1] : 31Были также вопросы, касающиеся восприятия войны и ожиданий их роли в Военном корпусе туземцев. Большинство сельских чернокожих мало понимали, что такое война в Европе, и некоторые потенциальные новобранцы ожидали, что их обучение будет включать изучение новой профессии, исключенной из законов о расовой занятости внутри страны. [1] : 38Низкая заработная плата также мешала найму. Как и в гражданской жизни, ставки заработной платы были основаны на расе, при этом чернокожие находились в самом низу шкалы, при этом базовая заработная плата в корпусе устанавливалась на уровне 1 шиллинга 6 пенсов в день для неженатых военнослужащих и тех, у кого есть иждивенцы, 2 шиллинга 3 пенса в отличие от основных белых солдат, которые платили по 5 шиллингов в день. [1] : 40 Высшим званием, которое могли получить черные войска, был сержант. [1] : 44 Другим препятствием был отказ низших белых чинов подчиняться приказам черного солдата более высокого ранга. [1] : 45 Это можно было бы преодолеть только в том случае, если бы белый офицер дал разрешение черному солдату. [1] : 38</a:t>
            </a:r>
            <a:endParaRPr lang="ru-RU" sz="100" dirty="0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5577797A-63B1-4A4D-BF5F-CE7415CAF008}"/>
              </a:ext>
            </a:extLst>
          </p:cNvPr>
          <p:cNvSpPr/>
          <p:nvPr/>
        </p:nvSpPr>
        <p:spPr>
          <a:xfrm>
            <a:off x="1579306" y="528592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региональных командований (1939)</a:t>
            </a:r>
            <a:endParaRPr lang="ru-RU" sz="500" dirty="0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EC51DEA3-FD70-4670-A431-295D6B333808}"/>
              </a:ext>
            </a:extLst>
          </p:cNvPr>
          <p:cNvSpPr/>
          <p:nvPr/>
        </p:nvSpPr>
        <p:spPr>
          <a:xfrm>
            <a:off x="19176646" y="814096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Молодежная лига Африканского национального конгресса </a:t>
            </a:r>
            <a:r>
              <a:rPr lang="ru-RU" sz="400" dirty="0"/>
              <a:t>(Молодежная лига Африканского национального конгресса ( АНКИЛ ) является молодежным крылом Африканского национального конгресса (АНК). Как указано в ее уставе, Молодежная лига АНК возглавляется Национальным исполнительным комитетом (НИК) и Национальным рабочим комитетом (НРК).)</a:t>
            </a:r>
            <a:endParaRPr lang="ru-RU" sz="500" dirty="0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EA2CA77D-FB8E-4EA3-BD84-AEE2E9318B52}"/>
              </a:ext>
            </a:extLst>
          </p:cNvPr>
          <p:cNvSpPr/>
          <p:nvPr/>
        </p:nvSpPr>
        <p:spPr>
          <a:xfrm>
            <a:off x="5265603" y="528592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Начать выпуск боеприпасов на </a:t>
            </a:r>
            <a:r>
              <a:rPr lang="en-US" sz="1400" dirty="0"/>
              <a:t>Magazine Hill</a:t>
            </a:r>
            <a:r>
              <a:rPr lang="ru-RU" sz="1400" dirty="0"/>
              <a:t> (1938)</a:t>
            </a:r>
            <a:endParaRPr lang="ru-RU" sz="500" dirty="0"/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BD556DD8-C967-42C9-9A2B-4B9E2DB3097F}"/>
              </a:ext>
            </a:extLst>
          </p:cNvPr>
          <p:cNvSpPr/>
          <p:nvPr/>
        </p:nvSpPr>
        <p:spPr>
          <a:xfrm>
            <a:off x="3951434" y="813206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заводы для танковой техники (1942)</a:t>
            </a:r>
            <a:endParaRPr lang="ru-RU" sz="500" dirty="0"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645E2E65-98B9-4262-8BA0-E3EE832689F7}"/>
              </a:ext>
            </a:extLst>
          </p:cNvPr>
          <p:cNvSpPr/>
          <p:nvPr/>
        </p:nvSpPr>
        <p:spPr>
          <a:xfrm>
            <a:off x="2810158" y="95740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Развитие бронетехники (ваниль)</a:t>
            </a:r>
            <a:r>
              <a:rPr lang="ru-RU" sz="800" dirty="0"/>
              <a:t> (1942)</a:t>
            </a:r>
            <a:endParaRPr lang="ru-RU" sz="500" dirty="0"/>
          </a:p>
        </p:txBody>
      </p:sp>
      <p:cxnSp>
        <p:nvCxnSpPr>
          <p:cNvPr id="49" name="Shape 248">
            <a:extLst>
              <a:ext uri="{FF2B5EF4-FFF2-40B4-BE49-F238E27FC236}">
                <a16:creationId xmlns:a16="http://schemas.microsoft.com/office/drawing/2014/main" id="{BD5D228F-210F-458B-89AE-DDE88B49461D}"/>
              </a:ext>
            </a:extLst>
          </p:cNvPr>
          <p:cNvCxnSpPr>
            <a:cxnSpLocks/>
            <a:stCxn id="40" idx="2"/>
            <a:endCxn id="42" idx="0"/>
          </p:cNvCxnSpPr>
          <p:nvPr/>
        </p:nvCxnSpPr>
        <p:spPr>
          <a:xfrm rot="5400000">
            <a:off x="4783406" y="6591910"/>
            <a:ext cx="1766145" cy="1314169"/>
          </a:xfrm>
          <a:prstGeom prst="bentConnector3">
            <a:avLst>
              <a:gd name="adj1" fmla="val 847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46EE00FE-646D-4C1F-A9C8-51C2B2622237}"/>
              </a:ext>
            </a:extLst>
          </p:cNvPr>
          <p:cNvSpPr/>
          <p:nvPr/>
        </p:nvSpPr>
        <p:spPr>
          <a:xfrm>
            <a:off x="5265603" y="670789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Улучшить патрон .303 (ваниль)</a:t>
            </a:r>
            <a:endParaRPr lang="ru-RU" sz="500" dirty="0"/>
          </a:p>
        </p:txBody>
      </p:sp>
      <p:cxnSp>
        <p:nvCxnSpPr>
          <p:cNvPr id="55" name="Shape 248">
            <a:extLst>
              <a:ext uri="{FF2B5EF4-FFF2-40B4-BE49-F238E27FC236}">
                <a16:creationId xmlns:a16="http://schemas.microsoft.com/office/drawing/2014/main" id="{E7E90FE1-73EE-4AA8-B507-2A9427ABD363}"/>
              </a:ext>
            </a:extLst>
          </p:cNvPr>
          <p:cNvCxnSpPr>
            <a:cxnSpLocks/>
            <a:stCxn id="40" idx="2"/>
            <a:endCxn id="52" idx="0"/>
          </p:cNvCxnSpPr>
          <p:nvPr/>
        </p:nvCxnSpPr>
        <p:spPr>
          <a:xfrm rot="5400000">
            <a:off x="6152577" y="6536907"/>
            <a:ext cx="34197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BEA30B09-C375-448F-862A-864DB922DE93}"/>
              </a:ext>
            </a:extLst>
          </p:cNvPr>
          <p:cNvSpPr/>
          <p:nvPr/>
        </p:nvSpPr>
        <p:spPr>
          <a:xfrm>
            <a:off x="5265603" y="95740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Фабрика </a:t>
            </a:r>
            <a:r>
              <a:rPr lang="ru-RU" sz="1400" dirty="0" err="1"/>
              <a:t>Ленц</a:t>
            </a:r>
            <a:r>
              <a:rPr lang="ru-RU" sz="1400" dirty="0"/>
              <a:t> </a:t>
            </a:r>
            <a:r>
              <a:rPr lang="ru-RU" sz="1400" dirty="0" err="1"/>
              <a:t>Бобм</a:t>
            </a:r>
            <a:r>
              <a:rPr lang="ru-RU" sz="1400" dirty="0"/>
              <a:t> (дорога)</a:t>
            </a:r>
            <a:endParaRPr lang="ru-RU" sz="500" dirty="0"/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CCA94CF1-3EF1-4DC8-8583-E856FE0E7B60}"/>
              </a:ext>
            </a:extLst>
          </p:cNvPr>
          <p:cNvCxnSpPr>
            <a:cxnSpLocks/>
            <a:stCxn id="52" idx="2"/>
            <a:endCxn id="58" idx="0"/>
          </p:cNvCxnSpPr>
          <p:nvPr/>
        </p:nvCxnSpPr>
        <p:spPr>
          <a:xfrm>
            <a:off x="6323562" y="7787892"/>
            <a:ext cx="0" cy="17861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E4E35A0E-E65F-407D-AB83-AA088EBABEBC}"/>
              </a:ext>
            </a:extLst>
          </p:cNvPr>
          <p:cNvCxnSpPr>
            <a:cxnSpLocks/>
            <a:stCxn id="746" idx="2"/>
            <a:endCxn id="192" idx="0"/>
          </p:cNvCxnSpPr>
          <p:nvPr/>
        </p:nvCxnSpPr>
        <p:spPr>
          <a:xfrm>
            <a:off x="9987640" y="6365922"/>
            <a:ext cx="0" cy="3419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hape 248">
            <a:extLst>
              <a:ext uri="{FF2B5EF4-FFF2-40B4-BE49-F238E27FC236}">
                <a16:creationId xmlns:a16="http://schemas.microsoft.com/office/drawing/2014/main" id="{5D4BE53E-DF5C-4E66-B1E7-1885D3B286F1}"/>
              </a:ext>
            </a:extLst>
          </p:cNvPr>
          <p:cNvCxnSpPr>
            <a:cxnSpLocks/>
            <a:stCxn id="192" idx="2"/>
            <a:endCxn id="36" idx="0"/>
          </p:cNvCxnSpPr>
          <p:nvPr/>
        </p:nvCxnSpPr>
        <p:spPr>
          <a:xfrm rot="5400000">
            <a:off x="9206789" y="7360111"/>
            <a:ext cx="353070" cy="12086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hape 248">
            <a:extLst>
              <a:ext uri="{FF2B5EF4-FFF2-40B4-BE49-F238E27FC236}">
                <a16:creationId xmlns:a16="http://schemas.microsoft.com/office/drawing/2014/main" id="{55A42631-74CA-4086-8355-0D18574FCB06}"/>
              </a:ext>
            </a:extLst>
          </p:cNvPr>
          <p:cNvCxnSpPr>
            <a:cxnSpLocks/>
            <a:stCxn id="192" idx="2"/>
            <a:endCxn id="749" idx="0"/>
          </p:cNvCxnSpPr>
          <p:nvPr/>
        </p:nvCxnSpPr>
        <p:spPr>
          <a:xfrm rot="16200000" flipH="1">
            <a:off x="10434511" y="7341021"/>
            <a:ext cx="353070" cy="124681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id="{28846087-0D11-4C41-98D5-FF64F01C8EED}"/>
              </a:ext>
            </a:extLst>
          </p:cNvPr>
          <p:cNvSpPr/>
          <p:nvPr/>
        </p:nvSpPr>
        <p:spPr>
          <a:xfrm>
            <a:off x="7721047" y="956293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Служба тылового обеспечения </a:t>
            </a:r>
            <a:r>
              <a:rPr lang="en-US" sz="1400" dirty="0"/>
              <a:t>Q</a:t>
            </a:r>
            <a:endParaRPr lang="ru-RU" sz="500" dirty="0"/>
          </a:p>
        </p:txBody>
      </p: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76BD4381-1AF6-47C0-9685-3C3F816BB149}"/>
              </a:ext>
            </a:extLst>
          </p:cNvPr>
          <p:cNvCxnSpPr>
            <a:cxnSpLocks/>
            <a:stCxn id="36" idx="2"/>
            <a:endCxn id="73" idx="0"/>
          </p:cNvCxnSpPr>
          <p:nvPr/>
        </p:nvCxnSpPr>
        <p:spPr>
          <a:xfrm flipH="1">
            <a:off x="8779006" y="9220962"/>
            <a:ext cx="1" cy="3419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25EF6ECF-6406-4EAA-9FFF-5F8B11AAFEEA}"/>
              </a:ext>
            </a:extLst>
          </p:cNvPr>
          <p:cNvSpPr/>
          <p:nvPr/>
        </p:nvSpPr>
        <p:spPr>
          <a:xfrm>
            <a:off x="10174791" y="95740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Подготовка в джунглях и пустыни</a:t>
            </a:r>
            <a:endParaRPr lang="ru-RU" sz="500" dirty="0"/>
          </a:p>
        </p:txBody>
      </p: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6E9786A6-51F2-4C7F-A2C6-9E3184A50EA9}"/>
              </a:ext>
            </a:extLst>
          </p:cNvPr>
          <p:cNvCxnSpPr>
            <a:cxnSpLocks/>
            <a:stCxn id="20" idx="2"/>
            <a:endCxn id="19" idx="0"/>
          </p:cNvCxnSpPr>
          <p:nvPr/>
        </p:nvCxnSpPr>
        <p:spPr>
          <a:xfrm>
            <a:off x="8779006" y="12078208"/>
            <a:ext cx="0" cy="3419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4803635F-708D-4CBC-A897-0D61B6AA5CE6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flipH="1">
            <a:off x="6323562" y="12078208"/>
            <a:ext cx="242" cy="34417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hape 248">
            <a:extLst>
              <a:ext uri="{FF2B5EF4-FFF2-40B4-BE49-F238E27FC236}">
                <a16:creationId xmlns:a16="http://schemas.microsoft.com/office/drawing/2014/main" id="{700C8A12-2D4F-49EA-86E1-78C48BA648F3}"/>
              </a:ext>
            </a:extLst>
          </p:cNvPr>
          <p:cNvCxnSpPr>
            <a:cxnSpLocks/>
            <a:stCxn id="29" idx="2"/>
            <a:endCxn id="28" idx="0"/>
          </p:cNvCxnSpPr>
          <p:nvPr/>
        </p:nvCxnSpPr>
        <p:spPr>
          <a:xfrm rot="5400000">
            <a:off x="1849254" y="11636014"/>
            <a:ext cx="351430" cy="12245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248">
            <a:extLst>
              <a:ext uri="{FF2B5EF4-FFF2-40B4-BE49-F238E27FC236}">
                <a16:creationId xmlns:a16="http://schemas.microsoft.com/office/drawing/2014/main" id="{59BFC179-4040-42B9-B9FD-CEBEB4F660EA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 rot="16200000" flipH="1">
            <a:off x="3076157" y="11633703"/>
            <a:ext cx="353069" cy="12308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hape 248">
            <a:extLst>
              <a:ext uri="{FF2B5EF4-FFF2-40B4-BE49-F238E27FC236}">
                <a16:creationId xmlns:a16="http://schemas.microsoft.com/office/drawing/2014/main" id="{62AA7CF6-F06B-4A00-B8C6-DA4C8C112830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 rot="16200000" flipH="1">
            <a:off x="1849253" y="13067443"/>
            <a:ext cx="351430" cy="12245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hape 248">
            <a:extLst>
              <a:ext uri="{FF2B5EF4-FFF2-40B4-BE49-F238E27FC236}">
                <a16:creationId xmlns:a16="http://schemas.microsoft.com/office/drawing/2014/main" id="{1E71622C-0B52-40C2-B2A7-7C300CBE6EA7}"/>
              </a:ext>
            </a:extLst>
          </p:cNvPr>
          <p:cNvCxnSpPr>
            <a:cxnSpLocks/>
            <a:stCxn id="31" idx="2"/>
            <a:endCxn id="30" idx="0"/>
          </p:cNvCxnSpPr>
          <p:nvPr/>
        </p:nvCxnSpPr>
        <p:spPr>
          <a:xfrm rot="5400000">
            <a:off x="3077796" y="13065133"/>
            <a:ext cx="349791" cy="12308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hape 248">
            <a:extLst>
              <a:ext uri="{FF2B5EF4-FFF2-40B4-BE49-F238E27FC236}">
                <a16:creationId xmlns:a16="http://schemas.microsoft.com/office/drawing/2014/main" id="{678CE35A-0F37-49CD-B54A-CAFFF9D4A1F6}"/>
              </a:ext>
            </a:extLst>
          </p:cNvPr>
          <p:cNvCxnSpPr>
            <a:cxnSpLocks/>
            <a:stCxn id="31" idx="2"/>
            <a:endCxn id="25" idx="0"/>
          </p:cNvCxnSpPr>
          <p:nvPr/>
        </p:nvCxnSpPr>
        <p:spPr>
          <a:xfrm rot="16200000" flipH="1">
            <a:off x="4294971" y="13078809"/>
            <a:ext cx="349791" cy="12034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hape 248">
            <a:extLst>
              <a:ext uri="{FF2B5EF4-FFF2-40B4-BE49-F238E27FC236}">
                <a16:creationId xmlns:a16="http://schemas.microsoft.com/office/drawing/2014/main" id="{E6261722-3108-462A-B217-3F7FD3B0DDFB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 rot="5400000">
            <a:off x="5521054" y="13052946"/>
            <a:ext cx="353071" cy="125194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hape 248">
            <a:extLst>
              <a:ext uri="{FF2B5EF4-FFF2-40B4-BE49-F238E27FC236}">
                <a16:creationId xmlns:a16="http://schemas.microsoft.com/office/drawing/2014/main" id="{FD5E7D5A-F053-4AE5-BA18-1275C8A6FF31}"/>
              </a:ext>
            </a:extLst>
          </p:cNvPr>
          <p:cNvCxnSpPr>
            <a:cxnSpLocks/>
            <a:stCxn id="19" idx="2"/>
            <a:endCxn id="18" idx="0"/>
          </p:cNvCxnSpPr>
          <p:nvPr/>
        </p:nvCxnSpPr>
        <p:spPr>
          <a:xfrm rot="16200000" flipH="1">
            <a:off x="9205686" y="13073500"/>
            <a:ext cx="355275" cy="12086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hape 248">
            <a:extLst>
              <a:ext uri="{FF2B5EF4-FFF2-40B4-BE49-F238E27FC236}">
                <a16:creationId xmlns:a16="http://schemas.microsoft.com/office/drawing/2014/main" id="{FE9E9FAE-0CA2-4071-8287-52722FDADD22}"/>
              </a:ext>
            </a:extLst>
          </p:cNvPr>
          <p:cNvCxnSpPr>
            <a:cxnSpLocks/>
            <a:stCxn id="19" idx="2"/>
            <a:endCxn id="17" idx="0"/>
          </p:cNvCxnSpPr>
          <p:nvPr/>
        </p:nvCxnSpPr>
        <p:spPr>
          <a:xfrm rot="5400000">
            <a:off x="7964850" y="13041298"/>
            <a:ext cx="355275" cy="127303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Прямоугольник 109">
            <a:extLst>
              <a:ext uri="{FF2B5EF4-FFF2-40B4-BE49-F238E27FC236}">
                <a16:creationId xmlns:a16="http://schemas.microsoft.com/office/drawing/2014/main" id="{AF761871-6C13-4546-83B1-02B3391D9F15}"/>
              </a:ext>
            </a:extLst>
          </p:cNvPr>
          <p:cNvSpPr/>
          <p:nvPr/>
        </p:nvSpPr>
        <p:spPr>
          <a:xfrm>
            <a:off x="2810158" y="1528524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Военно-морская база Дурбан (1946)</a:t>
            </a:r>
          </a:p>
        </p:txBody>
      </p:sp>
      <p:sp>
        <p:nvSpPr>
          <p:cNvPr id="111" name="Прямоугольник 110">
            <a:extLst>
              <a:ext uri="{FF2B5EF4-FFF2-40B4-BE49-F238E27FC236}">
                <a16:creationId xmlns:a16="http://schemas.microsoft.com/office/drawing/2014/main" id="{D2CDA8C3-CF75-4C72-93E9-E8DBACEC6530}"/>
              </a:ext>
            </a:extLst>
          </p:cNvPr>
          <p:cNvSpPr/>
          <p:nvPr/>
        </p:nvSpPr>
        <p:spPr>
          <a:xfrm>
            <a:off x="350856" y="1528524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Силы морской обороны (ваниль, но против конвоев, 1940)</a:t>
            </a:r>
            <a:endParaRPr lang="ru-RU" sz="500" dirty="0"/>
          </a:p>
        </p:txBody>
      </p:sp>
      <p:cxnSp>
        <p:nvCxnSpPr>
          <p:cNvPr id="112" name="Прямая со стрелкой 111">
            <a:extLst>
              <a:ext uri="{FF2B5EF4-FFF2-40B4-BE49-F238E27FC236}">
                <a16:creationId xmlns:a16="http://schemas.microsoft.com/office/drawing/2014/main" id="{F58F84DE-E9C4-4BD7-8748-A78C2F6FD8BF}"/>
              </a:ext>
            </a:extLst>
          </p:cNvPr>
          <p:cNvCxnSpPr>
            <a:cxnSpLocks/>
            <a:stCxn id="28" idx="2"/>
            <a:endCxn id="111" idx="0"/>
          </p:cNvCxnSpPr>
          <p:nvPr/>
        </p:nvCxnSpPr>
        <p:spPr>
          <a:xfrm flipH="1">
            <a:off x="1408815" y="13504025"/>
            <a:ext cx="3857" cy="17812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>
            <a:extLst>
              <a:ext uri="{FF2B5EF4-FFF2-40B4-BE49-F238E27FC236}">
                <a16:creationId xmlns:a16="http://schemas.microsoft.com/office/drawing/2014/main" id="{B1276E7E-09F3-4F48-83F0-61AD6A00A2DC}"/>
              </a:ext>
            </a:extLst>
          </p:cNvPr>
          <p:cNvCxnSpPr>
            <a:cxnSpLocks/>
            <a:stCxn id="31" idx="2"/>
            <a:endCxn id="110" idx="0"/>
          </p:cNvCxnSpPr>
          <p:nvPr/>
        </p:nvCxnSpPr>
        <p:spPr>
          <a:xfrm>
            <a:off x="3868117" y="13505664"/>
            <a:ext cx="0" cy="17795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Прямоугольник 117">
            <a:extLst>
              <a:ext uri="{FF2B5EF4-FFF2-40B4-BE49-F238E27FC236}">
                <a16:creationId xmlns:a16="http://schemas.microsoft.com/office/drawing/2014/main" id="{B9B0CFE7-80AC-4244-B88C-C62FC2E3D2AD}"/>
              </a:ext>
            </a:extLst>
          </p:cNvPr>
          <p:cNvSpPr/>
          <p:nvPr/>
        </p:nvSpPr>
        <p:spPr>
          <a:xfrm>
            <a:off x="7721047" y="1528946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Довести «кэб-</a:t>
            </a:r>
            <a:r>
              <a:rPr lang="ru-RU" sz="1400" dirty="0" err="1"/>
              <a:t>рэнк</a:t>
            </a:r>
            <a:r>
              <a:rPr lang="ru-RU" sz="1400" dirty="0"/>
              <a:t>» до совершенства(ваниль)</a:t>
            </a:r>
            <a:endParaRPr lang="ru-RU" sz="500" dirty="0"/>
          </a:p>
        </p:txBody>
      </p:sp>
      <p:cxnSp>
        <p:nvCxnSpPr>
          <p:cNvPr id="122" name="Прямая со стрелкой 121">
            <a:extLst>
              <a:ext uri="{FF2B5EF4-FFF2-40B4-BE49-F238E27FC236}">
                <a16:creationId xmlns:a16="http://schemas.microsoft.com/office/drawing/2014/main" id="{AFFC3425-EE6E-4A23-8273-1B43F1F5FFD8}"/>
              </a:ext>
            </a:extLst>
          </p:cNvPr>
          <p:cNvCxnSpPr>
            <a:cxnSpLocks/>
            <a:stCxn id="749" idx="2"/>
            <a:endCxn id="77" idx="0"/>
          </p:cNvCxnSpPr>
          <p:nvPr/>
        </p:nvCxnSpPr>
        <p:spPr>
          <a:xfrm flipH="1">
            <a:off x="11232750" y="9220962"/>
            <a:ext cx="1702" cy="3530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hape 248">
            <a:extLst>
              <a:ext uri="{FF2B5EF4-FFF2-40B4-BE49-F238E27FC236}">
                <a16:creationId xmlns:a16="http://schemas.microsoft.com/office/drawing/2014/main" id="{1281530A-C1F3-48DD-BF88-2B748908877C}"/>
              </a:ext>
            </a:extLst>
          </p:cNvPr>
          <p:cNvCxnSpPr>
            <a:cxnSpLocks/>
            <a:stCxn id="17" idx="2"/>
            <a:endCxn id="118" idx="0"/>
          </p:cNvCxnSpPr>
          <p:nvPr/>
        </p:nvCxnSpPr>
        <p:spPr>
          <a:xfrm rot="16200000" flipH="1">
            <a:off x="7965480" y="14475941"/>
            <a:ext cx="354012" cy="12730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hape 248">
            <a:extLst>
              <a:ext uri="{FF2B5EF4-FFF2-40B4-BE49-F238E27FC236}">
                <a16:creationId xmlns:a16="http://schemas.microsoft.com/office/drawing/2014/main" id="{5BC99ECC-6DFA-4AF9-A537-86299940BCE8}"/>
              </a:ext>
            </a:extLst>
          </p:cNvPr>
          <p:cNvCxnSpPr>
            <a:cxnSpLocks/>
            <a:stCxn id="18" idx="2"/>
            <a:endCxn id="118" idx="0"/>
          </p:cNvCxnSpPr>
          <p:nvPr/>
        </p:nvCxnSpPr>
        <p:spPr>
          <a:xfrm rot="5400000">
            <a:off x="9206317" y="14508144"/>
            <a:ext cx="354012" cy="12086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5D611DF3-BAD3-4686-8234-9390823E265F}"/>
              </a:ext>
            </a:extLst>
          </p:cNvPr>
          <p:cNvCxnSpPr>
            <a:cxnSpLocks/>
            <a:stCxn id="38" idx="2"/>
            <a:endCxn id="23" idx="0"/>
          </p:cNvCxnSpPr>
          <p:nvPr/>
        </p:nvCxnSpPr>
        <p:spPr>
          <a:xfrm>
            <a:off x="2637265" y="6365922"/>
            <a:ext cx="0" cy="3419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hape 248">
            <a:extLst>
              <a:ext uri="{FF2B5EF4-FFF2-40B4-BE49-F238E27FC236}">
                <a16:creationId xmlns:a16="http://schemas.microsoft.com/office/drawing/2014/main" id="{09A8D863-1F84-47A3-B5DC-A2A2F04B9107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 rot="5400000">
            <a:off x="4257773" y="8822411"/>
            <a:ext cx="361965" cy="11412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 стрелкой 96">
            <a:extLst>
              <a:ext uri="{FF2B5EF4-FFF2-40B4-BE49-F238E27FC236}">
                <a16:creationId xmlns:a16="http://schemas.microsoft.com/office/drawing/2014/main" id="{6AE319B6-0D5D-4CAD-8389-B4F846942362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2637265" y="7787892"/>
            <a:ext cx="2890" cy="3530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id="{D5C4CE5D-E228-4302-A40B-45607257F566}"/>
              </a:ext>
            </a:extLst>
          </p:cNvPr>
          <p:cNvSpPr/>
          <p:nvPr/>
        </p:nvSpPr>
        <p:spPr>
          <a:xfrm>
            <a:off x="35273573" y="526662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Совет неевропейских профсоюзов </a:t>
            </a:r>
            <a:r>
              <a:rPr lang="ru-RU" sz="500" dirty="0"/>
              <a:t>(Совет неевропейских профсоюзов (CNETU) был национальной федерацией профсоюзов , объединяющей профсоюзы, представляющие чернокожих рабочих в Южной Африке. Федерация была создана в ноябре 1941 года в результате слияния Координационного комитета неевропейских профсоюзов и недавно созданного Объединенного комитета африканских профсоюзов, связанного с Максом Гордоном .)</a:t>
            </a:r>
            <a:endParaRPr lang="ru-RU" sz="800" dirty="0"/>
          </a:p>
        </p:txBody>
      </p:sp>
      <p:sp>
        <p:nvSpPr>
          <p:cNvPr id="66" name="Прямоугольник 65">
            <a:extLst>
              <a:ext uri="{FF2B5EF4-FFF2-40B4-BE49-F238E27FC236}">
                <a16:creationId xmlns:a16="http://schemas.microsoft.com/office/drawing/2014/main" id="{9814D52B-042A-4826-B9FB-5E23E9DC90C4}"/>
              </a:ext>
            </a:extLst>
          </p:cNvPr>
          <p:cNvSpPr/>
          <p:nvPr/>
        </p:nvSpPr>
        <p:spPr>
          <a:xfrm>
            <a:off x="40789322" y="530313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Власть большинства </a:t>
            </a:r>
            <a:r>
              <a:rPr lang="ru-RU" sz="800" dirty="0"/>
              <a:t>(</a:t>
            </a:r>
            <a:r>
              <a:rPr lang="ru-RU" sz="800" dirty="0" err="1"/>
              <a:t>Котане</a:t>
            </a:r>
            <a:r>
              <a:rPr lang="ru-RU" sz="800" dirty="0"/>
              <a:t> был уважаемым участником борьбы за власть большинства в Южной Африке даже среди некоммунистических лидеров. Уолтер </a:t>
            </a:r>
            <a:r>
              <a:rPr lang="ru-RU" sz="800" dirty="0" err="1"/>
              <a:t>Сисулу</a:t>
            </a:r>
            <a:r>
              <a:rPr lang="ru-RU" sz="800" dirty="0"/>
              <a:t> назвал его «гигантом борьбы» из-за его логического и недогматического подхода.)</a:t>
            </a:r>
          </a:p>
        </p:txBody>
      </p:sp>
      <p:sp>
        <p:nvSpPr>
          <p:cNvPr id="68" name="Прямоугольник 67">
            <a:extLst>
              <a:ext uri="{FF2B5EF4-FFF2-40B4-BE49-F238E27FC236}">
                <a16:creationId xmlns:a16="http://schemas.microsoft.com/office/drawing/2014/main" id="{A67F4286-6233-429D-8ADF-4E6DFFA36893}"/>
              </a:ext>
            </a:extLst>
          </p:cNvPr>
          <p:cNvSpPr/>
          <p:nvPr/>
        </p:nvSpPr>
        <p:spPr>
          <a:xfrm>
            <a:off x="13072225" y="33852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Albert Luthuli</a:t>
            </a:r>
            <a:r>
              <a:rPr lang="ru-RU" sz="1400" dirty="0"/>
              <a:t> – министр образования у чёрных</a:t>
            </a:r>
            <a:endParaRPr lang="ru-RU" sz="500" dirty="0"/>
          </a:p>
        </p:txBody>
      </p:sp>
      <p:sp>
        <p:nvSpPr>
          <p:cNvPr id="69" name="Прямоугольник 68">
            <a:extLst>
              <a:ext uri="{FF2B5EF4-FFF2-40B4-BE49-F238E27FC236}">
                <a16:creationId xmlns:a16="http://schemas.microsoft.com/office/drawing/2014/main" id="{D1E21AE8-FED8-415A-84BE-CECD9BE7D909}"/>
              </a:ext>
            </a:extLst>
          </p:cNvPr>
          <p:cNvSpPr/>
          <p:nvPr/>
        </p:nvSpPr>
        <p:spPr>
          <a:xfrm>
            <a:off x="25881837" y="528592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Принять Хартию Свободы </a:t>
            </a:r>
            <a:r>
              <a:rPr lang="ru-RU" sz="600" dirty="0"/>
              <a:t>(Хартия свободы была заявлением об основных принципах Альянса Южноафриканского конгресса , в который входили Африканский национальный конгресс (АНК) и его союзники: Южноафриканский индийский конгресс , Южноафриканский конгресс демократов и Конгресс цветных людей . Он характеризуется вступительным требованием: «Управлять должен народ!»)</a:t>
            </a:r>
            <a:endParaRPr lang="ru-RU" sz="800" dirty="0"/>
          </a:p>
        </p:txBody>
      </p:sp>
      <p:sp>
        <p:nvSpPr>
          <p:cNvPr id="72" name="Прямоугольник 71">
            <a:extLst>
              <a:ext uri="{FF2B5EF4-FFF2-40B4-BE49-F238E27FC236}">
                <a16:creationId xmlns:a16="http://schemas.microsoft.com/office/drawing/2014/main" id="{14B8D6D2-BD66-475B-9C06-BBE1A67FBAA6}"/>
              </a:ext>
            </a:extLst>
          </p:cNvPr>
          <p:cNvSpPr/>
          <p:nvPr/>
        </p:nvSpPr>
        <p:spPr>
          <a:xfrm>
            <a:off x="15436739" y="27800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200" dirty="0"/>
              <a:t>1940 г.</a:t>
            </a:r>
            <a:br>
              <a:rPr lang="ru-RU" sz="700" dirty="0"/>
            </a:br>
            <a:r>
              <a:rPr lang="ru-RU" sz="1200" dirty="0"/>
              <a:t>22 июня у </a:t>
            </a:r>
            <a:r>
              <a:rPr lang="ru-RU" sz="1200" dirty="0" err="1"/>
              <a:t>Котане</a:t>
            </a:r>
            <a:r>
              <a:rPr lang="ru-RU" sz="1200" dirty="0"/>
              <a:t> и его жены Софи рождается первенец по имени Иосиф, в честь Иосифа Сталина.</a:t>
            </a:r>
            <a:endParaRPr lang="ru-RU" sz="100" dirty="0"/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FFC663BD-E4F3-4BD7-AB51-03B9E26D051C}"/>
              </a:ext>
            </a:extLst>
          </p:cNvPr>
          <p:cNvSpPr/>
          <p:nvPr/>
        </p:nvSpPr>
        <p:spPr>
          <a:xfrm>
            <a:off x="28566898" y="670835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Землю безземельным! (Земля должна быть предоставлена ​​всем безземельным)</a:t>
            </a:r>
            <a:endParaRPr lang="ru-RU" sz="500" dirty="0"/>
          </a:p>
        </p:txBody>
      </p:sp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81B2F421-1079-4D0D-A355-84D8F52990B6}"/>
              </a:ext>
            </a:extLst>
          </p:cNvPr>
          <p:cNvSpPr/>
          <p:nvPr/>
        </p:nvSpPr>
        <p:spPr>
          <a:xfrm>
            <a:off x="23196776" y="815646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Ослабить оковы рабочих! </a:t>
            </a:r>
            <a:r>
              <a:rPr lang="ru-RU" sz="700" dirty="0"/>
              <a:t>(Прожиточный минимум и сокращенный рабочий день оплачиваемый ежегодный отпуск и отпуск по болезни для всех работников, а также полностью оплачиваемый отпуск по беременности и родам для всех работающих матерей;)</a:t>
            </a:r>
            <a:endParaRPr lang="ru-RU" sz="500" dirty="0"/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4A880EDB-FD22-487D-A63C-C40C68E73A62}"/>
              </a:ext>
            </a:extLst>
          </p:cNvPr>
          <p:cNvSpPr/>
          <p:nvPr/>
        </p:nvSpPr>
        <p:spPr>
          <a:xfrm>
            <a:off x="25881837" y="816008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Образование для всех! </a:t>
            </a:r>
            <a:r>
              <a:rPr lang="ru-RU" sz="600" dirty="0"/>
              <a:t>(«Бесплатное и обязательное образование, независимо от цвета кожи, расы или национальности», были синтезированы в окончательный документ лидерами АНК, включая </a:t>
            </a:r>
            <a:r>
              <a:rPr lang="ru-RU" sz="600" dirty="0" err="1"/>
              <a:t>З.К.Лайонел</a:t>
            </a:r>
            <a:r>
              <a:rPr lang="ru-RU" sz="600" dirty="0"/>
              <a:t> «Расти» </a:t>
            </a:r>
            <a:r>
              <a:rPr lang="ru-RU" sz="600" dirty="0" err="1"/>
              <a:t>Бернстайн</a:t>
            </a:r>
            <a:r>
              <a:rPr lang="ru-RU" sz="600" dirty="0"/>
              <a:t> , Этель </a:t>
            </a:r>
            <a:r>
              <a:rPr lang="ru-RU" sz="600" dirty="0" err="1"/>
              <a:t>Друс</a:t>
            </a:r>
            <a:r>
              <a:rPr lang="ru-RU" sz="600" dirty="0"/>
              <a:t>, [3] Рут </a:t>
            </a:r>
            <a:r>
              <a:rPr lang="ru-RU" sz="600" dirty="0" err="1"/>
              <a:t>Ферст</a:t>
            </a:r>
            <a:r>
              <a:rPr lang="ru-RU" sz="600" dirty="0"/>
              <a:t> и Алан </a:t>
            </a:r>
            <a:r>
              <a:rPr lang="ru-RU" sz="600" dirty="0" err="1"/>
              <a:t>Липман</a:t>
            </a:r>
            <a:r>
              <a:rPr lang="ru-RU" sz="600" dirty="0"/>
              <a:t> (чья жена, Беата </a:t>
            </a:r>
            <a:r>
              <a:rPr lang="ru-RU" sz="600" dirty="0" err="1"/>
              <a:t>Липман</a:t>
            </a:r>
            <a:r>
              <a:rPr lang="ru-RU" sz="600" dirty="0"/>
              <a:t>, написала оригинал Устава от руки).)</a:t>
            </a:r>
            <a:endParaRPr lang="ru-RU" sz="500" dirty="0"/>
          </a:p>
        </p:txBody>
      </p: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346940CC-96FF-464D-B618-1F3BB49380B1}"/>
              </a:ext>
            </a:extLst>
          </p:cNvPr>
          <p:cNvSpPr/>
          <p:nvPr/>
        </p:nvSpPr>
        <p:spPr>
          <a:xfrm>
            <a:off x="25881838" y="31326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Хартия была официально принята в воскресенье, 26 июня 1955 года, на собрании около 3000 человек, известном как Народный конгресс в </a:t>
            </a:r>
            <a:r>
              <a:rPr lang="ru-RU" sz="600" dirty="0" err="1"/>
              <a:t>Клиптауне</a:t>
            </a:r>
            <a:r>
              <a:rPr lang="ru-RU" sz="600" dirty="0"/>
              <a:t> , </a:t>
            </a:r>
            <a:r>
              <a:rPr lang="ru-RU" sz="600" dirty="0" err="1"/>
              <a:t>Соуэто</a:t>
            </a:r>
            <a:r>
              <a:rPr lang="ru-RU" sz="600" dirty="0"/>
              <a:t> . [4] [5] [6] Митинг был разогнан полицией на второй день, хотя к тому времени Устав был прочитан полностью. Толпа одобряла каждую секцию криками «Африка!» и " </a:t>
            </a:r>
            <a:r>
              <a:rPr lang="ru-RU" sz="600" dirty="0" err="1"/>
              <a:t>Майибуйе</a:t>
            </a:r>
            <a:r>
              <a:rPr lang="ru-RU" sz="600" dirty="0"/>
              <a:t> !" [7] [8] Нельсон </a:t>
            </a:r>
            <a:r>
              <a:rPr lang="ru-RU" sz="600" dirty="0" err="1"/>
              <a:t>Мандела</a:t>
            </a:r>
            <a:r>
              <a:rPr lang="ru-RU" sz="600" dirty="0"/>
              <a:t> сбежал от полиции, замаскировавшись под молочника , поскольку в то время его движения и взаимодействия были ограничены запретительными приказами. [9]</a:t>
            </a:r>
            <a:endParaRPr lang="ru-RU" sz="100" dirty="0"/>
          </a:p>
        </p:txBody>
      </p:sp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6FB916C4-3F16-4E21-831A-E94C97D7C1BD}"/>
              </a:ext>
            </a:extLst>
          </p:cNvPr>
          <p:cNvSpPr/>
          <p:nvPr/>
        </p:nvSpPr>
        <p:spPr>
          <a:xfrm>
            <a:off x="23196776" y="670709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Национализация частных активов </a:t>
            </a:r>
            <a:r>
              <a:rPr lang="ru-RU" sz="900" dirty="0"/>
              <a:t>(Хартия также призывает к демократии и правам человека , земельной реформе , трудовым правам и национализации..)</a:t>
            </a:r>
            <a:endParaRPr lang="ru-RU" sz="500" dirty="0"/>
          </a:p>
        </p:txBody>
      </p:sp>
      <p:sp>
        <p:nvSpPr>
          <p:cNvPr id="83" name="Прямоугольник 82">
            <a:extLst>
              <a:ext uri="{FF2B5EF4-FFF2-40B4-BE49-F238E27FC236}">
                <a16:creationId xmlns:a16="http://schemas.microsoft.com/office/drawing/2014/main" id="{425A5458-014A-4B90-AB2E-D3A5BB1F561B}"/>
              </a:ext>
            </a:extLst>
          </p:cNvPr>
          <p:cNvSpPr/>
          <p:nvPr/>
        </p:nvSpPr>
        <p:spPr>
          <a:xfrm>
            <a:off x="31251959" y="528592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Объявить о создании республики </a:t>
            </a:r>
            <a:r>
              <a:rPr lang="ru-RU" sz="1400" dirty="0" err="1"/>
              <a:t>Азания</a:t>
            </a:r>
            <a:r>
              <a:rPr lang="ru-RU" sz="1400" dirty="0"/>
              <a:t> </a:t>
            </a:r>
            <a:r>
              <a:rPr lang="ru-RU" sz="400" dirty="0"/>
              <a:t>(южноафриканское национально -освободительное панафриканское движение, которое в настоящее время является политической партией. Он был основан группой африканистов во главе с Робертом </a:t>
            </a:r>
            <a:r>
              <a:rPr lang="ru-RU" sz="400" dirty="0" err="1"/>
              <a:t>Собукве</a:t>
            </a:r>
            <a:r>
              <a:rPr lang="ru-RU" sz="400" dirty="0"/>
              <a:t> , которая отделилась от Африканского национального конгресса (АНК) в 1959 году, поскольку ПАК возражал против утверждения АНК, что «земля принадлежит всем, кто живет на ней, как белым, так и черным» и также отверг многорасовое мировоззрение, вместо этого выступая за Южную Африку, основанную на африканском национализме.)</a:t>
            </a:r>
            <a:endParaRPr lang="ru-RU" sz="800" dirty="0"/>
          </a:p>
        </p:txBody>
      </p: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8A428133-2A5D-422A-A326-0FCC5FCAE2EF}"/>
              </a:ext>
            </a:extLst>
          </p:cNvPr>
          <p:cNvSpPr/>
          <p:nvPr/>
        </p:nvSpPr>
        <p:spPr>
          <a:xfrm>
            <a:off x="25881838" y="187134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400" dirty="0"/>
              <a:t>Мы, народ Южной Африки, заявляем, чтобы знала вся наша страна и весь мир: Южная Африка принадлежит всем, кто в ней живет, черным и белым, и что ни одно правительство не может справедливо претендовать на власть, если оно не основано на воле все люди; что наш народ был лишен своего неотъемлемого права на землю, свободу и мир из-за формы правления, основанной на несправедливости и неравенстве; что наша страна никогда не будет процветающей и свободной, пока все наши люди не будут жить в братстве, пользуясь равными правами и возможностями; что только демократическое государство, основанное на волеизъявлении всех людей, может гарантировать всем их неотъемлемое право без различия цвета кожи, расы, пола или убеждений; И поэтому мы, народ Южной Африки, черные и белые вместе - равные, соотечественники и братья - принимаем эту Хартию свободы. И мы обязуемся вместе стремиться,</a:t>
            </a:r>
            <a:endParaRPr lang="ru-RU" sz="100" dirty="0"/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5AE4370A-92AF-4C68-9C81-314B1F2EDB58}"/>
              </a:ext>
            </a:extLst>
          </p:cNvPr>
          <p:cNvSpPr/>
          <p:nvPr/>
        </p:nvSpPr>
        <p:spPr>
          <a:xfrm>
            <a:off x="25881837" y="670709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Дать всем равные права и голоса! </a:t>
            </a:r>
            <a:r>
              <a:rPr lang="ru-RU" sz="900" dirty="0"/>
              <a:t>(Каждый мужчина и женщина должны иметь право голосовать и баллотироваться в качестве кандидата во все органы, принимающие законы; Все люди имеют равное право)</a:t>
            </a:r>
            <a:endParaRPr lang="ru-RU" sz="500" dirty="0"/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6EC0AFE5-F5AA-4DA8-9343-35C78004867D}"/>
              </a:ext>
            </a:extLst>
          </p:cNvPr>
          <p:cNvSpPr/>
          <p:nvPr/>
        </p:nvSpPr>
        <p:spPr>
          <a:xfrm>
            <a:off x="28566898" y="815055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Помочь аграриям </a:t>
            </a:r>
            <a:r>
              <a:rPr lang="ru-RU" sz="1000" dirty="0"/>
              <a:t>(Государство должно помочь крестьянам орудиями, семенами, тракторами и плотинами, чтобы спасти землю и помочь землепашцам;)</a:t>
            </a:r>
            <a:endParaRPr lang="ru-RU" sz="500" dirty="0"/>
          </a:p>
        </p:txBody>
      </p:sp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id="{3E84CE71-6654-4A0F-9542-713D6728B0CC}"/>
              </a:ext>
            </a:extLst>
          </p:cNvPr>
          <p:cNvSpPr/>
          <p:nvPr/>
        </p:nvSpPr>
        <p:spPr>
          <a:xfrm>
            <a:off x="27223108" y="961664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Государственный план массового образования </a:t>
            </a:r>
            <a:r>
              <a:rPr lang="ru-RU" sz="500" dirty="0"/>
              <a:t>(Высшее образование и техническое обучение должны быть открыты для всех посредством государственных пособий и стипендий, присуждаемых на основе </a:t>
            </a:r>
            <a:r>
              <a:rPr lang="ru-RU" sz="500" dirty="0" err="1"/>
              <a:t>заслуг;Неграмотность</a:t>
            </a:r>
            <a:r>
              <a:rPr lang="ru-RU" sz="500" dirty="0"/>
              <a:t> взрослых должна быть ликвидирована посредством государственного плана массового </a:t>
            </a:r>
            <a:r>
              <a:rPr lang="ru-RU" sz="500" dirty="0" err="1"/>
              <a:t>образования;Учителя</a:t>
            </a:r>
            <a:r>
              <a:rPr lang="ru-RU" sz="500" dirty="0"/>
              <a:t> имеют все права других </a:t>
            </a:r>
            <a:r>
              <a:rPr lang="ru-RU" sz="500" dirty="0" err="1"/>
              <a:t>граждан;Цветовая</a:t>
            </a:r>
            <a:r>
              <a:rPr lang="ru-RU" sz="500" dirty="0"/>
              <a:t> полоса в культурной жизни, в спорте и в образовании отменяется.)</a:t>
            </a:r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1754E2EA-CB0D-42EE-80B9-FC4D998F5280}"/>
              </a:ext>
            </a:extLst>
          </p:cNvPr>
          <p:cNvSpPr/>
          <p:nvPr/>
        </p:nvSpPr>
        <p:spPr>
          <a:xfrm>
            <a:off x="29911576" y="961664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Реконструкция трущоб </a:t>
            </a:r>
            <a:r>
              <a:rPr lang="ru-RU" sz="400" dirty="0"/>
              <a:t>(Трущобы должны быть снесены и построены новые пригороды, где везде есть транспорт, дороги, освещение, игровые площадки, ясли и социальные </a:t>
            </a:r>
            <a:r>
              <a:rPr lang="ru-RU" sz="400" dirty="0" err="1"/>
              <a:t>центры;Престарелые</a:t>
            </a:r>
            <a:r>
              <a:rPr lang="ru-RU" sz="400" dirty="0"/>
              <a:t>, сироты, инвалиды и больные находятся на попечении </a:t>
            </a:r>
            <a:r>
              <a:rPr lang="ru-RU" sz="400" dirty="0" err="1"/>
              <a:t>государства;Отдых</a:t>
            </a:r>
            <a:r>
              <a:rPr lang="ru-RU" sz="400" dirty="0"/>
              <a:t>, досуг и развлечения должны быть правом </a:t>
            </a:r>
            <a:r>
              <a:rPr lang="ru-RU" sz="400" dirty="0" err="1"/>
              <a:t>всех;Ограждения</a:t>
            </a:r>
            <a:r>
              <a:rPr lang="ru-RU" sz="400" dirty="0"/>
              <a:t> и гетто должны быть упразднены, а законы, разделяющие семьи, должны быть отменены.)</a:t>
            </a:r>
            <a:endParaRPr lang="ru-RU" sz="500" dirty="0"/>
          </a:p>
        </p:txBody>
      </p:sp>
      <p:sp>
        <p:nvSpPr>
          <p:cNvPr id="95" name="Прямоугольник 94">
            <a:extLst>
              <a:ext uri="{FF2B5EF4-FFF2-40B4-BE49-F238E27FC236}">
                <a16:creationId xmlns:a16="http://schemas.microsoft.com/office/drawing/2014/main" id="{DEDA82B9-E307-4F93-85E5-547ADE88D28B}"/>
              </a:ext>
            </a:extLst>
          </p:cNvPr>
          <p:cNvSpPr/>
          <p:nvPr/>
        </p:nvSpPr>
        <p:spPr>
          <a:xfrm>
            <a:off x="16490101" y="8156906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Будущее малых протекторатов </a:t>
            </a:r>
            <a:r>
              <a:rPr lang="ru-RU" sz="500" dirty="0"/>
              <a:t>(Народы протекторатов — </a:t>
            </a:r>
            <a:r>
              <a:rPr lang="ru-RU" sz="500" dirty="0" err="1"/>
              <a:t>Басутоленда</a:t>
            </a:r>
            <a:r>
              <a:rPr lang="ru-RU" sz="500" dirty="0"/>
              <a:t>, Бечуаналенда и Свазиленда — будут свободны в выборе своего будущего; Право всех народов Африки на независимость и самоуправление должно быть признано и должно быть основой тесного сотрудничества.)</a:t>
            </a:r>
          </a:p>
        </p:txBody>
      </p: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6413196C-E8CA-4F1B-B0BF-4E36A8D9CA72}"/>
              </a:ext>
            </a:extLst>
          </p:cNvPr>
          <p:cNvSpPr/>
          <p:nvPr/>
        </p:nvSpPr>
        <p:spPr>
          <a:xfrm>
            <a:off x="31251959" y="670709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Изгнать угнетателей! </a:t>
            </a:r>
            <a:r>
              <a:rPr lang="ru-RU" sz="700" dirty="0"/>
              <a:t>(минус белое население ПКК в то время считал Южную Африку африканским государством по праву «неотъемлемым правом коренных африканских народов» и отказывался поддерживать равные права угнетенных и угнетателей, эксплуататоров и эксплуатируемых, обездоленных и безземельных африканцев «обиженных».)</a:t>
            </a:r>
            <a:endParaRPr lang="ru-RU" sz="500" dirty="0"/>
          </a:p>
        </p:txBody>
      </p:sp>
      <p:sp>
        <p:nvSpPr>
          <p:cNvPr id="100" name="Прямоугольник 99">
            <a:extLst>
              <a:ext uri="{FF2B5EF4-FFF2-40B4-BE49-F238E27FC236}">
                <a16:creationId xmlns:a16="http://schemas.microsoft.com/office/drawing/2014/main" id="{2E431EFB-FFBD-4F28-8EDF-DAACB4BDE5DF}"/>
              </a:ext>
            </a:extLst>
          </p:cNvPr>
          <p:cNvSpPr/>
          <p:nvPr/>
        </p:nvSpPr>
        <p:spPr>
          <a:xfrm>
            <a:off x="33937020" y="670709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Народно-освободительная армия </a:t>
            </a:r>
            <a:r>
              <a:rPr lang="ru-RU" sz="1400" dirty="0" err="1"/>
              <a:t>Азании</a:t>
            </a:r>
            <a:r>
              <a:rPr lang="ru-RU" sz="1400" dirty="0"/>
              <a:t> </a:t>
            </a:r>
            <a:r>
              <a:rPr lang="ru-RU" sz="800" dirty="0"/>
              <a:t>(была военным крылом Панафриканского конгресса , африканского националистического движения в Южной Африке . На языке коса слово «</a:t>
            </a:r>
            <a:r>
              <a:rPr lang="ru-RU" sz="800" dirty="0" err="1"/>
              <a:t>поко</a:t>
            </a:r>
            <a:r>
              <a:rPr lang="ru-RU" sz="800" dirty="0"/>
              <a:t>» означает «чистый». </a:t>
            </a:r>
            <a:endParaRPr lang="ru-RU" sz="500" dirty="0"/>
          </a:p>
        </p:txBody>
      </p:sp>
      <p:sp>
        <p:nvSpPr>
          <p:cNvPr id="101" name="Прямоугольник 100">
            <a:extLst>
              <a:ext uri="{FF2B5EF4-FFF2-40B4-BE49-F238E27FC236}">
                <a16:creationId xmlns:a16="http://schemas.microsoft.com/office/drawing/2014/main" id="{4D5CA7C1-C7E7-4441-A96D-1225D8429F32}"/>
              </a:ext>
            </a:extLst>
          </p:cNvPr>
          <p:cNvSpPr/>
          <p:nvPr/>
        </p:nvSpPr>
        <p:spPr>
          <a:xfrm>
            <a:off x="31253444" y="815055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Африканское правительство </a:t>
            </a:r>
            <a:r>
              <a:rPr lang="ru-RU" sz="500" dirty="0"/>
              <a:t>(ПКК следовал идее о том, что правительство Южной Африки должно быть сформировано африканским народом, обязанным своей верностью только Африке, как заявил </a:t>
            </a:r>
            <a:r>
              <a:rPr lang="ru-RU" sz="500" dirty="0" err="1"/>
              <a:t>Собукве</a:t>
            </a:r>
            <a:r>
              <a:rPr lang="ru-RU" sz="500" dirty="0"/>
              <a:t> в инаугурационной речи </a:t>
            </a:r>
            <a:r>
              <a:rPr lang="ru-RU" sz="500" dirty="0" err="1"/>
              <a:t>ПКК:«Политически</a:t>
            </a:r>
            <a:r>
              <a:rPr lang="ru-RU" sz="500" dirty="0"/>
              <a:t> мы стремимся к тому, чтобы африканцы управляли африканцами, для африканцев, чтобы каждый, кто обязан своей единственной лояльностью Африке и готов принять демократическое правление африканского большинства, считался африканцем»</a:t>
            </a:r>
          </a:p>
        </p:txBody>
      </p:sp>
      <p:sp>
        <p:nvSpPr>
          <p:cNvPr id="103" name="Прямоугольник 102">
            <a:extLst>
              <a:ext uri="{FF2B5EF4-FFF2-40B4-BE49-F238E27FC236}">
                <a16:creationId xmlns:a16="http://schemas.microsoft.com/office/drawing/2014/main" id="{E2D21734-6598-4552-B01A-56C9B8C87ED4}"/>
              </a:ext>
            </a:extLst>
          </p:cNvPr>
          <p:cNvSpPr/>
          <p:nvPr/>
        </p:nvSpPr>
        <p:spPr>
          <a:xfrm>
            <a:off x="31258309" y="307559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Первоначально ПКК выступал за форму «африканской социалистической демократии», основанную на африканской и черной идентичности, с целью создания Южной Африки (которую они переименовали в </a:t>
            </a:r>
            <a:r>
              <a:rPr lang="ru-RU" sz="600" dirty="0" err="1"/>
              <a:t>Азанию</a:t>
            </a:r>
            <a:r>
              <a:rPr lang="ru-RU" sz="600" dirty="0"/>
              <a:t>) для чернокожих южноафриканцев, исключая другие национальности или этнические группы.</a:t>
            </a:r>
            <a:endParaRPr lang="ru-RU" sz="100" dirty="0"/>
          </a:p>
        </p:txBody>
      </p:sp>
      <p:cxnSp>
        <p:nvCxnSpPr>
          <p:cNvPr id="104" name="Shape 248">
            <a:extLst>
              <a:ext uri="{FF2B5EF4-FFF2-40B4-BE49-F238E27FC236}">
                <a16:creationId xmlns:a16="http://schemas.microsoft.com/office/drawing/2014/main" id="{50A46DFC-48CD-4996-962B-731F30654153}"/>
              </a:ext>
            </a:extLst>
          </p:cNvPr>
          <p:cNvCxnSpPr>
            <a:cxnSpLocks/>
            <a:stCxn id="69" idx="2"/>
            <a:endCxn id="82" idx="0"/>
          </p:cNvCxnSpPr>
          <p:nvPr/>
        </p:nvCxnSpPr>
        <p:spPr>
          <a:xfrm rot="5400000">
            <a:off x="25426681" y="5193977"/>
            <a:ext cx="341170" cy="26850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hape 248">
            <a:extLst>
              <a:ext uri="{FF2B5EF4-FFF2-40B4-BE49-F238E27FC236}">
                <a16:creationId xmlns:a16="http://schemas.microsoft.com/office/drawing/2014/main" id="{BA78C400-6195-44EF-8E9A-5CF984F63B83}"/>
              </a:ext>
            </a:extLst>
          </p:cNvPr>
          <p:cNvCxnSpPr>
            <a:cxnSpLocks/>
            <a:stCxn id="82" idx="2"/>
            <a:endCxn id="76" idx="0"/>
          </p:cNvCxnSpPr>
          <p:nvPr/>
        </p:nvCxnSpPr>
        <p:spPr>
          <a:xfrm rot="5400000">
            <a:off x="24070047" y="7971780"/>
            <a:ext cx="369377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hape 248">
            <a:extLst>
              <a:ext uri="{FF2B5EF4-FFF2-40B4-BE49-F238E27FC236}">
                <a16:creationId xmlns:a16="http://schemas.microsoft.com/office/drawing/2014/main" id="{911A6549-0DBC-4A77-853E-03AD62A81859}"/>
              </a:ext>
            </a:extLst>
          </p:cNvPr>
          <p:cNvCxnSpPr>
            <a:cxnSpLocks/>
            <a:stCxn id="69" idx="2"/>
            <a:endCxn id="86" idx="0"/>
          </p:cNvCxnSpPr>
          <p:nvPr/>
        </p:nvCxnSpPr>
        <p:spPr>
          <a:xfrm rot="5400000">
            <a:off x="26769211" y="6536507"/>
            <a:ext cx="34117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hape 248">
            <a:extLst>
              <a:ext uri="{FF2B5EF4-FFF2-40B4-BE49-F238E27FC236}">
                <a16:creationId xmlns:a16="http://schemas.microsoft.com/office/drawing/2014/main" id="{3CB2C9CA-D143-487B-B5AB-88D2BF81137D}"/>
              </a:ext>
            </a:extLst>
          </p:cNvPr>
          <p:cNvCxnSpPr>
            <a:cxnSpLocks/>
            <a:stCxn id="86" idx="2"/>
            <a:endCxn id="79" idx="0"/>
          </p:cNvCxnSpPr>
          <p:nvPr/>
        </p:nvCxnSpPr>
        <p:spPr>
          <a:xfrm rot="5400000">
            <a:off x="26753301" y="7973587"/>
            <a:ext cx="37299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hape 248">
            <a:extLst>
              <a:ext uri="{FF2B5EF4-FFF2-40B4-BE49-F238E27FC236}">
                <a16:creationId xmlns:a16="http://schemas.microsoft.com/office/drawing/2014/main" id="{1AF38B1E-4A4B-4A62-B680-9E377AB2B953}"/>
              </a:ext>
            </a:extLst>
          </p:cNvPr>
          <p:cNvCxnSpPr>
            <a:cxnSpLocks/>
            <a:stCxn id="69" idx="2"/>
            <a:endCxn id="75" idx="0"/>
          </p:cNvCxnSpPr>
          <p:nvPr/>
        </p:nvCxnSpPr>
        <p:spPr>
          <a:xfrm rot="16200000" flipH="1">
            <a:off x="28111110" y="5194607"/>
            <a:ext cx="342432" cy="26850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hape 248">
            <a:extLst>
              <a:ext uri="{FF2B5EF4-FFF2-40B4-BE49-F238E27FC236}">
                <a16:creationId xmlns:a16="http://schemas.microsoft.com/office/drawing/2014/main" id="{7502E7D5-9C5C-420C-88C2-51B3DD2E61B0}"/>
              </a:ext>
            </a:extLst>
          </p:cNvPr>
          <p:cNvCxnSpPr>
            <a:cxnSpLocks/>
            <a:stCxn id="101" idx="2"/>
            <a:endCxn id="91" idx="0"/>
          </p:cNvCxnSpPr>
          <p:nvPr/>
        </p:nvCxnSpPr>
        <p:spPr>
          <a:xfrm rot="5400000">
            <a:off x="31447426" y="8752665"/>
            <a:ext cx="386086" cy="134186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hape 248">
            <a:extLst>
              <a:ext uri="{FF2B5EF4-FFF2-40B4-BE49-F238E27FC236}">
                <a16:creationId xmlns:a16="http://schemas.microsoft.com/office/drawing/2014/main" id="{85A530F4-1E0B-48DD-AD7F-830E6EB01AB5}"/>
              </a:ext>
            </a:extLst>
          </p:cNvPr>
          <p:cNvCxnSpPr>
            <a:cxnSpLocks/>
            <a:stCxn id="101" idx="2"/>
            <a:endCxn id="89" idx="0"/>
          </p:cNvCxnSpPr>
          <p:nvPr/>
        </p:nvCxnSpPr>
        <p:spPr>
          <a:xfrm rot="5400000">
            <a:off x="30103192" y="7408431"/>
            <a:ext cx="386086" cy="403033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hape 248">
            <a:extLst>
              <a:ext uri="{FF2B5EF4-FFF2-40B4-BE49-F238E27FC236}">
                <a16:creationId xmlns:a16="http://schemas.microsoft.com/office/drawing/2014/main" id="{15B56209-2812-45D2-ADAD-DF88359CF2B3}"/>
              </a:ext>
            </a:extLst>
          </p:cNvPr>
          <p:cNvCxnSpPr>
            <a:cxnSpLocks/>
            <a:stCxn id="79" idx="2"/>
            <a:endCxn id="89" idx="0"/>
          </p:cNvCxnSpPr>
          <p:nvPr/>
        </p:nvCxnSpPr>
        <p:spPr>
          <a:xfrm rot="16200000" flipH="1">
            <a:off x="27422151" y="8757726"/>
            <a:ext cx="376560" cy="134127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hape 248">
            <a:extLst>
              <a:ext uri="{FF2B5EF4-FFF2-40B4-BE49-F238E27FC236}">
                <a16:creationId xmlns:a16="http://schemas.microsoft.com/office/drawing/2014/main" id="{95E032AE-0EBF-4995-8C39-DDC6681A1B7E}"/>
              </a:ext>
            </a:extLst>
          </p:cNvPr>
          <p:cNvCxnSpPr>
            <a:cxnSpLocks/>
            <a:stCxn id="79" idx="2"/>
            <a:endCxn id="91" idx="0"/>
          </p:cNvCxnSpPr>
          <p:nvPr/>
        </p:nvCxnSpPr>
        <p:spPr>
          <a:xfrm rot="16200000" flipH="1">
            <a:off x="28766385" y="7413492"/>
            <a:ext cx="376560" cy="402973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hape 248">
            <a:extLst>
              <a:ext uri="{FF2B5EF4-FFF2-40B4-BE49-F238E27FC236}">
                <a16:creationId xmlns:a16="http://schemas.microsoft.com/office/drawing/2014/main" id="{B2BA28E1-2581-4FA8-BDBE-B599C6A906A2}"/>
              </a:ext>
            </a:extLst>
          </p:cNvPr>
          <p:cNvCxnSpPr>
            <a:cxnSpLocks/>
            <a:stCxn id="83" idx="2"/>
            <a:endCxn id="75" idx="0"/>
          </p:cNvCxnSpPr>
          <p:nvPr/>
        </p:nvCxnSpPr>
        <p:spPr>
          <a:xfrm rot="5400000">
            <a:off x="30796172" y="5194608"/>
            <a:ext cx="342432" cy="26850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hape 248">
            <a:extLst>
              <a:ext uri="{FF2B5EF4-FFF2-40B4-BE49-F238E27FC236}">
                <a16:creationId xmlns:a16="http://schemas.microsoft.com/office/drawing/2014/main" id="{E0AF8DD7-3889-4346-98A2-39A5A3B56D8A}"/>
              </a:ext>
            </a:extLst>
          </p:cNvPr>
          <p:cNvCxnSpPr>
            <a:cxnSpLocks/>
            <a:stCxn id="83" idx="2"/>
            <a:endCxn id="100" idx="0"/>
          </p:cNvCxnSpPr>
          <p:nvPr/>
        </p:nvCxnSpPr>
        <p:spPr>
          <a:xfrm rot="16200000" flipH="1">
            <a:off x="33481863" y="5193976"/>
            <a:ext cx="341170" cy="26850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hape 248">
            <a:extLst>
              <a:ext uri="{FF2B5EF4-FFF2-40B4-BE49-F238E27FC236}">
                <a16:creationId xmlns:a16="http://schemas.microsoft.com/office/drawing/2014/main" id="{C56D727D-4959-4AF2-988E-526B674656E7}"/>
              </a:ext>
            </a:extLst>
          </p:cNvPr>
          <p:cNvCxnSpPr>
            <a:cxnSpLocks/>
            <a:stCxn id="83" idx="2"/>
            <a:endCxn id="98" idx="0"/>
          </p:cNvCxnSpPr>
          <p:nvPr/>
        </p:nvCxnSpPr>
        <p:spPr>
          <a:xfrm rot="5400000">
            <a:off x="32139333" y="6536507"/>
            <a:ext cx="34117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hape 248">
            <a:extLst>
              <a:ext uri="{FF2B5EF4-FFF2-40B4-BE49-F238E27FC236}">
                <a16:creationId xmlns:a16="http://schemas.microsoft.com/office/drawing/2014/main" id="{5EA808C1-F8AA-4234-A194-F6D9DE19C15A}"/>
              </a:ext>
            </a:extLst>
          </p:cNvPr>
          <p:cNvCxnSpPr>
            <a:cxnSpLocks/>
            <a:stCxn id="98" idx="2"/>
            <a:endCxn id="101" idx="0"/>
          </p:cNvCxnSpPr>
          <p:nvPr/>
        </p:nvCxnSpPr>
        <p:spPr>
          <a:xfrm rot="16200000" flipH="1">
            <a:off x="32128928" y="7968081"/>
            <a:ext cx="363464" cy="14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hape 248">
            <a:extLst>
              <a:ext uri="{FF2B5EF4-FFF2-40B4-BE49-F238E27FC236}">
                <a16:creationId xmlns:a16="http://schemas.microsoft.com/office/drawing/2014/main" id="{64D88D61-5DAA-4B2B-BD1B-324742A8CC4A}"/>
              </a:ext>
            </a:extLst>
          </p:cNvPr>
          <p:cNvCxnSpPr>
            <a:cxnSpLocks/>
            <a:stCxn id="75" idx="2"/>
            <a:endCxn id="88" idx="0"/>
          </p:cNvCxnSpPr>
          <p:nvPr/>
        </p:nvCxnSpPr>
        <p:spPr>
          <a:xfrm rot="5400000">
            <a:off x="29443756" y="7969455"/>
            <a:ext cx="362203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Прямоугольник 112">
            <a:extLst>
              <a:ext uri="{FF2B5EF4-FFF2-40B4-BE49-F238E27FC236}">
                <a16:creationId xmlns:a16="http://schemas.microsoft.com/office/drawing/2014/main" id="{692FD614-B45F-44F2-97C1-5B1F574A4286}"/>
              </a:ext>
            </a:extLst>
          </p:cNvPr>
          <p:cNvSpPr/>
          <p:nvPr/>
        </p:nvSpPr>
        <p:spPr>
          <a:xfrm>
            <a:off x="33940428" y="815055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Обитель для чёрных (</a:t>
            </a:r>
            <a:r>
              <a:rPr lang="ru-RU" sz="1400" dirty="0" err="1"/>
              <a:t>кирино</a:t>
            </a:r>
            <a:r>
              <a:rPr lang="ru-RU" sz="1400" dirty="0"/>
              <a:t>)</a:t>
            </a:r>
            <a:endParaRPr lang="ru-RU" sz="500" dirty="0"/>
          </a:p>
        </p:txBody>
      </p:sp>
      <p:cxnSp>
        <p:nvCxnSpPr>
          <p:cNvPr id="117" name="Shape 248">
            <a:extLst>
              <a:ext uri="{FF2B5EF4-FFF2-40B4-BE49-F238E27FC236}">
                <a16:creationId xmlns:a16="http://schemas.microsoft.com/office/drawing/2014/main" id="{DF1CAE3A-A702-4A17-BD9A-7E154FAAA753}"/>
              </a:ext>
            </a:extLst>
          </p:cNvPr>
          <p:cNvCxnSpPr>
            <a:cxnSpLocks/>
            <a:stCxn id="100" idx="2"/>
            <a:endCxn id="113" idx="0"/>
          </p:cNvCxnSpPr>
          <p:nvPr/>
        </p:nvCxnSpPr>
        <p:spPr>
          <a:xfrm rot="16200000" flipH="1">
            <a:off x="34814951" y="7967120"/>
            <a:ext cx="363464" cy="340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Прямоугольник 119">
            <a:extLst>
              <a:ext uri="{FF2B5EF4-FFF2-40B4-BE49-F238E27FC236}">
                <a16:creationId xmlns:a16="http://schemas.microsoft.com/office/drawing/2014/main" id="{52994B44-4FEE-4BC2-940E-9121055E91A1}"/>
              </a:ext>
            </a:extLst>
          </p:cNvPr>
          <p:cNvSpPr/>
          <p:nvPr/>
        </p:nvSpPr>
        <p:spPr>
          <a:xfrm>
            <a:off x="32600044" y="961664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Объединение континента </a:t>
            </a:r>
            <a:r>
              <a:rPr lang="ru-RU" sz="1050" dirty="0"/>
              <a:t>(Это </a:t>
            </a:r>
            <a:r>
              <a:rPr lang="ru-RU" sz="1050" dirty="0" err="1"/>
              <a:t>панафриканизм</a:t>
            </a:r>
            <a:r>
              <a:rPr lang="ru-RU" sz="1050" dirty="0"/>
              <a:t> с тремя принципами африканского национализма , социализма и континентального единства)</a:t>
            </a:r>
            <a:endParaRPr lang="ru-RU" sz="500" dirty="0"/>
          </a:p>
        </p:txBody>
      </p:sp>
      <p:cxnSp>
        <p:nvCxnSpPr>
          <p:cNvPr id="121" name="Shape 248">
            <a:extLst>
              <a:ext uri="{FF2B5EF4-FFF2-40B4-BE49-F238E27FC236}">
                <a16:creationId xmlns:a16="http://schemas.microsoft.com/office/drawing/2014/main" id="{4D38D20E-AC58-411A-A865-3C081EF18269}"/>
              </a:ext>
            </a:extLst>
          </p:cNvPr>
          <p:cNvCxnSpPr>
            <a:cxnSpLocks/>
            <a:stCxn id="101" idx="2"/>
            <a:endCxn id="120" idx="0"/>
          </p:cNvCxnSpPr>
          <p:nvPr/>
        </p:nvCxnSpPr>
        <p:spPr>
          <a:xfrm rot="16200000" flipH="1">
            <a:off x="32791660" y="8750299"/>
            <a:ext cx="386086" cy="13466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hape 248">
            <a:extLst>
              <a:ext uri="{FF2B5EF4-FFF2-40B4-BE49-F238E27FC236}">
                <a16:creationId xmlns:a16="http://schemas.microsoft.com/office/drawing/2014/main" id="{96EAAB4B-25A1-45E5-8029-1961F49C27F6}"/>
              </a:ext>
            </a:extLst>
          </p:cNvPr>
          <p:cNvCxnSpPr>
            <a:cxnSpLocks/>
            <a:stCxn id="113" idx="2"/>
            <a:endCxn id="120" idx="0"/>
          </p:cNvCxnSpPr>
          <p:nvPr/>
        </p:nvCxnSpPr>
        <p:spPr>
          <a:xfrm rot="5400000">
            <a:off x="34135152" y="8753407"/>
            <a:ext cx="386086" cy="13403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Прямоугольник 124">
            <a:extLst>
              <a:ext uri="{FF2B5EF4-FFF2-40B4-BE49-F238E27FC236}">
                <a16:creationId xmlns:a16="http://schemas.microsoft.com/office/drawing/2014/main" id="{BBF66D38-3B77-4A72-80FE-1124919B958E}"/>
              </a:ext>
            </a:extLst>
          </p:cNvPr>
          <p:cNvSpPr/>
          <p:nvPr/>
        </p:nvSpPr>
        <p:spPr>
          <a:xfrm>
            <a:off x="24533752" y="961664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Помочь угнетённым народам Африки </a:t>
            </a:r>
            <a:r>
              <a:rPr lang="ru-RU" sz="300" dirty="0"/>
              <a:t>(Мы, народ Южной Африки, заявляем, чтобы знала вся наша страна и весь мир: Южная Африка принадлежит всем, кто в ней живет, черным и белым, и что ни одно правительство не может справедливо претендовать на власть, если оно не основано на воле все люди; что наш народ был лишен своего неотъемлемого права на землю, свободу и мир из-за формы правления, основанной на несправедливости и неравенстве; что наша страна никогда не будет процветающей и свободной, пока все наши люди не будут жить в братстве, пользуясь равными правами и возможностями; что только демократическое государство, основанное на волеизъявлении всех людей, может гарантировать всем их неотъемлемое право без различия цвета кожи, расы, пола или убеждений; И поэтому мы, народ Южной Африки, черные и белые вместе - равные, соотечественники и братья - принимаем эту Хартию свободы. И мы обязуемся вместе стремиться,)</a:t>
            </a:r>
            <a:endParaRPr lang="ru-RU" sz="500" dirty="0"/>
          </a:p>
        </p:txBody>
      </p:sp>
      <p:cxnSp>
        <p:nvCxnSpPr>
          <p:cNvPr id="126" name="Shape 248">
            <a:extLst>
              <a:ext uri="{FF2B5EF4-FFF2-40B4-BE49-F238E27FC236}">
                <a16:creationId xmlns:a16="http://schemas.microsoft.com/office/drawing/2014/main" id="{002436B9-1324-4489-8D67-C6E3C1427869}"/>
              </a:ext>
            </a:extLst>
          </p:cNvPr>
          <p:cNvCxnSpPr>
            <a:cxnSpLocks/>
            <a:stCxn id="76" idx="2"/>
            <a:endCxn id="125" idx="0"/>
          </p:cNvCxnSpPr>
          <p:nvPr/>
        </p:nvCxnSpPr>
        <p:spPr>
          <a:xfrm rot="16200000" flipH="1">
            <a:off x="24733137" y="8758067"/>
            <a:ext cx="380173" cy="13369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hape 248">
            <a:extLst>
              <a:ext uri="{FF2B5EF4-FFF2-40B4-BE49-F238E27FC236}">
                <a16:creationId xmlns:a16="http://schemas.microsoft.com/office/drawing/2014/main" id="{8B2AE635-F813-4D4B-93C0-BFAE7C59986C}"/>
              </a:ext>
            </a:extLst>
          </p:cNvPr>
          <p:cNvCxnSpPr>
            <a:cxnSpLocks/>
            <a:stCxn id="79" idx="2"/>
            <a:endCxn id="125" idx="0"/>
          </p:cNvCxnSpPr>
          <p:nvPr/>
        </p:nvCxnSpPr>
        <p:spPr>
          <a:xfrm rot="5400000">
            <a:off x="26077474" y="8754320"/>
            <a:ext cx="376560" cy="13480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Прямоугольник 131">
            <a:extLst>
              <a:ext uri="{FF2B5EF4-FFF2-40B4-BE49-F238E27FC236}">
                <a16:creationId xmlns:a16="http://schemas.microsoft.com/office/drawing/2014/main" id="{C13EAB58-199B-4B01-9E93-CCDA91E30626}"/>
              </a:ext>
            </a:extLst>
          </p:cNvPr>
          <p:cNvSpPr/>
          <p:nvPr/>
        </p:nvSpPr>
        <p:spPr>
          <a:xfrm>
            <a:off x="16490101" y="523673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Изгнать буров (текущее)</a:t>
            </a:r>
            <a:endParaRPr lang="ru-RU" sz="500" dirty="0"/>
          </a:p>
        </p:txBody>
      </p:sp>
      <p:sp>
        <p:nvSpPr>
          <p:cNvPr id="135" name="Прямоугольник 134">
            <a:extLst>
              <a:ext uri="{FF2B5EF4-FFF2-40B4-BE49-F238E27FC236}">
                <a16:creationId xmlns:a16="http://schemas.microsoft.com/office/drawing/2014/main" id="{9C9F49EE-9417-4A04-A4B0-B121AE471BAB}"/>
              </a:ext>
            </a:extLst>
          </p:cNvPr>
          <p:cNvSpPr/>
          <p:nvPr/>
        </p:nvSpPr>
        <p:spPr>
          <a:xfrm>
            <a:off x="15151826" y="962934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Искать союз с западными демократами (текущее)</a:t>
            </a:r>
            <a:endParaRPr lang="ru-RU" sz="500" dirty="0"/>
          </a:p>
        </p:txBody>
      </p:sp>
      <p:sp>
        <p:nvSpPr>
          <p:cNvPr id="137" name="Прямоугольник 136">
            <a:extLst>
              <a:ext uri="{FF2B5EF4-FFF2-40B4-BE49-F238E27FC236}">
                <a16:creationId xmlns:a16="http://schemas.microsoft.com/office/drawing/2014/main" id="{40BC72D3-CE41-4743-90C0-615333F29391}"/>
              </a:ext>
            </a:extLst>
          </p:cNvPr>
          <p:cNvSpPr/>
          <p:nvPr/>
        </p:nvSpPr>
        <p:spPr>
          <a:xfrm>
            <a:off x="16490101" y="1106569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Сотрудничество с великими державами (текущее)</a:t>
            </a:r>
            <a:endParaRPr lang="ru-RU" sz="500" dirty="0"/>
          </a:p>
        </p:txBody>
      </p:sp>
      <p:sp>
        <p:nvSpPr>
          <p:cNvPr id="138" name="Прямоугольник 137">
            <a:extLst>
              <a:ext uri="{FF2B5EF4-FFF2-40B4-BE49-F238E27FC236}">
                <a16:creationId xmlns:a16="http://schemas.microsoft.com/office/drawing/2014/main" id="{3F5C4FA9-61FD-4FD2-97D7-1672A9A1C989}"/>
              </a:ext>
            </a:extLst>
          </p:cNvPr>
          <p:cNvSpPr/>
          <p:nvPr/>
        </p:nvSpPr>
        <p:spPr>
          <a:xfrm>
            <a:off x="13803034" y="1106132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Сокращение научного отставания (текущее)</a:t>
            </a:r>
            <a:endParaRPr lang="ru-RU" sz="500" dirty="0"/>
          </a:p>
        </p:txBody>
      </p:sp>
      <p:sp>
        <p:nvSpPr>
          <p:cNvPr id="140" name="Прямоугольник 139">
            <a:extLst>
              <a:ext uri="{FF2B5EF4-FFF2-40B4-BE49-F238E27FC236}">
                <a16:creationId xmlns:a16="http://schemas.microsoft.com/office/drawing/2014/main" id="{58AFA13B-EEC9-4097-BE09-1C51485C8F1F}"/>
              </a:ext>
            </a:extLst>
          </p:cNvPr>
          <p:cNvSpPr/>
          <p:nvPr/>
        </p:nvSpPr>
        <p:spPr>
          <a:xfrm>
            <a:off x="17841753" y="962934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Демократический союз африканских народов Южной Африки (текущее, но переименовать)</a:t>
            </a:r>
            <a:endParaRPr lang="ru-RU" sz="500" dirty="0"/>
          </a:p>
        </p:txBody>
      </p:sp>
      <p:cxnSp>
        <p:nvCxnSpPr>
          <p:cNvPr id="141" name="Прямая соединительная линия 140">
            <a:extLst>
              <a:ext uri="{FF2B5EF4-FFF2-40B4-BE49-F238E27FC236}">
                <a16:creationId xmlns:a16="http://schemas.microsoft.com/office/drawing/2014/main" id="{BB94E2D8-7880-44D7-97CA-4D17D4CAC014}"/>
              </a:ext>
            </a:extLst>
          </p:cNvPr>
          <p:cNvCxnSpPr>
            <a:cxnSpLocks/>
            <a:stCxn id="135" idx="3"/>
            <a:endCxn id="140" idx="1"/>
          </p:cNvCxnSpPr>
          <p:nvPr/>
        </p:nvCxnSpPr>
        <p:spPr>
          <a:xfrm>
            <a:off x="17267744" y="10169342"/>
            <a:ext cx="5740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2" name="Прямоугольник 141">
            <a:extLst>
              <a:ext uri="{FF2B5EF4-FFF2-40B4-BE49-F238E27FC236}">
                <a16:creationId xmlns:a16="http://schemas.microsoft.com/office/drawing/2014/main" id="{3F50D8DF-0634-43AD-80A2-E47126298642}"/>
              </a:ext>
            </a:extLst>
          </p:cNvPr>
          <p:cNvSpPr/>
          <p:nvPr/>
        </p:nvSpPr>
        <p:spPr>
          <a:xfrm>
            <a:off x="17840323" y="1253254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Намибию (текущее)</a:t>
            </a:r>
            <a:endParaRPr lang="ru-RU" sz="500" dirty="0"/>
          </a:p>
        </p:txBody>
      </p:sp>
      <p:sp>
        <p:nvSpPr>
          <p:cNvPr id="143" name="Прямоугольник 142">
            <a:extLst>
              <a:ext uri="{FF2B5EF4-FFF2-40B4-BE49-F238E27FC236}">
                <a16:creationId xmlns:a16="http://schemas.microsoft.com/office/drawing/2014/main" id="{95B3EF4F-5151-431D-AA6A-D00E487D5830}"/>
              </a:ext>
            </a:extLst>
          </p:cNvPr>
          <p:cNvSpPr/>
          <p:nvPr/>
        </p:nvSpPr>
        <p:spPr>
          <a:xfrm>
            <a:off x="19130407" y="1390849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Конго (текущее)</a:t>
            </a:r>
            <a:endParaRPr lang="ru-RU" sz="500" dirty="0"/>
          </a:p>
        </p:txBody>
      </p:sp>
      <p:sp>
        <p:nvSpPr>
          <p:cNvPr id="144" name="Прямоугольник 143">
            <a:extLst>
              <a:ext uri="{FF2B5EF4-FFF2-40B4-BE49-F238E27FC236}">
                <a16:creationId xmlns:a16="http://schemas.microsoft.com/office/drawing/2014/main" id="{60610E5E-754A-4D53-A261-E399488942B9}"/>
              </a:ext>
            </a:extLst>
          </p:cNvPr>
          <p:cNvSpPr/>
          <p:nvPr/>
        </p:nvSpPr>
        <p:spPr>
          <a:xfrm>
            <a:off x="16483163" y="1390849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Конго (текущее)</a:t>
            </a:r>
            <a:endParaRPr lang="ru-RU" sz="500" dirty="0"/>
          </a:p>
        </p:txBody>
      </p:sp>
      <p:cxnSp>
        <p:nvCxnSpPr>
          <p:cNvPr id="145" name="Прямая соединительная линия 144">
            <a:extLst>
              <a:ext uri="{FF2B5EF4-FFF2-40B4-BE49-F238E27FC236}">
                <a16:creationId xmlns:a16="http://schemas.microsoft.com/office/drawing/2014/main" id="{FA260062-FB46-4D5D-9DE2-7B0B8BD8DFD0}"/>
              </a:ext>
            </a:extLst>
          </p:cNvPr>
          <p:cNvCxnSpPr>
            <a:cxnSpLocks/>
            <a:stCxn id="144" idx="3"/>
            <a:endCxn id="143" idx="1"/>
          </p:cNvCxnSpPr>
          <p:nvPr/>
        </p:nvCxnSpPr>
        <p:spPr>
          <a:xfrm>
            <a:off x="18599081" y="14448495"/>
            <a:ext cx="531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6" name="Shape 248">
            <a:extLst>
              <a:ext uri="{FF2B5EF4-FFF2-40B4-BE49-F238E27FC236}">
                <a16:creationId xmlns:a16="http://schemas.microsoft.com/office/drawing/2014/main" id="{FC2C2AD8-9C0B-40B1-9111-0A2E007A3288}"/>
              </a:ext>
            </a:extLst>
          </p:cNvPr>
          <p:cNvCxnSpPr>
            <a:cxnSpLocks/>
            <a:stCxn id="132" idx="2"/>
            <a:endCxn id="243" idx="0"/>
          </p:cNvCxnSpPr>
          <p:nvPr/>
        </p:nvCxnSpPr>
        <p:spPr>
          <a:xfrm rot="5400000">
            <a:off x="16679373" y="5838403"/>
            <a:ext cx="390353" cy="13470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hape 248">
            <a:extLst>
              <a:ext uri="{FF2B5EF4-FFF2-40B4-BE49-F238E27FC236}">
                <a16:creationId xmlns:a16="http://schemas.microsoft.com/office/drawing/2014/main" id="{80E2086F-3E60-4652-AE9A-32DB04678296}"/>
              </a:ext>
            </a:extLst>
          </p:cNvPr>
          <p:cNvCxnSpPr>
            <a:cxnSpLocks/>
            <a:stCxn id="132" idx="2"/>
            <a:endCxn id="245" idx="0"/>
          </p:cNvCxnSpPr>
          <p:nvPr/>
        </p:nvCxnSpPr>
        <p:spPr>
          <a:xfrm rot="16200000" flipH="1">
            <a:off x="18024640" y="5840157"/>
            <a:ext cx="390353" cy="134351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hape 248">
            <a:extLst>
              <a:ext uri="{FF2B5EF4-FFF2-40B4-BE49-F238E27FC236}">
                <a16:creationId xmlns:a16="http://schemas.microsoft.com/office/drawing/2014/main" id="{E0B741F2-E935-498D-AC4E-642D3630538B}"/>
              </a:ext>
            </a:extLst>
          </p:cNvPr>
          <p:cNvCxnSpPr>
            <a:cxnSpLocks/>
            <a:stCxn id="135" idx="2"/>
            <a:endCxn id="137" idx="0"/>
          </p:cNvCxnSpPr>
          <p:nvPr/>
        </p:nvCxnSpPr>
        <p:spPr>
          <a:xfrm rot="16200000" flipH="1">
            <a:off x="16700746" y="10218380"/>
            <a:ext cx="356353" cy="13382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hape 248">
            <a:extLst>
              <a:ext uri="{FF2B5EF4-FFF2-40B4-BE49-F238E27FC236}">
                <a16:creationId xmlns:a16="http://schemas.microsoft.com/office/drawing/2014/main" id="{47638B92-B99E-4CB4-99E2-4C7AC3B60060}"/>
              </a:ext>
            </a:extLst>
          </p:cNvPr>
          <p:cNvCxnSpPr>
            <a:cxnSpLocks/>
            <a:stCxn id="135" idx="2"/>
            <a:endCxn id="138" idx="0"/>
          </p:cNvCxnSpPr>
          <p:nvPr/>
        </p:nvCxnSpPr>
        <p:spPr>
          <a:xfrm rot="5400000">
            <a:off x="15359400" y="10210935"/>
            <a:ext cx="351978" cy="134879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hape 248">
            <a:extLst>
              <a:ext uri="{FF2B5EF4-FFF2-40B4-BE49-F238E27FC236}">
                <a16:creationId xmlns:a16="http://schemas.microsoft.com/office/drawing/2014/main" id="{7C8EDC8E-CDE1-4CA2-91B4-52D4658E58DA}"/>
              </a:ext>
            </a:extLst>
          </p:cNvPr>
          <p:cNvCxnSpPr>
            <a:cxnSpLocks/>
            <a:stCxn id="140" idx="2"/>
            <a:endCxn id="142" idx="0"/>
          </p:cNvCxnSpPr>
          <p:nvPr/>
        </p:nvCxnSpPr>
        <p:spPr>
          <a:xfrm rot="5400000">
            <a:off x="17987397" y="11620227"/>
            <a:ext cx="1823200" cy="143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hape 248">
            <a:extLst>
              <a:ext uri="{FF2B5EF4-FFF2-40B4-BE49-F238E27FC236}">
                <a16:creationId xmlns:a16="http://schemas.microsoft.com/office/drawing/2014/main" id="{1279B33C-FD72-4315-86F0-C7DB150F3DD1}"/>
              </a:ext>
            </a:extLst>
          </p:cNvPr>
          <p:cNvCxnSpPr>
            <a:cxnSpLocks/>
            <a:stCxn id="142" idx="2"/>
            <a:endCxn id="144" idx="0"/>
          </p:cNvCxnSpPr>
          <p:nvPr/>
        </p:nvCxnSpPr>
        <p:spPr>
          <a:xfrm rot="5400000">
            <a:off x="18071726" y="13081938"/>
            <a:ext cx="295953" cy="13571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hape 248">
            <a:extLst>
              <a:ext uri="{FF2B5EF4-FFF2-40B4-BE49-F238E27FC236}">
                <a16:creationId xmlns:a16="http://schemas.microsoft.com/office/drawing/2014/main" id="{6CED0B40-61B7-466B-8F67-3EF77B3584A5}"/>
              </a:ext>
            </a:extLst>
          </p:cNvPr>
          <p:cNvCxnSpPr>
            <a:cxnSpLocks/>
            <a:stCxn id="142" idx="2"/>
            <a:endCxn id="143" idx="0"/>
          </p:cNvCxnSpPr>
          <p:nvPr/>
        </p:nvCxnSpPr>
        <p:spPr>
          <a:xfrm rot="16200000" flipH="1">
            <a:off x="19395348" y="13115476"/>
            <a:ext cx="295953" cy="12900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Прямоугольник 160">
            <a:extLst>
              <a:ext uri="{FF2B5EF4-FFF2-40B4-BE49-F238E27FC236}">
                <a16:creationId xmlns:a16="http://schemas.microsoft.com/office/drawing/2014/main" id="{5198995C-E84D-44CF-8362-6FC5D4B1143B}"/>
              </a:ext>
            </a:extLst>
          </p:cNvPr>
          <p:cNvSpPr/>
          <p:nvPr/>
        </p:nvSpPr>
        <p:spPr>
          <a:xfrm>
            <a:off x="21854560" y="1390849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Анголу (текущее)</a:t>
            </a:r>
            <a:endParaRPr lang="ru-RU" sz="500" dirty="0"/>
          </a:p>
        </p:txBody>
      </p:sp>
      <p:sp>
        <p:nvSpPr>
          <p:cNvPr id="162" name="Прямоугольник 161">
            <a:extLst>
              <a:ext uri="{FF2B5EF4-FFF2-40B4-BE49-F238E27FC236}">
                <a16:creationId xmlns:a16="http://schemas.microsoft.com/office/drawing/2014/main" id="{4020F592-5054-4E4A-B023-6359EC72C162}"/>
              </a:ext>
            </a:extLst>
          </p:cNvPr>
          <p:cNvSpPr/>
          <p:nvPr/>
        </p:nvSpPr>
        <p:spPr>
          <a:xfrm>
            <a:off x="21854560" y="1106321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Эфиопию (текущее)</a:t>
            </a:r>
            <a:endParaRPr lang="ru-RU" sz="500" dirty="0"/>
          </a:p>
        </p:txBody>
      </p:sp>
      <p:sp>
        <p:nvSpPr>
          <p:cNvPr id="163" name="Прямоугольник 162">
            <a:extLst>
              <a:ext uri="{FF2B5EF4-FFF2-40B4-BE49-F238E27FC236}">
                <a16:creationId xmlns:a16="http://schemas.microsoft.com/office/drawing/2014/main" id="{8E7A537A-8EE2-4454-A485-36EAF5844820}"/>
              </a:ext>
            </a:extLst>
          </p:cNvPr>
          <p:cNvSpPr/>
          <p:nvPr/>
        </p:nvSpPr>
        <p:spPr>
          <a:xfrm>
            <a:off x="20528820" y="1249707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Мозамбик (текущее)</a:t>
            </a:r>
            <a:endParaRPr lang="ru-RU" sz="500" dirty="0"/>
          </a:p>
        </p:txBody>
      </p:sp>
      <p:sp>
        <p:nvSpPr>
          <p:cNvPr id="164" name="Прямоугольник 163">
            <a:extLst>
              <a:ext uri="{FF2B5EF4-FFF2-40B4-BE49-F238E27FC236}">
                <a16:creationId xmlns:a16="http://schemas.microsoft.com/office/drawing/2014/main" id="{4FF87BA2-DD53-4A8E-BC1F-D19E1127E3CD}"/>
              </a:ext>
            </a:extLst>
          </p:cNvPr>
          <p:cNvSpPr/>
          <p:nvPr/>
        </p:nvSpPr>
        <p:spPr>
          <a:xfrm>
            <a:off x="19180336" y="1106321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Либерию (текущее)</a:t>
            </a:r>
            <a:endParaRPr lang="ru-RU" sz="500" dirty="0"/>
          </a:p>
        </p:txBody>
      </p:sp>
      <p:cxnSp>
        <p:nvCxnSpPr>
          <p:cNvPr id="165" name="Shape 248">
            <a:extLst>
              <a:ext uri="{FF2B5EF4-FFF2-40B4-BE49-F238E27FC236}">
                <a16:creationId xmlns:a16="http://schemas.microsoft.com/office/drawing/2014/main" id="{C584C0F4-71B5-4D37-8305-6677CA9CA6F0}"/>
              </a:ext>
            </a:extLst>
          </p:cNvPr>
          <p:cNvCxnSpPr>
            <a:cxnSpLocks/>
            <a:stCxn id="140" idx="2"/>
            <a:endCxn id="162" idx="0"/>
          </p:cNvCxnSpPr>
          <p:nvPr/>
        </p:nvCxnSpPr>
        <p:spPr>
          <a:xfrm rot="16200000" flipH="1">
            <a:off x="20729181" y="8879872"/>
            <a:ext cx="353868" cy="40128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hape 248">
            <a:extLst>
              <a:ext uri="{FF2B5EF4-FFF2-40B4-BE49-F238E27FC236}">
                <a16:creationId xmlns:a16="http://schemas.microsoft.com/office/drawing/2014/main" id="{3E5C971E-8B32-48F3-BCFC-6EDF7FDD62B8}"/>
              </a:ext>
            </a:extLst>
          </p:cNvPr>
          <p:cNvCxnSpPr>
            <a:cxnSpLocks/>
            <a:stCxn id="140" idx="2"/>
            <a:endCxn id="164" idx="0"/>
          </p:cNvCxnSpPr>
          <p:nvPr/>
        </p:nvCxnSpPr>
        <p:spPr>
          <a:xfrm rot="16200000" flipH="1">
            <a:off x="19392069" y="10216984"/>
            <a:ext cx="353869" cy="13385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hape 248">
            <a:extLst>
              <a:ext uri="{FF2B5EF4-FFF2-40B4-BE49-F238E27FC236}">
                <a16:creationId xmlns:a16="http://schemas.microsoft.com/office/drawing/2014/main" id="{388CEDB2-BCE5-47F4-A263-5613F83B749C}"/>
              </a:ext>
            </a:extLst>
          </p:cNvPr>
          <p:cNvCxnSpPr>
            <a:cxnSpLocks/>
            <a:stCxn id="142" idx="2"/>
            <a:endCxn id="161" idx="0"/>
          </p:cNvCxnSpPr>
          <p:nvPr/>
        </p:nvCxnSpPr>
        <p:spPr>
          <a:xfrm rot="16200000" flipH="1">
            <a:off x="20757424" y="11753399"/>
            <a:ext cx="295953" cy="401423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hape 248">
            <a:extLst>
              <a:ext uri="{FF2B5EF4-FFF2-40B4-BE49-F238E27FC236}">
                <a16:creationId xmlns:a16="http://schemas.microsoft.com/office/drawing/2014/main" id="{15ABCEDF-284E-44F8-83ED-B2CE718081A7}"/>
              </a:ext>
            </a:extLst>
          </p:cNvPr>
          <p:cNvCxnSpPr>
            <a:cxnSpLocks/>
            <a:stCxn id="140" idx="2"/>
            <a:endCxn id="163" idx="0"/>
          </p:cNvCxnSpPr>
          <p:nvPr/>
        </p:nvCxnSpPr>
        <p:spPr>
          <a:xfrm rot="16200000" flipH="1">
            <a:off x="19349377" y="10259676"/>
            <a:ext cx="1787737" cy="2687067"/>
          </a:xfrm>
          <a:prstGeom prst="bentConnector3">
            <a:avLst>
              <a:gd name="adj1" fmla="val 1029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Прямоугольник 178">
            <a:extLst>
              <a:ext uri="{FF2B5EF4-FFF2-40B4-BE49-F238E27FC236}">
                <a16:creationId xmlns:a16="http://schemas.microsoft.com/office/drawing/2014/main" id="{4D450CD8-6BA8-4CE6-A7AF-1D646DC797A7}"/>
              </a:ext>
            </a:extLst>
          </p:cNvPr>
          <p:cNvSpPr/>
          <p:nvPr/>
        </p:nvSpPr>
        <p:spPr>
          <a:xfrm>
            <a:off x="37971733" y="528592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Создать чёрную Республику </a:t>
            </a:r>
            <a:r>
              <a:rPr lang="ru-RU" sz="400" dirty="0"/>
              <a:t>(Текущее, </a:t>
            </a:r>
            <a:r>
              <a:rPr lang="ru-RU" sz="400" dirty="0" err="1"/>
              <a:t>переименоватьКПСА</a:t>
            </a:r>
            <a:r>
              <a:rPr lang="ru-RU" sz="400" dirty="0"/>
              <a:t>, которым манипулировали аппаратчики Коминтерна, была вынуждена в 1928 году принять лозунг Черной республики во время пресловутого Третьего периода, который должен был ознаменовать начало мировой революции. В последовавших ссорах ведущие члены были изгнаны и осуждены на самых постыдных условиях. Иногда это было, по-видимому, исключение ради исключения (потому что это был единственный способ держать партию в тонусе!).)</a:t>
            </a:r>
            <a:endParaRPr lang="ru-RU" sz="800" dirty="0"/>
          </a:p>
        </p:txBody>
      </p:sp>
      <p:sp>
        <p:nvSpPr>
          <p:cNvPr id="180" name="Прямоугольник 179">
            <a:extLst>
              <a:ext uri="{FF2B5EF4-FFF2-40B4-BE49-F238E27FC236}">
                <a16:creationId xmlns:a16="http://schemas.microsoft.com/office/drawing/2014/main" id="{40BC13A1-50C0-4F8A-A26E-B9A261B680F0}"/>
              </a:ext>
            </a:extLst>
          </p:cNvPr>
          <p:cNvSpPr/>
          <p:nvPr/>
        </p:nvSpPr>
        <p:spPr>
          <a:xfrm>
            <a:off x="36623565" y="670709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Политика родной земли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cxnSp>
        <p:nvCxnSpPr>
          <p:cNvPr id="181" name="Прямая соединительная линия 180">
            <a:extLst>
              <a:ext uri="{FF2B5EF4-FFF2-40B4-BE49-F238E27FC236}">
                <a16:creationId xmlns:a16="http://schemas.microsoft.com/office/drawing/2014/main" id="{C0AA5F36-639B-4043-9411-7F1C19FF42D1}"/>
              </a:ext>
            </a:extLst>
          </p:cNvPr>
          <p:cNvCxnSpPr>
            <a:cxnSpLocks/>
          </p:cNvCxnSpPr>
          <p:nvPr/>
        </p:nvCxnSpPr>
        <p:spPr>
          <a:xfrm>
            <a:off x="38593077" y="4500396"/>
            <a:ext cx="325420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2" name="Прямоугольник 181">
            <a:extLst>
              <a:ext uri="{FF2B5EF4-FFF2-40B4-BE49-F238E27FC236}">
                <a16:creationId xmlns:a16="http://schemas.microsoft.com/office/drawing/2014/main" id="{95166D09-967B-48B4-A7E5-518E9CABBC8E}"/>
              </a:ext>
            </a:extLst>
          </p:cNvPr>
          <p:cNvSpPr/>
          <p:nvPr/>
        </p:nvSpPr>
        <p:spPr>
          <a:xfrm>
            <a:off x="39307141" y="670709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Межрасовый союз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183" name="Прямоугольник 182">
            <a:extLst>
              <a:ext uri="{FF2B5EF4-FFF2-40B4-BE49-F238E27FC236}">
                <a16:creationId xmlns:a16="http://schemas.microsoft.com/office/drawing/2014/main" id="{D04E1CE4-188F-4F4B-8A68-8D0B3634515C}"/>
              </a:ext>
            </a:extLst>
          </p:cNvPr>
          <p:cNvSpPr/>
          <p:nvPr/>
        </p:nvSpPr>
        <p:spPr>
          <a:xfrm>
            <a:off x="41988821" y="671979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Национализировать ресурсы южной Африки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184" name="Прямоугольник 183">
            <a:extLst>
              <a:ext uri="{FF2B5EF4-FFF2-40B4-BE49-F238E27FC236}">
                <a16:creationId xmlns:a16="http://schemas.microsoft.com/office/drawing/2014/main" id="{7D95E591-1D9F-40DF-BB43-A1025426DC3B}"/>
              </a:ext>
            </a:extLst>
          </p:cNvPr>
          <p:cNvSpPr/>
          <p:nvPr/>
        </p:nvSpPr>
        <p:spPr>
          <a:xfrm>
            <a:off x="36627412" y="8150556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Вступить в Коминтерн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185" name="Прямоугольник 184">
            <a:extLst>
              <a:ext uri="{FF2B5EF4-FFF2-40B4-BE49-F238E27FC236}">
                <a16:creationId xmlns:a16="http://schemas.microsoft.com/office/drawing/2014/main" id="{058EE3DC-17CD-4AA3-93E0-8E5381277B21}"/>
              </a:ext>
            </a:extLst>
          </p:cNvPr>
          <p:cNvSpPr/>
          <p:nvPr/>
        </p:nvSpPr>
        <p:spPr>
          <a:xfrm>
            <a:off x="39307141" y="8156906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Комитет освобождения Африки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cxnSp>
        <p:nvCxnSpPr>
          <p:cNvPr id="186" name="Прямая соединительная линия 185">
            <a:extLst>
              <a:ext uri="{FF2B5EF4-FFF2-40B4-BE49-F238E27FC236}">
                <a16:creationId xmlns:a16="http://schemas.microsoft.com/office/drawing/2014/main" id="{44A51570-E354-4BC7-89EE-75BE5AC24237}"/>
              </a:ext>
            </a:extLst>
          </p:cNvPr>
          <p:cNvCxnSpPr>
            <a:cxnSpLocks/>
            <a:stCxn id="180" idx="3"/>
            <a:endCxn id="182" idx="1"/>
          </p:cNvCxnSpPr>
          <p:nvPr/>
        </p:nvCxnSpPr>
        <p:spPr>
          <a:xfrm>
            <a:off x="38739483" y="7247091"/>
            <a:ext cx="56765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9" name="Прямоугольник 188">
            <a:extLst>
              <a:ext uri="{FF2B5EF4-FFF2-40B4-BE49-F238E27FC236}">
                <a16:creationId xmlns:a16="http://schemas.microsoft.com/office/drawing/2014/main" id="{A51D4A15-1158-4C28-8484-2097D4960981}"/>
              </a:ext>
            </a:extLst>
          </p:cNvPr>
          <p:cNvSpPr/>
          <p:nvPr/>
        </p:nvSpPr>
        <p:spPr>
          <a:xfrm>
            <a:off x="35287028" y="961664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советников из Кремля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cxnSp>
        <p:nvCxnSpPr>
          <p:cNvPr id="190" name="Shape 248">
            <a:extLst>
              <a:ext uri="{FF2B5EF4-FFF2-40B4-BE49-F238E27FC236}">
                <a16:creationId xmlns:a16="http://schemas.microsoft.com/office/drawing/2014/main" id="{51852AA5-4BC9-45D7-B135-81009A9566A8}"/>
              </a:ext>
            </a:extLst>
          </p:cNvPr>
          <p:cNvCxnSpPr>
            <a:cxnSpLocks/>
            <a:stCxn id="184" idx="2"/>
            <a:endCxn id="189" idx="0"/>
          </p:cNvCxnSpPr>
          <p:nvPr/>
        </p:nvCxnSpPr>
        <p:spPr>
          <a:xfrm rot="5400000">
            <a:off x="36822137" y="8753406"/>
            <a:ext cx="386085" cy="13403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hape 248">
            <a:extLst>
              <a:ext uri="{FF2B5EF4-FFF2-40B4-BE49-F238E27FC236}">
                <a16:creationId xmlns:a16="http://schemas.microsoft.com/office/drawing/2014/main" id="{D7D93370-20F5-4517-932B-5E66AC2C63FE}"/>
              </a:ext>
            </a:extLst>
          </p:cNvPr>
          <p:cNvCxnSpPr>
            <a:cxnSpLocks/>
            <a:stCxn id="179" idx="2"/>
            <a:endCxn id="180" idx="0"/>
          </p:cNvCxnSpPr>
          <p:nvPr/>
        </p:nvCxnSpPr>
        <p:spPr>
          <a:xfrm rot="5400000">
            <a:off x="38185023" y="5862421"/>
            <a:ext cx="341171" cy="13481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hape 248">
            <a:extLst>
              <a:ext uri="{FF2B5EF4-FFF2-40B4-BE49-F238E27FC236}">
                <a16:creationId xmlns:a16="http://schemas.microsoft.com/office/drawing/2014/main" id="{5BB9178E-3847-431F-B9DF-970D3B652FA9}"/>
              </a:ext>
            </a:extLst>
          </p:cNvPr>
          <p:cNvCxnSpPr>
            <a:cxnSpLocks/>
            <a:stCxn id="179" idx="2"/>
            <a:endCxn id="182" idx="0"/>
          </p:cNvCxnSpPr>
          <p:nvPr/>
        </p:nvCxnSpPr>
        <p:spPr>
          <a:xfrm rot="16200000" flipH="1">
            <a:off x="39526811" y="5868801"/>
            <a:ext cx="341171" cy="133540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hape 248">
            <a:extLst>
              <a:ext uri="{FF2B5EF4-FFF2-40B4-BE49-F238E27FC236}">
                <a16:creationId xmlns:a16="http://schemas.microsoft.com/office/drawing/2014/main" id="{1A9FD21D-78EE-4BA4-B9E1-E5D6A6E41E1D}"/>
              </a:ext>
            </a:extLst>
          </p:cNvPr>
          <p:cNvCxnSpPr>
            <a:cxnSpLocks/>
            <a:stCxn id="179" idx="2"/>
            <a:endCxn id="183" idx="0"/>
          </p:cNvCxnSpPr>
          <p:nvPr/>
        </p:nvCxnSpPr>
        <p:spPr>
          <a:xfrm rot="16200000" flipH="1">
            <a:off x="40861300" y="4534312"/>
            <a:ext cx="353872" cy="401708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hape 248">
            <a:extLst>
              <a:ext uri="{FF2B5EF4-FFF2-40B4-BE49-F238E27FC236}">
                <a16:creationId xmlns:a16="http://schemas.microsoft.com/office/drawing/2014/main" id="{EE84D303-F6DA-4C56-92C0-57364B77ACF8}"/>
              </a:ext>
            </a:extLst>
          </p:cNvPr>
          <p:cNvCxnSpPr>
            <a:cxnSpLocks/>
            <a:stCxn id="180" idx="2"/>
            <a:endCxn id="184" idx="0"/>
          </p:cNvCxnSpPr>
          <p:nvPr/>
        </p:nvCxnSpPr>
        <p:spPr>
          <a:xfrm rot="16200000" flipH="1">
            <a:off x="37501715" y="7966899"/>
            <a:ext cx="363465" cy="384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hape 248">
            <a:extLst>
              <a:ext uri="{FF2B5EF4-FFF2-40B4-BE49-F238E27FC236}">
                <a16:creationId xmlns:a16="http://schemas.microsoft.com/office/drawing/2014/main" id="{DA836722-2D64-4CE2-9C1C-B09749062132}"/>
              </a:ext>
            </a:extLst>
          </p:cNvPr>
          <p:cNvCxnSpPr>
            <a:cxnSpLocks/>
            <a:stCxn id="182" idx="2"/>
            <a:endCxn id="185" idx="0"/>
          </p:cNvCxnSpPr>
          <p:nvPr/>
        </p:nvCxnSpPr>
        <p:spPr>
          <a:xfrm rot="5400000">
            <a:off x="40180193" y="7971998"/>
            <a:ext cx="369815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Прямая соединительная линия 207">
            <a:extLst>
              <a:ext uri="{FF2B5EF4-FFF2-40B4-BE49-F238E27FC236}">
                <a16:creationId xmlns:a16="http://schemas.microsoft.com/office/drawing/2014/main" id="{D5947B72-7F18-4E3D-9015-6DE7BA610776}"/>
              </a:ext>
            </a:extLst>
          </p:cNvPr>
          <p:cNvCxnSpPr>
            <a:cxnSpLocks/>
            <a:stCxn id="184" idx="3"/>
            <a:endCxn id="185" idx="1"/>
          </p:cNvCxnSpPr>
          <p:nvPr/>
        </p:nvCxnSpPr>
        <p:spPr>
          <a:xfrm>
            <a:off x="38743330" y="8690556"/>
            <a:ext cx="563811" cy="63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1" name="Прямоугольник 210">
            <a:extLst>
              <a:ext uri="{FF2B5EF4-FFF2-40B4-BE49-F238E27FC236}">
                <a16:creationId xmlns:a16="http://schemas.microsoft.com/office/drawing/2014/main" id="{D75815DF-1295-45F6-A24F-F3F3F8B4BBFB}"/>
              </a:ext>
            </a:extLst>
          </p:cNvPr>
          <p:cNvSpPr/>
          <p:nvPr/>
        </p:nvSpPr>
        <p:spPr>
          <a:xfrm>
            <a:off x="35287028" y="109925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Программа обмена студентами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212" name="Прямоугольник 211">
            <a:extLst>
              <a:ext uri="{FF2B5EF4-FFF2-40B4-BE49-F238E27FC236}">
                <a16:creationId xmlns:a16="http://schemas.microsoft.com/office/drawing/2014/main" id="{0151B7FA-9194-430D-BD39-8CC623C30AAC}"/>
              </a:ext>
            </a:extLst>
          </p:cNvPr>
          <p:cNvSpPr/>
          <p:nvPr/>
        </p:nvSpPr>
        <p:spPr>
          <a:xfrm>
            <a:off x="37971733" y="962299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Принести коммунизм в Намибию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213" name="Прямоугольник 212">
            <a:extLst>
              <a:ext uri="{FF2B5EF4-FFF2-40B4-BE49-F238E27FC236}">
                <a16:creationId xmlns:a16="http://schemas.microsoft.com/office/drawing/2014/main" id="{7729F444-4FEA-432F-8013-2BEBC57E2B6D}"/>
              </a:ext>
            </a:extLst>
          </p:cNvPr>
          <p:cNvSpPr/>
          <p:nvPr/>
        </p:nvSpPr>
        <p:spPr>
          <a:xfrm>
            <a:off x="37971733" y="109925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Анголу и Мозамбик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214" name="Прямоугольник 213">
            <a:extLst>
              <a:ext uri="{FF2B5EF4-FFF2-40B4-BE49-F238E27FC236}">
                <a16:creationId xmlns:a16="http://schemas.microsoft.com/office/drawing/2014/main" id="{16AAD304-6FEE-4D2E-9993-5A8DC45D6651}"/>
              </a:ext>
            </a:extLst>
          </p:cNvPr>
          <p:cNvSpPr/>
          <p:nvPr/>
        </p:nvSpPr>
        <p:spPr>
          <a:xfrm>
            <a:off x="37965353" y="1242018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Деколонизация Конго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215" name="Прямоугольник 214">
            <a:extLst>
              <a:ext uri="{FF2B5EF4-FFF2-40B4-BE49-F238E27FC236}">
                <a16:creationId xmlns:a16="http://schemas.microsoft.com/office/drawing/2014/main" id="{74B39C5A-7232-4332-92CA-D9A8138D38DA}"/>
              </a:ext>
            </a:extLst>
          </p:cNvPr>
          <p:cNvSpPr/>
          <p:nvPr/>
        </p:nvSpPr>
        <p:spPr>
          <a:xfrm>
            <a:off x="35291129" y="1242018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Британские колонии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216" name="Прямоугольник 215">
            <a:extLst>
              <a:ext uri="{FF2B5EF4-FFF2-40B4-BE49-F238E27FC236}">
                <a16:creationId xmlns:a16="http://schemas.microsoft.com/office/drawing/2014/main" id="{AE26874C-3E14-4254-9FF9-22A53182396D}"/>
              </a:ext>
            </a:extLst>
          </p:cNvPr>
          <p:cNvSpPr/>
          <p:nvPr/>
        </p:nvSpPr>
        <p:spPr>
          <a:xfrm>
            <a:off x="40639577" y="1242018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Французские колонии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cxnSp>
        <p:nvCxnSpPr>
          <p:cNvPr id="217" name="Shape 248">
            <a:extLst>
              <a:ext uri="{FF2B5EF4-FFF2-40B4-BE49-F238E27FC236}">
                <a16:creationId xmlns:a16="http://schemas.microsoft.com/office/drawing/2014/main" id="{FC454BD7-96BE-4558-85A5-0C6F748CF25B}"/>
              </a:ext>
            </a:extLst>
          </p:cNvPr>
          <p:cNvCxnSpPr>
            <a:cxnSpLocks/>
            <a:stCxn id="189" idx="2"/>
            <a:endCxn id="211" idx="0"/>
          </p:cNvCxnSpPr>
          <p:nvPr/>
        </p:nvCxnSpPr>
        <p:spPr>
          <a:xfrm rot="5400000">
            <a:off x="36197011" y="10844617"/>
            <a:ext cx="295953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hape 248">
            <a:extLst>
              <a:ext uri="{FF2B5EF4-FFF2-40B4-BE49-F238E27FC236}">
                <a16:creationId xmlns:a16="http://schemas.microsoft.com/office/drawing/2014/main" id="{DD409085-674C-4C6C-90B0-2DD8083AD116}"/>
              </a:ext>
            </a:extLst>
          </p:cNvPr>
          <p:cNvCxnSpPr>
            <a:cxnSpLocks/>
            <a:stCxn id="212" idx="2"/>
            <a:endCxn id="213" idx="0"/>
          </p:cNvCxnSpPr>
          <p:nvPr/>
        </p:nvCxnSpPr>
        <p:spPr>
          <a:xfrm rot="5400000">
            <a:off x="38884891" y="10847793"/>
            <a:ext cx="289602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hape 248">
            <a:extLst>
              <a:ext uri="{FF2B5EF4-FFF2-40B4-BE49-F238E27FC236}">
                <a16:creationId xmlns:a16="http://schemas.microsoft.com/office/drawing/2014/main" id="{458482DB-E941-4E82-968C-B151033B4F35}"/>
              </a:ext>
            </a:extLst>
          </p:cNvPr>
          <p:cNvCxnSpPr>
            <a:cxnSpLocks/>
            <a:stCxn id="213" idx="2"/>
            <a:endCxn id="215" idx="0"/>
          </p:cNvCxnSpPr>
          <p:nvPr/>
        </p:nvCxnSpPr>
        <p:spPr>
          <a:xfrm rot="5400000">
            <a:off x="37515597" y="10906085"/>
            <a:ext cx="347586" cy="268060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hape 248">
            <a:extLst>
              <a:ext uri="{FF2B5EF4-FFF2-40B4-BE49-F238E27FC236}">
                <a16:creationId xmlns:a16="http://schemas.microsoft.com/office/drawing/2014/main" id="{23A71983-224E-4825-9194-BE84CB86FFEA}"/>
              </a:ext>
            </a:extLst>
          </p:cNvPr>
          <p:cNvCxnSpPr>
            <a:cxnSpLocks/>
            <a:stCxn id="213" idx="2"/>
            <a:endCxn id="216" idx="0"/>
          </p:cNvCxnSpPr>
          <p:nvPr/>
        </p:nvCxnSpPr>
        <p:spPr>
          <a:xfrm rot="16200000" flipH="1">
            <a:off x="40189821" y="10912465"/>
            <a:ext cx="347586" cy="266784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hape 248">
            <a:extLst>
              <a:ext uri="{FF2B5EF4-FFF2-40B4-BE49-F238E27FC236}">
                <a16:creationId xmlns:a16="http://schemas.microsoft.com/office/drawing/2014/main" id="{3AE9B19C-B228-4A22-8CCB-A75C420B187D}"/>
              </a:ext>
            </a:extLst>
          </p:cNvPr>
          <p:cNvCxnSpPr>
            <a:cxnSpLocks/>
            <a:stCxn id="213" idx="2"/>
            <a:endCxn id="214" idx="0"/>
          </p:cNvCxnSpPr>
          <p:nvPr/>
        </p:nvCxnSpPr>
        <p:spPr>
          <a:xfrm rot="5400000">
            <a:off x="38852709" y="12243197"/>
            <a:ext cx="347586" cy="63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hape 248">
            <a:extLst>
              <a:ext uri="{FF2B5EF4-FFF2-40B4-BE49-F238E27FC236}">
                <a16:creationId xmlns:a16="http://schemas.microsoft.com/office/drawing/2014/main" id="{D180F20F-B0C3-4502-896C-8CAFDD0F5956}"/>
              </a:ext>
            </a:extLst>
          </p:cNvPr>
          <p:cNvCxnSpPr>
            <a:cxnSpLocks/>
            <a:stCxn id="183" idx="2"/>
            <a:endCxn id="235" idx="0"/>
          </p:cNvCxnSpPr>
          <p:nvPr/>
        </p:nvCxnSpPr>
        <p:spPr>
          <a:xfrm rot="16200000" flipH="1">
            <a:off x="42865037" y="7981535"/>
            <a:ext cx="365250" cy="176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Прямоугольник 234">
            <a:extLst>
              <a:ext uri="{FF2B5EF4-FFF2-40B4-BE49-F238E27FC236}">
                <a16:creationId xmlns:a16="http://schemas.microsoft.com/office/drawing/2014/main" id="{169ADD3C-7D9B-40F6-B582-CA9FCE0885C3}"/>
              </a:ext>
            </a:extLst>
          </p:cNvPr>
          <p:cNvSpPr/>
          <p:nvPr/>
        </p:nvSpPr>
        <p:spPr>
          <a:xfrm>
            <a:off x="41990585" y="816504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Провести коллективизацию среди фермеров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cxnSp>
        <p:nvCxnSpPr>
          <p:cNvPr id="237" name="Shape 248">
            <a:extLst>
              <a:ext uri="{FF2B5EF4-FFF2-40B4-BE49-F238E27FC236}">
                <a16:creationId xmlns:a16="http://schemas.microsoft.com/office/drawing/2014/main" id="{B3D13C37-9FB0-4412-BC63-C2A65F220279}"/>
              </a:ext>
            </a:extLst>
          </p:cNvPr>
          <p:cNvCxnSpPr>
            <a:cxnSpLocks/>
            <a:stCxn id="185" idx="2"/>
            <a:endCxn id="212" idx="0"/>
          </p:cNvCxnSpPr>
          <p:nvPr/>
        </p:nvCxnSpPr>
        <p:spPr>
          <a:xfrm rot="5400000">
            <a:off x="39504353" y="8762245"/>
            <a:ext cx="386086" cy="133540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hape 248">
            <a:extLst>
              <a:ext uri="{FF2B5EF4-FFF2-40B4-BE49-F238E27FC236}">
                <a16:creationId xmlns:a16="http://schemas.microsoft.com/office/drawing/2014/main" id="{EC3C1C20-31C0-458B-B819-AA2D51E58845}"/>
              </a:ext>
            </a:extLst>
          </p:cNvPr>
          <p:cNvCxnSpPr>
            <a:cxnSpLocks/>
            <a:stCxn id="184" idx="2"/>
            <a:endCxn id="212" idx="0"/>
          </p:cNvCxnSpPr>
          <p:nvPr/>
        </p:nvCxnSpPr>
        <p:spPr>
          <a:xfrm rot="16200000" flipH="1">
            <a:off x="38161313" y="8754613"/>
            <a:ext cx="392436" cy="134432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Прямоугольник 242">
            <a:extLst>
              <a:ext uri="{FF2B5EF4-FFF2-40B4-BE49-F238E27FC236}">
                <a16:creationId xmlns:a16="http://schemas.microsoft.com/office/drawing/2014/main" id="{EC9BD36C-D972-42C4-93E6-6DAE9234F692}"/>
              </a:ext>
            </a:extLst>
          </p:cNvPr>
          <p:cNvSpPr/>
          <p:nvPr/>
        </p:nvSpPr>
        <p:spPr>
          <a:xfrm>
            <a:off x="15143079" y="670709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Путь мирной пропаганды </a:t>
            </a:r>
            <a:r>
              <a:rPr lang="ru-RU" sz="600" dirty="0"/>
              <a:t>(Он планировал агитировать за изменения посредством «мирной пропаганды», избрания в законодательные органы сторонников Конгресса, посредством протестов и запросов и, наконец, посредством «пассивных действий или продолжающегося </a:t>
            </a:r>
            <a:r>
              <a:rPr lang="ru-RU" sz="600" dirty="0" err="1"/>
              <a:t>движения».Община</a:t>
            </a:r>
            <a:r>
              <a:rPr lang="ru-RU" sz="600" dirty="0"/>
              <a:t> южноафриканских индейцев .)</a:t>
            </a:r>
            <a:endParaRPr lang="ru-RU" sz="500" dirty="0"/>
          </a:p>
        </p:txBody>
      </p:sp>
      <p:sp>
        <p:nvSpPr>
          <p:cNvPr id="244" name="Прямоугольник 243">
            <a:extLst>
              <a:ext uri="{FF2B5EF4-FFF2-40B4-BE49-F238E27FC236}">
                <a16:creationId xmlns:a16="http://schemas.microsoft.com/office/drawing/2014/main" id="{948FBE2C-B2A6-473E-BB60-11F26ADF54F1}"/>
              </a:ext>
            </a:extLst>
          </p:cNvPr>
          <p:cNvSpPr/>
          <p:nvPr/>
        </p:nvSpPr>
        <p:spPr>
          <a:xfrm>
            <a:off x="12464576" y="670709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Разрешить женщинам вступать в конгресс</a:t>
            </a:r>
            <a:r>
              <a:rPr lang="ru-RU" sz="600" dirty="0"/>
              <a:t>(Другой пример децентрализации: официально членство было открыто только для чернокожих мужчин (женщинам разрешалось вступать только с 1943 г.), но на местном уровне практика, похоже, была иной.)</a:t>
            </a:r>
            <a:endParaRPr lang="ru-RU" sz="500" dirty="0"/>
          </a:p>
        </p:txBody>
      </p:sp>
      <p:sp>
        <p:nvSpPr>
          <p:cNvPr id="245" name="Прямоугольник 244">
            <a:extLst>
              <a:ext uri="{FF2B5EF4-FFF2-40B4-BE49-F238E27FC236}">
                <a16:creationId xmlns:a16="http://schemas.microsoft.com/office/drawing/2014/main" id="{2E0544E4-9592-4382-8DDF-EB6FEA328AC2}"/>
              </a:ext>
            </a:extLst>
          </p:cNvPr>
          <p:cNvSpPr/>
          <p:nvPr/>
        </p:nvSpPr>
        <p:spPr>
          <a:xfrm>
            <a:off x="17833614" y="670709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Умеренная радикализация партии </a:t>
            </a:r>
            <a:r>
              <a:rPr lang="ru-RU" sz="800" dirty="0"/>
              <a:t>(Однако на фоне всплеска профсоюзной активности в 1940-х годах АНК пережил возрождение и умеренную радикализацию при генерал-президенте Альфреде </a:t>
            </a:r>
            <a:r>
              <a:rPr lang="ru-RU" sz="800" dirty="0" err="1"/>
              <a:t>Битини</a:t>
            </a:r>
            <a:r>
              <a:rPr lang="ru-RU" sz="800" dirty="0"/>
              <a:t> </a:t>
            </a:r>
            <a:r>
              <a:rPr lang="ru-RU" sz="800" dirty="0" err="1"/>
              <a:t>Ксуме</a:t>
            </a:r>
            <a:r>
              <a:rPr lang="ru-RU" sz="800" dirty="0"/>
              <a:t>)</a:t>
            </a:r>
            <a:endParaRPr lang="ru-RU" sz="500" dirty="0"/>
          </a:p>
        </p:txBody>
      </p:sp>
      <p:sp>
        <p:nvSpPr>
          <p:cNvPr id="247" name="Прямоугольник 246">
            <a:extLst>
              <a:ext uri="{FF2B5EF4-FFF2-40B4-BE49-F238E27FC236}">
                <a16:creationId xmlns:a16="http://schemas.microsoft.com/office/drawing/2014/main" id="{B8E1ED6E-2489-4B4F-B2DE-827983897179}"/>
              </a:ext>
            </a:extLst>
          </p:cNvPr>
          <p:cNvSpPr/>
          <p:nvPr/>
        </p:nvSpPr>
        <p:spPr>
          <a:xfrm>
            <a:off x="20509792" y="670709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Репрессировать коммунистов </a:t>
            </a:r>
            <a:r>
              <a:rPr lang="ru-RU" sz="600" dirty="0"/>
              <a:t>(Он был избран президентом Африканского национального конгресса с 1924 по 1927 год, он был противником коммунизма и, следовательно, выступал против Дж. Т. </a:t>
            </a:r>
            <a:r>
              <a:rPr lang="ru-RU" sz="600" dirty="0" err="1"/>
              <a:t>Гумеде</a:t>
            </a:r>
            <a:r>
              <a:rPr lang="ru-RU" sz="600" dirty="0"/>
              <a:t> .)</a:t>
            </a:r>
            <a:endParaRPr lang="ru-RU" sz="500" dirty="0"/>
          </a:p>
        </p:txBody>
      </p:sp>
      <p:sp>
        <p:nvSpPr>
          <p:cNvPr id="250" name="Прямоугольник 249">
            <a:extLst>
              <a:ext uri="{FF2B5EF4-FFF2-40B4-BE49-F238E27FC236}">
                <a16:creationId xmlns:a16="http://schemas.microsoft.com/office/drawing/2014/main" id="{F708BF84-9B91-4866-9A16-4D9F425DADEC}"/>
              </a:ext>
            </a:extLst>
          </p:cNvPr>
          <p:cNvSpPr/>
          <p:nvPr/>
        </p:nvSpPr>
        <p:spPr>
          <a:xfrm>
            <a:off x="17833614" y="4155595"/>
            <a:ext cx="2115918" cy="5506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600" dirty="0"/>
              <a:t>Alfred </a:t>
            </a:r>
            <a:r>
              <a:rPr lang="en-US" sz="1600" dirty="0" err="1"/>
              <a:t>Bitini</a:t>
            </a:r>
            <a:r>
              <a:rPr lang="en-US" sz="1600" dirty="0"/>
              <a:t> </a:t>
            </a:r>
            <a:r>
              <a:rPr lang="en-US" sz="1600" dirty="0" err="1"/>
              <a:t>Xuma</a:t>
            </a:r>
            <a:endParaRPr lang="ru-RU" sz="100" dirty="0"/>
          </a:p>
        </p:txBody>
      </p:sp>
      <p:sp>
        <p:nvSpPr>
          <p:cNvPr id="251" name="Прямоугольник 250">
            <a:extLst>
              <a:ext uri="{FF2B5EF4-FFF2-40B4-BE49-F238E27FC236}">
                <a16:creationId xmlns:a16="http://schemas.microsoft.com/office/drawing/2014/main" id="{6867FE36-1FE1-475F-B884-FABF92EB00BC}"/>
              </a:ext>
            </a:extLst>
          </p:cNvPr>
          <p:cNvSpPr/>
          <p:nvPr/>
        </p:nvSpPr>
        <p:spPr>
          <a:xfrm>
            <a:off x="15150266" y="4155855"/>
            <a:ext cx="2115918" cy="5408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600" dirty="0"/>
              <a:t>Zacharias Richard </a:t>
            </a:r>
            <a:r>
              <a:rPr lang="en-US" sz="1600" dirty="0" err="1"/>
              <a:t>Mahabane</a:t>
            </a:r>
            <a:endParaRPr lang="ru-RU" sz="100" dirty="0"/>
          </a:p>
        </p:txBody>
      </p:sp>
      <p:sp>
        <p:nvSpPr>
          <p:cNvPr id="252" name="Прямоугольник 251">
            <a:extLst>
              <a:ext uri="{FF2B5EF4-FFF2-40B4-BE49-F238E27FC236}">
                <a16:creationId xmlns:a16="http://schemas.microsoft.com/office/drawing/2014/main" id="{5C03381E-AD84-48D0-9DF4-9972112B9350}"/>
              </a:ext>
            </a:extLst>
          </p:cNvPr>
          <p:cNvSpPr/>
          <p:nvPr/>
        </p:nvSpPr>
        <p:spPr>
          <a:xfrm>
            <a:off x="13806525" y="813993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Межконфессиональная африканская федерация министров </a:t>
            </a:r>
            <a:r>
              <a:rPr lang="ru-RU" sz="700" dirty="0"/>
              <a:t>(В 1940-х годах он сосредоточился на религиозных организациях, в том числе на Межконфессиональной африканской федерации министров, основанной в 1945 году)</a:t>
            </a:r>
            <a:endParaRPr lang="ru-RU" sz="500" dirty="0"/>
          </a:p>
        </p:txBody>
      </p:sp>
      <p:sp>
        <p:nvSpPr>
          <p:cNvPr id="253" name="Прямоугольник 252">
            <a:extLst>
              <a:ext uri="{FF2B5EF4-FFF2-40B4-BE49-F238E27FC236}">
                <a16:creationId xmlns:a16="http://schemas.microsoft.com/office/drawing/2014/main" id="{850A0E66-09E6-4644-8D6F-21BF01BD6C95}"/>
              </a:ext>
            </a:extLst>
          </p:cNvPr>
          <p:cNvSpPr/>
          <p:nvPr/>
        </p:nvSpPr>
        <p:spPr>
          <a:xfrm>
            <a:off x="40672782" y="963143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Лига национального освобождения </a:t>
            </a:r>
            <a:r>
              <a:rPr lang="ru-RU" sz="500" dirty="0"/>
              <a:t>(Группа основала Движение за неевропейское единство (NEUM), в котором Табата будет играть центральную роль в течение многих лет, в то время как Гулам Гул представлял группу в аналогичной, но возглавляемой Коммунистической партией Южной Африки Лиге национального освобождения .)</a:t>
            </a:r>
            <a:endParaRPr lang="ru-RU" sz="800" dirty="0"/>
          </a:p>
        </p:txBody>
      </p:sp>
      <p:cxnSp>
        <p:nvCxnSpPr>
          <p:cNvPr id="254" name="Прямая соединительная линия 253">
            <a:extLst>
              <a:ext uri="{FF2B5EF4-FFF2-40B4-BE49-F238E27FC236}">
                <a16:creationId xmlns:a16="http://schemas.microsoft.com/office/drawing/2014/main" id="{05512C7F-F1A2-4A1D-9E7E-FDFD88048733}"/>
              </a:ext>
            </a:extLst>
          </p:cNvPr>
          <p:cNvCxnSpPr>
            <a:cxnSpLocks/>
            <a:stCxn id="243" idx="3"/>
            <a:endCxn id="245" idx="1"/>
          </p:cNvCxnSpPr>
          <p:nvPr/>
        </p:nvCxnSpPr>
        <p:spPr>
          <a:xfrm>
            <a:off x="17258997" y="7247091"/>
            <a:ext cx="57461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5" name="Shape 248">
            <a:extLst>
              <a:ext uri="{FF2B5EF4-FFF2-40B4-BE49-F238E27FC236}">
                <a16:creationId xmlns:a16="http://schemas.microsoft.com/office/drawing/2014/main" id="{965E4F13-6620-46F1-9F72-BCA7B26C6B87}"/>
              </a:ext>
            </a:extLst>
          </p:cNvPr>
          <p:cNvCxnSpPr>
            <a:cxnSpLocks/>
            <a:stCxn id="132" idx="2"/>
            <a:endCxn id="247" idx="0"/>
          </p:cNvCxnSpPr>
          <p:nvPr/>
        </p:nvCxnSpPr>
        <p:spPr>
          <a:xfrm rot="16200000" flipH="1">
            <a:off x="19362729" y="4502068"/>
            <a:ext cx="390353" cy="401969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hape 248">
            <a:extLst>
              <a:ext uri="{FF2B5EF4-FFF2-40B4-BE49-F238E27FC236}">
                <a16:creationId xmlns:a16="http://schemas.microsoft.com/office/drawing/2014/main" id="{43A2D1CA-9033-40EF-87B0-93997D4F9F71}"/>
              </a:ext>
            </a:extLst>
          </p:cNvPr>
          <p:cNvCxnSpPr>
            <a:cxnSpLocks/>
            <a:stCxn id="132" idx="2"/>
            <a:endCxn id="244" idx="0"/>
          </p:cNvCxnSpPr>
          <p:nvPr/>
        </p:nvCxnSpPr>
        <p:spPr>
          <a:xfrm rot="5400000">
            <a:off x="15340122" y="4499152"/>
            <a:ext cx="390353" cy="40255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hape 248">
            <a:extLst>
              <a:ext uri="{FF2B5EF4-FFF2-40B4-BE49-F238E27FC236}">
                <a16:creationId xmlns:a16="http://schemas.microsoft.com/office/drawing/2014/main" id="{31EA9CC3-4B9C-471F-B841-04E10150BF96}"/>
              </a:ext>
            </a:extLst>
          </p:cNvPr>
          <p:cNvCxnSpPr>
            <a:cxnSpLocks/>
            <a:stCxn id="243" idx="2"/>
            <a:endCxn id="252" idx="0"/>
          </p:cNvCxnSpPr>
          <p:nvPr/>
        </p:nvCxnSpPr>
        <p:spPr>
          <a:xfrm rot="5400000">
            <a:off x="15356337" y="7295238"/>
            <a:ext cx="352848" cy="13365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hape 248">
            <a:extLst>
              <a:ext uri="{FF2B5EF4-FFF2-40B4-BE49-F238E27FC236}">
                <a16:creationId xmlns:a16="http://schemas.microsoft.com/office/drawing/2014/main" id="{A394FB90-22D2-4484-A214-232F2AEB4696}"/>
              </a:ext>
            </a:extLst>
          </p:cNvPr>
          <p:cNvCxnSpPr>
            <a:cxnSpLocks/>
            <a:stCxn id="245" idx="2"/>
            <a:endCxn id="39" idx="0"/>
          </p:cNvCxnSpPr>
          <p:nvPr/>
        </p:nvCxnSpPr>
        <p:spPr>
          <a:xfrm rot="16200000" flipH="1">
            <a:off x="19386154" y="7292510"/>
            <a:ext cx="353871" cy="134303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hape 248">
            <a:extLst>
              <a:ext uri="{FF2B5EF4-FFF2-40B4-BE49-F238E27FC236}">
                <a16:creationId xmlns:a16="http://schemas.microsoft.com/office/drawing/2014/main" id="{703E60BD-ADB7-4A72-90BF-7EF67693663E}"/>
              </a:ext>
            </a:extLst>
          </p:cNvPr>
          <p:cNvCxnSpPr>
            <a:cxnSpLocks/>
            <a:stCxn id="243" idx="2"/>
            <a:endCxn id="95" idx="0"/>
          </p:cNvCxnSpPr>
          <p:nvPr/>
        </p:nvCxnSpPr>
        <p:spPr>
          <a:xfrm rot="16200000" flipH="1">
            <a:off x="16689642" y="7298487"/>
            <a:ext cx="369815" cy="13470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hape 248">
            <a:extLst>
              <a:ext uri="{FF2B5EF4-FFF2-40B4-BE49-F238E27FC236}">
                <a16:creationId xmlns:a16="http://schemas.microsoft.com/office/drawing/2014/main" id="{2BE0D2B9-EF73-4EA6-8C3F-892E696BB91F}"/>
              </a:ext>
            </a:extLst>
          </p:cNvPr>
          <p:cNvCxnSpPr>
            <a:cxnSpLocks/>
            <a:stCxn id="245" idx="2"/>
            <a:endCxn id="95" idx="0"/>
          </p:cNvCxnSpPr>
          <p:nvPr/>
        </p:nvCxnSpPr>
        <p:spPr>
          <a:xfrm rot="5400000">
            <a:off x="18034910" y="7300242"/>
            <a:ext cx="369815" cy="13435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hape 248">
            <a:extLst>
              <a:ext uri="{FF2B5EF4-FFF2-40B4-BE49-F238E27FC236}">
                <a16:creationId xmlns:a16="http://schemas.microsoft.com/office/drawing/2014/main" id="{C4320DC5-3F17-4C64-A1A3-5D0740777DD5}"/>
              </a:ext>
            </a:extLst>
          </p:cNvPr>
          <p:cNvCxnSpPr>
            <a:cxnSpLocks/>
            <a:stCxn id="95" idx="2"/>
            <a:endCxn id="140" idx="0"/>
          </p:cNvCxnSpPr>
          <p:nvPr/>
        </p:nvCxnSpPr>
        <p:spPr>
          <a:xfrm rot="16200000" flipH="1">
            <a:off x="18027668" y="8757298"/>
            <a:ext cx="392436" cy="13516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hape 248">
            <a:extLst>
              <a:ext uri="{FF2B5EF4-FFF2-40B4-BE49-F238E27FC236}">
                <a16:creationId xmlns:a16="http://schemas.microsoft.com/office/drawing/2014/main" id="{B5D0389A-2DCC-4BBF-9A57-8FF52A479BBB}"/>
              </a:ext>
            </a:extLst>
          </p:cNvPr>
          <p:cNvCxnSpPr>
            <a:cxnSpLocks/>
            <a:stCxn id="95" idx="2"/>
            <a:endCxn id="135" idx="0"/>
          </p:cNvCxnSpPr>
          <p:nvPr/>
        </p:nvCxnSpPr>
        <p:spPr>
          <a:xfrm rot="5400000">
            <a:off x="16682705" y="8763987"/>
            <a:ext cx="392436" cy="13382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Прямоугольник 307">
            <a:extLst>
              <a:ext uri="{FF2B5EF4-FFF2-40B4-BE49-F238E27FC236}">
                <a16:creationId xmlns:a16="http://schemas.microsoft.com/office/drawing/2014/main" id="{2556BFD4-D2F0-4404-AAEE-9366CE5E0E2B}"/>
              </a:ext>
            </a:extLst>
          </p:cNvPr>
          <p:cNvSpPr/>
          <p:nvPr/>
        </p:nvSpPr>
        <p:spPr>
          <a:xfrm>
            <a:off x="15150266" y="1254842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Инвестиции от союзников (новое)</a:t>
            </a:r>
            <a:endParaRPr lang="ru-RU" sz="500" dirty="0"/>
          </a:p>
        </p:txBody>
      </p:sp>
      <p:cxnSp>
        <p:nvCxnSpPr>
          <p:cNvPr id="309" name="Shape 248">
            <a:extLst>
              <a:ext uri="{FF2B5EF4-FFF2-40B4-BE49-F238E27FC236}">
                <a16:creationId xmlns:a16="http://schemas.microsoft.com/office/drawing/2014/main" id="{5F86BDF8-1375-4E38-BF60-B4D7F56FC739}"/>
              </a:ext>
            </a:extLst>
          </p:cNvPr>
          <p:cNvCxnSpPr>
            <a:cxnSpLocks/>
            <a:stCxn id="135" idx="2"/>
            <a:endCxn id="308" idx="0"/>
          </p:cNvCxnSpPr>
          <p:nvPr/>
        </p:nvCxnSpPr>
        <p:spPr>
          <a:xfrm rot="5400000">
            <a:off x="15289464" y="11628103"/>
            <a:ext cx="1839082" cy="15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Прямоугольник 313">
            <a:extLst>
              <a:ext uri="{FF2B5EF4-FFF2-40B4-BE49-F238E27FC236}">
                <a16:creationId xmlns:a16="http://schemas.microsoft.com/office/drawing/2014/main" id="{215ABD23-9D4E-461A-9AF0-4DBCA32E7358}"/>
              </a:ext>
            </a:extLst>
          </p:cNvPr>
          <p:cNvSpPr/>
          <p:nvPr/>
        </p:nvSpPr>
        <p:spPr>
          <a:xfrm>
            <a:off x="23196776" y="1249707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Родезию (новое)</a:t>
            </a:r>
            <a:endParaRPr lang="ru-RU" sz="500" dirty="0"/>
          </a:p>
        </p:txBody>
      </p:sp>
      <p:cxnSp>
        <p:nvCxnSpPr>
          <p:cNvPr id="315" name="Shape 248">
            <a:extLst>
              <a:ext uri="{FF2B5EF4-FFF2-40B4-BE49-F238E27FC236}">
                <a16:creationId xmlns:a16="http://schemas.microsoft.com/office/drawing/2014/main" id="{3DE9E056-50E7-4870-B99F-6A62987742D8}"/>
              </a:ext>
            </a:extLst>
          </p:cNvPr>
          <p:cNvCxnSpPr>
            <a:cxnSpLocks/>
            <a:stCxn id="140" idx="2"/>
            <a:endCxn id="314" idx="0"/>
          </p:cNvCxnSpPr>
          <p:nvPr/>
        </p:nvCxnSpPr>
        <p:spPr>
          <a:xfrm rot="16200000" flipH="1">
            <a:off x="20683355" y="8925698"/>
            <a:ext cx="1787736" cy="5355023"/>
          </a:xfrm>
          <a:prstGeom prst="bentConnector3">
            <a:avLst>
              <a:gd name="adj1" fmla="val 961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Прямоугольник 318">
            <a:extLst>
              <a:ext uri="{FF2B5EF4-FFF2-40B4-BE49-F238E27FC236}">
                <a16:creationId xmlns:a16="http://schemas.microsoft.com/office/drawing/2014/main" id="{6735B9BD-008B-4094-B7AA-5B87EFC9DE63}"/>
              </a:ext>
            </a:extLst>
          </p:cNvPr>
          <p:cNvSpPr/>
          <p:nvPr/>
        </p:nvSpPr>
        <p:spPr>
          <a:xfrm>
            <a:off x="33678611" y="107451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Мастерские чернокожих </a:t>
            </a:r>
            <a:r>
              <a:rPr lang="ru-RU" sz="300" dirty="0"/>
              <a:t>(Хотя количество чернокожих рабочих росло и в 1930-е годы существовала значительная организация, их положение в производстве заметно изменилось только во время Второй мировой войны, когда они заменили белых, которые добровольно пошли на службу в армию. Увеличилось количество небольших мастерских, чтобы заменить ранее импортированные товары, ускорилось строительство дорог для потенциальных оборонных целей, а производство золота было увеличено для оплаты британской военной машины. Действительно, часть монет была отправлена ​​​​прямо в США за счет Великобритании. Сельское хозяйство также расширилось, чтобы прокормить войска в Африке, на экспорт в Западную Африку и на местный рынок. Все это были области увеличения занятости чернокожих.)</a:t>
            </a:r>
            <a:endParaRPr lang="ru-RU" sz="500" dirty="0"/>
          </a:p>
        </p:txBody>
      </p:sp>
      <p:sp>
        <p:nvSpPr>
          <p:cNvPr id="320" name="Прямоугольник 319">
            <a:extLst>
              <a:ext uri="{FF2B5EF4-FFF2-40B4-BE49-F238E27FC236}">
                <a16:creationId xmlns:a16="http://schemas.microsoft.com/office/drawing/2014/main" id="{C77885C1-D5CA-4930-ADE1-7C46C64D16E5}"/>
              </a:ext>
            </a:extLst>
          </p:cNvPr>
          <p:cNvSpPr/>
          <p:nvPr/>
        </p:nvSpPr>
        <p:spPr>
          <a:xfrm>
            <a:off x="36623565" y="228996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дороги для оборонительных целей </a:t>
            </a:r>
            <a:r>
              <a:rPr lang="ru-RU" sz="300" dirty="0"/>
              <a:t>(Хотя количество чернокожих рабочих росло и в 1930-е годы существовала значительная организация, их положение в производстве заметно изменилось только во время Второй мировой войны, когда они заменили белых, которые добровольно пошли на службу в армию. Увеличилось количество небольших мастерских, чтобы заменить ранее импортированные товары, ускорилось строительство дорог для потенциальных оборонных целей, а производство золота было увеличено для оплаты британской военной машины. Действительно, часть монет была отправлена ​​​​прямо в США за счет Великобритании. Сельское хозяйство также расширилось, чтобы прокормить войска в Африке, на экспорт в Западную Африку и на местный рынок. Все это были области увеличения занятости чернокожих.)</a:t>
            </a:r>
            <a:endParaRPr lang="ru-RU" sz="500" dirty="0"/>
          </a:p>
        </p:txBody>
      </p:sp>
      <p:sp>
        <p:nvSpPr>
          <p:cNvPr id="321" name="Прямоугольник 320">
            <a:extLst>
              <a:ext uri="{FF2B5EF4-FFF2-40B4-BE49-F238E27FC236}">
                <a16:creationId xmlns:a16="http://schemas.microsoft.com/office/drawing/2014/main" id="{961053D9-AAA7-4CAF-848A-3DA66DABCD04}"/>
              </a:ext>
            </a:extLst>
          </p:cNvPr>
          <p:cNvSpPr/>
          <p:nvPr/>
        </p:nvSpPr>
        <p:spPr>
          <a:xfrm>
            <a:off x="33678611" y="233601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сельского хозяйства </a:t>
            </a:r>
            <a:r>
              <a:rPr lang="ru-RU" sz="300" dirty="0"/>
              <a:t>(Хотя количество чернокожих рабочих росло и в 1930-е годы существовала значительная организация, их положение в производстве заметно изменилось только во время Второй мировой войны, когда они заменили белых, которые добровольно пошли на службу в армию. Увеличилось количество небольших мастерских, чтобы заменить ранее импортированные товары, ускорилось строительство дорог для потенциальных оборонных целей, а производство золота было увеличено для оплаты британской военной машины. Действительно, часть монет была отправлена ​​​​прямо в США за счет Великобритании. Сельское хозяйство также расширилось, чтобы прокормить войска в Африке, на экспорт в Западную Африку и на местный рынок. Все это были области увеличения занятости чернокожих.)</a:t>
            </a:r>
            <a:endParaRPr lang="ru-RU" sz="500" dirty="0"/>
          </a:p>
        </p:txBody>
      </p:sp>
      <p:sp>
        <p:nvSpPr>
          <p:cNvPr id="322" name="Прямоугольник 321">
            <a:extLst>
              <a:ext uri="{FF2B5EF4-FFF2-40B4-BE49-F238E27FC236}">
                <a16:creationId xmlns:a16="http://schemas.microsoft.com/office/drawing/2014/main" id="{8A876C97-99BD-45AC-8D01-F343AE503AE2}"/>
              </a:ext>
            </a:extLst>
          </p:cNvPr>
          <p:cNvSpPr/>
          <p:nvPr/>
        </p:nvSpPr>
        <p:spPr>
          <a:xfrm>
            <a:off x="36631431" y="95295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Увеличить золотодобычу </a:t>
            </a:r>
            <a:r>
              <a:rPr lang="ru-RU" sz="300" dirty="0"/>
              <a:t>(Хотя количество чернокожих рабочих росло и в 1930-е годы существовала значительная организация, их положение в производстве заметно изменилось только во время Второй мировой войны, когда они заменили белых, которые добровольно пошли на службу в армию. Увеличилось количество небольших мастерских, чтобы заменить ранее импортированные товары, ускорилось строительство дорог для потенциальных оборонных целей, а производство золота было увеличено для оплаты британской военной машины. Действительно, часть монет была отправлена ​​​​прямо в США за счет Великобритании. Сельское хозяйство также расширилось, чтобы прокормить войска в Африке, на экспорт в Западную Африку и на местный рынок. Все это были области увеличения занятости чернокожих.)</a:t>
            </a:r>
            <a:endParaRPr lang="ru-RU" sz="500" dirty="0"/>
          </a:p>
        </p:txBody>
      </p:sp>
      <p:sp>
        <p:nvSpPr>
          <p:cNvPr id="323" name="Прямоугольник 322">
            <a:extLst>
              <a:ext uri="{FF2B5EF4-FFF2-40B4-BE49-F238E27FC236}">
                <a16:creationId xmlns:a16="http://schemas.microsoft.com/office/drawing/2014/main" id="{665A1BD9-0771-4BD6-B348-D40983890E9C}"/>
              </a:ext>
            </a:extLst>
          </p:cNvPr>
          <p:cNvSpPr/>
          <p:nvPr/>
        </p:nvSpPr>
        <p:spPr>
          <a:xfrm>
            <a:off x="44872268" y="5282118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Объединение цветных, белых и чёрных профсоюзов </a:t>
            </a:r>
            <a:r>
              <a:rPr lang="ru-RU" sz="300" dirty="0"/>
              <a:t>(В частности, нужно было отменить цветную полосу, а черных и белых рабочих объединить в одно профсоюзное движение. До тех пор, пока это не будет достигнуто, рабочие, исключенные из профсоюзов, должны быть организованы в отдельные профсоюзы. Но они </a:t>
            </a:r>
            <a:r>
              <a:rPr lang="ru-RU" sz="300" dirty="0" err="1"/>
              <a:t>подчеркнули:«Ни</a:t>
            </a:r>
            <a:r>
              <a:rPr lang="ru-RU" sz="300" dirty="0"/>
              <a:t> при каких обстоятельствах… мы не рассматриваем такие чисто туземные профсоюзы как оппозиционные профсоюзы или как самостоятельную цель. Это всего лишь шаг к объединению всех профсоюзов, черных и белых, в одну центральную организацию профсоюзов всех рабочих Южной Африки».)</a:t>
            </a:r>
            <a:endParaRPr lang="ru-RU" sz="800" dirty="0"/>
          </a:p>
        </p:txBody>
      </p: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31729</TotalTime>
  <Words>3056</Words>
  <Application>Microsoft Office PowerPoint</Application>
  <PresentationFormat>Произвольный</PresentationFormat>
  <Paragraphs>101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User</cp:lastModifiedBy>
  <cp:revision>1818</cp:revision>
  <dcterms:created xsi:type="dcterms:W3CDTF">2018-10-23T08:09:21Z</dcterms:created>
  <dcterms:modified xsi:type="dcterms:W3CDTF">2023-02-23T09:51:58Z</dcterms:modified>
</cp:coreProperties>
</file>