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20" d="100"/>
          <a:sy n="120" d="100"/>
        </p:scale>
        <p:origin x="-2880" y="-1270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312813" y="4023238"/>
            <a:ext cx="1363427" cy="12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29347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2396" y="13463592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385340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676239" y="21844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386488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5676240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5442973" y="3058057"/>
            <a:ext cx="255120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4298723" y="3050296"/>
            <a:ext cx="253871" cy="11520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549" y="14526502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819366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453064" y="2273028"/>
            <a:ext cx="234939" cy="113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288468" y="1469165"/>
            <a:ext cx="269416" cy="1149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430976" y="1476001"/>
            <a:ext cx="275299" cy="11415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304672" y="2262375"/>
            <a:ext cx="240822" cy="1153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676240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9413188" y="111673"/>
            <a:ext cx="254898" cy="86180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620">
            <a:extLst>
              <a:ext uri="{FF2B5EF4-FFF2-40B4-BE49-F238E27FC236}">
                <a16:creationId xmlns:a16="http://schemas.microsoft.com/office/drawing/2014/main" id="{9E90BACC-4865-4C86-AE54-52968B7D00FD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 rot="5400000">
            <a:off x="21683566" y="2383521"/>
            <a:ext cx="256369" cy="4075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8371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 (с 7го по 19го июня)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1F73AE7-BA57-41B1-892E-BBD073BECB02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>
            <a:off x="26139403" y="4294487"/>
            <a:ext cx="0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3631845" y="5334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4770088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1202961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плана </a:t>
            </a:r>
            <a:r>
              <a:rPr lang="en-US" sz="700" dirty="0"/>
              <a:t>Z</a:t>
            </a:r>
            <a:r>
              <a:rPr lang="ru-RU" sz="700" dirty="0"/>
              <a:t> (Реакция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r>
              <a:rPr lang="ru-RU" sz="700" dirty="0"/>
              <a:t>)</a:t>
            </a:r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12955943" y="4818136"/>
            <a:ext cx="1812517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Популярного фронта</a:t>
            </a:r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6251801" y="53438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7386434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7386434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6251801" y="690549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26251801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5400000">
            <a:off x="23432416" y="4130901"/>
            <a:ext cx="254899" cy="579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50408" y="10161389"/>
            <a:ext cx="273861" cy="46809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 (с 19 по 28 июня)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4540234" y="4642911"/>
            <a:ext cx="246164" cy="1136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>
            <a:off x="15231623" y="5088136"/>
            <a:ext cx="1628" cy="252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5442739" y="3852943"/>
            <a:ext cx="255120" cy="11382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4297239" y="3845650"/>
            <a:ext cx="256369" cy="11515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0623915" y="3752545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0623914" y="454960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 (с 29 июня по 3 июля)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3976276" y="19122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1B9610BC-BEAD-42BE-A81A-905822006B53}"/>
              </a:ext>
            </a:extLst>
          </p:cNvPr>
          <p:cNvSpPr/>
          <p:nvPr/>
        </p:nvSpPr>
        <p:spPr>
          <a:xfrm>
            <a:off x="22180755" y="533573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51080" y="9829131"/>
            <a:ext cx="2790460" cy="1201126"/>
          </a:xfrm>
          <a:prstGeom prst="bentConnector3">
            <a:avLst>
              <a:gd name="adj1" fmla="val 401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7205" y="10149343"/>
            <a:ext cx="2785250" cy="565913"/>
          </a:xfrm>
          <a:prstGeom prst="bentConnector3">
            <a:avLst>
              <a:gd name="adj1" fmla="val 391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9521306" y="216561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MAS-38 </a:t>
            </a:r>
            <a:r>
              <a:rPr lang="ru-RU" sz="700" dirty="0"/>
              <a:t>(пистолет-пулемёт, т.е. +</a:t>
            </a:r>
            <a:r>
              <a:rPr lang="ru-RU" sz="700" dirty="0" err="1"/>
              <a:t>техи</a:t>
            </a:r>
            <a:r>
              <a:rPr lang="ru-RU" sz="700" dirty="0"/>
              <a:t> на </a:t>
            </a:r>
            <a:r>
              <a:rPr lang="ru-RU" sz="700" dirty="0" err="1"/>
              <a:t>доп</a:t>
            </a:r>
            <a:r>
              <a:rPr lang="ru-RU" sz="700" dirty="0"/>
              <a:t>)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2169213" y="168337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3376276" y="183235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9520227" y="183235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13070135" y="199719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</a:t>
            </a: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13070135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14280474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14280473" y="199782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</a:t>
            </a: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296" idx="3"/>
            <a:endCxn id="295" idx="1"/>
          </p:cNvCxnSpPr>
          <p:nvPr/>
        </p:nvCxnSpPr>
        <p:spPr>
          <a:xfrm flipV="1">
            <a:off x="9305561" y="20253398"/>
            <a:ext cx="1349637" cy="1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6206776" y="14546907"/>
            <a:ext cx="202212" cy="7351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14743636" y="205182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13533298" y="205119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14280473" y="2165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14743636" y="213840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14874506" y="224594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14877393" y="18297721"/>
            <a:ext cx="330162" cy="30183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12463002" y="224594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12255978" y="21182166"/>
            <a:ext cx="1947509" cy="607133"/>
          </a:xfrm>
          <a:prstGeom prst="bentConnector3">
            <a:avLst>
              <a:gd name="adj1" fmla="val 859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13389327" y="22729487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12463002" y="232694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12926165" y="229994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16088487" y="199729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15487068" y="216540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16694738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r>
              <a:rPr lang="ru-RU" sz="700" dirty="0"/>
              <a:t>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16088487" y="191018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 (окончание 25 августа 1936)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15487067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16689218" y="203753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15950230" y="213840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16693661" y="216540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16418528" y="209157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15800831" y="22729487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17305609" y="224594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17022364" y="215185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17898990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</a:t>
            </a:r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16855787" y="19337678"/>
            <a:ext cx="1202228" cy="1810503"/>
          </a:xfrm>
          <a:prstGeom prst="bentConnector3">
            <a:avLst>
              <a:gd name="adj1" fmla="val 136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17898989" y="216540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18362152" y="213840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16085383" y="203777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16925615" y="21616329"/>
            <a:ext cx="1075443" cy="610871"/>
          </a:xfrm>
          <a:prstGeom prst="bentConnector3">
            <a:avLst>
              <a:gd name="adj1" fmla="val 12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14502932" y="21624749"/>
            <a:ext cx="1075443" cy="594032"/>
          </a:xfrm>
          <a:prstGeom prst="bentConnector3">
            <a:avLst>
              <a:gd name="adj1" fmla="val 939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15479409" y="18906043"/>
            <a:ext cx="336469" cy="1808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15206799" y="21114044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17300724" y="199719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  <a:p>
            <a:pPr algn="ctr"/>
            <a:r>
              <a:rPr lang="ru-RU" sz="700" dirty="0"/>
              <a:t>(окончание июль 1938) </a:t>
            </a:r>
          </a:p>
          <a:p>
            <a:pPr algn="ctr"/>
            <a:r>
              <a:rPr lang="ru-RU" sz="100" dirty="0" err="1"/>
              <a:t>Техническо</a:t>
            </a:r>
            <a:r>
              <a:rPr lang="ru-RU" sz="100" dirty="0"/>
              <a:t> -промышленное управление (ДТИ), иногда также называемое Техническо-промышленным воздушным управлением (ДТИА), — структура, созданная в Министерстве авиации незадолго до Второй мировой войны . Он отвечает за организацию и управление исследованиями прототипов , контроль за массовым производством техники и подготовку «промышленной мобилизации», не делая различия между гражданскими и военными проектами.</a:t>
            </a:r>
            <a:endParaRPr lang="ru-RU" sz="700" dirty="0"/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16992687" y="19200778"/>
            <a:ext cx="330162" cy="1212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18508395" y="199719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19105585" y="208440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20318742" y="208383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 (сентябрь 1939)</a:t>
            </a:r>
          </a:p>
          <a:p>
            <a:pPr algn="ctr"/>
            <a:r>
              <a:rPr lang="ru-RU" sz="100" dirty="0"/>
              <a:t>План обучения, принятый в 1938 году, предусматривает подготовку 4400 летных экипажей, 11400 механиков всех специальностей и 2100 техников для пополнения личного состава под флагами. Число авиационных школ увеличилось с 3 в начале 1938 года до 15 </a:t>
            </a:r>
            <a:r>
              <a:rPr lang="ru-RU" sz="100" dirty="0" err="1"/>
              <a:t>всентябрь</a:t>
            </a:r>
            <a:r>
              <a:rPr lang="ru-RU" sz="100" dirty="0"/>
              <a:t> 1939 г.. Эти усилия остаются недостаточными, </a:t>
            </a:r>
            <a:r>
              <a:rPr lang="ru-RU" sz="100" dirty="0" err="1"/>
              <a:t>посколькусентябрь</a:t>
            </a:r>
            <a:r>
              <a:rPr lang="ru-RU" sz="100" dirty="0"/>
              <a:t> 1939 </a:t>
            </a:r>
            <a:r>
              <a:rPr lang="ru-RU" sz="100" dirty="0" err="1"/>
              <a:t>г.На</a:t>
            </a:r>
            <a:r>
              <a:rPr lang="ru-RU" sz="100" dirty="0"/>
              <a:t> вооружении находятся 1940 летных офицеров и 1928 летных унтер-офицеров, что составляет едва половину ожидаемого числа. Обучение персонала также остается ниже потребностей до тех пор, </a:t>
            </a:r>
            <a:r>
              <a:rPr lang="ru-RU" sz="100" dirty="0" err="1"/>
              <a:t>покаМай</a:t>
            </a:r>
            <a:r>
              <a:rPr lang="ru-RU" sz="100" dirty="0"/>
              <a:t> 1940 </a:t>
            </a:r>
            <a:r>
              <a:rPr lang="ru-RU" sz="100" dirty="0" err="1"/>
              <a:t>г..В</a:t>
            </a:r>
            <a:r>
              <a:rPr lang="ru-RU" sz="100" dirty="0"/>
              <a:t> г. открыт Центр охотничьего обучения (CIC ) .сентябрь 1939 г., на территории авиабазы ​​122 Шартр-</a:t>
            </a:r>
            <a:r>
              <a:rPr lang="ru-RU" sz="100" dirty="0" err="1"/>
              <a:t>Шамполь</a:t>
            </a:r>
            <a:r>
              <a:rPr lang="ru-RU" sz="100" dirty="0"/>
              <a:t> .</a:t>
            </a:r>
            <a:endParaRPr lang="ru-RU" sz="7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19712648" y="199719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ВВС(сентябрь 1939)</a:t>
            </a:r>
          </a:p>
          <a:p>
            <a:pPr algn="ctr"/>
            <a:r>
              <a:rPr lang="ru-RU" sz="100" dirty="0"/>
              <a:t>В организации ВВС имеется множество </a:t>
            </a:r>
            <a:r>
              <a:rPr lang="ru-RU" sz="100" dirty="0" err="1"/>
              <a:t>недостатков.Генеральный</a:t>
            </a:r>
            <a:r>
              <a:rPr lang="ru-RU" sz="100" dirty="0"/>
              <a:t> штаб армии (GQG) удален </a:t>
            </a:r>
            <a:r>
              <a:rPr lang="ru-RU" sz="100" dirty="0" err="1"/>
              <a:t>всентябрь</a:t>
            </a:r>
            <a:r>
              <a:rPr lang="ru-RU" sz="100" dirty="0"/>
              <a:t> 1939 </a:t>
            </a:r>
            <a:r>
              <a:rPr lang="ru-RU" sz="100" dirty="0" err="1"/>
              <a:t>г.командование</a:t>
            </a:r>
            <a:r>
              <a:rPr lang="ru-RU" sz="100" dirty="0"/>
              <a:t> воздушными силами сухопутных армий и авиационное командование, связанное с группами сухопутных армий. Все это было заменено двумя зонами воздушных операций (ZOA) «Север» и «Восток», связанными с группами армий на северо-востоке, что позволяет упростить и более адаптировать операции и ограничить рассредоточение сил.</a:t>
            </a:r>
            <a:endParaRPr lang="ru-RU" sz="7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19712648" y="216540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17596523" y="18596943"/>
            <a:ext cx="330162" cy="2419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18198649" y="17994816"/>
            <a:ext cx="330162" cy="3624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19706248" y="203744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20315651" y="203721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20175811" y="205119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2169212" y="175813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267392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Кагуляров?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423005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564560" y="273072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13148373" y="15698538"/>
            <a:ext cx="238295" cy="65682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4583340" y="183235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2168748" y="183235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 </a:t>
            </a:r>
            <a:r>
              <a:rPr lang="ru-RU" sz="500" dirty="0"/>
              <a:t>(1 октября)</a:t>
            </a:r>
            <a:endParaRPr lang="ru-RU" sz="700" dirty="0"/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2632375" y="17373730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 (28 августа)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9520227" y="191168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3738333" y="17015351"/>
            <a:ext cx="202213" cy="24141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>
            <a:off x="9983390" y="18863521"/>
            <a:ext cx="0" cy="2533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3134801" y="17618883"/>
            <a:ext cx="202213" cy="1207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2631911" y="18121309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 </a:t>
            </a:r>
            <a:r>
              <a:rPr lang="ru-RU" sz="200" dirty="0"/>
              <a:t>(5 февраля : « Налоговая справедливость », проект налоговой реформы Коммунистической партии , публикуется в журнале «</a:t>
            </a:r>
            <a:r>
              <a:rPr lang="ru-RU" sz="200" dirty="0" err="1"/>
              <a:t>Юманите</a:t>
            </a:r>
            <a:r>
              <a:rPr lang="ru-RU" sz="200" dirty="0"/>
              <a:t>» ; он рекомендует ввести общий подоходный налог с подоходным налогом от 100 000 франков и специальным налогом на прибыль корпораций [ 4 ])</a:t>
            </a:r>
            <a:endParaRPr lang="ru-RU" sz="7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27278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гражданской промышленности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8743327" y="61307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предложения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3035187" y="17718497"/>
            <a:ext cx="1001441" cy="1807064"/>
          </a:xfrm>
          <a:prstGeom prst="bentConnector3">
            <a:avLst>
              <a:gd name="adj1" fmla="val 96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601059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 (31 декабрь 1936)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17337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71232" y="6222918"/>
            <a:ext cx="241672" cy="11443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8630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права женщин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 </a:t>
            </a:r>
            <a:r>
              <a:rPr lang="ru-RU" sz="400" dirty="0"/>
              <a:t>Соблюдение права женщин на труд.)</a:t>
            </a:r>
            <a:endParaRPr lang="ru-RU" sz="700" dirty="0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 </a:t>
            </a:r>
            <a:r>
              <a:rPr lang="ru-RU" sz="100" dirty="0"/>
              <a:t>(а) Отмена каторжных законов и чрезвычайных декретов, ограничивающих свободу </a:t>
            </a:r>
            <a:r>
              <a:rPr lang="ru-RU" sz="100" dirty="0" err="1"/>
              <a:t>мнений.б</a:t>
            </a:r>
            <a:r>
              <a:rPr lang="ru-RU" sz="100" dirty="0"/>
              <a:t>) Реорганизация печати посредством законодательных мероприятий с целью:(1) Обеспечить действительные меры против клеветы и шантажа.(2) Обеспечить газетам нормальные условия существования с тем, чтобы обязать их указывать источники своих средств, упразднить частную монополию на торговую рекламу, устранить возможность скандальных злоупотреблений с финансовой рекламой и, наконец, помешать созданию трестов </a:t>
            </a:r>
            <a:r>
              <a:rPr lang="ru-RU" sz="100" dirty="0" err="1"/>
              <a:t>печати.в</a:t>
            </a:r>
            <a:r>
              <a:rPr lang="ru-RU" sz="100" dirty="0"/>
              <a:t>) Организация государственной радиопередачи с целью обеспечить точность информации и равенство политических и социальных организаций перед микрофоном.)</a:t>
            </a:r>
            <a:endParaRPr lang="ru-RU" sz="700" dirty="0"/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 </a:t>
            </a:r>
            <a:r>
              <a:rPr lang="ru-RU" sz="200" dirty="0"/>
              <a:t>(Пересмотр военных заказов в связи с национализацией военной </a:t>
            </a:r>
            <a:r>
              <a:rPr lang="ru-RU" sz="200" dirty="0" err="1"/>
              <a:t>промышленности.Преследование</a:t>
            </a:r>
            <a:r>
              <a:rPr lang="ru-RU" sz="200" dirty="0"/>
              <a:t> расточительной траты средств гражданскими и военными административными </a:t>
            </a:r>
            <a:r>
              <a:rPr lang="ru-RU" sz="200" dirty="0" err="1"/>
              <a:t>органами.Создание</a:t>
            </a:r>
            <a:r>
              <a:rPr lang="ru-RU" sz="200" dirty="0"/>
              <a:t> военной пенсионной кассы.) </a:t>
            </a:r>
            <a:endParaRPr lang="ru-RU" sz="700" dirty="0"/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3514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 </a:t>
            </a:r>
            <a:r>
              <a:rPr lang="ru-RU" sz="200" dirty="0"/>
              <a:t>Борьба с сокрытием размеров движимого имущества, установление с этой целью фискальных паспортов, вотируемых палатами, сопровождая эту меру налоговой </a:t>
            </a:r>
            <a:r>
              <a:rPr lang="ru-RU" sz="200" dirty="0" err="1"/>
              <a:t>амнистией.Контроль</a:t>
            </a:r>
            <a:r>
              <a:rPr lang="ru-RU" sz="200" dirty="0"/>
              <a:t> над экспортом капиталов и преследование сокрытия капиталов самыми суровыми мерами вплоть до конфискации скрытых ценностей за границей или соответствующих ценностей во Франции.</a:t>
            </a:r>
            <a:endParaRPr lang="ru-RU" sz="700" dirty="0"/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1585" y="8582425"/>
            <a:ext cx="231607" cy="114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595">
            <a:extLst>
              <a:ext uri="{FF2B5EF4-FFF2-40B4-BE49-F238E27FC236}">
                <a16:creationId xmlns:a16="http://schemas.microsoft.com/office/drawing/2014/main" id="{117A07A5-D399-4B08-B7B4-79EAAC63B899}"/>
              </a:ext>
            </a:extLst>
          </p:cNvPr>
          <p:cNvCxnSpPr>
            <a:cxnSpLocks/>
            <a:stCxn id="249" idx="2"/>
            <a:endCxn id="250" idx="0"/>
          </p:cNvCxnSpPr>
          <p:nvPr/>
        </p:nvCxnSpPr>
        <p:spPr>
          <a:xfrm rot="16200000" flipH="1">
            <a:off x="20684696" y="7693929"/>
            <a:ext cx="1041609" cy="569881"/>
          </a:xfrm>
          <a:prstGeom prst="bentConnector3">
            <a:avLst>
              <a:gd name="adj1" fmla="val 1106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6691" y="7007829"/>
            <a:ext cx="249452" cy="11456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Соединительная линия уступом 595">
            <a:extLst>
              <a:ext uri="{FF2B5EF4-FFF2-40B4-BE49-F238E27FC236}">
                <a16:creationId xmlns:a16="http://schemas.microsoft.com/office/drawing/2014/main" id="{56CE7F1F-BDDA-4A37-A68A-20B52E401902}"/>
              </a:ext>
            </a:extLst>
          </p:cNvPr>
          <p:cNvCxnSpPr>
            <a:cxnSpLocks/>
            <a:stCxn id="265" idx="2"/>
            <a:endCxn id="250" idx="0"/>
          </p:cNvCxnSpPr>
          <p:nvPr/>
        </p:nvCxnSpPr>
        <p:spPr>
          <a:xfrm rot="5400000">
            <a:off x="21255449" y="7690901"/>
            <a:ext cx="1043767" cy="573781"/>
          </a:xfrm>
          <a:prstGeom prst="bentConnector3">
            <a:avLst>
              <a:gd name="adj1" fmla="val 1175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5400000">
            <a:off x="21938057" y="7579193"/>
            <a:ext cx="249451" cy="288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 </a:t>
            </a:r>
            <a:r>
              <a:rPr lang="ru-RU" sz="200" dirty="0"/>
              <a:t>(Международное сотрудничество в рамках Лиги наций с целью обеспечить коллективную безопасность посредством определения агрессора и автоматического и солидарного применения санкций в случае агрессии.)</a:t>
            </a:r>
            <a:endParaRPr lang="ru-RU" sz="7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 </a:t>
            </a:r>
            <a:r>
              <a:rPr lang="ru-RU" sz="300" dirty="0"/>
              <a:t>(Распространение, в особенности в Восточной и Центральной Европе, системы пактов, открытых для всех, согласно принципам франко-советского договора.)</a:t>
            </a:r>
            <a:endParaRPr lang="ru-RU" sz="700" dirty="0"/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5706" y="7684423"/>
            <a:ext cx="1038556" cy="581525"/>
          </a:xfrm>
          <a:prstGeom prst="bentConnector3">
            <a:avLst>
              <a:gd name="adj1" fmla="val 121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1019" y="8581754"/>
            <a:ext cx="242019" cy="11474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«Ла </a:t>
            </a:r>
            <a:r>
              <a:rPr lang="ru-RU" sz="700" dirty="0" err="1"/>
              <a:t>Кагул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2" idx="3"/>
            <a:endCxn id="151" idx="1"/>
          </p:cNvCxnSpPr>
          <p:nvPr/>
        </p:nvCxnSpPr>
        <p:spPr>
          <a:xfrm flipV="1">
            <a:off x="26602565" y="4022545"/>
            <a:ext cx="4021350" cy="1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</a:t>
            </a:r>
            <a:r>
              <a:rPr lang="ru-RU" sz="700" dirty="0" err="1"/>
              <a:t>Шогана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3976275" y="19983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4439438" y="19662750"/>
            <a:ext cx="1" cy="3206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2731301" y="19122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 (19 октября 1939) </a:t>
            </a:r>
            <a:r>
              <a:rPr lang="ru-RU" sz="100" dirty="0" err="1"/>
              <a:t>Национа́льный</a:t>
            </a:r>
            <a:r>
              <a:rPr lang="ru-RU" sz="100" dirty="0"/>
              <a:t> центр </a:t>
            </a:r>
            <a:r>
              <a:rPr lang="ru-RU" sz="100" dirty="0" err="1"/>
              <a:t>нау́чных</a:t>
            </a:r>
            <a:r>
              <a:rPr lang="ru-RU" sz="100" dirty="0"/>
              <a:t> </a:t>
            </a:r>
            <a:r>
              <a:rPr lang="ru-RU" sz="100" dirty="0" err="1"/>
              <a:t>иссле́дований</a:t>
            </a:r>
            <a:r>
              <a:rPr lang="ru-RU" sz="100" dirty="0"/>
              <a:t> (НЦНИ, фр. </a:t>
            </a:r>
            <a:r>
              <a:rPr lang="ru-RU" sz="100" dirty="0" err="1"/>
              <a:t>Centre</a:t>
            </a:r>
            <a:r>
              <a:rPr lang="ru-RU" sz="100" dirty="0"/>
              <a:t> </a:t>
            </a:r>
            <a:r>
              <a:rPr lang="ru-RU" sz="100" dirty="0" err="1"/>
              <a:t>National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, CNRS) — ведущее государственное научное учреждение </a:t>
            </a:r>
            <a:r>
              <a:rPr lang="ru-RU" sz="100" dirty="0" err="1"/>
              <a:t>Франции.CNRS</a:t>
            </a:r>
            <a:r>
              <a:rPr lang="ru-RU" sz="100" dirty="0"/>
              <a:t> является крупнейшим французским научно-исследовательским учреждением, объединяет государственные организации Франции, специализирующиеся в области прикладных и фундаментальных исследований, и координирует их деятельность на национальном уровне. Находится под административным надзором Министерства высшего образования и научных исследований (</a:t>
            </a:r>
            <a:r>
              <a:rPr lang="ru-RU" sz="100" dirty="0" err="1"/>
              <a:t>Ministère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l’Enseignement</a:t>
            </a:r>
            <a:r>
              <a:rPr lang="ru-RU" sz="100" dirty="0"/>
              <a:t> </a:t>
            </a:r>
            <a:r>
              <a:rPr lang="ru-RU" sz="100" dirty="0" err="1"/>
              <a:t>supérieur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). Тип организации определяется как «общественное учреждение научно-технологического характера» (</a:t>
            </a:r>
            <a:r>
              <a:rPr lang="ru-RU" sz="100" dirty="0" err="1"/>
              <a:t>établissement</a:t>
            </a:r>
            <a:r>
              <a:rPr lang="ru-RU" sz="100" dirty="0"/>
              <a:t> </a:t>
            </a:r>
            <a:r>
              <a:rPr lang="ru-RU" sz="100" dirty="0" err="1"/>
              <a:t>public</a:t>
            </a:r>
            <a:r>
              <a:rPr lang="ru-RU" sz="100" dirty="0"/>
              <a:t> à </a:t>
            </a:r>
            <a:r>
              <a:rPr lang="ru-RU" sz="100" dirty="0" err="1"/>
              <a:t>caractère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technologique</a:t>
            </a:r>
            <a:r>
              <a:rPr lang="ru-RU" sz="100" dirty="0"/>
              <a:t>; сокращённо EPST).Центр основан в 1939 году физиком</a:t>
            </a:r>
            <a:endParaRPr lang="ru-RU" sz="700" dirty="0"/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>
            <a:off x="21490441" y="9039675"/>
            <a:ext cx="7867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</a:t>
            </a:r>
            <a:r>
              <a:rPr lang="ru-RU" sz="100" dirty="0"/>
              <a:t>Совет министров принимает пять либеральных экономических мер; свободное обращение золота, создание комиссии из четырех членов ( Эмиль </a:t>
            </a:r>
            <a:r>
              <a:rPr lang="ru-RU" sz="100" dirty="0" err="1"/>
              <a:t>Лабери</a:t>
            </a:r>
            <a:r>
              <a:rPr lang="ru-RU" sz="100" dirty="0"/>
              <a:t> , Жак </a:t>
            </a:r>
            <a:r>
              <a:rPr lang="ru-RU" sz="100" dirty="0" err="1"/>
              <a:t>Рюфф</a:t>
            </a:r>
            <a:r>
              <a:rPr lang="ru-RU" sz="100" dirty="0"/>
              <a:t> , Поль </a:t>
            </a:r>
            <a:r>
              <a:rPr lang="ru-RU" sz="100" dirty="0" err="1"/>
              <a:t>Бодуэн</a:t>
            </a:r>
            <a:r>
              <a:rPr lang="ru-RU" sz="100" dirty="0"/>
              <a:t> , Шарль </a:t>
            </a:r>
            <a:r>
              <a:rPr lang="ru-RU" sz="100" dirty="0" err="1"/>
              <a:t>Рист</a:t>
            </a:r>
            <a:r>
              <a:rPr lang="ru-RU" sz="100" dirty="0"/>
              <a:t> ), ответственных за управление фондом валютного выравнивания, изменение ритма некоторых инвестиционных расходов и запуск кредита национальной обороны [ 8 ] . Правительство отказывается от очередной девальвации франка (отказ депутатов-коммунистов) и от установления валютного контроля, необходимого для борьбы с бегством капитала (отказ депутатов-радикалов).</a:t>
            </a:r>
            <a:endParaRPr lang="ru-RU" sz="700" dirty="0"/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1470" y="9546483"/>
            <a:ext cx="21928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Соединительная линия уступом 620">
            <a:extLst>
              <a:ext uri="{FF2B5EF4-FFF2-40B4-BE49-F238E27FC236}">
                <a16:creationId xmlns:a16="http://schemas.microsoft.com/office/drawing/2014/main" id="{D7DE6A74-DFAC-43F8-A299-5F879BC5A3D3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620">
            <a:extLst>
              <a:ext uri="{FF2B5EF4-FFF2-40B4-BE49-F238E27FC236}">
                <a16:creationId xmlns:a16="http://schemas.microsoft.com/office/drawing/2014/main" id="{C1AF5165-80FA-44C4-8382-F98E255968DE}"/>
              </a:ext>
            </a:extLst>
          </p:cNvPr>
          <p:cNvCxnSpPr>
            <a:cxnSpLocks/>
            <a:stCxn id="250" idx="2"/>
            <a:endCxn id="255" idx="0"/>
          </p:cNvCxnSpPr>
          <p:nvPr/>
        </p:nvCxnSpPr>
        <p:spPr>
          <a:xfrm rot="16200000" flipH="1">
            <a:off x="21948229" y="8581886"/>
            <a:ext cx="237901" cy="11534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04229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 (26 сентября 1939) </a:t>
            </a:r>
            <a:r>
              <a:rPr lang="ru-RU" sz="100" dirty="0"/>
              <a:t>(Более того, отметив существование советско-германского пакта от 23 августа 1939 года и советское вторжение в Польшу совместно с нацистами, он принял меры против Французской коммунистической партии (ФКП), которую правительство считало организацией, способной предать: коммунистическая пресса была объявлена ​​вне закона декретом от 26 августа 1939 года о запрете публикации </a:t>
            </a:r>
            <a:r>
              <a:rPr lang="ru-RU" sz="100" dirty="0" err="1"/>
              <a:t>L'Humanité</a:t>
            </a:r>
            <a:r>
              <a:rPr lang="ru-RU" sz="100" dirty="0"/>
              <a:t> , затем французская коммунистическая партия была распущена и запрещена 26 сентября 1939 года также декретом, и, наконец, избранные представители коммунистов были лишены своих мандатов декрет-закон от 26 ноября 1939 года.)</a:t>
            </a:r>
            <a:endParaRPr lang="ru-RU" sz="700" dirty="0"/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76845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4079" y="9660712"/>
            <a:ext cx="254373" cy="5659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4499" y="8982567"/>
            <a:ext cx="1031180" cy="1145394"/>
          </a:xfrm>
          <a:prstGeom prst="bentConnector3">
            <a:avLst>
              <a:gd name="adj1" fmla="val 995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2804382" y="769956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правыми партиями </a:t>
            </a:r>
            <a:br>
              <a:rPr lang="ru-RU" sz="700" dirty="0"/>
            </a:br>
            <a:r>
              <a:rPr lang="ru-RU" sz="200" dirty="0"/>
              <a:t>(Окончательное поражение Народного фронта произошло в </a:t>
            </a:r>
            <a:r>
              <a:rPr lang="ru-RU" sz="200" dirty="0" err="1"/>
              <a:t>сентябре.декабрь</a:t>
            </a:r>
            <a:r>
              <a:rPr lang="ru-RU" sz="200" dirty="0"/>
              <a:t> 1938 </a:t>
            </a:r>
            <a:r>
              <a:rPr lang="ru-RU" sz="200" dirty="0" err="1"/>
              <a:t>г.с</a:t>
            </a:r>
            <a:r>
              <a:rPr lang="ru-RU" sz="200" dirty="0"/>
              <a:t> приходом к власти Эдуарда Даладье , который объединился с правыми, а не с </a:t>
            </a:r>
            <a:r>
              <a:rPr lang="ru-RU" sz="200" dirty="0" err="1"/>
              <a:t>СФИО.Очень</a:t>
            </a:r>
            <a:r>
              <a:rPr lang="ru-RU" sz="200" dirty="0"/>
              <a:t> привязанная к частной собственности и секуляризму , сторонница таможенного режима свободной торговли, она стала промежуточной партией между левыми и правыми , способной вступить в союз с социалистами или консерваторами в зависимости от обстоятельств.)</a:t>
            </a:r>
            <a:endParaRPr lang="ru-RU" sz="700" dirty="0"/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325" idx="2"/>
            <a:endCxn id="292" idx="0"/>
          </p:cNvCxnSpPr>
          <p:nvPr/>
        </p:nvCxnSpPr>
        <p:spPr>
          <a:xfrm flipH="1">
            <a:off x="23267392" y="8239565"/>
            <a:ext cx="153" cy="183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2804229" y="613948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3383710" y="691197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r>
              <a:rPr lang="ru-RU" sz="700" dirty="0"/>
              <a:t> </a:t>
            </a:r>
            <a:r>
              <a:rPr lang="ru-RU" sz="100" dirty="0"/>
              <a:t>(Несмотря на столкновения с ведущими политиками, </a:t>
            </a:r>
            <a:r>
              <a:rPr lang="ru-RU" sz="100" dirty="0" err="1"/>
              <a:t>Рейно</a:t>
            </a:r>
            <a:r>
              <a:rPr lang="ru-RU" sz="100" dirty="0"/>
              <a:t> мечтал занять должность министра финансов. Он был сторонником радикально-либеральной экономической политики, которая, по его мнению, позволила бы вывести французскую экономику из застоя. Он предлагал отказаться от избыточной государственной регулировки, в том числе отказаться от 40-часовой рабочей недели[7]. Понятие «дерегуляция» было очень популярным среди французских предпринимателей, и </a:t>
            </a:r>
            <a:r>
              <a:rPr lang="ru-RU" sz="100" dirty="0" err="1"/>
              <a:t>Рейно</a:t>
            </a:r>
            <a:r>
              <a:rPr lang="ru-RU" sz="100" dirty="0"/>
              <a:t> считал, что дерегуляция — лучший способ для Франции вернуть доверие инвесторов. Правительство Л. Блюма пало в 1938 году в результате попыток Блюма расширить регулирующие полномочия правительства; во Франции созрела широкая поддержка альтернативных подходов, подобных тому, сторонником которого был </a:t>
            </a:r>
            <a:r>
              <a:rPr lang="ru-RU" sz="100" dirty="0" err="1"/>
              <a:t>Рейно.Поль</a:t>
            </a:r>
            <a:r>
              <a:rPr lang="ru-RU" sz="100" dirty="0"/>
              <a:t> </a:t>
            </a:r>
            <a:r>
              <a:rPr lang="ru-RU" sz="100" dirty="0" err="1"/>
              <a:t>Маршандо</a:t>
            </a:r>
            <a:r>
              <a:rPr lang="ru-RU" sz="100" dirty="0"/>
              <a:t>, которого Даладье первоначально назначил министром финансов, предложил умеренную программу экономических реформ, которая не удовлетворила Даладье. </a:t>
            </a:r>
            <a:r>
              <a:rPr lang="ru-RU" sz="100" dirty="0" err="1"/>
              <a:t>Рейно</a:t>
            </a:r>
            <a:r>
              <a:rPr lang="ru-RU" sz="100" dirty="0"/>
              <a:t> и Даладье обменялись министерскими портфелями, в результате чего </a:t>
            </a:r>
            <a:r>
              <a:rPr lang="ru-RU" sz="100" dirty="0" err="1"/>
              <a:t>Рейно</a:t>
            </a:r>
            <a:r>
              <a:rPr lang="ru-RU" sz="100" dirty="0"/>
              <a:t> удачно осуществил свои радикальные либеральные экономические реформы. Благодаря успеху реформ правительство выдержало кратковременное жёсткое противостояние с оппозицией. </a:t>
            </a:r>
            <a:r>
              <a:rPr lang="ru-RU" sz="100" dirty="0" err="1"/>
              <a:t>Рейно</a:t>
            </a:r>
            <a:r>
              <a:rPr lang="ru-RU" sz="100" dirty="0"/>
              <a:t> обратился напрямую к деловому миру Франции: «Мы живём в капиталистической системе. Чтобы она функционировала, мы должны соблюдать законы. Есть законы прибыли, индивидуального риска, свободных рынков и роста через конкуренцию»[8].Реформы </a:t>
            </a:r>
            <a:r>
              <a:rPr lang="ru-RU" sz="100" dirty="0" err="1"/>
              <a:t>Рейно</a:t>
            </a:r>
            <a:r>
              <a:rPr lang="ru-RU" sz="100" dirty="0"/>
              <a:t> оказались исключительно успешными; была внедрена программа строгой экономии (хотя расходы на вооружение не были сокращены), в связи с чем французские запасы возросли с 37 млрд франков в сентябре 1938 г. до 48 млрд франков год спустя, накануне войны. Более важен тот факт, что промышленное производство Франции подскочило от 76 % до 100 % (за эталон принят уровень 1929 г.) с октября 1938 по май 1939 года[9]. К началу войны, однако, </a:t>
            </a:r>
            <a:r>
              <a:rPr lang="ru-RU" sz="100" dirty="0" err="1"/>
              <a:t>Рейно</a:t>
            </a:r>
            <a:r>
              <a:rPr lang="ru-RU" sz="100" dirty="0"/>
              <a:t> не стремился добиться роста французской экономики любой ценой; он считал, что излишний прирост расходов перед войной сыграет пагубную роль для французской экономики.)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3383710" y="53343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 </a:t>
            </a:r>
            <a:r>
              <a:rPr lang="ru-RU" sz="2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800" dirty="0"/>
          </a:p>
        </p:txBody>
      </p:sp>
      <p:cxnSp>
        <p:nvCxnSpPr>
          <p:cNvPr id="342" name="Соединительная линия уступом 620">
            <a:extLst>
              <a:ext uri="{FF2B5EF4-FFF2-40B4-BE49-F238E27FC236}">
                <a16:creationId xmlns:a16="http://schemas.microsoft.com/office/drawing/2014/main" id="{AAA93477-EE0A-418B-B2F0-57D36BD451FE}"/>
              </a:ext>
            </a:extLst>
          </p:cNvPr>
          <p:cNvCxnSpPr>
            <a:cxnSpLocks/>
            <a:stCxn id="133" idx="2"/>
            <a:endCxn id="174" idx="0"/>
          </p:cNvCxnSpPr>
          <p:nvPr/>
        </p:nvCxnSpPr>
        <p:spPr>
          <a:xfrm rot="5400000">
            <a:off x="22833202" y="4898854"/>
            <a:ext cx="247594" cy="626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60AFE74-C094-431C-B59B-9475B2D0CB89}"/>
              </a:ext>
            </a:extLst>
          </p:cNvPr>
          <p:cNvCxnSpPr>
            <a:cxnSpLocks/>
            <a:stCxn id="338" idx="2"/>
            <a:endCxn id="325" idx="0"/>
          </p:cNvCxnSpPr>
          <p:nvPr/>
        </p:nvCxnSpPr>
        <p:spPr>
          <a:xfrm>
            <a:off x="23267392" y="6679486"/>
            <a:ext cx="153" cy="1020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341" idx="0"/>
          </p:cNvCxnSpPr>
          <p:nvPr/>
        </p:nvCxnSpPr>
        <p:spPr>
          <a:xfrm rot="16200000" flipH="1">
            <a:off x="23435395" y="4922821"/>
            <a:ext cx="246163" cy="576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>
            <a:extLst>
              <a:ext uri="{FF2B5EF4-FFF2-40B4-BE49-F238E27FC236}">
                <a16:creationId xmlns:a16="http://schemas.microsoft.com/office/drawing/2014/main" id="{BAAA2F89-91A6-4DB2-AA17-EEC23CC98086}"/>
              </a:ext>
            </a:extLst>
          </p:cNvPr>
          <p:cNvCxnSpPr>
            <a:cxnSpLocks/>
            <a:stCxn id="133" idx="2"/>
            <a:endCxn id="338" idx="0"/>
          </p:cNvCxnSpPr>
          <p:nvPr/>
        </p:nvCxnSpPr>
        <p:spPr>
          <a:xfrm flipH="1">
            <a:off x="23267392" y="5088137"/>
            <a:ext cx="2687" cy="1051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>
            <a:extLst>
              <a:ext uri="{FF2B5EF4-FFF2-40B4-BE49-F238E27FC236}">
                <a16:creationId xmlns:a16="http://schemas.microsoft.com/office/drawing/2014/main" id="{CD91A577-6B59-420D-AE2C-A596614BEB27}"/>
              </a:ext>
            </a:extLst>
          </p:cNvPr>
          <p:cNvCxnSpPr>
            <a:cxnSpLocks/>
            <a:stCxn id="341" idx="2"/>
            <a:endCxn id="339" idx="0"/>
          </p:cNvCxnSpPr>
          <p:nvPr/>
        </p:nvCxnSpPr>
        <p:spPr>
          <a:xfrm>
            <a:off x="23846873" y="5874300"/>
            <a:ext cx="0" cy="10376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07110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</a:t>
            </a:r>
            <a:br>
              <a:rPr lang="ru-RU" sz="700" dirty="0"/>
            </a:br>
            <a:r>
              <a:rPr lang="ru-RU" sz="200" dirty="0"/>
              <a:t>Французские правые занимали двойственную позицию по отношению к войне в конце 1939 — начале 1940 гг., считая более значительной угрозой СССР[10]. Зимняя война между СССР и Финляндией в значительной мере сняла эту проблему; Даладье отказался послать помощь финнам, в то время как война с Германией продолжилась. Известие о советско-финском перемирии в марте 1940 г. заставило </a:t>
            </a:r>
            <a:r>
              <a:rPr lang="ru-RU" sz="200" dirty="0" err="1"/>
              <a:t>Фландена</a:t>
            </a:r>
            <a:r>
              <a:rPr lang="ru-RU" sz="200" dirty="0"/>
              <a:t> и Лаваля провести тайные заседания законодательного органа, который денонсировал действия Даладье; правительство пало 19 марта. Через два дня </a:t>
            </a:r>
            <a:r>
              <a:rPr lang="ru-RU" sz="200" dirty="0" err="1"/>
              <a:t>Рейно</a:t>
            </a:r>
            <a:r>
              <a:rPr lang="ru-RU" sz="200" dirty="0"/>
              <a:t> был назначен премьер-министром Франции.</a:t>
            </a:r>
            <a:endParaRPr lang="ru-RU" sz="700" dirty="0"/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67392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620">
            <a:extLst>
              <a:ext uri="{FF2B5EF4-FFF2-40B4-BE49-F238E27FC236}">
                <a16:creationId xmlns:a16="http://schemas.microsoft.com/office/drawing/2014/main" id="{B2F3393A-0BEF-40DB-9FE6-7E8E498FE346}"/>
              </a:ext>
            </a:extLst>
          </p:cNvPr>
          <p:cNvCxnSpPr>
            <a:cxnSpLocks/>
            <a:stCxn id="135" idx="2"/>
            <a:endCxn id="252" idx="0"/>
          </p:cNvCxnSpPr>
          <p:nvPr/>
        </p:nvCxnSpPr>
        <p:spPr>
          <a:xfrm rot="5400000">
            <a:off x="18969588" y="5326509"/>
            <a:ext cx="1041162" cy="567358"/>
          </a:xfrm>
          <a:prstGeom prst="bentConnector3">
            <a:avLst>
              <a:gd name="adj1" fmla="val 117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7033834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 (ЧС, Румыния и Югославия)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16200000" flipH="1">
            <a:off x="17099313" y="8096778"/>
            <a:ext cx="248199" cy="5471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31907" y="771145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 (пригласить Польшу)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3" idx="2"/>
            <a:endCxn id="402" idx="0"/>
          </p:cNvCxnSpPr>
          <p:nvPr/>
        </p:nvCxnSpPr>
        <p:spPr>
          <a:xfrm rot="16200000" flipH="1">
            <a:off x="17669803" y="7286189"/>
            <a:ext cx="262922" cy="5876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88" idx="2"/>
            <a:endCxn id="402" idx="0"/>
          </p:cNvCxnSpPr>
          <p:nvPr/>
        </p:nvCxnSpPr>
        <p:spPr>
          <a:xfrm rot="5400000">
            <a:off x="18234842" y="7305722"/>
            <a:ext cx="265963" cy="5455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4910" y="849119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6467" y="8081172"/>
            <a:ext cx="251631" cy="5684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 стрелкой 423">
            <a:extLst>
              <a:ext uri="{FF2B5EF4-FFF2-40B4-BE49-F238E27FC236}">
                <a16:creationId xmlns:a16="http://schemas.microsoft.com/office/drawing/2014/main" id="{8437B75C-373A-4544-B76C-099D875C0849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flipH="1">
            <a:off x="17496996" y="9034463"/>
            <a:ext cx="1" cy="244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6486504" y="61307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</a:t>
            </a:r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7098754" y="5727191"/>
            <a:ext cx="254492" cy="5526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5908331" y="534257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cxnSp>
        <p:nvCxnSpPr>
          <p:cNvPr id="441" name="Соединительная линия уступом 620">
            <a:extLst>
              <a:ext uri="{FF2B5EF4-FFF2-40B4-BE49-F238E27FC236}">
                <a16:creationId xmlns:a16="http://schemas.microsoft.com/office/drawing/2014/main" id="{DB0D75BB-69A6-4D6F-A825-7B92884BEE6C}"/>
              </a:ext>
            </a:extLst>
          </p:cNvPr>
          <p:cNvCxnSpPr>
            <a:cxnSpLocks/>
            <a:stCxn id="136" idx="2"/>
            <a:endCxn id="431" idx="0"/>
          </p:cNvCxnSpPr>
          <p:nvPr/>
        </p:nvCxnSpPr>
        <p:spPr>
          <a:xfrm rot="16200000" flipH="1">
            <a:off x="15674341" y="4645417"/>
            <a:ext cx="254435" cy="11398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315170" y="533627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09242" y="690549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79743" y="849967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0" name="Соединительная линия уступом 620">
            <a:extLst>
              <a:ext uri="{FF2B5EF4-FFF2-40B4-BE49-F238E27FC236}">
                <a16:creationId xmlns:a16="http://schemas.microsoft.com/office/drawing/2014/main" id="{118C1BA8-26E8-4EE5-B671-7B4C71332D99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 rot="16200000" flipH="1">
            <a:off x="19372086" y="6505172"/>
            <a:ext cx="234723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 rot="16200000" flipH="1">
            <a:off x="18748921" y="6905687"/>
            <a:ext cx="2623397" cy="564573"/>
          </a:xfrm>
          <a:prstGeom prst="bentConnector3">
            <a:avLst>
              <a:gd name="adj1" fmla="val 55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>
            <a:off x="19773848" y="5089607"/>
            <a:ext cx="4485" cy="246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7008E378-8A23-4F95-9657-F91EDC4418D9}"/>
              </a:ext>
            </a:extLst>
          </p:cNvPr>
          <p:cNvSpPr/>
          <p:nvPr/>
        </p:nvSpPr>
        <p:spPr>
          <a:xfrm>
            <a:off x="10655198" y="199833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Петена</a:t>
            </a:r>
            <a:r>
              <a:rPr lang="ru-RU" sz="700" dirty="0"/>
              <a:t> на пост командующего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D29C3B61-191E-4240-9178-FD4F7DD2B517}"/>
              </a:ext>
            </a:extLst>
          </p:cNvPr>
          <p:cNvSpPr/>
          <p:nvPr/>
        </p:nvSpPr>
        <p:spPr>
          <a:xfrm>
            <a:off x="8379236" y="199850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стратегию стационарной обороны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86EFB0A-DB9A-40F6-B9C2-C92AE1B0098F}"/>
              </a:ext>
            </a:extLst>
          </p:cNvPr>
          <p:cNvSpPr/>
          <p:nvPr/>
        </p:nvSpPr>
        <p:spPr>
          <a:xfrm>
            <a:off x="8379236" y="208472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для Мажино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139A4EF-69B9-4A8E-9425-BF985B309E56}"/>
              </a:ext>
            </a:extLst>
          </p:cNvPr>
          <p:cNvSpPr/>
          <p:nvPr/>
        </p:nvSpPr>
        <p:spPr>
          <a:xfrm>
            <a:off x="7175225" y="216503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ежиной обороны </a:t>
            </a:r>
            <a:r>
              <a:rPr lang="ru-RU" sz="100" dirty="0"/>
              <a:t>(На военном языке « </a:t>
            </a:r>
            <a:r>
              <a:rPr lang="ru-RU" sz="100" dirty="0" err="1"/>
              <a:t>ёжная</a:t>
            </a:r>
            <a:r>
              <a:rPr lang="ru-RU" sz="100" dirty="0"/>
              <a:t> оборона» — это военная тактика защиты от нападения мобильной бронетехники или блицкрига . Защитники разворачиваются на укреплённых позициях, обеспечивающих оборону во всех направлениях. Атакующие могут проникнуть между этими « ежами », но каждая окруженная позиция продолжает сражаться. Это позволяет разместить большое количество атакующих войск для атаки хорошо защищенных позиций, в то же время позволяя обороняющимся успешно контратаковать подразделения, обходящие эти опорные пункты, с помощью собственных резервов бронетехники, отрезая их от элементов поддержки.)</a:t>
            </a:r>
            <a:endParaRPr lang="ru-RU" sz="700" dirty="0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CF1C65E-2C74-4FC5-B63B-DBEB600BE9E7}"/>
              </a:ext>
            </a:extLst>
          </p:cNvPr>
          <p:cNvSpPr/>
          <p:nvPr/>
        </p:nvSpPr>
        <p:spPr>
          <a:xfrm>
            <a:off x="9520228" y="224594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профессиональной армии</a:t>
            </a: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2759CF4-4530-4A19-B1F3-5DBD4C994FA4}"/>
              </a:ext>
            </a:extLst>
          </p:cNvPr>
          <p:cNvSpPr/>
          <p:nvPr/>
        </p:nvSpPr>
        <p:spPr>
          <a:xfrm>
            <a:off x="11853600" y="2085022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Моторизация армии (тут лёгкие танки и </a:t>
            </a:r>
            <a:r>
              <a:rPr lang="ru-RU" sz="700" dirty="0" err="1"/>
              <a:t>автобронь</a:t>
            </a:r>
            <a:r>
              <a:rPr lang="ru-RU" sz="700" dirty="0"/>
              <a:t>)</a:t>
            </a: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B7E78878-F79D-4CB2-971B-ED23B952CA4D}"/>
              </a:ext>
            </a:extLst>
          </p:cNvPr>
          <p:cNvSpPr/>
          <p:nvPr/>
        </p:nvSpPr>
        <p:spPr>
          <a:xfrm>
            <a:off x="11856910" y="216503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Автономные бронетанковые подразделения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E0C55FA7-A7A4-4E11-8C70-201D4E023000}"/>
              </a:ext>
            </a:extLst>
          </p:cNvPr>
          <p:cNvSpPr/>
          <p:nvPr/>
        </p:nvSpPr>
        <p:spPr>
          <a:xfrm>
            <a:off x="10655198" y="216516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авиации по тактике Майера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094E9644-4D3D-40BC-B0D6-9DF637B77F4C}"/>
              </a:ext>
            </a:extLst>
          </p:cNvPr>
          <p:cNvSpPr/>
          <p:nvPr/>
        </p:nvSpPr>
        <p:spPr>
          <a:xfrm>
            <a:off x="10655198" y="208383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Переподготовка старших офицеров </a:t>
            </a:r>
            <a:r>
              <a:rPr lang="ru-RU" sz="200" dirty="0"/>
              <a:t>(Заботясь о подготовке старших офицеров, он приказал всем поступающим в Высшее военное училище пройти предварительную подготовку в танковых и авиационных частях)</a:t>
            </a:r>
            <a:endParaRPr lang="ru-RU" sz="700" dirty="0"/>
          </a:p>
        </p:txBody>
      </p:sp>
      <p:cxnSp>
        <p:nvCxnSpPr>
          <p:cNvPr id="331" name="Соединительная линия уступом 620">
            <a:extLst>
              <a:ext uri="{FF2B5EF4-FFF2-40B4-BE49-F238E27FC236}">
                <a16:creationId xmlns:a16="http://schemas.microsoft.com/office/drawing/2014/main" id="{AC02C312-DDCB-44FF-AFAD-91002D67C8F7}"/>
              </a:ext>
            </a:extLst>
          </p:cNvPr>
          <p:cNvCxnSpPr>
            <a:cxnSpLocks/>
            <a:stCxn id="234" idx="2"/>
            <a:endCxn id="295" idx="0"/>
          </p:cNvCxnSpPr>
          <p:nvPr/>
        </p:nvCxnSpPr>
        <p:spPr>
          <a:xfrm rot="16200000" flipH="1">
            <a:off x="10387625" y="19252662"/>
            <a:ext cx="326500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620">
            <a:extLst>
              <a:ext uri="{FF2B5EF4-FFF2-40B4-BE49-F238E27FC236}">
                <a16:creationId xmlns:a16="http://schemas.microsoft.com/office/drawing/2014/main" id="{5D535146-DED0-44AA-AD87-D1467B2EF906}"/>
              </a:ext>
            </a:extLst>
          </p:cNvPr>
          <p:cNvCxnSpPr>
            <a:cxnSpLocks/>
            <a:stCxn id="234" idx="2"/>
            <a:endCxn id="296" idx="0"/>
          </p:cNvCxnSpPr>
          <p:nvPr/>
        </p:nvCxnSpPr>
        <p:spPr>
          <a:xfrm rot="5400000">
            <a:off x="9248836" y="19250462"/>
            <a:ext cx="328119" cy="11409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620">
            <a:extLst>
              <a:ext uri="{FF2B5EF4-FFF2-40B4-BE49-F238E27FC236}">
                <a16:creationId xmlns:a16="http://schemas.microsoft.com/office/drawing/2014/main" id="{5E57A4F6-6045-4C71-958E-E90F291954FE}"/>
              </a:ext>
            </a:extLst>
          </p:cNvPr>
          <p:cNvCxnSpPr>
            <a:cxnSpLocks/>
            <a:stCxn id="295" idx="2"/>
            <a:endCxn id="305" idx="0"/>
          </p:cNvCxnSpPr>
          <p:nvPr/>
        </p:nvCxnSpPr>
        <p:spPr>
          <a:xfrm rot="16200000" flipH="1">
            <a:off x="11554147" y="20087612"/>
            <a:ext cx="326831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>
            <a:extLst>
              <a:ext uri="{FF2B5EF4-FFF2-40B4-BE49-F238E27FC236}">
                <a16:creationId xmlns:a16="http://schemas.microsoft.com/office/drawing/2014/main" id="{DA015B83-BE4B-4AEF-B845-535A7B6B62DB}"/>
              </a:ext>
            </a:extLst>
          </p:cNvPr>
          <p:cNvCxnSpPr>
            <a:cxnSpLocks/>
            <a:stCxn id="295" idx="2"/>
            <a:endCxn id="312" idx="0"/>
          </p:cNvCxnSpPr>
          <p:nvPr/>
        </p:nvCxnSpPr>
        <p:spPr>
          <a:xfrm>
            <a:off x="11118361" y="20523398"/>
            <a:ext cx="0" cy="314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>
            <a:extLst>
              <a:ext uri="{FF2B5EF4-FFF2-40B4-BE49-F238E27FC236}">
                <a16:creationId xmlns:a16="http://schemas.microsoft.com/office/drawing/2014/main" id="{67CD553F-BDA2-4CC9-B1D1-C274C4D4D028}"/>
              </a:ext>
            </a:extLst>
          </p:cNvPr>
          <p:cNvCxnSpPr>
            <a:cxnSpLocks/>
            <a:stCxn id="312" idx="2"/>
            <a:endCxn id="309" idx="0"/>
          </p:cNvCxnSpPr>
          <p:nvPr/>
        </p:nvCxnSpPr>
        <p:spPr>
          <a:xfrm>
            <a:off x="11118361" y="21378392"/>
            <a:ext cx="0" cy="273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20">
            <a:extLst>
              <a:ext uri="{FF2B5EF4-FFF2-40B4-BE49-F238E27FC236}">
                <a16:creationId xmlns:a16="http://schemas.microsoft.com/office/drawing/2014/main" id="{8B691B24-6E44-4EF0-9281-E69C16B797F2}"/>
              </a:ext>
            </a:extLst>
          </p:cNvPr>
          <p:cNvCxnSpPr>
            <a:cxnSpLocks/>
            <a:stCxn id="312" idx="2"/>
            <a:endCxn id="308" idx="0"/>
          </p:cNvCxnSpPr>
          <p:nvPr/>
        </p:nvCxnSpPr>
        <p:spPr>
          <a:xfrm rot="16200000" flipH="1">
            <a:off x="11583256" y="20913497"/>
            <a:ext cx="271922" cy="12017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>
            <a:extLst>
              <a:ext uri="{FF2B5EF4-FFF2-40B4-BE49-F238E27FC236}">
                <a16:creationId xmlns:a16="http://schemas.microsoft.com/office/drawing/2014/main" id="{FA13BDB9-8CAA-4E3B-879E-949DAA83E4D3}"/>
              </a:ext>
            </a:extLst>
          </p:cNvPr>
          <p:cNvCxnSpPr>
            <a:cxnSpLocks/>
            <a:stCxn id="305" idx="2"/>
            <a:endCxn id="308" idx="0"/>
          </p:cNvCxnSpPr>
          <p:nvPr/>
        </p:nvCxnSpPr>
        <p:spPr>
          <a:xfrm>
            <a:off x="12316763" y="21390229"/>
            <a:ext cx="3310" cy="260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A6283260-FFDF-4EBE-9DF9-43164E1B4220}"/>
              </a:ext>
            </a:extLst>
          </p:cNvPr>
          <p:cNvSpPr/>
          <p:nvPr/>
        </p:nvSpPr>
        <p:spPr>
          <a:xfrm>
            <a:off x="8381818" y="216540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Grand battery </a:t>
            </a:r>
            <a:r>
              <a:rPr lang="en-US" sz="300" dirty="0"/>
              <a:t>(</a:t>
            </a:r>
            <a:r>
              <a:rPr lang="ru-RU" sz="300" dirty="0"/>
              <a:t>Гранд-батарея ( </a:t>
            </a:r>
            <a:r>
              <a:rPr lang="ru-RU" sz="300" dirty="0" err="1"/>
              <a:t>Grande</a:t>
            </a:r>
            <a:r>
              <a:rPr lang="ru-RU" sz="300" dirty="0"/>
              <a:t> </a:t>
            </a:r>
            <a:r>
              <a:rPr lang="ru-RU" sz="300" dirty="0" err="1"/>
              <a:t>Batterie</a:t>
            </a:r>
            <a:r>
              <a:rPr lang="ru-RU" sz="300" dirty="0"/>
              <a:t> , что означает большая или великая батарея) — французская артиллерийская тактика времен Наполеоновских войн . Он предполагал объединение всех имеющихся батарей в одну большую временную и концентрацию огневой мощи их орудий в одной точке линии противника.</a:t>
            </a:r>
            <a:r>
              <a:rPr lang="en-US" sz="300" dirty="0"/>
              <a:t>)</a:t>
            </a:r>
            <a:endParaRPr lang="ru-RU" sz="700" dirty="0"/>
          </a:p>
        </p:txBody>
      </p:sp>
      <p:cxnSp>
        <p:nvCxnSpPr>
          <p:cNvPr id="351" name="Соединительная линия уступом 595">
            <a:extLst>
              <a:ext uri="{FF2B5EF4-FFF2-40B4-BE49-F238E27FC236}">
                <a16:creationId xmlns:a16="http://schemas.microsoft.com/office/drawing/2014/main" id="{ADD0E4FC-4691-4F0F-8B79-C92DF07C303C}"/>
              </a:ext>
            </a:extLst>
          </p:cNvPr>
          <p:cNvCxnSpPr>
            <a:cxnSpLocks/>
            <a:stCxn id="308" idx="2"/>
            <a:endCxn id="302" idx="0"/>
          </p:cNvCxnSpPr>
          <p:nvPr/>
        </p:nvCxnSpPr>
        <p:spPr>
          <a:xfrm rot="5400000">
            <a:off x="11017146" y="21156559"/>
            <a:ext cx="269173" cy="23366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Соединительная линия уступом 595">
            <a:extLst>
              <a:ext uri="{FF2B5EF4-FFF2-40B4-BE49-F238E27FC236}">
                <a16:creationId xmlns:a16="http://schemas.microsoft.com/office/drawing/2014/main" id="{25C1AB5C-771E-4000-9B8E-1664358EE07B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 rot="16200000" flipH="1">
            <a:off x="8676303" y="21152398"/>
            <a:ext cx="269173" cy="2345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595">
            <a:extLst>
              <a:ext uri="{FF2B5EF4-FFF2-40B4-BE49-F238E27FC236}">
                <a16:creationId xmlns:a16="http://schemas.microsoft.com/office/drawing/2014/main" id="{CBCE90D3-3C6A-417F-9B30-2777DCE78B5A}"/>
              </a:ext>
            </a:extLst>
          </p:cNvPr>
          <p:cNvCxnSpPr>
            <a:cxnSpLocks/>
            <a:stCxn id="349" idx="2"/>
            <a:endCxn id="302" idx="0"/>
          </p:cNvCxnSpPr>
          <p:nvPr/>
        </p:nvCxnSpPr>
        <p:spPr>
          <a:xfrm rot="16200000" flipH="1">
            <a:off x="9281464" y="21757560"/>
            <a:ext cx="265444" cy="1138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595">
            <a:extLst>
              <a:ext uri="{FF2B5EF4-FFF2-40B4-BE49-F238E27FC236}">
                <a16:creationId xmlns:a16="http://schemas.microsoft.com/office/drawing/2014/main" id="{DEADF6F6-FC5E-4096-8D24-499AD21FBD2E}"/>
              </a:ext>
            </a:extLst>
          </p:cNvPr>
          <p:cNvCxnSpPr>
            <a:cxnSpLocks/>
            <a:stCxn id="309" idx="2"/>
            <a:endCxn id="302" idx="0"/>
          </p:cNvCxnSpPr>
          <p:nvPr/>
        </p:nvCxnSpPr>
        <p:spPr>
          <a:xfrm rot="5400000">
            <a:off x="10416967" y="21758093"/>
            <a:ext cx="267818" cy="11349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1D21D7F0-0FF5-4FF8-AC44-FFCF584E13D6}"/>
              </a:ext>
            </a:extLst>
          </p:cNvPr>
          <p:cNvCxnSpPr>
            <a:cxnSpLocks/>
            <a:stCxn id="296" idx="2"/>
            <a:endCxn id="299" idx="0"/>
          </p:cNvCxnSpPr>
          <p:nvPr/>
        </p:nvCxnSpPr>
        <p:spPr>
          <a:xfrm>
            <a:off x="8842399" y="20525017"/>
            <a:ext cx="0" cy="32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8191775-8916-47FA-A7F8-9945CF97C233}"/>
              </a:ext>
            </a:extLst>
          </p:cNvPr>
          <p:cNvCxnSpPr>
            <a:cxnSpLocks/>
            <a:stCxn id="299" idx="2"/>
            <a:endCxn id="349" idx="0"/>
          </p:cNvCxnSpPr>
          <p:nvPr/>
        </p:nvCxnSpPr>
        <p:spPr>
          <a:xfrm>
            <a:off x="8842399" y="21387285"/>
            <a:ext cx="2582" cy="266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595">
            <a:extLst>
              <a:ext uri="{FF2B5EF4-FFF2-40B4-BE49-F238E27FC236}">
                <a16:creationId xmlns:a16="http://schemas.microsoft.com/office/drawing/2014/main" id="{3CF8CF5E-D012-48B4-B22E-75462E2BEC5F}"/>
              </a:ext>
            </a:extLst>
          </p:cNvPr>
          <p:cNvCxnSpPr>
            <a:cxnSpLocks/>
            <a:stCxn id="296" idx="2"/>
            <a:endCxn id="377" idx="0"/>
          </p:cNvCxnSpPr>
          <p:nvPr/>
        </p:nvCxnSpPr>
        <p:spPr>
          <a:xfrm rot="16200000" flipH="1">
            <a:off x="9252320" y="20115095"/>
            <a:ext cx="321148" cy="114099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595">
            <a:extLst>
              <a:ext uri="{FF2B5EF4-FFF2-40B4-BE49-F238E27FC236}">
                <a16:creationId xmlns:a16="http://schemas.microsoft.com/office/drawing/2014/main" id="{9637F399-2433-4B02-9931-1E26E07F79DF}"/>
              </a:ext>
            </a:extLst>
          </p:cNvPr>
          <p:cNvCxnSpPr>
            <a:cxnSpLocks/>
            <a:stCxn id="295" idx="2"/>
            <a:endCxn id="377" idx="0"/>
          </p:cNvCxnSpPr>
          <p:nvPr/>
        </p:nvCxnSpPr>
        <p:spPr>
          <a:xfrm rot="5400000">
            <a:off x="10389493" y="20117296"/>
            <a:ext cx="322767" cy="11349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391CA492-D397-48BD-883A-6A194ADDB7F9}"/>
              </a:ext>
            </a:extLst>
          </p:cNvPr>
          <p:cNvSpPr/>
          <p:nvPr/>
        </p:nvSpPr>
        <p:spPr>
          <a:xfrm>
            <a:off x="7180834" y="208472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фортификаций</a:t>
            </a:r>
          </a:p>
        </p:txBody>
      </p:sp>
      <p:cxnSp>
        <p:nvCxnSpPr>
          <p:cNvPr id="370" name="Соединительная линия уступом 620">
            <a:extLst>
              <a:ext uri="{FF2B5EF4-FFF2-40B4-BE49-F238E27FC236}">
                <a16:creationId xmlns:a16="http://schemas.microsoft.com/office/drawing/2014/main" id="{8D79AB5B-7485-4712-B9BB-B03A6B0DABDD}"/>
              </a:ext>
            </a:extLst>
          </p:cNvPr>
          <p:cNvCxnSpPr>
            <a:cxnSpLocks/>
            <a:stCxn id="296" idx="2"/>
            <a:endCxn id="366" idx="0"/>
          </p:cNvCxnSpPr>
          <p:nvPr/>
        </p:nvCxnSpPr>
        <p:spPr>
          <a:xfrm rot="5400000">
            <a:off x="8082064" y="20086950"/>
            <a:ext cx="322268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620">
            <a:extLst>
              <a:ext uri="{FF2B5EF4-FFF2-40B4-BE49-F238E27FC236}">
                <a16:creationId xmlns:a16="http://schemas.microsoft.com/office/drawing/2014/main" id="{A670595C-ECB2-4176-8E98-880D643BE88B}"/>
              </a:ext>
            </a:extLst>
          </p:cNvPr>
          <p:cNvCxnSpPr>
            <a:cxnSpLocks/>
            <a:stCxn id="299" idx="2"/>
            <a:endCxn id="301" idx="0"/>
          </p:cNvCxnSpPr>
          <p:nvPr/>
        </p:nvCxnSpPr>
        <p:spPr>
          <a:xfrm rot="5400000">
            <a:off x="8108880" y="20916794"/>
            <a:ext cx="263029" cy="12040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5A5FAC23-891F-46A8-8FE4-99B0165671E2}"/>
              </a:ext>
            </a:extLst>
          </p:cNvPr>
          <p:cNvSpPr/>
          <p:nvPr/>
        </p:nvSpPr>
        <p:spPr>
          <a:xfrm>
            <a:off x="11254399" y="224594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моторизированного прорыва</a:t>
            </a:r>
          </a:p>
        </p:txBody>
      </p:sp>
      <p:cxnSp>
        <p:nvCxnSpPr>
          <p:cNvPr id="381" name="Соединительная линия уступом 620">
            <a:extLst>
              <a:ext uri="{FF2B5EF4-FFF2-40B4-BE49-F238E27FC236}">
                <a16:creationId xmlns:a16="http://schemas.microsoft.com/office/drawing/2014/main" id="{C862B6E1-AA2D-4F86-9F45-FDE225C04F1B}"/>
              </a:ext>
            </a:extLst>
          </p:cNvPr>
          <p:cNvCxnSpPr>
            <a:cxnSpLocks/>
            <a:stCxn id="308" idx="2"/>
            <a:endCxn id="380" idx="0"/>
          </p:cNvCxnSpPr>
          <p:nvPr/>
        </p:nvCxnSpPr>
        <p:spPr>
          <a:xfrm rot="5400000">
            <a:off x="11884232" y="22023645"/>
            <a:ext cx="269173" cy="60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620">
            <a:extLst>
              <a:ext uri="{FF2B5EF4-FFF2-40B4-BE49-F238E27FC236}">
                <a16:creationId xmlns:a16="http://schemas.microsoft.com/office/drawing/2014/main" id="{5EB7A2D7-3CD1-4553-BE8A-789B51CF3E32}"/>
              </a:ext>
            </a:extLst>
          </p:cNvPr>
          <p:cNvCxnSpPr>
            <a:cxnSpLocks/>
            <a:stCxn id="309" idx="2"/>
            <a:endCxn id="380" idx="0"/>
          </p:cNvCxnSpPr>
          <p:nvPr/>
        </p:nvCxnSpPr>
        <p:spPr>
          <a:xfrm rot="16200000" flipH="1">
            <a:off x="11284052" y="22025977"/>
            <a:ext cx="267818" cy="5992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25DCB577-EA14-4EF1-8A6E-35501D841EAE}"/>
              </a:ext>
            </a:extLst>
          </p:cNvPr>
          <p:cNvSpPr/>
          <p:nvPr/>
        </p:nvSpPr>
        <p:spPr>
          <a:xfrm>
            <a:off x="7782884" y="224640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Сконцентрироваться на выборе Луи Морена </a:t>
            </a:r>
            <a:r>
              <a:rPr lang="ru-RU" sz="500" dirty="0"/>
              <a:t>(тяжёлые</a:t>
            </a:r>
            <a:r>
              <a:rPr lang="en-US" sz="500" dirty="0"/>
              <a:t> B1</a:t>
            </a:r>
            <a:r>
              <a:rPr lang="ru-RU" sz="500" dirty="0"/>
              <a:t> и средние </a:t>
            </a:r>
            <a:r>
              <a:rPr lang="en-US" sz="500" dirty="0" err="1"/>
              <a:t>Rheno</a:t>
            </a:r>
            <a:r>
              <a:rPr lang="en-US" sz="500" dirty="0"/>
              <a:t> D2</a:t>
            </a:r>
            <a:r>
              <a:rPr lang="ru-RU" sz="500" dirty="0"/>
              <a:t> танки)</a:t>
            </a:r>
            <a:endParaRPr lang="ru-RU" sz="700" dirty="0"/>
          </a:p>
        </p:txBody>
      </p:sp>
      <p:cxnSp>
        <p:nvCxnSpPr>
          <p:cNvPr id="387" name="Соединительная линия уступом 620">
            <a:extLst>
              <a:ext uri="{FF2B5EF4-FFF2-40B4-BE49-F238E27FC236}">
                <a16:creationId xmlns:a16="http://schemas.microsoft.com/office/drawing/2014/main" id="{DE3752C1-EC20-4819-A028-095B0D327193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8410515" y="22029575"/>
            <a:ext cx="269999" cy="5989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3EF771E8-AF92-4B22-B8A3-D2522BB1D173}"/>
              </a:ext>
            </a:extLst>
          </p:cNvPr>
          <p:cNvSpPr/>
          <p:nvPr/>
        </p:nvSpPr>
        <p:spPr>
          <a:xfrm>
            <a:off x="7782884" y="232694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сверхтяжёлых танков</a:t>
            </a:r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EDF0A284-4521-4E28-BFF6-E726A9E71ABA}"/>
              </a:ext>
            </a:extLst>
          </p:cNvPr>
          <p:cNvCxnSpPr>
            <a:cxnSpLocks/>
            <a:stCxn id="386" idx="2"/>
            <a:endCxn id="410" idx="0"/>
          </p:cNvCxnSpPr>
          <p:nvPr/>
        </p:nvCxnSpPr>
        <p:spPr>
          <a:xfrm>
            <a:off x="8246047" y="23004042"/>
            <a:ext cx="0" cy="265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F65DC5C-8317-4936-B262-F4464A02897F}"/>
              </a:ext>
            </a:extLst>
          </p:cNvPr>
          <p:cNvSpPr/>
          <p:nvPr/>
        </p:nvSpPr>
        <p:spPr>
          <a:xfrm>
            <a:off x="11254399" y="232694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САУ</a:t>
            </a:r>
          </a:p>
        </p:txBody>
      </p:sp>
      <p:cxnSp>
        <p:nvCxnSpPr>
          <p:cNvPr id="415" name="Прямая со стрелкой 414">
            <a:extLst>
              <a:ext uri="{FF2B5EF4-FFF2-40B4-BE49-F238E27FC236}">
                <a16:creationId xmlns:a16="http://schemas.microsoft.com/office/drawing/2014/main" id="{594BF6DC-AB2E-42D3-BCF7-8A483FC4E294}"/>
              </a:ext>
            </a:extLst>
          </p:cNvPr>
          <p:cNvCxnSpPr>
            <a:cxnSpLocks/>
            <a:stCxn id="380" idx="2"/>
            <a:endCxn id="414" idx="0"/>
          </p:cNvCxnSpPr>
          <p:nvPr/>
        </p:nvCxnSpPr>
        <p:spPr>
          <a:xfrm>
            <a:off x="11717562" y="229994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E4F8202D-E0A0-4FEF-9048-C9AE139FEE7E}"/>
              </a:ext>
            </a:extLst>
          </p:cNvPr>
          <p:cNvSpPr/>
          <p:nvPr/>
        </p:nvSpPr>
        <p:spPr>
          <a:xfrm>
            <a:off x="24534684" y="21838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  <a:r>
              <a:rPr lang="ru-RU" sz="500" dirty="0"/>
              <a:t>(17 марта : Срок действительной военной службы увеличен до двух лет)</a:t>
            </a:r>
            <a:endParaRPr lang="ru-RU" sz="700" dirty="0"/>
          </a:p>
        </p:txBody>
      </p: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  <a:stCxn id="582" idx="2"/>
            <a:endCxn id="350" idx="0"/>
          </p:cNvCxnSpPr>
          <p:nvPr/>
        </p:nvCxnSpPr>
        <p:spPr>
          <a:xfrm flipH="1">
            <a:off x="24997847" y="1909129"/>
            <a:ext cx="1" cy="274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595">
            <a:extLst>
              <a:ext uri="{FF2B5EF4-FFF2-40B4-BE49-F238E27FC236}">
                <a16:creationId xmlns:a16="http://schemas.microsoft.com/office/drawing/2014/main" id="{404522E8-98CE-48F3-886B-3DFEFCAB2F04}"/>
              </a:ext>
            </a:extLst>
          </p:cNvPr>
          <p:cNvCxnSpPr>
            <a:cxnSpLocks/>
            <a:stCxn id="312" idx="2"/>
            <a:endCxn id="141" idx="0"/>
          </p:cNvCxnSpPr>
          <p:nvPr/>
        </p:nvCxnSpPr>
        <p:spPr>
          <a:xfrm rot="5400000">
            <a:off x="10412528" y="20950333"/>
            <a:ext cx="277774" cy="113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595">
            <a:extLst>
              <a:ext uri="{FF2B5EF4-FFF2-40B4-BE49-F238E27FC236}">
                <a16:creationId xmlns:a16="http://schemas.microsoft.com/office/drawing/2014/main" id="{036731F6-216F-4CF7-829B-3EF2071868D8}"/>
              </a:ext>
            </a:extLst>
          </p:cNvPr>
          <p:cNvCxnSpPr>
            <a:cxnSpLocks/>
            <a:stCxn id="299" idx="2"/>
            <a:endCxn id="141" idx="0"/>
          </p:cNvCxnSpPr>
          <p:nvPr/>
        </p:nvCxnSpPr>
        <p:spPr>
          <a:xfrm rot="16200000" flipH="1">
            <a:off x="9278994" y="20950690"/>
            <a:ext cx="268881" cy="11420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240AE28-BBA5-4300-8B71-54E9A3529D50}"/>
              </a:ext>
            </a:extLst>
          </p:cNvPr>
          <p:cNvSpPr/>
          <p:nvPr/>
        </p:nvSpPr>
        <p:spPr>
          <a:xfrm>
            <a:off x="9520227" y="208461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Кредит на национальную оборону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E1178EE5-C30E-4E5B-BB56-4E9A85C0F81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>
            <a:off x="16551650" y="19641816"/>
            <a:ext cx="0" cy="331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45357</TotalTime>
  <Words>5132</Words>
  <Application>Microsoft Office PowerPoint</Application>
  <PresentationFormat>Произвольный</PresentationFormat>
  <Paragraphs>175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2282</cp:revision>
  <dcterms:created xsi:type="dcterms:W3CDTF">2018-10-23T08:09:21Z</dcterms:created>
  <dcterms:modified xsi:type="dcterms:W3CDTF">2024-03-19T12:53:23Z</dcterms:modified>
</cp:coreProperties>
</file>