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639375" cy="3563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BBF"/>
    <a:srgbClr val="15F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1" autoAdjust="0"/>
  </p:normalViewPr>
  <p:slideViewPr>
    <p:cSldViewPr snapToGrid="0">
      <p:cViewPr>
        <p:scale>
          <a:sx n="200" d="100"/>
          <a:sy n="200" d="100"/>
        </p:scale>
        <p:origin x="-4972" y="-9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6180-77CB-4488-88A5-25230BD44EE1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9127-DC5C-456B-84DE-1DD4A294C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9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1pPr>
    <a:lvl2pPr marL="1710660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2pPr>
    <a:lvl3pPr marL="3421319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3pPr>
    <a:lvl4pPr marL="5131979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4pPr>
    <a:lvl5pPr marL="6842638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5pPr>
    <a:lvl6pPr marL="8553298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6pPr>
    <a:lvl7pPr marL="10263957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7pPr>
    <a:lvl8pPr marL="11974617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8pPr>
    <a:lvl9pPr marL="13685276" algn="l" defTabSz="3421319" rtl="0" eaLnBrk="1" latinLnBrk="0" hangingPunct="1">
      <a:defRPr sz="44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9127-DC5C-456B-84DE-1DD4A294C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3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9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6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1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E52F-54CF-4CC8-A69B-17A3531F5626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7F2A-649E-4BEB-9DFB-E9EFAF928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E8685F-19B1-F18C-061D-D8635DE10BBA}"/>
              </a:ext>
            </a:extLst>
          </p:cNvPr>
          <p:cNvSpPr/>
          <p:nvPr/>
        </p:nvSpPr>
        <p:spPr>
          <a:xfrm>
            <a:off x="7534331" y="74584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Политические волнения (+20 полит власти)</a:t>
            </a:r>
            <a:endParaRPr lang="de-CH" sz="40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3CBD095-6AA2-1309-D7B6-DFD70C9B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8157" y="145943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Движение за независимость (-5</a:t>
            </a:r>
            <a:r>
              <a:rPr lang="en-US" sz="400" dirty="0"/>
              <a:t>%</a:t>
            </a:r>
            <a:r>
              <a:rPr lang="ru-RU" sz="400" dirty="0"/>
              <a:t> стабильности)</a:t>
            </a:r>
            <a:endParaRPr lang="de-CH" sz="400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3D50B303-F2DA-0E13-EDED-28511C8A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0495" y="1479880"/>
            <a:ext cx="610986" cy="414806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Укрепить связи с Францией (+5% стабильности) (</a:t>
            </a:r>
            <a:r>
              <a:rPr lang="ru-RU" sz="400" dirty="0" err="1"/>
              <a:t>Истор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C0A1D3E-9516-14D5-FA62-1448E424A7CB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7431481" y="1666838"/>
            <a:ext cx="1256676" cy="20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60">
            <a:extLst>
              <a:ext uri="{FF2B5EF4-FFF2-40B4-BE49-F238E27FC236}">
                <a16:creationId xmlns:a16="http://schemas.microsoft.com/office/drawing/2014/main" id="{ED04652B-79C0-227D-34D6-E4DFA48EA6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323290" y="963345"/>
            <a:ext cx="319233" cy="713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60">
            <a:extLst>
              <a:ext uri="{FF2B5EF4-FFF2-40B4-BE49-F238E27FC236}">
                <a16:creationId xmlns:a16="http://schemas.microsoft.com/office/drawing/2014/main" id="{94342921-4E95-44EE-7CAF-7964836B268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267343" y="733128"/>
            <a:ext cx="298788" cy="1153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дзаголовок 6">
            <a:extLst>
              <a:ext uri="{FF2B5EF4-FFF2-40B4-BE49-F238E27FC236}">
                <a16:creationId xmlns:a16="http://schemas.microsoft.com/office/drawing/2014/main" id="{AB28549F-D25C-4902-91A4-F6FDEDC32412}"/>
              </a:ext>
            </a:extLst>
          </p:cNvPr>
          <p:cNvSpPr txBox="1">
            <a:spLocks/>
          </p:cNvSpPr>
          <p:nvPr/>
        </p:nvSpPr>
        <p:spPr>
          <a:xfrm>
            <a:off x="7219242" y="2015906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Запрет Марокканского блока национального дела</a:t>
            </a:r>
            <a:br>
              <a:rPr lang="ru-RU" sz="400" dirty="0"/>
            </a:br>
            <a:r>
              <a:rPr lang="ru-RU" sz="400" dirty="0"/>
              <a:t>(Стабильность + 10%)</a:t>
            </a:r>
          </a:p>
        </p:txBody>
      </p:sp>
      <p:cxnSp>
        <p:nvCxnSpPr>
          <p:cNvPr id="26" name="Соединительная линия уступом 60">
            <a:extLst>
              <a:ext uri="{FF2B5EF4-FFF2-40B4-BE49-F238E27FC236}">
                <a16:creationId xmlns:a16="http://schemas.microsoft.com/office/drawing/2014/main" id="{B16F200E-B078-7A5B-E6C4-10ED216FC70B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7264751" y="1755922"/>
            <a:ext cx="121220" cy="39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60">
            <a:extLst>
              <a:ext uri="{FF2B5EF4-FFF2-40B4-BE49-F238E27FC236}">
                <a16:creationId xmlns:a16="http://schemas.microsoft.com/office/drawing/2014/main" id="{E9DF776B-D105-B4A3-7C8D-D56D57179C11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rot="5400000">
            <a:off x="8917935" y="1946946"/>
            <a:ext cx="148421" cy="3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9">
            <a:extLst>
              <a:ext uri="{FF2B5EF4-FFF2-40B4-BE49-F238E27FC236}">
                <a16:creationId xmlns:a16="http://schemas.microsoft.com/office/drawing/2014/main" id="{85885761-6059-464F-449C-2892685465F4}"/>
              </a:ext>
            </a:extLst>
          </p:cNvPr>
          <p:cNvSpPr txBox="1">
            <a:spLocks/>
          </p:cNvSpPr>
          <p:nvPr/>
        </p:nvSpPr>
        <p:spPr>
          <a:xfrm>
            <a:off x="8685146" y="2022662"/>
            <a:ext cx="610985" cy="41480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Подпольное продвижение МБНД (+100 полит власти)  </a:t>
            </a:r>
            <a:endParaRPr lang="de-CH" sz="400" dirty="0"/>
          </a:p>
        </p:txBody>
      </p:sp>
      <p:sp>
        <p:nvSpPr>
          <p:cNvPr id="46" name="Заголовок 9">
            <a:extLst>
              <a:ext uri="{FF2B5EF4-FFF2-40B4-BE49-F238E27FC236}">
                <a16:creationId xmlns:a16="http://schemas.microsoft.com/office/drawing/2014/main" id="{2B4B38B7-11A1-D261-1F9A-F1A6FA3C435B}"/>
              </a:ext>
            </a:extLst>
          </p:cNvPr>
          <p:cNvSpPr txBox="1">
            <a:spLocks/>
          </p:cNvSpPr>
          <p:nvPr/>
        </p:nvSpPr>
        <p:spPr>
          <a:xfrm>
            <a:off x="9912614" y="2597533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Поиск поддержки из вне (Будут открыты решения по поиску союзника партнера, будет изменено на приоритет - экспорт)</a:t>
            </a:r>
            <a:endParaRPr lang="de-CH" sz="400" dirty="0"/>
          </a:p>
        </p:txBody>
      </p:sp>
      <p:sp>
        <p:nvSpPr>
          <p:cNvPr id="50" name="Заголовок 9">
            <a:extLst>
              <a:ext uri="{FF2B5EF4-FFF2-40B4-BE49-F238E27FC236}">
                <a16:creationId xmlns:a16="http://schemas.microsoft.com/office/drawing/2014/main" id="{07DA4CF1-45DF-BFDD-6087-E6EA017D6AD0}"/>
              </a:ext>
            </a:extLst>
          </p:cNvPr>
          <p:cNvSpPr txBox="1">
            <a:spLocks/>
          </p:cNvSpPr>
          <p:nvPr/>
        </p:nvSpPr>
        <p:spPr>
          <a:xfrm>
            <a:off x="7923304" y="2027282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Создать боевые отряды из племён (+5 дивизий племенного ополчения)</a:t>
            </a:r>
            <a:endParaRPr lang="de-CH" sz="400" dirty="0"/>
          </a:p>
        </p:txBody>
      </p:sp>
      <p:cxnSp>
        <p:nvCxnSpPr>
          <p:cNvPr id="51" name="Соединительная линия уступом 60">
            <a:extLst>
              <a:ext uri="{FF2B5EF4-FFF2-40B4-BE49-F238E27FC236}">
                <a16:creationId xmlns:a16="http://schemas.microsoft.com/office/drawing/2014/main" id="{BC09ABD2-729D-55DD-A720-6B6F5C9B89D2}"/>
              </a:ext>
            </a:extLst>
          </p:cNvPr>
          <p:cNvCxnSpPr>
            <a:cxnSpLocks/>
            <a:stCxn id="10" idx="2"/>
            <a:endCxn id="50" idx="0"/>
          </p:cNvCxnSpPr>
          <p:nvPr/>
        </p:nvCxnSpPr>
        <p:spPr>
          <a:xfrm rot="5400000">
            <a:off x="8534704" y="1568335"/>
            <a:ext cx="153041" cy="764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головок 9">
            <a:extLst>
              <a:ext uri="{FF2B5EF4-FFF2-40B4-BE49-F238E27FC236}">
                <a16:creationId xmlns:a16="http://schemas.microsoft.com/office/drawing/2014/main" id="{962717EB-01E9-BF68-A6CE-0BBD69BB4C81}"/>
              </a:ext>
            </a:extLst>
          </p:cNvPr>
          <p:cNvSpPr txBox="1">
            <a:spLocks/>
          </p:cNvSpPr>
          <p:nvPr/>
        </p:nvSpPr>
        <p:spPr>
          <a:xfrm>
            <a:off x="8668708" y="3217876"/>
            <a:ext cx="610985" cy="409842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Организовать просвещение граждан (Изменит </a:t>
            </a:r>
            <a:r>
              <a:rPr lang="ru-RU" sz="400" dirty="0" err="1"/>
              <a:t>нац</a:t>
            </a:r>
            <a:r>
              <a:rPr lang="ru-RU" sz="400" dirty="0"/>
              <a:t> дух необразованное население на скорость про-</a:t>
            </a:r>
            <a:r>
              <a:rPr lang="ru-RU" sz="400" dirty="0" err="1"/>
              <a:t>ва</a:t>
            </a:r>
            <a:r>
              <a:rPr lang="ru-RU" sz="400" dirty="0"/>
              <a:t> +3%, изменения авторитаризма в день + 0.1 )</a:t>
            </a:r>
            <a:endParaRPr lang="de-CH" sz="400" dirty="0"/>
          </a:p>
        </p:txBody>
      </p:sp>
      <p:cxnSp>
        <p:nvCxnSpPr>
          <p:cNvPr id="55" name="Соединительная линия уступом 60">
            <a:extLst>
              <a:ext uri="{FF2B5EF4-FFF2-40B4-BE49-F238E27FC236}">
                <a16:creationId xmlns:a16="http://schemas.microsoft.com/office/drawing/2014/main" id="{220F874F-DB02-C8E4-89D5-EC7D3427A5D0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 rot="5400000">
            <a:off x="8592216" y="2819453"/>
            <a:ext cx="780408" cy="16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9">
            <a:extLst>
              <a:ext uri="{FF2B5EF4-FFF2-40B4-BE49-F238E27FC236}">
                <a16:creationId xmlns:a16="http://schemas.microsoft.com/office/drawing/2014/main" id="{4E21CDFE-D246-4E93-D928-3B1DB3A5649F}"/>
              </a:ext>
            </a:extLst>
          </p:cNvPr>
          <p:cNvSpPr txBox="1">
            <a:spLocks/>
          </p:cNvSpPr>
          <p:nvPr/>
        </p:nvSpPr>
        <p:spPr>
          <a:xfrm>
            <a:off x="6446656" y="2015906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Привлечение   дополнительных инвестиций от Франции (Будет добавлена идея «Французские инвестиции», что даст скорость строительства + 15%)</a:t>
            </a:r>
            <a:endParaRPr lang="de-CH" sz="400" dirty="0"/>
          </a:p>
        </p:txBody>
      </p:sp>
      <p:cxnSp>
        <p:nvCxnSpPr>
          <p:cNvPr id="89" name="Соединительная линия уступом 60">
            <a:extLst>
              <a:ext uri="{FF2B5EF4-FFF2-40B4-BE49-F238E27FC236}">
                <a16:creationId xmlns:a16="http://schemas.microsoft.com/office/drawing/2014/main" id="{8CE23925-1E6E-A97F-8EA5-D6499D56789E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5400000">
            <a:off x="6878459" y="1768377"/>
            <a:ext cx="121220" cy="3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60">
            <a:extLst>
              <a:ext uri="{FF2B5EF4-FFF2-40B4-BE49-F238E27FC236}">
                <a16:creationId xmlns:a16="http://schemas.microsoft.com/office/drawing/2014/main" id="{F6B29772-DBB5-2254-875F-65B1B213E1B7}"/>
              </a:ext>
            </a:extLst>
          </p:cNvPr>
          <p:cNvCxnSpPr>
            <a:cxnSpLocks/>
            <a:stCxn id="62" idx="2"/>
            <a:endCxn id="94" idx="0"/>
          </p:cNvCxnSpPr>
          <p:nvPr/>
        </p:nvCxnSpPr>
        <p:spPr>
          <a:xfrm rot="5400000">
            <a:off x="6661435" y="2517552"/>
            <a:ext cx="177555" cy="3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одзаголовок 6">
            <a:extLst>
              <a:ext uri="{FF2B5EF4-FFF2-40B4-BE49-F238E27FC236}">
                <a16:creationId xmlns:a16="http://schemas.microsoft.com/office/drawing/2014/main" id="{84349823-8E29-04D1-31EB-0D5D96EBD843}"/>
              </a:ext>
            </a:extLst>
          </p:cNvPr>
          <p:cNvSpPr txBox="1">
            <a:spLocks/>
          </p:cNvSpPr>
          <p:nvPr/>
        </p:nvSpPr>
        <p:spPr>
          <a:xfrm>
            <a:off x="6442782" y="2608267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Запрос оружия для гарнизонов (Будет добавлено на склад 1500 винтовок) (</a:t>
            </a:r>
            <a:r>
              <a:rPr lang="ru-RU" sz="400" dirty="0" err="1"/>
              <a:t>истор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99" name="Подзаголовок 6">
            <a:extLst>
              <a:ext uri="{FF2B5EF4-FFF2-40B4-BE49-F238E27FC236}">
                <a16:creationId xmlns:a16="http://schemas.microsoft.com/office/drawing/2014/main" id="{94C6BE25-DC4F-1323-2BB6-8F7F139B6B14}"/>
              </a:ext>
            </a:extLst>
          </p:cNvPr>
          <p:cNvSpPr txBox="1">
            <a:spLocks/>
          </p:cNvSpPr>
          <p:nvPr/>
        </p:nvSpPr>
        <p:spPr>
          <a:xfrm>
            <a:off x="7214428" y="2597533"/>
            <a:ext cx="610985" cy="432901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Поощрять вступление в Французскую армию (Франции выскочит единоразовый ивент на добавление людей за полит. власть)</a:t>
            </a:r>
            <a:endParaRPr lang="de-CH" sz="400" dirty="0"/>
          </a:p>
        </p:txBody>
      </p:sp>
      <p:cxnSp>
        <p:nvCxnSpPr>
          <p:cNvPr id="100" name="Соединительная линия уступом 60">
            <a:extLst>
              <a:ext uri="{FF2B5EF4-FFF2-40B4-BE49-F238E27FC236}">
                <a16:creationId xmlns:a16="http://schemas.microsoft.com/office/drawing/2014/main" id="{20202F75-50BB-5B2B-2963-2563738C935D}"/>
              </a:ext>
            </a:extLst>
          </p:cNvPr>
          <p:cNvCxnSpPr>
            <a:cxnSpLocks/>
            <a:stCxn id="25" idx="2"/>
            <a:endCxn id="99" idx="0"/>
          </p:cNvCxnSpPr>
          <p:nvPr/>
        </p:nvCxnSpPr>
        <p:spPr>
          <a:xfrm rot="5400000">
            <a:off x="7438918" y="2511715"/>
            <a:ext cx="166821" cy="4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60">
            <a:extLst>
              <a:ext uri="{FF2B5EF4-FFF2-40B4-BE49-F238E27FC236}">
                <a16:creationId xmlns:a16="http://schemas.microsoft.com/office/drawing/2014/main" id="{F3BEEF80-F9F2-9FC6-0521-39F65B98EC46}"/>
              </a:ext>
            </a:extLst>
          </p:cNvPr>
          <p:cNvCxnSpPr>
            <a:cxnSpLocks/>
            <a:stCxn id="46" idx="2"/>
            <a:endCxn id="107" idx="0"/>
          </p:cNvCxnSpPr>
          <p:nvPr/>
        </p:nvCxnSpPr>
        <p:spPr>
          <a:xfrm rot="5400000">
            <a:off x="9924899" y="2921681"/>
            <a:ext cx="202551" cy="383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Заголовок 9">
            <a:extLst>
              <a:ext uri="{FF2B5EF4-FFF2-40B4-BE49-F238E27FC236}">
                <a16:creationId xmlns:a16="http://schemas.microsoft.com/office/drawing/2014/main" id="{2B000C91-A1AB-AAEF-9B72-359FD30C2666}"/>
              </a:ext>
            </a:extLst>
          </p:cNvPr>
          <p:cNvSpPr txBox="1">
            <a:spLocks/>
          </p:cNvSpPr>
          <p:nvPr/>
        </p:nvSpPr>
        <p:spPr>
          <a:xfrm>
            <a:off x="9528747" y="3214890"/>
            <a:ext cx="610985" cy="409842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Сотрудничество с США (+20 к отношению, -5% товаров народного продвижения)</a:t>
            </a:r>
            <a:endParaRPr lang="de-CH" sz="400" dirty="0"/>
          </a:p>
        </p:txBody>
      </p:sp>
      <p:sp>
        <p:nvSpPr>
          <p:cNvPr id="113" name="Заголовок 9">
            <a:extLst>
              <a:ext uri="{FF2B5EF4-FFF2-40B4-BE49-F238E27FC236}">
                <a16:creationId xmlns:a16="http://schemas.microsoft.com/office/drawing/2014/main" id="{008ED62B-2765-31C3-0B9D-8A98BE892ED0}"/>
              </a:ext>
            </a:extLst>
          </p:cNvPr>
          <p:cNvSpPr txBox="1">
            <a:spLocks/>
          </p:cNvSpPr>
          <p:nvPr/>
        </p:nvSpPr>
        <p:spPr>
          <a:xfrm>
            <a:off x="10341482" y="3214890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Сотрудничество с Советами</a:t>
            </a:r>
          </a:p>
          <a:p>
            <a:r>
              <a:rPr lang="ru-RU" sz="400" dirty="0"/>
              <a:t>(+20 к отношению, -3% товаров народного продвижения, +0,1 поддержка коммунизма )</a:t>
            </a:r>
            <a:endParaRPr lang="de-CH" sz="400" dirty="0"/>
          </a:p>
        </p:txBody>
      </p:sp>
      <p:sp>
        <p:nvSpPr>
          <p:cNvPr id="115" name="Заголовок 9">
            <a:extLst>
              <a:ext uri="{FF2B5EF4-FFF2-40B4-BE49-F238E27FC236}">
                <a16:creationId xmlns:a16="http://schemas.microsoft.com/office/drawing/2014/main" id="{39B2F134-440D-DC0C-4090-DD06BE52ECFB}"/>
              </a:ext>
            </a:extLst>
          </p:cNvPr>
          <p:cNvSpPr txBox="1">
            <a:spLocks/>
          </p:cNvSpPr>
          <p:nvPr/>
        </p:nvSpPr>
        <p:spPr>
          <a:xfrm>
            <a:off x="9987680" y="4438198"/>
            <a:ext cx="610985" cy="4148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Открытие </a:t>
            </a:r>
            <a:r>
              <a:rPr lang="ru-RU" sz="400" dirty="0" err="1"/>
              <a:t>прицерковных</a:t>
            </a:r>
            <a:r>
              <a:rPr lang="ru-RU" sz="400" dirty="0"/>
              <a:t> школ (Изменит </a:t>
            </a:r>
            <a:r>
              <a:rPr lang="ru-RU" sz="400" dirty="0" err="1"/>
              <a:t>нац</a:t>
            </a:r>
            <a:r>
              <a:rPr lang="ru-RU" sz="400" dirty="0"/>
              <a:t> дух «необразованное население» на скорость про-</a:t>
            </a:r>
            <a:r>
              <a:rPr lang="ru-RU" sz="400" dirty="0" err="1"/>
              <a:t>ва</a:t>
            </a:r>
            <a:r>
              <a:rPr lang="ru-RU" sz="400" dirty="0"/>
              <a:t> +10%, </a:t>
            </a:r>
            <a:r>
              <a:rPr lang="ru-RU" sz="400" dirty="0" err="1"/>
              <a:t>скрость</a:t>
            </a:r>
            <a:r>
              <a:rPr lang="ru-RU" sz="400" dirty="0"/>
              <a:t> </a:t>
            </a:r>
            <a:r>
              <a:rPr lang="ru-RU" sz="400" dirty="0" err="1"/>
              <a:t>ст-ва</a:t>
            </a:r>
            <a:r>
              <a:rPr lang="ru-RU" sz="400" dirty="0"/>
              <a:t> +10%)-5 стабильности)</a:t>
            </a:r>
            <a:endParaRPr lang="de-CH" sz="400" dirty="0"/>
          </a:p>
        </p:txBody>
      </p:sp>
      <p:cxnSp>
        <p:nvCxnSpPr>
          <p:cNvPr id="116" name="Соединительная линия уступом 159">
            <a:extLst>
              <a:ext uri="{FF2B5EF4-FFF2-40B4-BE49-F238E27FC236}">
                <a16:creationId xmlns:a16="http://schemas.microsoft.com/office/drawing/2014/main" id="{32A7B884-2A2A-E900-D569-3935D1BC1005}"/>
              </a:ext>
            </a:extLst>
          </p:cNvPr>
          <p:cNvCxnSpPr>
            <a:cxnSpLocks/>
            <a:stCxn id="107" idx="2"/>
            <a:endCxn id="115" idx="0"/>
          </p:cNvCxnSpPr>
          <p:nvPr/>
        </p:nvCxnSpPr>
        <p:spPr>
          <a:xfrm rot="16200000" flipH="1">
            <a:off x="9656973" y="3801998"/>
            <a:ext cx="813466" cy="458933"/>
          </a:xfrm>
          <a:prstGeom prst="bentConnector3">
            <a:avLst>
              <a:gd name="adj1" fmla="val 116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59">
            <a:extLst>
              <a:ext uri="{FF2B5EF4-FFF2-40B4-BE49-F238E27FC236}">
                <a16:creationId xmlns:a16="http://schemas.microsoft.com/office/drawing/2014/main" id="{91B057E4-590B-590A-75A2-CEF98A3BCB7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10065823" y="3857046"/>
            <a:ext cx="808502" cy="353802"/>
          </a:xfrm>
          <a:prstGeom prst="bentConnector3">
            <a:avLst>
              <a:gd name="adj1" fmla="val 109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Заголовок 9">
            <a:extLst>
              <a:ext uri="{FF2B5EF4-FFF2-40B4-BE49-F238E27FC236}">
                <a16:creationId xmlns:a16="http://schemas.microsoft.com/office/drawing/2014/main" id="{50827CE8-4942-7860-059B-59BC93A83B5A}"/>
              </a:ext>
            </a:extLst>
          </p:cNvPr>
          <p:cNvSpPr txBox="1">
            <a:spLocks/>
          </p:cNvSpPr>
          <p:nvPr/>
        </p:nvSpPr>
        <p:spPr>
          <a:xfrm>
            <a:off x="9983399" y="5589011"/>
            <a:ext cx="610985" cy="4148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Запуск пропаганды грамотности (Переименует </a:t>
            </a:r>
            <a:r>
              <a:rPr lang="ru-RU" sz="400" dirty="0" err="1"/>
              <a:t>нац</a:t>
            </a:r>
            <a:r>
              <a:rPr lang="ru-RU" sz="400" dirty="0"/>
              <a:t> дух «Необразованное население» на «Образованное население», темпы исследований+ 5%, +1 ячейка исследований +5 стабильности, если Марокко - независимо)</a:t>
            </a:r>
            <a:endParaRPr lang="de-CH" sz="400" dirty="0"/>
          </a:p>
        </p:txBody>
      </p:sp>
      <p:sp>
        <p:nvSpPr>
          <p:cNvPr id="145" name="Подзаголовок 6">
            <a:extLst>
              <a:ext uri="{FF2B5EF4-FFF2-40B4-BE49-F238E27FC236}">
                <a16:creationId xmlns:a16="http://schemas.microsoft.com/office/drawing/2014/main" id="{B17C3D65-9D58-FCBE-3158-74E0B0E02C8C}"/>
              </a:ext>
            </a:extLst>
          </p:cNvPr>
          <p:cNvSpPr txBox="1">
            <a:spLocks/>
          </p:cNvSpPr>
          <p:nvPr/>
        </p:nvSpPr>
        <p:spPr>
          <a:xfrm>
            <a:off x="6817073" y="3203858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Тайная полиция (+ </a:t>
            </a:r>
            <a:r>
              <a:rPr lang="ru-RU" sz="400" dirty="0" err="1"/>
              <a:t>нац</a:t>
            </a:r>
            <a:r>
              <a:rPr lang="ru-RU" sz="400" dirty="0"/>
              <a:t> дух урон по гарнизонам – 15%, +1 агент, стабильность -5%)</a:t>
            </a:r>
            <a:endParaRPr lang="de-CH" sz="400" dirty="0"/>
          </a:p>
        </p:txBody>
      </p:sp>
      <p:sp>
        <p:nvSpPr>
          <p:cNvPr id="146" name="Подзаголовок 6">
            <a:extLst>
              <a:ext uri="{FF2B5EF4-FFF2-40B4-BE49-F238E27FC236}">
                <a16:creationId xmlns:a16="http://schemas.microsoft.com/office/drawing/2014/main" id="{CB055624-9EA3-2BA7-4ED3-B023BBBCE7A3}"/>
              </a:ext>
            </a:extLst>
          </p:cNvPr>
          <p:cNvSpPr txBox="1">
            <a:spLocks/>
          </p:cNvSpPr>
          <p:nvPr/>
        </p:nvSpPr>
        <p:spPr>
          <a:xfrm>
            <a:off x="6055322" y="3203859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Национальная гвардия (+ </a:t>
            </a:r>
            <a:r>
              <a:rPr lang="ru-RU" sz="400" dirty="0" err="1"/>
              <a:t>нац</a:t>
            </a:r>
            <a:r>
              <a:rPr lang="ru-RU" sz="400" dirty="0"/>
              <a:t> дух «Национальная гвардия», что даёт +10% поддержка войны, +7% </a:t>
            </a:r>
            <a:r>
              <a:rPr lang="ru-RU" sz="400" dirty="0" err="1"/>
              <a:t>востановление</a:t>
            </a:r>
            <a:r>
              <a:rPr lang="ru-RU" sz="400" dirty="0"/>
              <a:t> орг. дивизии)  (</a:t>
            </a:r>
            <a:r>
              <a:rPr lang="ru-RU" sz="400" dirty="0" err="1"/>
              <a:t>истор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147" name="Соединительная линия уступом 60">
            <a:extLst>
              <a:ext uri="{FF2B5EF4-FFF2-40B4-BE49-F238E27FC236}">
                <a16:creationId xmlns:a16="http://schemas.microsoft.com/office/drawing/2014/main" id="{B5BC8BE3-42ED-C3B0-E660-E5F4FD02B30C}"/>
              </a:ext>
            </a:extLst>
          </p:cNvPr>
          <p:cNvCxnSpPr>
            <a:cxnSpLocks/>
            <a:stCxn id="94" idx="2"/>
            <a:endCxn id="145" idx="0"/>
          </p:cNvCxnSpPr>
          <p:nvPr/>
        </p:nvCxnSpPr>
        <p:spPr>
          <a:xfrm rot="16200000" flipH="1">
            <a:off x="6845028" y="2926319"/>
            <a:ext cx="180785" cy="374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60">
            <a:extLst>
              <a:ext uri="{FF2B5EF4-FFF2-40B4-BE49-F238E27FC236}">
                <a16:creationId xmlns:a16="http://schemas.microsoft.com/office/drawing/2014/main" id="{235922A5-D82A-3DE0-69B1-1201ACDC5DBE}"/>
              </a:ext>
            </a:extLst>
          </p:cNvPr>
          <p:cNvCxnSpPr>
            <a:cxnSpLocks/>
            <a:stCxn id="94" idx="2"/>
            <a:endCxn id="146" idx="0"/>
          </p:cNvCxnSpPr>
          <p:nvPr/>
        </p:nvCxnSpPr>
        <p:spPr>
          <a:xfrm rot="5400000">
            <a:off x="6464152" y="2919736"/>
            <a:ext cx="180786" cy="3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Заголовок 9">
            <a:extLst>
              <a:ext uri="{FF2B5EF4-FFF2-40B4-BE49-F238E27FC236}">
                <a16:creationId xmlns:a16="http://schemas.microsoft.com/office/drawing/2014/main" id="{FA6827A7-3C6D-A9FC-9984-5008DDFC1497}"/>
              </a:ext>
            </a:extLst>
          </p:cNvPr>
          <p:cNvSpPr txBox="1">
            <a:spLocks/>
          </p:cNvSpPr>
          <p:nvPr/>
        </p:nvSpPr>
        <p:spPr>
          <a:xfrm>
            <a:off x="9978078" y="6206708"/>
            <a:ext cx="610985" cy="40288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Обучение инженеров за границей (</a:t>
            </a:r>
            <a:r>
              <a:rPr lang="en-US" sz="400" dirty="0"/>
              <a:t>x</a:t>
            </a:r>
            <a:r>
              <a:rPr lang="ru-RU" sz="400" dirty="0"/>
              <a:t>1 + 100</a:t>
            </a:r>
            <a:r>
              <a:rPr lang="en-US" sz="400" dirty="0"/>
              <a:t>%</a:t>
            </a:r>
            <a:r>
              <a:rPr lang="ru-RU" sz="400" dirty="0"/>
              <a:t> изучения </a:t>
            </a:r>
            <a:r>
              <a:rPr lang="ru-RU" sz="400" dirty="0" err="1"/>
              <a:t>промки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164" name="Соединительная линия уступом 60">
            <a:extLst>
              <a:ext uri="{FF2B5EF4-FFF2-40B4-BE49-F238E27FC236}">
                <a16:creationId xmlns:a16="http://schemas.microsoft.com/office/drawing/2014/main" id="{B618D618-0C91-D187-725B-8A66A94B7BD8}"/>
              </a:ext>
            </a:extLst>
          </p:cNvPr>
          <p:cNvCxnSpPr>
            <a:cxnSpLocks/>
            <a:stCxn id="123" idx="2"/>
            <a:endCxn id="154" idx="0"/>
          </p:cNvCxnSpPr>
          <p:nvPr/>
        </p:nvCxnSpPr>
        <p:spPr>
          <a:xfrm rot="5400000">
            <a:off x="10184787" y="6102602"/>
            <a:ext cx="202891" cy="5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59">
            <a:extLst>
              <a:ext uri="{FF2B5EF4-FFF2-40B4-BE49-F238E27FC236}">
                <a16:creationId xmlns:a16="http://schemas.microsoft.com/office/drawing/2014/main" id="{E467C23E-68DB-1411-12AD-9BBB77EBAE08}"/>
              </a:ext>
            </a:extLst>
          </p:cNvPr>
          <p:cNvCxnSpPr>
            <a:cxnSpLocks/>
            <a:stCxn id="54" idx="2"/>
            <a:endCxn id="163" idx="0"/>
          </p:cNvCxnSpPr>
          <p:nvPr/>
        </p:nvCxnSpPr>
        <p:spPr>
          <a:xfrm rot="5400000">
            <a:off x="8854120" y="3722311"/>
            <a:ext cx="214675" cy="2548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Заголовок 9">
            <a:extLst>
              <a:ext uri="{FF2B5EF4-FFF2-40B4-BE49-F238E27FC236}">
                <a16:creationId xmlns:a16="http://schemas.microsoft.com/office/drawing/2014/main" id="{B0926F08-64CC-D98D-9F77-6CD5DE4431B3}"/>
              </a:ext>
            </a:extLst>
          </p:cNvPr>
          <p:cNvSpPr txBox="1">
            <a:spLocks/>
          </p:cNvSpPr>
          <p:nvPr/>
        </p:nvSpPr>
        <p:spPr>
          <a:xfrm>
            <a:off x="8643220" y="3842393"/>
            <a:ext cx="610985" cy="3950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Подготовка к восстанию (Открывает решения на вербовку племён в армию, кражу Французских винтовок)</a:t>
            </a:r>
            <a:endParaRPr lang="de-CH" sz="400" dirty="0"/>
          </a:p>
        </p:txBody>
      </p:sp>
      <p:sp>
        <p:nvSpPr>
          <p:cNvPr id="201" name="Заголовок 9">
            <a:extLst>
              <a:ext uri="{FF2B5EF4-FFF2-40B4-BE49-F238E27FC236}">
                <a16:creationId xmlns:a16="http://schemas.microsoft.com/office/drawing/2014/main" id="{9A6D4B09-D86D-4203-7605-0ABB9D6CE9F7}"/>
              </a:ext>
            </a:extLst>
          </p:cNvPr>
          <p:cNvSpPr txBox="1">
            <a:spLocks/>
          </p:cNvSpPr>
          <p:nvPr/>
        </p:nvSpPr>
        <p:spPr>
          <a:xfrm>
            <a:off x="9330266" y="4442505"/>
            <a:ext cx="610985" cy="41480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Снабдить племена оружием (Будет добавлен </a:t>
            </a:r>
            <a:r>
              <a:rPr lang="ru-RU" sz="400" dirty="0" err="1"/>
              <a:t>нац</a:t>
            </a:r>
            <a:r>
              <a:rPr lang="ru-RU" sz="400" dirty="0"/>
              <a:t> дух «Профицит винтовок» +5% орг. Племенных дивизий)</a:t>
            </a:r>
            <a:endParaRPr lang="de-CH" sz="400" dirty="0"/>
          </a:p>
        </p:txBody>
      </p:sp>
      <p:cxnSp>
        <p:nvCxnSpPr>
          <p:cNvPr id="202" name="Соединительная линия уступом 60">
            <a:extLst>
              <a:ext uri="{FF2B5EF4-FFF2-40B4-BE49-F238E27FC236}">
                <a16:creationId xmlns:a16="http://schemas.microsoft.com/office/drawing/2014/main" id="{FC8BB6F0-B677-CCA2-7BBA-E4B51DF805C1}"/>
              </a:ext>
            </a:extLst>
          </p:cNvPr>
          <p:cNvCxnSpPr>
            <a:cxnSpLocks/>
            <a:stCxn id="163" idx="2"/>
            <a:endCxn id="201" idx="0"/>
          </p:cNvCxnSpPr>
          <p:nvPr/>
        </p:nvCxnSpPr>
        <p:spPr>
          <a:xfrm rot="16200000" flipH="1">
            <a:off x="9189694" y="3996439"/>
            <a:ext cx="205085" cy="687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60">
            <a:extLst>
              <a:ext uri="{FF2B5EF4-FFF2-40B4-BE49-F238E27FC236}">
                <a16:creationId xmlns:a16="http://schemas.microsoft.com/office/drawing/2014/main" id="{C9DEC74E-6736-6C1C-9C4E-14D1B86E3578}"/>
              </a:ext>
            </a:extLst>
          </p:cNvPr>
          <p:cNvCxnSpPr>
            <a:cxnSpLocks/>
            <a:stCxn id="163" idx="2"/>
            <a:endCxn id="215" idx="0"/>
          </p:cNvCxnSpPr>
          <p:nvPr/>
        </p:nvCxnSpPr>
        <p:spPr>
          <a:xfrm rot="16200000" flipH="1">
            <a:off x="8858273" y="4327860"/>
            <a:ext cx="205145" cy="24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Заголовок 9">
            <a:extLst>
              <a:ext uri="{FF2B5EF4-FFF2-40B4-BE49-F238E27FC236}">
                <a16:creationId xmlns:a16="http://schemas.microsoft.com/office/drawing/2014/main" id="{C07517D6-5F44-07CA-018A-72B7D3A6EDE3}"/>
              </a:ext>
            </a:extLst>
          </p:cNvPr>
          <p:cNvSpPr txBox="1">
            <a:spLocks/>
          </p:cNvSpPr>
          <p:nvPr/>
        </p:nvSpPr>
        <p:spPr>
          <a:xfrm>
            <a:off x="8667484" y="4442565"/>
            <a:ext cx="610985" cy="41480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" dirty="0"/>
              <a:t> </a:t>
            </a:r>
            <a:r>
              <a:rPr lang="ru-RU" sz="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Кустарное производство</a:t>
            </a:r>
            <a:r>
              <a:rPr lang="ru-RU" sz="400" dirty="0"/>
              <a:t>(+1 </a:t>
            </a:r>
            <a:r>
              <a:rPr lang="ru-RU" sz="400" dirty="0" err="1"/>
              <a:t>в.з</a:t>
            </a:r>
            <a:r>
              <a:rPr lang="ru-RU" sz="400" dirty="0"/>
              <a:t>., +1 ячейка </a:t>
            </a:r>
            <a:r>
              <a:rPr lang="ru-RU" sz="400" dirty="0" err="1"/>
              <a:t>ст-ва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221" name="Заголовок 9">
            <a:extLst>
              <a:ext uri="{FF2B5EF4-FFF2-40B4-BE49-F238E27FC236}">
                <a16:creationId xmlns:a16="http://schemas.microsoft.com/office/drawing/2014/main" id="{7ABC8C31-3188-E2EB-A5A9-B632A9FBC4F9}"/>
              </a:ext>
            </a:extLst>
          </p:cNvPr>
          <p:cNvSpPr txBox="1">
            <a:spLocks/>
          </p:cNvSpPr>
          <p:nvPr/>
        </p:nvSpPr>
        <p:spPr>
          <a:xfrm>
            <a:off x="7561463" y="3205110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Иррегулярная армия</a:t>
            </a:r>
          </a:p>
          <a:p>
            <a:r>
              <a:rPr lang="ru-RU" sz="400" dirty="0"/>
              <a:t>(+5 атаки на нац. территории, +3 дивизии)</a:t>
            </a:r>
            <a:endParaRPr lang="de-CH" sz="400" dirty="0"/>
          </a:p>
        </p:txBody>
      </p:sp>
      <p:sp>
        <p:nvSpPr>
          <p:cNvPr id="222" name="Заголовок 9">
            <a:extLst>
              <a:ext uri="{FF2B5EF4-FFF2-40B4-BE49-F238E27FC236}">
                <a16:creationId xmlns:a16="http://schemas.microsoft.com/office/drawing/2014/main" id="{7064CF34-8737-30F7-0DBE-BD865F46DDC5}"/>
              </a:ext>
            </a:extLst>
          </p:cNvPr>
          <p:cNvSpPr txBox="1">
            <a:spLocks/>
          </p:cNvSpPr>
          <p:nvPr/>
        </p:nvSpPr>
        <p:spPr>
          <a:xfrm>
            <a:off x="6068626" y="3810802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Ставка на регулярную армию (Вся армия станет регулярной, +1000 </a:t>
            </a:r>
            <a:r>
              <a:rPr lang="ru-RU" sz="400" dirty="0" err="1"/>
              <a:t>пехотки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227" name="Прямая соединительная линия 226">
            <a:extLst>
              <a:ext uri="{FF2B5EF4-FFF2-40B4-BE49-F238E27FC236}">
                <a16:creationId xmlns:a16="http://schemas.microsoft.com/office/drawing/2014/main" id="{CCDD1F6C-0E63-2575-518C-2DA5CC3ECCDD}"/>
              </a:ext>
            </a:extLst>
          </p:cNvPr>
          <p:cNvCxnSpPr>
            <a:cxnSpLocks/>
            <a:stCxn id="145" idx="1"/>
            <a:endCxn id="146" idx="3"/>
          </p:cNvCxnSpPr>
          <p:nvPr/>
        </p:nvCxnSpPr>
        <p:spPr>
          <a:xfrm flipH="1">
            <a:off x="6666307" y="3411261"/>
            <a:ext cx="150766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59">
            <a:extLst>
              <a:ext uri="{FF2B5EF4-FFF2-40B4-BE49-F238E27FC236}">
                <a16:creationId xmlns:a16="http://schemas.microsoft.com/office/drawing/2014/main" id="{28466F90-BB30-5F2E-14C5-863A64FEC177}"/>
              </a:ext>
            </a:extLst>
          </p:cNvPr>
          <p:cNvCxnSpPr>
            <a:cxnSpLocks/>
            <a:stCxn id="146" idx="2"/>
            <a:endCxn id="222" idx="0"/>
          </p:cNvCxnSpPr>
          <p:nvPr/>
        </p:nvCxnSpPr>
        <p:spPr>
          <a:xfrm rot="16200000" flipH="1">
            <a:off x="6271399" y="3708081"/>
            <a:ext cx="192137" cy="133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59">
            <a:extLst>
              <a:ext uri="{FF2B5EF4-FFF2-40B4-BE49-F238E27FC236}">
                <a16:creationId xmlns:a16="http://schemas.microsoft.com/office/drawing/2014/main" id="{0A1ACD5B-9C91-6F2E-A922-50E3406DF964}"/>
              </a:ext>
            </a:extLst>
          </p:cNvPr>
          <p:cNvCxnSpPr>
            <a:cxnSpLocks/>
            <a:stCxn id="145" idx="2"/>
            <a:endCxn id="222" idx="0"/>
          </p:cNvCxnSpPr>
          <p:nvPr/>
        </p:nvCxnSpPr>
        <p:spPr>
          <a:xfrm rot="5400000">
            <a:off x="6652274" y="3340510"/>
            <a:ext cx="192138" cy="74844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Заголовок 9">
            <a:extLst>
              <a:ext uri="{FF2B5EF4-FFF2-40B4-BE49-F238E27FC236}">
                <a16:creationId xmlns:a16="http://schemas.microsoft.com/office/drawing/2014/main" id="{6170AC59-A9C4-B02A-210E-D9BCB887BDD0}"/>
              </a:ext>
            </a:extLst>
          </p:cNvPr>
          <p:cNvSpPr txBox="1">
            <a:spLocks/>
          </p:cNvSpPr>
          <p:nvPr/>
        </p:nvSpPr>
        <p:spPr>
          <a:xfrm>
            <a:off x="8669964" y="5002375"/>
            <a:ext cx="610985" cy="41480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Переговоры с Францией о независимости</a:t>
            </a:r>
            <a:endParaRPr lang="de-CH" sz="400" dirty="0"/>
          </a:p>
        </p:txBody>
      </p:sp>
      <p:cxnSp>
        <p:nvCxnSpPr>
          <p:cNvPr id="245" name="Соединительная линия уступом 60">
            <a:extLst>
              <a:ext uri="{FF2B5EF4-FFF2-40B4-BE49-F238E27FC236}">
                <a16:creationId xmlns:a16="http://schemas.microsoft.com/office/drawing/2014/main" id="{70EEDFDA-AC08-D09E-FB07-0B00231A8FF5}"/>
              </a:ext>
            </a:extLst>
          </p:cNvPr>
          <p:cNvCxnSpPr>
            <a:cxnSpLocks/>
            <a:stCxn id="6" idx="2"/>
            <a:endCxn id="247" idx="0"/>
          </p:cNvCxnSpPr>
          <p:nvPr/>
        </p:nvCxnSpPr>
        <p:spPr>
          <a:xfrm rot="5400000">
            <a:off x="6766410" y="399819"/>
            <a:ext cx="312586" cy="183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Заголовок 9">
            <a:extLst>
              <a:ext uri="{FF2B5EF4-FFF2-40B4-BE49-F238E27FC236}">
                <a16:creationId xmlns:a16="http://schemas.microsoft.com/office/drawing/2014/main" id="{A991A5E3-B7EE-EC33-187C-CB59DE2DA9B4}"/>
              </a:ext>
            </a:extLst>
          </p:cNvPr>
          <p:cNvSpPr txBox="1">
            <a:spLocks/>
          </p:cNvSpPr>
          <p:nvPr/>
        </p:nvSpPr>
        <p:spPr>
          <a:xfrm>
            <a:off x="5700088" y="1473233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Проблема с Испанским Марокко (Будут открыты решения по организации </a:t>
            </a:r>
            <a:r>
              <a:rPr lang="ru-RU" sz="400" dirty="0" err="1"/>
              <a:t>востания</a:t>
            </a:r>
            <a:r>
              <a:rPr lang="ru-RU" sz="400" dirty="0"/>
              <a:t> в </a:t>
            </a:r>
            <a:r>
              <a:rPr lang="ru-RU" sz="400" dirty="0" err="1"/>
              <a:t>Испанск</a:t>
            </a:r>
            <a:r>
              <a:rPr lang="ru-RU" sz="400" dirty="0"/>
              <a:t>. Марокко) </a:t>
            </a:r>
            <a:endParaRPr lang="de-CH" sz="400" dirty="0"/>
          </a:p>
        </p:txBody>
      </p:sp>
      <p:cxnSp>
        <p:nvCxnSpPr>
          <p:cNvPr id="253" name="Соединительная линия уступом 60">
            <a:extLst>
              <a:ext uri="{FF2B5EF4-FFF2-40B4-BE49-F238E27FC236}">
                <a16:creationId xmlns:a16="http://schemas.microsoft.com/office/drawing/2014/main" id="{7C51970B-1960-22CF-0223-E114E38A0E6E}"/>
              </a:ext>
            </a:extLst>
          </p:cNvPr>
          <p:cNvCxnSpPr>
            <a:cxnSpLocks/>
            <a:stCxn id="247" idx="2"/>
            <a:endCxn id="255" idx="0"/>
          </p:cNvCxnSpPr>
          <p:nvPr/>
        </p:nvCxnSpPr>
        <p:spPr>
          <a:xfrm rot="5400000">
            <a:off x="5925977" y="1949649"/>
            <a:ext cx="141215" cy="17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Заголовок 9">
            <a:extLst>
              <a:ext uri="{FF2B5EF4-FFF2-40B4-BE49-F238E27FC236}">
                <a16:creationId xmlns:a16="http://schemas.microsoft.com/office/drawing/2014/main" id="{7CF5B536-9F85-4D22-AEA3-000B8BED0864}"/>
              </a:ext>
            </a:extLst>
          </p:cNvPr>
          <p:cNvSpPr txBox="1">
            <a:spLocks/>
          </p:cNvSpPr>
          <p:nvPr/>
        </p:nvSpPr>
        <p:spPr>
          <a:xfrm>
            <a:off x="5682094" y="2029254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Воспользоваться Гражданской войной в Испании (Будут открыты решения по пограничным конфликтам с присоединением территории </a:t>
            </a:r>
            <a:r>
              <a:rPr lang="ru-RU" sz="400" dirty="0" err="1"/>
              <a:t>Испанск</a:t>
            </a:r>
            <a:r>
              <a:rPr lang="ru-RU" sz="400" dirty="0"/>
              <a:t>. Марокко)</a:t>
            </a:r>
            <a:endParaRPr lang="de-CH" sz="400" dirty="0"/>
          </a:p>
        </p:txBody>
      </p:sp>
      <p:cxnSp>
        <p:nvCxnSpPr>
          <p:cNvPr id="260" name="Соединительная линия уступом 60">
            <a:extLst>
              <a:ext uri="{FF2B5EF4-FFF2-40B4-BE49-F238E27FC236}">
                <a16:creationId xmlns:a16="http://schemas.microsoft.com/office/drawing/2014/main" id="{ABBF6EC9-B789-F07C-4F92-50D73DE2A860}"/>
              </a:ext>
            </a:extLst>
          </p:cNvPr>
          <p:cNvCxnSpPr>
            <a:cxnSpLocks/>
            <a:stCxn id="201" idx="2"/>
            <a:endCxn id="239" idx="0"/>
          </p:cNvCxnSpPr>
          <p:nvPr/>
        </p:nvCxnSpPr>
        <p:spPr>
          <a:xfrm rot="5400000">
            <a:off x="9233076" y="4599692"/>
            <a:ext cx="145064" cy="660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60">
            <a:extLst>
              <a:ext uri="{FF2B5EF4-FFF2-40B4-BE49-F238E27FC236}">
                <a16:creationId xmlns:a16="http://schemas.microsoft.com/office/drawing/2014/main" id="{D44BF2F6-C209-0FB6-2A3D-2341ADA59B2E}"/>
              </a:ext>
            </a:extLst>
          </p:cNvPr>
          <p:cNvCxnSpPr>
            <a:cxnSpLocks/>
            <a:stCxn id="215" idx="2"/>
            <a:endCxn id="239" idx="0"/>
          </p:cNvCxnSpPr>
          <p:nvPr/>
        </p:nvCxnSpPr>
        <p:spPr>
          <a:xfrm rot="16200000" flipH="1">
            <a:off x="8901715" y="4928633"/>
            <a:ext cx="145004" cy="2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60">
            <a:extLst>
              <a:ext uri="{FF2B5EF4-FFF2-40B4-BE49-F238E27FC236}">
                <a16:creationId xmlns:a16="http://schemas.microsoft.com/office/drawing/2014/main" id="{4A03EC87-C3B4-F1C8-E8E5-FDA24577BAD9}"/>
              </a:ext>
            </a:extLst>
          </p:cNvPr>
          <p:cNvCxnSpPr>
            <a:cxnSpLocks/>
            <a:stCxn id="222" idx="2"/>
            <a:endCxn id="270" idx="0"/>
          </p:cNvCxnSpPr>
          <p:nvPr/>
        </p:nvCxnSpPr>
        <p:spPr>
          <a:xfrm rot="16200000" flipH="1">
            <a:off x="6481361" y="4118365"/>
            <a:ext cx="209473" cy="423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Заголовок 9">
            <a:extLst>
              <a:ext uri="{FF2B5EF4-FFF2-40B4-BE49-F238E27FC236}">
                <a16:creationId xmlns:a16="http://schemas.microsoft.com/office/drawing/2014/main" id="{2B0E32BE-65FB-B788-3BF0-9FE31D83C6E4}"/>
              </a:ext>
            </a:extLst>
          </p:cNvPr>
          <p:cNvSpPr txBox="1">
            <a:spLocks/>
          </p:cNvSpPr>
          <p:nvPr/>
        </p:nvSpPr>
        <p:spPr>
          <a:xfrm>
            <a:off x="7255969" y="4435081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Обучение в бою (</a:t>
            </a:r>
            <a:r>
              <a:rPr lang="en-US" sz="400" dirty="0"/>
              <a:t>x1</a:t>
            </a:r>
            <a:r>
              <a:rPr lang="ru-RU" sz="400" dirty="0"/>
              <a:t> -50%</a:t>
            </a:r>
            <a:r>
              <a:rPr lang="en-US" sz="400" dirty="0"/>
              <a:t> </a:t>
            </a:r>
            <a:r>
              <a:rPr lang="ru-RU" sz="400" dirty="0"/>
              <a:t>Стоимость доктрины, </a:t>
            </a:r>
            <a:r>
              <a:rPr lang="ru-RU" sz="400" dirty="0" err="1"/>
              <a:t>нац</a:t>
            </a:r>
            <a:r>
              <a:rPr lang="ru-RU" sz="400" dirty="0"/>
              <a:t> дух «Обучение в бою» +7% получения опыта армии )</a:t>
            </a:r>
            <a:endParaRPr lang="de-CH" sz="400" dirty="0"/>
          </a:p>
        </p:txBody>
      </p:sp>
      <p:sp>
        <p:nvSpPr>
          <p:cNvPr id="270" name="Заголовок 9">
            <a:extLst>
              <a:ext uri="{FF2B5EF4-FFF2-40B4-BE49-F238E27FC236}">
                <a16:creationId xmlns:a16="http://schemas.microsoft.com/office/drawing/2014/main" id="{D94BF660-019E-A227-9C82-410DD817ABD9}"/>
              </a:ext>
            </a:extLst>
          </p:cNvPr>
          <p:cNvSpPr txBox="1">
            <a:spLocks/>
          </p:cNvSpPr>
          <p:nvPr/>
        </p:nvSpPr>
        <p:spPr>
          <a:xfrm>
            <a:off x="6492583" y="4435081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Профессиональная подготовка генералов во франции (+50 опыт армии, каждый генерал + уровень) (</a:t>
            </a:r>
            <a:r>
              <a:rPr lang="ru-RU" sz="400" dirty="0" err="1"/>
              <a:t>истор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8CDE0EF5-F649-748D-E49F-C4A23251B89C}"/>
              </a:ext>
            </a:extLst>
          </p:cNvPr>
          <p:cNvCxnSpPr>
            <a:cxnSpLocks/>
            <a:stCxn id="269" idx="1"/>
            <a:endCxn id="270" idx="3"/>
          </p:cNvCxnSpPr>
          <p:nvPr/>
        </p:nvCxnSpPr>
        <p:spPr>
          <a:xfrm flipH="1">
            <a:off x="7103568" y="4642484"/>
            <a:ext cx="1524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59">
            <a:extLst>
              <a:ext uri="{FF2B5EF4-FFF2-40B4-BE49-F238E27FC236}">
                <a16:creationId xmlns:a16="http://schemas.microsoft.com/office/drawing/2014/main" id="{9F9CBEC2-566A-5A3D-17DF-6931F004BACB}"/>
              </a:ext>
            </a:extLst>
          </p:cNvPr>
          <p:cNvCxnSpPr>
            <a:cxnSpLocks/>
            <a:stCxn id="221" idx="2"/>
            <a:endCxn id="269" idx="0"/>
          </p:cNvCxnSpPr>
          <p:nvPr/>
        </p:nvCxnSpPr>
        <p:spPr>
          <a:xfrm rot="5400000">
            <a:off x="7306627" y="3874751"/>
            <a:ext cx="815165" cy="305494"/>
          </a:xfrm>
          <a:prstGeom prst="bentConnector3">
            <a:avLst>
              <a:gd name="adj1" fmla="val 1190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159">
            <a:extLst>
              <a:ext uri="{FF2B5EF4-FFF2-40B4-BE49-F238E27FC236}">
                <a16:creationId xmlns:a16="http://schemas.microsoft.com/office/drawing/2014/main" id="{3A79063F-7D5F-BBED-8329-7B77A6B08C46}"/>
              </a:ext>
            </a:extLst>
          </p:cNvPr>
          <p:cNvCxnSpPr>
            <a:cxnSpLocks/>
            <a:stCxn id="222" idx="2"/>
            <a:endCxn id="269" idx="0"/>
          </p:cNvCxnSpPr>
          <p:nvPr/>
        </p:nvCxnSpPr>
        <p:spPr>
          <a:xfrm rot="16200000" flipH="1">
            <a:off x="6863054" y="3736672"/>
            <a:ext cx="209473" cy="118734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Заголовок 9">
            <a:extLst>
              <a:ext uri="{FF2B5EF4-FFF2-40B4-BE49-F238E27FC236}">
                <a16:creationId xmlns:a16="http://schemas.microsoft.com/office/drawing/2014/main" id="{4B84092C-824A-C321-446E-6E084AEBE448}"/>
              </a:ext>
            </a:extLst>
          </p:cNvPr>
          <p:cNvSpPr txBox="1">
            <a:spLocks/>
          </p:cNvSpPr>
          <p:nvPr/>
        </p:nvSpPr>
        <p:spPr>
          <a:xfrm>
            <a:off x="7214397" y="5002992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Военные инструкции (атака +10%)</a:t>
            </a:r>
            <a:endParaRPr lang="de-CH" sz="400" dirty="0"/>
          </a:p>
        </p:txBody>
      </p:sp>
      <p:cxnSp>
        <p:nvCxnSpPr>
          <p:cNvPr id="301" name="Соединительная линия уступом 159">
            <a:extLst>
              <a:ext uri="{FF2B5EF4-FFF2-40B4-BE49-F238E27FC236}">
                <a16:creationId xmlns:a16="http://schemas.microsoft.com/office/drawing/2014/main" id="{46B505C0-7CC6-E446-074B-5E0E7ECEF2F8}"/>
              </a:ext>
            </a:extLst>
          </p:cNvPr>
          <p:cNvCxnSpPr>
            <a:cxnSpLocks/>
            <a:stCxn id="270" idx="2"/>
            <a:endCxn id="300" idx="0"/>
          </p:cNvCxnSpPr>
          <p:nvPr/>
        </p:nvCxnSpPr>
        <p:spPr>
          <a:xfrm rot="16200000" flipH="1">
            <a:off x="7082431" y="4565532"/>
            <a:ext cx="153105" cy="72181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159">
            <a:extLst>
              <a:ext uri="{FF2B5EF4-FFF2-40B4-BE49-F238E27FC236}">
                <a16:creationId xmlns:a16="http://schemas.microsoft.com/office/drawing/2014/main" id="{EA8D4837-BA48-CDB3-C308-312D5591B972}"/>
              </a:ext>
            </a:extLst>
          </p:cNvPr>
          <p:cNvCxnSpPr>
            <a:cxnSpLocks/>
            <a:stCxn id="269" idx="2"/>
            <a:endCxn id="300" idx="0"/>
          </p:cNvCxnSpPr>
          <p:nvPr/>
        </p:nvCxnSpPr>
        <p:spPr>
          <a:xfrm rot="5400000">
            <a:off x="7464124" y="4905653"/>
            <a:ext cx="153105" cy="4157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Заголовок 9">
            <a:extLst>
              <a:ext uri="{FF2B5EF4-FFF2-40B4-BE49-F238E27FC236}">
                <a16:creationId xmlns:a16="http://schemas.microsoft.com/office/drawing/2014/main" id="{301F39A6-AAC0-16F2-72E1-2CA18DEC4BA9}"/>
              </a:ext>
            </a:extLst>
          </p:cNvPr>
          <p:cNvSpPr txBox="1">
            <a:spLocks/>
          </p:cNvSpPr>
          <p:nvPr/>
        </p:nvSpPr>
        <p:spPr>
          <a:xfrm>
            <a:off x="6462775" y="5034149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Перехватить выгоду мировой войны</a:t>
            </a:r>
            <a:endParaRPr lang="de-CH" sz="400" dirty="0"/>
          </a:p>
        </p:txBody>
      </p:sp>
      <p:cxnSp>
        <p:nvCxnSpPr>
          <p:cNvPr id="326" name="Соединительная линия уступом 159">
            <a:extLst>
              <a:ext uri="{FF2B5EF4-FFF2-40B4-BE49-F238E27FC236}">
                <a16:creationId xmlns:a16="http://schemas.microsoft.com/office/drawing/2014/main" id="{0E71CDB7-3D4E-D474-95E7-543A1C8508F1}"/>
              </a:ext>
            </a:extLst>
          </p:cNvPr>
          <p:cNvCxnSpPr>
            <a:cxnSpLocks/>
            <a:stCxn id="269" idx="2"/>
            <a:endCxn id="325" idx="0"/>
          </p:cNvCxnSpPr>
          <p:nvPr/>
        </p:nvCxnSpPr>
        <p:spPr>
          <a:xfrm rot="5400000">
            <a:off x="7072734" y="4545421"/>
            <a:ext cx="184262" cy="79319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59">
            <a:extLst>
              <a:ext uri="{FF2B5EF4-FFF2-40B4-BE49-F238E27FC236}">
                <a16:creationId xmlns:a16="http://schemas.microsoft.com/office/drawing/2014/main" id="{190BCAC6-BD4A-B4F1-D574-39DE56FBBD51}"/>
              </a:ext>
            </a:extLst>
          </p:cNvPr>
          <p:cNvCxnSpPr>
            <a:cxnSpLocks/>
            <a:stCxn id="270" idx="2"/>
            <a:endCxn id="325" idx="0"/>
          </p:cNvCxnSpPr>
          <p:nvPr/>
        </p:nvCxnSpPr>
        <p:spPr>
          <a:xfrm rot="5400000">
            <a:off x="6691041" y="4927114"/>
            <a:ext cx="184262" cy="2980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Заголовок 9">
            <a:extLst>
              <a:ext uri="{FF2B5EF4-FFF2-40B4-BE49-F238E27FC236}">
                <a16:creationId xmlns:a16="http://schemas.microsoft.com/office/drawing/2014/main" id="{CD8C4394-7580-2667-9A3F-F4B2AEDF62F5}"/>
              </a:ext>
            </a:extLst>
          </p:cNvPr>
          <p:cNvSpPr txBox="1">
            <a:spLocks/>
          </p:cNvSpPr>
          <p:nvPr/>
        </p:nvSpPr>
        <p:spPr>
          <a:xfrm>
            <a:off x="5684743" y="6178465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Верить во Францию (Отношение франции + 50)  (</a:t>
            </a:r>
            <a:r>
              <a:rPr lang="ru-RU" sz="400" dirty="0" err="1"/>
              <a:t>Истор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335" name="Заголовок 9">
            <a:extLst>
              <a:ext uri="{FF2B5EF4-FFF2-40B4-BE49-F238E27FC236}">
                <a16:creationId xmlns:a16="http://schemas.microsoft.com/office/drawing/2014/main" id="{AE2C114D-DFB4-D32A-11A6-3D94467E5E1D}"/>
              </a:ext>
            </a:extLst>
          </p:cNvPr>
          <p:cNvSpPr txBox="1">
            <a:spLocks/>
          </p:cNvSpPr>
          <p:nvPr/>
        </p:nvSpPr>
        <p:spPr>
          <a:xfrm>
            <a:off x="7099844" y="6183900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Конец колониализму (Отношение Франции -100)</a:t>
            </a:r>
            <a:endParaRPr lang="de-CH" sz="400" dirty="0"/>
          </a:p>
        </p:txBody>
      </p:sp>
      <p:cxnSp>
        <p:nvCxnSpPr>
          <p:cNvPr id="336" name="Соединительная линия уступом 60">
            <a:extLst>
              <a:ext uri="{FF2B5EF4-FFF2-40B4-BE49-F238E27FC236}">
                <a16:creationId xmlns:a16="http://schemas.microsoft.com/office/drawing/2014/main" id="{793822C9-351F-0F37-4FBC-4EF59C6D9BD4}"/>
              </a:ext>
            </a:extLst>
          </p:cNvPr>
          <p:cNvCxnSpPr>
            <a:cxnSpLocks/>
            <a:stCxn id="325" idx="2"/>
            <a:endCxn id="334" idx="0"/>
          </p:cNvCxnSpPr>
          <p:nvPr/>
        </p:nvCxnSpPr>
        <p:spPr>
          <a:xfrm rot="5400000">
            <a:off x="6014497" y="5424694"/>
            <a:ext cx="729510" cy="778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60">
            <a:extLst>
              <a:ext uri="{FF2B5EF4-FFF2-40B4-BE49-F238E27FC236}">
                <a16:creationId xmlns:a16="http://schemas.microsoft.com/office/drawing/2014/main" id="{6718219B-1450-EF2E-2174-B0BAE801CCEB}"/>
              </a:ext>
            </a:extLst>
          </p:cNvPr>
          <p:cNvCxnSpPr>
            <a:cxnSpLocks/>
            <a:stCxn id="325" idx="2"/>
            <a:endCxn id="335" idx="0"/>
          </p:cNvCxnSpPr>
          <p:nvPr/>
        </p:nvCxnSpPr>
        <p:spPr>
          <a:xfrm rot="16200000" flipH="1">
            <a:off x="6719330" y="5497892"/>
            <a:ext cx="734945" cy="637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Заголовок 9">
            <a:extLst>
              <a:ext uri="{FF2B5EF4-FFF2-40B4-BE49-F238E27FC236}">
                <a16:creationId xmlns:a16="http://schemas.microsoft.com/office/drawing/2014/main" id="{0EE1796F-5FCB-4804-3B35-EC6C0440C824}"/>
              </a:ext>
            </a:extLst>
          </p:cNvPr>
          <p:cNvSpPr txBox="1">
            <a:spLocks/>
          </p:cNvSpPr>
          <p:nvPr/>
        </p:nvSpPr>
        <p:spPr>
          <a:xfrm>
            <a:off x="4819963" y="6816297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Экстренный порт для Союзников (+ 1 порт в выбранной провинции)</a:t>
            </a:r>
            <a:endParaRPr lang="de-CH" sz="400" dirty="0"/>
          </a:p>
        </p:txBody>
      </p:sp>
      <p:sp>
        <p:nvSpPr>
          <p:cNvPr id="343" name="Заголовок 9">
            <a:extLst>
              <a:ext uri="{FF2B5EF4-FFF2-40B4-BE49-F238E27FC236}">
                <a16:creationId xmlns:a16="http://schemas.microsoft.com/office/drawing/2014/main" id="{601B7263-B56A-EF50-04FB-DA3BF824E1E0}"/>
              </a:ext>
            </a:extLst>
          </p:cNvPr>
          <p:cNvSpPr txBox="1">
            <a:spLocks/>
          </p:cNvSpPr>
          <p:nvPr/>
        </p:nvSpPr>
        <p:spPr>
          <a:xfrm>
            <a:off x="5680677" y="6816298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Организовать партизанское движение(+20% к скорости роста сопротивления)</a:t>
            </a:r>
            <a:endParaRPr lang="de-CH" sz="400" dirty="0"/>
          </a:p>
        </p:txBody>
      </p:sp>
      <p:cxnSp>
        <p:nvCxnSpPr>
          <p:cNvPr id="344" name="Соединительная линия уступом 60">
            <a:extLst>
              <a:ext uri="{FF2B5EF4-FFF2-40B4-BE49-F238E27FC236}">
                <a16:creationId xmlns:a16="http://schemas.microsoft.com/office/drawing/2014/main" id="{06F89D62-7374-7917-9AEA-DDB4AD9EB851}"/>
              </a:ext>
            </a:extLst>
          </p:cNvPr>
          <p:cNvCxnSpPr>
            <a:cxnSpLocks/>
            <a:stCxn id="334" idx="2"/>
            <a:endCxn id="342" idx="0"/>
          </p:cNvCxnSpPr>
          <p:nvPr/>
        </p:nvCxnSpPr>
        <p:spPr>
          <a:xfrm rot="5400000">
            <a:off x="5446333" y="6272394"/>
            <a:ext cx="223026" cy="864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60">
            <a:extLst>
              <a:ext uri="{FF2B5EF4-FFF2-40B4-BE49-F238E27FC236}">
                <a16:creationId xmlns:a16="http://schemas.microsoft.com/office/drawing/2014/main" id="{F8F6A34C-23DD-3147-D74C-470F82F8DA0B}"/>
              </a:ext>
            </a:extLst>
          </p:cNvPr>
          <p:cNvCxnSpPr>
            <a:cxnSpLocks/>
            <a:stCxn id="334" idx="2"/>
            <a:endCxn id="343" idx="0"/>
          </p:cNvCxnSpPr>
          <p:nvPr/>
        </p:nvCxnSpPr>
        <p:spPr>
          <a:xfrm rot="5400000">
            <a:off x="5876690" y="6702751"/>
            <a:ext cx="223027" cy="4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Заголовок 9">
            <a:extLst>
              <a:ext uri="{FF2B5EF4-FFF2-40B4-BE49-F238E27FC236}">
                <a16:creationId xmlns:a16="http://schemas.microsoft.com/office/drawing/2014/main" id="{CC641F5F-FDF1-A46D-5CE6-C3B8E004CD33}"/>
              </a:ext>
            </a:extLst>
          </p:cNvPr>
          <p:cNvSpPr txBox="1">
            <a:spLocks/>
          </p:cNvSpPr>
          <p:nvPr/>
        </p:nvSpPr>
        <p:spPr>
          <a:xfrm>
            <a:off x="5671609" y="7501422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 Вперед, к свободе! (+5% к скорости роста сопротивления, +1000 </a:t>
            </a:r>
            <a:r>
              <a:rPr lang="ru-RU" sz="400" dirty="0" err="1"/>
              <a:t>пехотки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353" name="Соединительная линия уступом 60">
            <a:extLst>
              <a:ext uri="{FF2B5EF4-FFF2-40B4-BE49-F238E27FC236}">
                <a16:creationId xmlns:a16="http://schemas.microsoft.com/office/drawing/2014/main" id="{9A555C94-9979-1C2E-9CFE-528D46E926ED}"/>
              </a:ext>
            </a:extLst>
          </p:cNvPr>
          <p:cNvCxnSpPr>
            <a:cxnSpLocks/>
            <a:stCxn id="343" idx="2"/>
            <a:endCxn id="352" idx="0"/>
          </p:cNvCxnSpPr>
          <p:nvPr/>
        </p:nvCxnSpPr>
        <p:spPr>
          <a:xfrm rot="5400000">
            <a:off x="5846477" y="7361729"/>
            <a:ext cx="270318" cy="9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60">
            <a:extLst>
              <a:ext uri="{FF2B5EF4-FFF2-40B4-BE49-F238E27FC236}">
                <a16:creationId xmlns:a16="http://schemas.microsoft.com/office/drawing/2014/main" id="{F40F9277-B6BC-0234-3C91-67C05F6EE184}"/>
              </a:ext>
            </a:extLst>
          </p:cNvPr>
          <p:cNvCxnSpPr>
            <a:cxnSpLocks/>
            <a:stCxn id="335" idx="2"/>
            <a:endCxn id="365" idx="0"/>
          </p:cNvCxnSpPr>
          <p:nvPr/>
        </p:nvCxnSpPr>
        <p:spPr>
          <a:xfrm rot="16200000" flipH="1">
            <a:off x="7299814" y="6704229"/>
            <a:ext cx="214167" cy="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Заголовок 9">
            <a:extLst>
              <a:ext uri="{FF2B5EF4-FFF2-40B4-BE49-F238E27FC236}">
                <a16:creationId xmlns:a16="http://schemas.microsoft.com/office/drawing/2014/main" id="{A9CF3299-FB57-76AC-9AF8-6CCBF4D2C3B7}"/>
              </a:ext>
            </a:extLst>
          </p:cNvPr>
          <p:cNvSpPr txBox="1">
            <a:spLocks/>
          </p:cNvSpPr>
          <p:nvPr/>
        </p:nvSpPr>
        <p:spPr>
          <a:xfrm>
            <a:off x="7863198" y="5587261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Публично высказать план реформ (Ивент на стабильность, скорость строительства, или скорость мобилизации)</a:t>
            </a:r>
            <a:endParaRPr lang="de-CH" sz="400" dirty="0"/>
          </a:p>
        </p:txBody>
      </p:sp>
      <p:cxnSp>
        <p:nvCxnSpPr>
          <p:cNvPr id="358" name="Соединительная линия уступом 60">
            <a:extLst>
              <a:ext uri="{FF2B5EF4-FFF2-40B4-BE49-F238E27FC236}">
                <a16:creationId xmlns:a16="http://schemas.microsoft.com/office/drawing/2014/main" id="{E702A748-AC00-A74D-B31D-43AF7D5692A9}"/>
              </a:ext>
            </a:extLst>
          </p:cNvPr>
          <p:cNvCxnSpPr>
            <a:cxnSpLocks/>
            <a:stCxn id="239" idx="2"/>
            <a:endCxn id="357" idx="0"/>
          </p:cNvCxnSpPr>
          <p:nvPr/>
        </p:nvCxnSpPr>
        <p:spPr>
          <a:xfrm rot="5400000">
            <a:off x="8487034" y="5098838"/>
            <a:ext cx="170080" cy="806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Заголовок 9">
            <a:extLst>
              <a:ext uri="{FF2B5EF4-FFF2-40B4-BE49-F238E27FC236}">
                <a16:creationId xmlns:a16="http://schemas.microsoft.com/office/drawing/2014/main" id="{C0AF8316-BD9D-E1C3-7429-D9D71A594B38}"/>
              </a:ext>
            </a:extLst>
          </p:cNvPr>
          <p:cNvSpPr txBox="1">
            <a:spLocks/>
          </p:cNvSpPr>
          <p:nvPr/>
        </p:nvSpPr>
        <p:spPr>
          <a:xfrm>
            <a:off x="7102964" y="6812873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Партизанское движение (+20% к скорости роста сопротивления)</a:t>
            </a:r>
            <a:endParaRPr lang="de-CH" sz="400" dirty="0"/>
          </a:p>
        </p:txBody>
      </p:sp>
      <p:sp>
        <p:nvSpPr>
          <p:cNvPr id="370" name="Заголовок 9">
            <a:extLst>
              <a:ext uri="{FF2B5EF4-FFF2-40B4-BE49-F238E27FC236}">
                <a16:creationId xmlns:a16="http://schemas.microsoft.com/office/drawing/2014/main" id="{DB236C0A-9864-BCF7-62CE-AEB8562C8AB6}"/>
              </a:ext>
            </a:extLst>
          </p:cNvPr>
          <p:cNvSpPr txBox="1">
            <a:spLocks/>
          </p:cNvSpPr>
          <p:nvPr/>
        </p:nvSpPr>
        <p:spPr>
          <a:xfrm>
            <a:off x="7788854" y="6801631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Созвать народное ополчение (+ 8 дивизий народного ополчения(пропадут после обретения независимости от франции ))</a:t>
            </a:r>
            <a:endParaRPr lang="de-CH" sz="400" dirty="0"/>
          </a:p>
        </p:txBody>
      </p:sp>
      <p:cxnSp>
        <p:nvCxnSpPr>
          <p:cNvPr id="371" name="Соединительная линия уступом 60">
            <a:extLst>
              <a:ext uri="{FF2B5EF4-FFF2-40B4-BE49-F238E27FC236}">
                <a16:creationId xmlns:a16="http://schemas.microsoft.com/office/drawing/2014/main" id="{4D7D66DE-514A-EC88-9330-98A3D914F97E}"/>
              </a:ext>
            </a:extLst>
          </p:cNvPr>
          <p:cNvCxnSpPr>
            <a:cxnSpLocks/>
            <a:stCxn id="335" idx="2"/>
            <a:endCxn id="370" idx="0"/>
          </p:cNvCxnSpPr>
          <p:nvPr/>
        </p:nvCxnSpPr>
        <p:spPr>
          <a:xfrm rot="16200000" flipH="1">
            <a:off x="7648380" y="6355663"/>
            <a:ext cx="202925" cy="689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Заголовок 9">
            <a:extLst>
              <a:ext uri="{FF2B5EF4-FFF2-40B4-BE49-F238E27FC236}">
                <a16:creationId xmlns:a16="http://schemas.microsoft.com/office/drawing/2014/main" id="{A3B0FE3F-7B25-69EC-67D8-B5AD5FB81285}"/>
              </a:ext>
            </a:extLst>
          </p:cNvPr>
          <p:cNvSpPr txBox="1">
            <a:spLocks/>
          </p:cNvSpPr>
          <p:nvPr/>
        </p:nvSpPr>
        <p:spPr>
          <a:xfrm>
            <a:off x="7088904" y="7494199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Захватить средства производства (+1 фабрика в столице)</a:t>
            </a:r>
            <a:endParaRPr lang="de-CH" sz="400" dirty="0"/>
          </a:p>
        </p:txBody>
      </p:sp>
      <p:cxnSp>
        <p:nvCxnSpPr>
          <p:cNvPr id="376" name="Соединительная линия уступом 60">
            <a:extLst>
              <a:ext uri="{FF2B5EF4-FFF2-40B4-BE49-F238E27FC236}">
                <a16:creationId xmlns:a16="http://schemas.microsoft.com/office/drawing/2014/main" id="{591AC70C-40E6-B140-B153-6667CC044A50}"/>
              </a:ext>
            </a:extLst>
          </p:cNvPr>
          <p:cNvCxnSpPr>
            <a:cxnSpLocks/>
            <a:stCxn id="365" idx="2"/>
            <a:endCxn id="374" idx="0"/>
          </p:cNvCxnSpPr>
          <p:nvPr/>
        </p:nvCxnSpPr>
        <p:spPr>
          <a:xfrm rot="5400000">
            <a:off x="7268167" y="7353909"/>
            <a:ext cx="266520" cy="14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Заголовок 9">
            <a:extLst>
              <a:ext uri="{FF2B5EF4-FFF2-40B4-BE49-F238E27FC236}">
                <a16:creationId xmlns:a16="http://schemas.microsoft.com/office/drawing/2014/main" id="{832C0C21-56B6-A683-6B78-7F645A28F874}"/>
              </a:ext>
            </a:extLst>
          </p:cNvPr>
          <p:cNvSpPr txBox="1">
            <a:spLocks/>
          </p:cNvSpPr>
          <p:nvPr/>
        </p:nvSpPr>
        <p:spPr>
          <a:xfrm>
            <a:off x="6380711" y="6811139"/>
            <a:ext cx="610985" cy="4148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Выводы из печального опыта (</a:t>
            </a:r>
            <a:r>
              <a:rPr lang="en-US" sz="400" dirty="0"/>
              <a:t>x</a:t>
            </a:r>
            <a:r>
              <a:rPr lang="ru-RU" sz="400" dirty="0"/>
              <a:t>2 -70%</a:t>
            </a:r>
            <a:r>
              <a:rPr lang="en-US" sz="400" dirty="0"/>
              <a:t> </a:t>
            </a:r>
            <a:r>
              <a:rPr lang="ru-RU" sz="400" dirty="0"/>
              <a:t>Стоимость сухопутной доктрины)</a:t>
            </a:r>
            <a:endParaRPr lang="de-CH" sz="400" dirty="0"/>
          </a:p>
        </p:txBody>
      </p:sp>
      <p:cxnSp>
        <p:nvCxnSpPr>
          <p:cNvPr id="385" name="Соединительная линия уступом 60">
            <a:extLst>
              <a:ext uri="{FF2B5EF4-FFF2-40B4-BE49-F238E27FC236}">
                <a16:creationId xmlns:a16="http://schemas.microsoft.com/office/drawing/2014/main" id="{DF0D122F-A997-F178-B3A2-42294547B952}"/>
              </a:ext>
            </a:extLst>
          </p:cNvPr>
          <p:cNvCxnSpPr>
            <a:cxnSpLocks/>
            <a:stCxn id="325" idx="2"/>
            <a:endCxn id="384" idx="0"/>
          </p:cNvCxnSpPr>
          <p:nvPr/>
        </p:nvCxnSpPr>
        <p:spPr>
          <a:xfrm rot="5400000">
            <a:off x="6046144" y="6089015"/>
            <a:ext cx="1362184" cy="8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Заголовок 9">
            <a:extLst>
              <a:ext uri="{FF2B5EF4-FFF2-40B4-BE49-F238E27FC236}">
                <a16:creationId xmlns:a16="http://schemas.microsoft.com/office/drawing/2014/main" id="{F29AFB37-28DA-420D-0B77-78ED74BDCB54}"/>
              </a:ext>
            </a:extLst>
          </p:cNvPr>
          <p:cNvSpPr txBox="1">
            <a:spLocks/>
          </p:cNvSpPr>
          <p:nvPr/>
        </p:nvSpPr>
        <p:spPr>
          <a:xfrm>
            <a:off x="7081295" y="8403353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Переговоры о независимости (Ивент Франции)</a:t>
            </a:r>
            <a:endParaRPr lang="de-CH" sz="400" dirty="0"/>
          </a:p>
        </p:txBody>
      </p:sp>
      <p:cxnSp>
        <p:nvCxnSpPr>
          <p:cNvPr id="392" name="Соединительная линия уступом 60">
            <a:extLst>
              <a:ext uri="{FF2B5EF4-FFF2-40B4-BE49-F238E27FC236}">
                <a16:creationId xmlns:a16="http://schemas.microsoft.com/office/drawing/2014/main" id="{41603EF2-A83C-639F-978E-F3AA6798B5D5}"/>
              </a:ext>
            </a:extLst>
          </p:cNvPr>
          <p:cNvCxnSpPr>
            <a:cxnSpLocks/>
            <a:stCxn id="374" idx="2"/>
            <a:endCxn id="391" idx="0"/>
          </p:cNvCxnSpPr>
          <p:nvPr/>
        </p:nvCxnSpPr>
        <p:spPr>
          <a:xfrm rot="5400000">
            <a:off x="7143419" y="8152375"/>
            <a:ext cx="494348" cy="7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Заголовок 9">
            <a:extLst>
              <a:ext uri="{FF2B5EF4-FFF2-40B4-BE49-F238E27FC236}">
                <a16:creationId xmlns:a16="http://schemas.microsoft.com/office/drawing/2014/main" id="{2727DC7F-4DB6-EA0B-09B1-32A50F5999E3}"/>
              </a:ext>
            </a:extLst>
          </p:cNvPr>
          <p:cNvSpPr txBox="1">
            <a:spLocks/>
          </p:cNvSpPr>
          <p:nvPr/>
        </p:nvSpPr>
        <p:spPr>
          <a:xfrm>
            <a:off x="8705836" y="8975587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Объединить национальные земли (Фокус на войну со странами, имеющие </a:t>
            </a:r>
            <a:r>
              <a:rPr lang="ru-RU" sz="400" dirty="0" err="1"/>
              <a:t>нац</a:t>
            </a:r>
            <a:r>
              <a:rPr lang="ru-RU" sz="400" dirty="0"/>
              <a:t> территории Марокко)</a:t>
            </a:r>
            <a:endParaRPr lang="de-CH" sz="400" dirty="0"/>
          </a:p>
        </p:txBody>
      </p:sp>
      <p:sp>
        <p:nvSpPr>
          <p:cNvPr id="409" name="Заголовок 9">
            <a:extLst>
              <a:ext uri="{FF2B5EF4-FFF2-40B4-BE49-F238E27FC236}">
                <a16:creationId xmlns:a16="http://schemas.microsoft.com/office/drawing/2014/main" id="{9D95C846-14D5-91CD-3C40-FFBC0AC020C1}"/>
              </a:ext>
            </a:extLst>
          </p:cNvPr>
          <p:cNvSpPr txBox="1">
            <a:spLocks/>
          </p:cNvSpPr>
          <p:nvPr/>
        </p:nvSpPr>
        <p:spPr>
          <a:xfrm>
            <a:off x="9869596" y="8995153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Марш на восток (Цель войны на восточную Африку(если она независимая))</a:t>
            </a:r>
            <a:endParaRPr lang="de-CH" sz="400" dirty="0"/>
          </a:p>
        </p:txBody>
      </p:sp>
      <p:sp>
        <p:nvSpPr>
          <p:cNvPr id="414" name="Заголовок 9">
            <a:extLst>
              <a:ext uri="{FF2B5EF4-FFF2-40B4-BE49-F238E27FC236}">
                <a16:creationId xmlns:a16="http://schemas.microsoft.com/office/drawing/2014/main" id="{D9AFCC5B-046C-2A3A-4280-0C96C2DD9007}"/>
              </a:ext>
            </a:extLst>
          </p:cNvPr>
          <p:cNvSpPr txBox="1">
            <a:spLocks/>
          </p:cNvSpPr>
          <p:nvPr/>
        </p:nvSpPr>
        <p:spPr>
          <a:xfrm>
            <a:off x="9278044" y="10309818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Великое Марокко (Прирост полит власти + 0,2 в день, скорость подчинения + 5%  )</a:t>
            </a:r>
            <a:endParaRPr lang="de-CH" sz="400" dirty="0"/>
          </a:p>
        </p:txBody>
      </p:sp>
      <p:sp>
        <p:nvSpPr>
          <p:cNvPr id="425" name="Заголовок 9">
            <a:extLst>
              <a:ext uri="{FF2B5EF4-FFF2-40B4-BE49-F238E27FC236}">
                <a16:creationId xmlns:a16="http://schemas.microsoft.com/office/drawing/2014/main" id="{65240AB4-759F-2BD8-09DC-258CC6249BFC}"/>
              </a:ext>
            </a:extLst>
          </p:cNvPr>
          <p:cNvSpPr txBox="1">
            <a:spLocks/>
          </p:cNvSpPr>
          <p:nvPr/>
        </p:nvSpPr>
        <p:spPr>
          <a:xfrm>
            <a:off x="9296543" y="5593991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Фабрики – рабочим (+1 фабрика вне карты)</a:t>
            </a:r>
            <a:endParaRPr lang="de-CH" sz="400" dirty="0"/>
          </a:p>
        </p:txBody>
      </p:sp>
      <p:cxnSp>
        <p:nvCxnSpPr>
          <p:cNvPr id="426" name="Соединительная линия уступом 60">
            <a:extLst>
              <a:ext uri="{FF2B5EF4-FFF2-40B4-BE49-F238E27FC236}">
                <a16:creationId xmlns:a16="http://schemas.microsoft.com/office/drawing/2014/main" id="{D9D95F7B-F47D-A6B6-4044-C9E1366A01EE}"/>
              </a:ext>
            </a:extLst>
          </p:cNvPr>
          <p:cNvCxnSpPr>
            <a:cxnSpLocks/>
            <a:stCxn id="239" idx="2"/>
            <a:endCxn id="425" idx="0"/>
          </p:cNvCxnSpPr>
          <p:nvPr/>
        </p:nvCxnSpPr>
        <p:spPr>
          <a:xfrm rot="16200000" flipH="1">
            <a:off x="9200341" y="5192296"/>
            <a:ext cx="176810" cy="626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Заголовок 9">
            <a:extLst>
              <a:ext uri="{FF2B5EF4-FFF2-40B4-BE49-F238E27FC236}">
                <a16:creationId xmlns:a16="http://schemas.microsoft.com/office/drawing/2014/main" id="{E6D82087-CB2D-DBB0-795A-3CE54DF03003}"/>
              </a:ext>
            </a:extLst>
          </p:cNvPr>
          <p:cNvSpPr txBox="1">
            <a:spLocks/>
          </p:cNvSpPr>
          <p:nvPr/>
        </p:nvSpPr>
        <p:spPr>
          <a:xfrm>
            <a:off x="6365196" y="7497763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Закаленные бойцы</a:t>
            </a:r>
            <a:endParaRPr lang="de-CH" sz="400" dirty="0"/>
          </a:p>
        </p:txBody>
      </p:sp>
      <p:cxnSp>
        <p:nvCxnSpPr>
          <p:cNvPr id="430" name="Соединительная линия уступом 60">
            <a:extLst>
              <a:ext uri="{FF2B5EF4-FFF2-40B4-BE49-F238E27FC236}">
                <a16:creationId xmlns:a16="http://schemas.microsoft.com/office/drawing/2014/main" id="{9644DEB1-DF2E-CD57-0B37-78D36C2B88EF}"/>
              </a:ext>
            </a:extLst>
          </p:cNvPr>
          <p:cNvCxnSpPr>
            <a:cxnSpLocks/>
            <a:stCxn id="343" idx="2"/>
            <a:endCxn id="429" idx="0"/>
          </p:cNvCxnSpPr>
          <p:nvPr/>
        </p:nvCxnSpPr>
        <p:spPr>
          <a:xfrm rot="16200000" flipH="1">
            <a:off x="6195100" y="7022173"/>
            <a:ext cx="266659" cy="684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Заголовок 9">
            <a:extLst>
              <a:ext uri="{FF2B5EF4-FFF2-40B4-BE49-F238E27FC236}">
                <a16:creationId xmlns:a16="http://schemas.microsoft.com/office/drawing/2014/main" id="{1F638C1E-5642-D562-D9EA-AEB7F1439306}"/>
              </a:ext>
            </a:extLst>
          </p:cNvPr>
          <p:cNvSpPr txBox="1">
            <a:spLocks/>
          </p:cNvSpPr>
          <p:nvPr/>
        </p:nvSpPr>
        <p:spPr>
          <a:xfrm>
            <a:off x="4817295" y="7520555"/>
            <a:ext cx="610985" cy="401378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Импровизированный аэропорт(+2 аэропорта в выбранной провинции)</a:t>
            </a:r>
            <a:endParaRPr lang="de-CH" sz="400" dirty="0"/>
          </a:p>
        </p:txBody>
      </p:sp>
      <p:cxnSp>
        <p:nvCxnSpPr>
          <p:cNvPr id="435" name="Соединительная линия уступом 60">
            <a:extLst>
              <a:ext uri="{FF2B5EF4-FFF2-40B4-BE49-F238E27FC236}">
                <a16:creationId xmlns:a16="http://schemas.microsoft.com/office/drawing/2014/main" id="{94C0BA51-63C3-3C51-A995-1D6C13BC2932}"/>
              </a:ext>
            </a:extLst>
          </p:cNvPr>
          <p:cNvCxnSpPr>
            <a:cxnSpLocks/>
            <a:stCxn id="342" idx="2"/>
            <a:endCxn id="434" idx="0"/>
          </p:cNvCxnSpPr>
          <p:nvPr/>
        </p:nvCxnSpPr>
        <p:spPr>
          <a:xfrm rot="5400000">
            <a:off x="4979396" y="7374495"/>
            <a:ext cx="289452" cy="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Заголовок 9">
            <a:extLst>
              <a:ext uri="{FF2B5EF4-FFF2-40B4-BE49-F238E27FC236}">
                <a16:creationId xmlns:a16="http://schemas.microsoft.com/office/drawing/2014/main" id="{2E2808E3-7846-C911-CE16-F9FF9106D15B}"/>
              </a:ext>
            </a:extLst>
          </p:cNvPr>
          <p:cNvSpPr txBox="1">
            <a:spLocks/>
          </p:cNvSpPr>
          <p:nvPr/>
        </p:nvSpPr>
        <p:spPr>
          <a:xfrm>
            <a:off x="8580192" y="5593221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Решить проблему с жильем (+1обычн, +1соц.Инфраструктура в каждой </a:t>
            </a:r>
            <a:r>
              <a:rPr lang="ru-RU" sz="400" dirty="0" err="1"/>
              <a:t>нац</a:t>
            </a:r>
            <a:r>
              <a:rPr lang="ru-RU" sz="400" dirty="0"/>
              <a:t> территории Марокко)</a:t>
            </a:r>
            <a:endParaRPr lang="de-CH" sz="400" dirty="0"/>
          </a:p>
        </p:txBody>
      </p:sp>
      <p:cxnSp>
        <p:nvCxnSpPr>
          <p:cNvPr id="441" name="Соединительная линия уступом 60">
            <a:extLst>
              <a:ext uri="{FF2B5EF4-FFF2-40B4-BE49-F238E27FC236}">
                <a16:creationId xmlns:a16="http://schemas.microsoft.com/office/drawing/2014/main" id="{777B5AD9-6609-1D8F-4B9A-8B6F9F13FD78}"/>
              </a:ext>
            </a:extLst>
          </p:cNvPr>
          <p:cNvCxnSpPr>
            <a:cxnSpLocks/>
            <a:stCxn id="239" idx="2"/>
            <a:endCxn id="440" idx="0"/>
          </p:cNvCxnSpPr>
          <p:nvPr/>
        </p:nvCxnSpPr>
        <p:spPr>
          <a:xfrm rot="5400000">
            <a:off x="8842551" y="5460315"/>
            <a:ext cx="176040" cy="89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Заголовок 9">
            <a:extLst>
              <a:ext uri="{FF2B5EF4-FFF2-40B4-BE49-F238E27FC236}">
                <a16:creationId xmlns:a16="http://schemas.microsoft.com/office/drawing/2014/main" id="{5DC51704-4096-8690-2B1E-8CF925D9CAC7}"/>
              </a:ext>
            </a:extLst>
          </p:cNvPr>
          <p:cNvSpPr txBox="1">
            <a:spLocks/>
          </p:cNvSpPr>
          <p:nvPr/>
        </p:nvSpPr>
        <p:spPr>
          <a:xfrm>
            <a:off x="9278044" y="6204511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Рассмотреть план развития промышленности</a:t>
            </a:r>
            <a:br>
              <a:rPr lang="ru-RU" sz="400" dirty="0"/>
            </a:br>
            <a:r>
              <a:rPr lang="ru-RU" sz="400" dirty="0"/>
              <a:t>(Ивент на </a:t>
            </a:r>
            <a:r>
              <a:rPr lang="ru-RU" sz="400" dirty="0" err="1"/>
              <a:t>бафф</a:t>
            </a:r>
            <a:r>
              <a:rPr lang="ru-RU" sz="400" dirty="0"/>
              <a:t> для строительства)</a:t>
            </a:r>
            <a:endParaRPr lang="de-CH" sz="400" dirty="0"/>
          </a:p>
        </p:txBody>
      </p:sp>
      <p:cxnSp>
        <p:nvCxnSpPr>
          <p:cNvPr id="452" name="Соединительная линия уступом 60">
            <a:extLst>
              <a:ext uri="{FF2B5EF4-FFF2-40B4-BE49-F238E27FC236}">
                <a16:creationId xmlns:a16="http://schemas.microsoft.com/office/drawing/2014/main" id="{60A29092-F2A9-BE39-DD3C-5E8B3E13585D}"/>
              </a:ext>
            </a:extLst>
          </p:cNvPr>
          <p:cNvCxnSpPr>
            <a:cxnSpLocks/>
            <a:stCxn id="425" idx="2"/>
            <a:endCxn id="451" idx="0"/>
          </p:cNvCxnSpPr>
          <p:nvPr/>
        </p:nvCxnSpPr>
        <p:spPr>
          <a:xfrm rot="5400000">
            <a:off x="9488971" y="6091446"/>
            <a:ext cx="207632" cy="18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0">
            <a:extLst>
              <a:ext uri="{FF2B5EF4-FFF2-40B4-BE49-F238E27FC236}">
                <a16:creationId xmlns:a16="http://schemas.microsoft.com/office/drawing/2014/main" id="{7CAA73BF-48D8-4E81-38C7-A6A4CBA51F87}"/>
              </a:ext>
            </a:extLst>
          </p:cNvPr>
          <p:cNvCxnSpPr>
            <a:cxnSpLocks/>
            <a:stCxn id="440" idx="2"/>
            <a:endCxn id="451" idx="0"/>
          </p:cNvCxnSpPr>
          <p:nvPr/>
        </p:nvCxnSpPr>
        <p:spPr>
          <a:xfrm rot="16200000" flipH="1">
            <a:off x="9130410" y="5751384"/>
            <a:ext cx="208402" cy="697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Заголовок 9">
            <a:extLst>
              <a:ext uri="{FF2B5EF4-FFF2-40B4-BE49-F238E27FC236}">
                <a16:creationId xmlns:a16="http://schemas.microsoft.com/office/drawing/2014/main" id="{4D747767-B6E4-6589-2ED0-421CF39CFF5F}"/>
              </a:ext>
            </a:extLst>
          </p:cNvPr>
          <p:cNvSpPr txBox="1">
            <a:spLocks/>
          </p:cNvSpPr>
          <p:nvPr/>
        </p:nvSpPr>
        <p:spPr>
          <a:xfrm>
            <a:off x="9607565" y="6831835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Марокканское чудо (+2 фабрики, +1 военный завод) </a:t>
            </a:r>
            <a:endParaRPr lang="de-CH" sz="400" dirty="0"/>
          </a:p>
        </p:txBody>
      </p:sp>
      <p:cxnSp>
        <p:nvCxnSpPr>
          <p:cNvPr id="460" name="Соединительная линия уступом 60">
            <a:extLst>
              <a:ext uri="{FF2B5EF4-FFF2-40B4-BE49-F238E27FC236}">
                <a16:creationId xmlns:a16="http://schemas.microsoft.com/office/drawing/2014/main" id="{2FF77CED-2821-AD8D-C5CF-65149E6BB036}"/>
              </a:ext>
            </a:extLst>
          </p:cNvPr>
          <p:cNvCxnSpPr>
            <a:cxnSpLocks/>
            <a:stCxn id="451" idx="2"/>
            <a:endCxn id="459" idx="0"/>
          </p:cNvCxnSpPr>
          <p:nvPr/>
        </p:nvCxnSpPr>
        <p:spPr>
          <a:xfrm rot="16200000" flipH="1">
            <a:off x="9636079" y="6554856"/>
            <a:ext cx="224436" cy="32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Заголовок 9">
            <a:extLst>
              <a:ext uri="{FF2B5EF4-FFF2-40B4-BE49-F238E27FC236}">
                <a16:creationId xmlns:a16="http://schemas.microsoft.com/office/drawing/2014/main" id="{53E7BCEB-46E7-4675-F688-291EDD13EC0F}"/>
              </a:ext>
            </a:extLst>
          </p:cNvPr>
          <p:cNvSpPr txBox="1">
            <a:spLocks/>
          </p:cNvSpPr>
          <p:nvPr/>
        </p:nvSpPr>
        <p:spPr>
          <a:xfrm>
            <a:off x="10434174" y="7443272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Из племён в высококвалифицированную армию (Вся армия станет регулярной)</a:t>
            </a:r>
            <a:endParaRPr lang="de-CH" sz="400" dirty="0"/>
          </a:p>
        </p:txBody>
      </p:sp>
      <p:sp>
        <p:nvSpPr>
          <p:cNvPr id="474" name="Заголовок 9">
            <a:extLst>
              <a:ext uri="{FF2B5EF4-FFF2-40B4-BE49-F238E27FC236}">
                <a16:creationId xmlns:a16="http://schemas.microsoft.com/office/drawing/2014/main" id="{E44E5F97-C063-350C-C8D2-F7B3C13D512C}"/>
              </a:ext>
            </a:extLst>
          </p:cNvPr>
          <p:cNvSpPr txBox="1">
            <a:spLocks/>
          </p:cNvSpPr>
          <p:nvPr/>
        </p:nvSpPr>
        <p:spPr>
          <a:xfrm>
            <a:off x="10431229" y="6815327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Построить военные академии (Каждый новый генерал и маршал +1 </a:t>
            </a:r>
            <a:r>
              <a:rPr lang="ru-RU" sz="400" dirty="0" err="1"/>
              <a:t>уровен</a:t>
            </a:r>
            <a:r>
              <a:rPr lang="ru-RU" sz="400" dirty="0"/>
              <a:t>, </a:t>
            </a:r>
            <a:r>
              <a:rPr lang="en-US" sz="400" dirty="0"/>
              <a:t>x2</a:t>
            </a:r>
            <a:r>
              <a:rPr lang="ru-RU" sz="400" dirty="0"/>
              <a:t> -70% стоимость доктрины)</a:t>
            </a:r>
            <a:endParaRPr lang="de-CH" sz="400" dirty="0"/>
          </a:p>
        </p:txBody>
      </p:sp>
      <p:cxnSp>
        <p:nvCxnSpPr>
          <p:cNvPr id="477" name="Соединительная линия уступом 60">
            <a:extLst>
              <a:ext uri="{FF2B5EF4-FFF2-40B4-BE49-F238E27FC236}">
                <a16:creationId xmlns:a16="http://schemas.microsoft.com/office/drawing/2014/main" id="{8E4EB4C7-4335-244B-DACC-7D2617DADC8E}"/>
              </a:ext>
            </a:extLst>
          </p:cNvPr>
          <p:cNvCxnSpPr>
            <a:cxnSpLocks/>
            <a:stCxn id="474" idx="2"/>
            <a:endCxn id="469" idx="0"/>
          </p:cNvCxnSpPr>
          <p:nvPr/>
        </p:nvCxnSpPr>
        <p:spPr>
          <a:xfrm rot="16200000" flipH="1">
            <a:off x="10625666" y="7329270"/>
            <a:ext cx="225057" cy="2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60">
            <a:extLst>
              <a:ext uri="{FF2B5EF4-FFF2-40B4-BE49-F238E27FC236}">
                <a16:creationId xmlns:a16="http://schemas.microsoft.com/office/drawing/2014/main" id="{4B9FF13B-E272-7E90-6875-1514A8A91D55}"/>
              </a:ext>
            </a:extLst>
          </p:cNvPr>
          <p:cNvCxnSpPr>
            <a:cxnSpLocks/>
            <a:stCxn id="99" idx="2"/>
            <a:endCxn id="221" idx="0"/>
          </p:cNvCxnSpPr>
          <p:nvPr/>
        </p:nvCxnSpPr>
        <p:spPr>
          <a:xfrm rot="16200000" flipH="1">
            <a:off x="7606100" y="2944254"/>
            <a:ext cx="174676" cy="347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Прямая соединительная линия 482">
            <a:extLst>
              <a:ext uri="{FF2B5EF4-FFF2-40B4-BE49-F238E27FC236}">
                <a16:creationId xmlns:a16="http://schemas.microsoft.com/office/drawing/2014/main" id="{022DBDFF-12AE-CF74-4F8F-E60821B161B1}"/>
              </a:ext>
            </a:extLst>
          </p:cNvPr>
          <p:cNvCxnSpPr>
            <a:cxnSpLocks/>
            <a:stCxn id="99" idx="1"/>
            <a:endCxn id="94" idx="3"/>
          </p:cNvCxnSpPr>
          <p:nvPr/>
        </p:nvCxnSpPr>
        <p:spPr>
          <a:xfrm flipH="1">
            <a:off x="7053767" y="2813984"/>
            <a:ext cx="160661" cy="16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Прямоугольник 488">
            <a:extLst>
              <a:ext uri="{FF2B5EF4-FFF2-40B4-BE49-F238E27FC236}">
                <a16:creationId xmlns:a16="http://schemas.microsoft.com/office/drawing/2014/main" id="{57D6033E-6AC7-6B87-E2E1-5284261E4A66}"/>
              </a:ext>
            </a:extLst>
          </p:cNvPr>
          <p:cNvSpPr/>
          <p:nvPr/>
        </p:nvSpPr>
        <p:spPr>
          <a:xfrm>
            <a:off x="17441274" y="250833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Введение инноваций в промышленность(1х бонус +100% к исследованию </a:t>
            </a:r>
            <a:r>
              <a:rPr lang="ru-RU" sz="400" dirty="0" err="1"/>
              <a:t>промки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B2BC2F0-F3E2-BA32-CA3D-A24AA518F849}"/>
              </a:ext>
            </a:extLst>
          </p:cNvPr>
          <p:cNvSpPr/>
          <p:nvPr/>
        </p:nvSpPr>
        <p:spPr>
          <a:xfrm>
            <a:off x="17431784" y="314184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Вложиться в добывающую промышленность (</a:t>
            </a:r>
            <a:r>
              <a:rPr lang="ru-RU" sz="400" dirty="0" err="1"/>
              <a:t>Нац</a:t>
            </a:r>
            <a:r>
              <a:rPr lang="ru-RU" sz="400" dirty="0"/>
              <a:t> дух +5 добычи)</a:t>
            </a:r>
            <a:endParaRPr lang="de-CH" sz="400" dirty="0"/>
          </a:p>
        </p:txBody>
      </p:sp>
      <p:cxnSp>
        <p:nvCxnSpPr>
          <p:cNvPr id="501" name="Соединительная линия уступом 60">
            <a:extLst>
              <a:ext uri="{FF2B5EF4-FFF2-40B4-BE49-F238E27FC236}">
                <a16:creationId xmlns:a16="http://schemas.microsoft.com/office/drawing/2014/main" id="{C143A392-13BB-71B2-2991-F8C639C1D8F1}"/>
              </a:ext>
            </a:extLst>
          </p:cNvPr>
          <p:cNvCxnSpPr>
            <a:cxnSpLocks/>
            <a:stCxn id="489" idx="2"/>
            <a:endCxn id="500" idx="0"/>
          </p:cNvCxnSpPr>
          <p:nvPr/>
        </p:nvCxnSpPr>
        <p:spPr>
          <a:xfrm rot="5400000">
            <a:off x="17632668" y="3027746"/>
            <a:ext cx="218708" cy="9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B0F3FBBD-4338-1FA5-7BF5-E65565A4BF39}"/>
              </a:ext>
            </a:extLst>
          </p:cNvPr>
          <p:cNvSpPr/>
          <p:nvPr/>
        </p:nvSpPr>
        <p:spPr>
          <a:xfrm>
            <a:off x="17083903" y="3852650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Расширенная добыча угля (+1 фабрика)</a:t>
            </a:r>
            <a:endParaRPr lang="de-CH" sz="400" dirty="0"/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E6B50CA8-E2D5-6F7B-59FF-C226656F1E02}"/>
              </a:ext>
            </a:extLst>
          </p:cNvPr>
          <p:cNvSpPr/>
          <p:nvPr/>
        </p:nvSpPr>
        <p:spPr>
          <a:xfrm>
            <a:off x="17802927" y="384503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Добыча жидкого золота (+10 нефти в регион)</a:t>
            </a:r>
            <a:endParaRPr lang="de-CH" sz="400" dirty="0"/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1D9017E6-D913-A2D0-EC1A-F771ECD97069}"/>
              </a:ext>
            </a:extLst>
          </p:cNvPr>
          <p:cNvSpPr/>
          <p:nvPr/>
        </p:nvSpPr>
        <p:spPr>
          <a:xfrm>
            <a:off x="18805301" y="385265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Таможенная тактика(</a:t>
            </a:r>
            <a:r>
              <a:rPr lang="ru-RU" sz="400" dirty="0" err="1"/>
              <a:t>Нац</a:t>
            </a:r>
            <a:r>
              <a:rPr lang="ru-RU" sz="400" dirty="0"/>
              <a:t> дух +1-% скорость создания конвоев, -5% </a:t>
            </a:r>
            <a:r>
              <a:rPr lang="ru-RU" sz="400" dirty="0" err="1"/>
              <a:t>т.н.п</a:t>
            </a:r>
            <a:r>
              <a:rPr lang="ru-RU" sz="400" dirty="0"/>
              <a:t>.)</a:t>
            </a:r>
            <a:endParaRPr lang="de-CH" sz="400" dirty="0"/>
          </a:p>
        </p:txBody>
      </p:sp>
      <p:cxnSp>
        <p:nvCxnSpPr>
          <p:cNvPr id="507" name="Соединительная линия уступом 60">
            <a:extLst>
              <a:ext uri="{FF2B5EF4-FFF2-40B4-BE49-F238E27FC236}">
                <a16:creationId xmlns:a16="http://schemas.microsoft.com/office/drawing/2014/main" id="{50CB225A-7D98-47BC-164F-B640C4B9E55E}"/>
              </a:ext>
            </a:extLst>
          </p:cNvPr>
          <p:cNvCxnSpPr>
            <a:cxnSpLocks/>
            <a:stCxn id="500" idx="2"/>
            <a:endCxn id="504" idx="0"/>
          </p:cNvCxnSpPr>
          <p:nvPr/>
        </p:nvCxnSpPr>
        <p:spPr>
          <a:xfrm rot="5400000">
            <a:off x="17415338" y="3530710"/>
            <a:ext cx="295999" cy="347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60">
            <a:extLst>
              <a:ext uri="{FF2B5EF4-FFF2-40B4-BE49-F238E27FC236}">
                <a16:creationId xmlns:a16="http://schemas.microsoft.com/office/drawing/2014/main" id="{CE52967F-94E6-B034-4CB8-58714FD69831}"/>
              </a:ext>
            </a:extLst>
          </p:cNvPr>
          <p:cNvCxnSpPr>
            <a:cxnSpLocks/>
            <a:stCxn id="500" idx="2"/>
            <a:endCxn id="505" idx="0"/>
          </p:cNvCxnSpPr>
          <p:nvPr/>
        </p:nvCxnSpPr>
        <p:spPr>
          <a:xfrm rot="16200000" flipH="1">
            <a:off x="17778654" y="3515273"/>
            <a:ext cx="288388" cy="37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60">
            <a:extLst>
              <a:ext uri="{FF2B5EF4-FFF2-40B4-BE49-F238E27FC236}">
                <a16:creationId xmlns:a16="http://schemas.microsoft.com/office/drawing/2014/main" id="{ADBE835B-B1F1-5C63-4D63-16BAA6FA257B}"/>
              </a:ext>
            </a:extLst>
          </p:cNvPr>
          <p:cNvCxnSpPr>
            <a:cxnSpLocks/>
            <a:stCxn id="500" idx="2"/>
            <a:endCxn id="506" idx="0"/>
          </p:cNvCxnSpPr>
          <p:nvPr/>
        </p:nvCxnSpPr>
        <p:spPr>
          <a:xfrm rot="16200000" flipH="1">
            <a:off x="18276035" y="3017892"/>
            <a:ext cx="296000" cy="1373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>
            <a:extLst>
              <a:ext uri="{FF2B5EF4-FFF2-40B4-BE49-F238E27FC236}">
                <a16:creationId xmlns:a16="http://schemas.microsoft.com/office/drawing/2014/main" id="{53DD7F6C-B283-E392-8A6B-4F3E64D95E59}"/>
              </a:ext>
            </a:extLst>
          </p:cNvPr>
          <p:cNvSpPr/>
          <p:nvPr/>
        </p:nvSpPr>
        <p:spPr>
          <a:xfrm>
            <a:off x="17420705" y="458991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Строительство электростанций Будет убран </a:t>
            </a:r>
            <a:r>
              <a:rPr lang="ru-RU" sz="400" dirty="0" err="1"/>
              <a:t>нац</a:t>
            </a:r>
            <a:r>
              <a:rPr lang="ru-RU" sz="400" dirty="0"/>
              <a:t> дух «Дорогая энергия»)</a:t>
            </a:r>
            <a:endParaRPr lang="de-CH" sz="400" dirty="0"/>
          </a:p>
        </p:txBody>
      </p:sp>
      <p:sp>
        <p:nvSpPr>
          <p:cNvPr id="526" name="Прямоугольник 525">
            <a:extLst>
              <a:ext uri="{FF2B5EF4-FFF2-40B4-BE49-F238E27FC236}">
                <a16:creationId xmlns:a16="http://schemas.microsoft.com/office/drawing/2014/main" id="{C066BFE9-4867-C362-DD0C-6CDFB1DFFFF9}"/>
              </a:ext>
            </a:extLst>
          </p:cNvPr>
          <p:cNvSpPr/>
          <p:nvPr/>
        </p:nvSpPr>
        <p:spPr>
          <a:xfrm>
            <a:off x="17415229" y="516198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Электрификация сельской местности (1х бонус +100% к исследованию </a:t>
            </a:r>
            <a:r>
              <a:rPr lang="ru-RU" sz="400" dirty="0" err="1"/>
              <a:t>промки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F3819133-46C5-DF17-716D-FAE5919D6ED7}"/>
              </a:ext>
            </a:extLst>
          </p:cNvPr>
          <p:cNvSpPr/>
          <p:nvPr/>
        </p:nvSpPr>
        <p:spPr>
          <a:xfrm>
            <a:off x="19679011" y="3852650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Развивать внутреннее производство (</a:t>
            </a:r>
            <a:r>
              <a:rPr lang="ru-RU" sz="400" dirty="0" err="1"/>
              <a:t>Истор</a:t>
            </a:r>
            <a:r>
              <a:rPr lang="ru-RU" sz="400" dirty="0"/>
              <a:t>)(+5% скорость строительства фабрик)</a:t>
            </a:r>
            <a:endParaRPr lang="de-CH" sz="400" dirty="0"/>
          </a:p>
        </p:txBody>
      </p:sp>
      <p:cxnSp>
        <p:nvCxnSpPr>
          <p:cNvPr id="530" name="Соединительная линия уступом 60">
            <a:extLst>
              <a:ext uri="{FF2B5EF4-FFF2-40B4-BE49-F238E27FC236}">
                <a16:creationId xmlns:a16="http://schemas.microsoft.com/office/drawing/2014/main" id="{C65935E7-7E0C-FCCA-1A6B-49B885C4BE9B}"/>
              </a:ext>
            </a:extLst>
          </p:cNvPr>
          <p:cNvCxnSpPr>
            <a:cxnSpLocks/>
            <a:stCxn id="500" idx="2"/>
            <a:endCxn id="529" idx="0"/>
          </p:cNvCxnSpPr>
          <p:nvPr/>
        </p:nvCxnSpPr>
        <p:spPr>
          <a:xfrm rot="16200000" flipH="1">
            <a:off x="18712891" y="2581036"/>
            <a:ext cx="295999" cy="2247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0">
            <a:extLst>
              <a:ext uri="{FF2B5EF4-FFF2-40B4-BE49-F238E27FC236}">
                <a16:creationId xmlns:a16="http://schemas.microsoft.com/office/drawing/2014/main" id="{9571E358-73E3-DC4B-A767-FED9E7B7BFFF}"/>
              </a:ext>
            </a:extLst>
          </p:cNvPr>
          <p:cNvCxnSpPr>
            <a:cxnSpLocks/>
            <a:stCxn id="519" idx="2"/>
            <a:endCxn id="526" idx="0"/>
          </p:cNvCxnSpPr>
          <p:nvPr/>
        </p:nvCxnSpPr>
        <p:spPr>
          <a:xfrm rot="5400000">
            <a:off x="17644830" y="5080617"/>
            <a:ext cx="157260" cy="5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DB178A19-EC51-2DC0-6B12-3FC0A794BABD}"/>
              </a:ext>
            </a:extLst>
          </p:cNvPr>
          <p:cNvCxnSpPr>
            <a:cxnSpLocks/>
            <a:stCxn id="529" idx="1"/>
            <a:endCxn id="506" idx="3"/>
          </p:cNvCxnSpPr>
          <p:nvPr/>
        </p:nvCxnSpPr>
        <p:spPr>
          <a:xfrm flipH="1">
            <a:off x="19416286" y="4060053"/>
            <a:ext cx="26272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1448851-DD1F-248E-80BB-408E545D7073}"/>
              </a:ext>
            </a:extLst>
          </p:cNvPr>
          <p:cNvSpPr/>
          <p:nvPr/>
        </p:nvSpPr>
        <p:spPr>
          <a:xfrm>
            <a:off x="19239105" y="463169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Прогрессивная экономика(</a:t>
            </a:r>
            <a:r>
              <a:rPr lang="ru-RU" sz="400" dirty="0" err="1"/>
              <a:t>Нац</a:t>
            </a:r>
            <a:r>
              <a:rPr lang="ru-RU" sz="400" dirty="0"/>
              <a:t> фокус, дает +5% стабильности, -2% </a:t>
            </a:r>
            <a:r>
              <a:rPr lang="ru-RU" sz="400" dirty="0" err="1"/>
              <a:t>т.н.п</a:t>
            </a:r>
            <a:r>
              <a:rPr lang="ru-RU" sz="400" dirty="0"/>
              <a:t>.)</a:t>
            </a:r>
            <a:endParaRPr lang="de-CH" sz="400" dirty="0"/>
          </a:p>
        </p:txBody>
      </p:sp>
      <p:cxnSp>
        <p:nvCxnSpPr>
          <p:cNvPr id="540" name="Соединительная линия уступом 159">
            <a:extLst>
              <a:ext uri="{FF2B5EF4-FFF2-40B4-BE49-F238E27FC236}">
                <a16:creationId xmlns:a16="http://schemas.microsoft.com/office/drawing/2014/main" id="{0D3EFAB7-9573-BA49-9B8E-2808060217F4}"/>
              </a:ext>
            </a:extLst>
          </p:cNvPr>
          <p:cNvCxnSpPr>
            <a:cxnSpLocks/>
            <a:stCxn id="506" idx="2"/>
            <a:endCxn id="539" idx="0"/>
          </p:cNvCxnSpPr>
          <p:nvPr/>
        </p:nvCxnSpPr>
        <p:spPr>
          <a:xfrm rot="16200000" flipH="1">
            <a:off x="19145575" y="4232676"/>
            <a:ext cx="364242" cy="4338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Соединительная линия уступом 159">
            <a:extLst>
              <a:ext uri="{FF2B5EF4-FFF2-40B4-BE49-F238E27FC236}">
                <a16:creationId xmlns:a16="http://schemas.microsoft.com/office/drawing/2014/main" id="{0946BA59-6507-3386-1E0A-A0891751C64F}"/>
              </a:ext>
            </a:extLst>
          </p:cNvPr>
          <p:cNvCxnSpPr>
            <a:cxnSpLocks/>
            <a:stCxn id="529" idx="2"/>
            <a:endCxn id="539" idx="0"/>
          </p:cNvCxnSpPr>
          <p:nvPr/>
        </p:nvCxnSpPr>
        <p:spPr>
          <a:xfrm rot="5400000">
            <a:off x="19582430" y="4229624"/>
            <a:ext cx="364243" cy="43990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BD9F6A3A-481C-6F90-759D-08D6AE87AA95}"/>
              </a:ext>
            </a:extLst>
          </p:cNvPr>
          <p:cNvSpPr/>
          <p:nvPr/>
        </p:nvSpPr>
        <p:spPr>
          <a:xfrm>
            <a:off x="14129546" y="6200958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Плановая экономика (</a:t>
            </a:r>
            <a:r>
              <a:rPr lang="en-US" sz="400" dirty="0"/>
              <a:t>max</a:t>
            </a:r>
            <a:r>
              <a:rPr lang="ru-RU" sz="400" dirty="0"/>
              <a:t> эффективность пр-ва + 10%) +20% коммунизма</a:t>
            </a:r>
            <a:endParaRPr lang="de-CH" sz="400" dirty="0"/>
          </a:p>
        </p:txBody>
      </p:sp>
      <p:sp>
        <p:nvSpPr>
          <p:cNvPr id="554" name="Прямоугольник 553">
            <a:extLst>
              <a:ext uri="{FF2B5EF4-FFF2-40B4-BE49-F238E27FC236}">
                <a16:creationId xmlns:a16="http://schemas.microsoft.com/office/drawing/2014/main" id="{FF0DB365-589D-2232-54CD-6342CF95602C}"/>
              </a:ext>
            </a:extLst>
          </p:cNvPr>
          <p:cNvSpPr/>
          <p:nvPr/>
        </p:nvSpPr>
        <p:spPr>
          <a:xfrm>
            <a:off x="17399233" y="6183374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 err="1"/>
              <a:t>Развтие</a:t>
            </a:r>
            <a:r>
              <a:rPr lang="ru-RU" sz="400" dirty="0"/>
              <a:t> капиталистических отношений (Рост эффективности пр-ва + 10%)</a:t>
            </a:r>
            <a:endParaRPr lang="de-CH" sz="400" dirty="0"/>
          </a:p>
        </p:txBody>
      </p:sp>
      <p:cxnSp>
        <p:nvCxnSpPr>
          <p:cNvPr id="560" name="Соединительная линия уступом 60">
            <a:extLst>
              <a:ext uri="{FF2B5EF4-FFF2-40B4-BE49-F238E27FC236}">
                <a16:creationId xmlns:a16="http://schemas.microsoft.com/office/drawing/2014/main" id="{23CD7DF6-20F6-24E3-9A4A-75ACA10BB123}"/>
              </a:ext>
            </a:extLst>
          </p:cNvPr>
          <p:cNvCxnSpPr>
            <a:cxnSpLocks/>
            <a:stCxn id="526" idx="2"/>
            <a:endCxn id="554" idx="0"/>
          </p:cNvCxnSpPr>
          <p:nvPr/>
        </p:nvCxnSpPr>
        <p:spPr>
          <a:xfrm rot="5400000">
            <a:off x="17409433" y="5872084"/>
            <a:ext cx="606583" cy="1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Прямая соединительная линия 571">
            <a:extLst>
              <a:ext uri="{FF2B5EF4-FFF2-40B4-BE49-F238E27FC236}">
                <a16:creationId xmlns:a16="http://schemas.microsoft.com/office/drawing/2014/main" id="{DB61224D-83F5-D674-6EF5-17CF64770CB3}"/>
              </a:ext>
            </a:extLst>
          </p:cNvPr>
          <p:cNvCxnSpPr>
            <a:cxnSpLocks/>
            <a:stCxn id="554" idx="1"/>
            <a:endCxn id="546" idx="3"/>
          </p:cNvCxnSpPr>
          <p:nvPr/>
        </p:nvCxnSpPr>
        <p:spPr>
          <a:xfrm flipH="1">
            <a:off x="14740531" y="6390777"/>
            <a:ext cx="2658702" cy="175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59">
            <a:extLst>
              <a:ext uri="{FF2B5EF4-FFF2-40B4-BE49-F238E27FC236}">
                <a16:creationId xmlns:a16="http://schemas.microsoft.com/office/drawing/2014/main" id="{354941B9-D3F6-1E31-D53D-0580D6FB93FC}"/>
              </a:ext>
            </a:extLst>
          </p:cNvPr>
          <p:cNvCxnSpPr>
            <a:cxnSpLocks/>
            <a:stCxn id="391" idx="2"/>
            <a:endCxn id="395" idx="0"/>
          </p:cNvCxnSpPr>
          <p:nvPr/>
        </p:nvCxnSpPr>
        <p:spPr>
          <a:xfrm rot="16200000" flipH="1">
            <a:off x="8120344" y="8084602"/>
            <a:ext cx="157428" cy="162454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159">
            <a:extLst>
              <a:ext uri="{FF2B5EF4-FFF2-40B4-BE49-F238E27FC236}">
                <a16:creationId xmlns:a16="http://schemas.microsoft.com/office/drawing/2014/main" id="{690DFED8-C6E9-EEDD-1E32-5F7C38F64E90}"/>
              </a:ext>
            </a:extLst>
          </p:cNvPr>
          <p:cNvCxnSpPr>
            <a:cxnSpLocks/>
            <a:stCxn id="391" idx="2"/>
            <a:endCxn id="409" idx="0"/>
          </p:cNvCxnSpPr>
          <p:nvPr/>
        </p:nvCxnSpPr>
        <p:spPr>
          <a:xfrm rot="16200000" flipH="1">
            <a:off x="8692441" y="7512505"/>
            <a:ext cx="176994" cy="278830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159">
            <a:extLst>
              <a:ext uri="{FF2B5EF4-FFF2-40B4-BE49-F238E27FC236}">
                <a16:creationId xmlns:a16="http://schemas.microsoft.com/office/drawing/2014/main" id="{2F4FF28B-389E-84DA-65C5-3A9EB2F4A6CE}"/>
              </a:ext>
            </a:extLst>
          </p:cNvPr>
          <p:cNvCxnSpPr>
            <a:cxnSpLocks/>
            <a:stCxn id="469" idx="2"/>
            <a:endCxn id="409" idx="0"/>
          </p:cNvCxnSpPr>
          <p:nvPr/>
        </p:nvCxnSpPr>
        <p:spPr>
          <a:xfrm rot="5400000">
            <a:off x="9882882" y="8138367"/>
            <a:ext cx="1148993" cy="564578"/>
          </a:xfrm>
          <a:prstGeom prst="bentConnector3">
            <a:avLst>
              <a:gd name="adj1" fmla="val 9204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Соединительная линия уступом 159">
            <a:extLst>
              <a:ext uri="{FF2B5EF4-FFF2-40B4-BE49-F238E27FC236}">
                <a16:creationId xmlns:a16="http://schemas.microsoft.com/office/drawing/2014/main" id="{871740AD-8118-549F-E359-428067B8FC54}"/>
              </a:ext>
            </a:extLst>
          </p:cNvPr>
          <p:cNvCxnSpPr>
            <a:cxnSpLocks/>
            <a:stCxn id="469" idx="2"/>
            <a:endCxn id="395" idx="0"/>
          </p:cNvCxnSpPr>
          <p:nvPr/>
        </p:nvCxnSpPr>
        <p:spPr>
          <a:xfrm rot="5400000">
            <a:off x="9310785" y="7546704"/>
            <a:ext cx="1129427" cy="1728338"/>
          </a:xfrm>
          <a:prstGeom prst="bentConnector3">
            <a:avLst>
              <a:gd name="adj1" fmla="val 9506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Заголовок 9">
            <a:extLst>
              <a:ext uri="{FF2B5EF4-FFF2-40B4-BE49-F238E27FC236}">
                <a16:creationId xmlns:a16="http://schemas.microsoft.com/office/drawing/2014/main" id="{1C53A057-039B-A33B-A926-B0F66A3836AA}"/>
              </a:ext>
            </a:extLst>
          </p:cNvPr>
          <p:cNvSpPr txBox="1">
            <a:spLocks/>
          </p:cNvSpPr>
          <p:nvPr/>
        </p:nvSpPr>
        <p:spPr>
          <a:xfrm>
            <a:off x="5669309" y="8087822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Великая победа</a:t>
            </a:r>
          </a:p>
          <a:p>
            <a:r>
              <a:rPr lang="ru-RU" sz="400" dirty="0"/>
              <a:t>(Транзитный фокус)</a:t>
            </a:r>
            <a:endParaRPr lang="de-CH" sz="400" dirty="0"/>
          </a:p>
        </p:txBody>
      </p:sp>
      <p:cxnSp>
        <p:nvCxnSpPr>
          <p:cNvPr id="604" name="Соединительная линия уступом 159">
            <a:extLst>
              <a:ext uri="{FF2B5EF4-FFF2-40B4-BE49-F238E27FC236}">
                <a16:creationId xmlns:a16="http://schemas.microsoft.com/office/drawing/2014/main" id="{64615EA5-8031-5553-6A20-AACDE007D42E}"/>
              </a:ext>
            </a:extLst>
          </p:cNvPr>
          <p:cNvCxnSpPr>
            <a:cxnSpLocks/>
            <a:stCxn id="434" idx="2"/>
            <a:endCxn id="599" idx="0"/>
          </p:cNvCxnSpPr>
          <p:nvPr/>
        </p:nvCxnSpPr>
        <p:spPr>
          <a:xfrm rot="16200000" flipH="1">
            <a:off x="5465851" y="7578870"/>
            <a:ext cx="165889" cy="85201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159">
            <a:extLst>
              <a:ext uri="{FF2B5EF4-FFF2-40B4-BE49-F238E27FC236}">
                <a16:creationId xmlns:a16="http://schemas.microsoft.com/office/drawing/2014/main" id="{534BD26F-1D3B-BAE9-E65B-CE10786153DF}"/>
              </a:ext>
            </a:extLst>
          </p:cNvPr>
          <p:cNvCxnSpPr>
            <a:cxnSpLocks/>
            <a:stCxn id="352" idx="2"/>
            <a:endCxn id="599" idx="0"/>
          </p:cNvCxnSpPr>
          <p:nvPr/>
        </p:nvCxnSpPr>
        <p:spPr>
          <a:xfrm rot="5400000">
            <a:off x="5890155" y="8000875"/>
            <a:ext cx="171594" cy="23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159">
            <a:extLst>
              <a:ext uri="{FF2B5EF4-FFF2-40B4-BE49-F238E27FC236}">
                <a16:creationId xmlns:a16="http://schemas.microsoft.com/office/drawing/2014/main" id="{AA5950B4-A6E0-B1D9-D92B-0C45E7A5F78A}"/>
              </a:ext>
            </a:extLst>
          </p:cNvPr>
          <p:cNvCxnSpPr>
            <a:cxnSpLocks/>
            <a:stCxn id="429" idx="2"/>
            <a:endCxn id="599" idx="0"/>
          </p:cNvCxnSpPr>
          <p:nvPr/>
        </p:nvCxnSpPr>
        <p:spPr>
          <a:xfrm rot="5400000">
            <a:off x="6235120" y="7652252"/>
            <a:ext cx="175253" cy="69588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Заголовок 9">
            <a:extLst>
              <a:ext uri="{FF2B5EF4-FFF2-40B4-BE49-F238E27FC236}">
                <a16:creationId xmlns:a16="http://schemas.microsoft.com/office/drawing/2014/main" id="{760A59BE-13F0-AB80-B165-99DB3706D8AC}"/>
              </a:ext>
            </a:extLst>
          </p:cNvPr>
          <p:cNvSpPr txBox="1">
            <a:spLocks/>
          </p:cNvSpPr>
          <p:nvPr/>
        </p:nvSpPr>
        <p:spPr>
          <a:xfrm>
            <a:off x="5669308" y="8800430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Великий полководец (Мухаммед </a:t>
            </a:r>
            <a:r>
              <a:rPr lang="en-US" sz="400" dirty="0"/>
              <a:t>V</a:t>
            </a:r>
            <a:r>
              <a:rPr lang="ru-RU" sz="400" dirty="0"/>
              <a:t> получит «Полководец» Атака  пехотных дивизий +5%)</a:t>
            </a:r>
            <a:endParaRPr lang="de-CH" sz="400" dirty="0"/>
          </a:p>
        </p:txBody>
      </p:sp>
      <p:cxnSp>
        <p:nvCxnSpPr>
          <p:cNvPr id="618" name="Соединительная линия уступом 60">
            <a:extLst>
              <a:ext uri="{FF2B5EF4-FFF2-40B4-BE49-F238E27FC236}">
                <a16:creationId xmlns:a16="http://schemas.microsoft.com/office/drawing/2014/main" id="{866D57CB-315E-FA65-2B0B-1CB4177468F7}"/>
              </a:ext>
            </a:extLst>
          </p:cNvPr>
          <p:cNvCxnSpPr>
            <a:cxnSpLocks/>
            <a:stCxn id="599" idx="2"/>
            <a:endCxn id="613" idx="0"/>
          </p:cNvCxnSpPr>
          <p:nvPr/>
        </p:nvCxnSpPr>
        <p:spPr>
          <a:xfrm rot="5400000">
            <a:off x="5825901" y="8651529"/>
            <a:ext cx="2978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Соединительная линия уступом 60">
            <a:extLst>
              <a:ext uri="{FF2B5EF4-FFF2-40B4-BE49-F238E27FC236}">
                <a16:creationId xmlns:a16="http://schemas.microsoft.com/office/drawing/2014/main" id="{388713B1-02E1-C86B-6B31-139E4E68C851}"/>
              </a:ext>
            </a:extLst>
          </p:cNvPr>
          <p:cNvCxnSpPr>
            <a:cxnSpLocks/>
            <a:stCxn id="599" idx="3"/>
            <a:endCxn id="391" idx="0"/>
          </p:cNvCxnSpPr>
          <p:nvPr/>
        </p:nvCxnSpPr>
        <p:spPr>
          <a:xfrm>
            <a:off x="6280294" y="8295225"/>
            <a:ext cx="1106494" cy="10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Соединительная линия уступом 60">
            <a:extLst>
              <a:ext uri="{FF2B5EF4-FFF2-40B4-BE49-F238E27FC236}">
                <a16:creationId xmlns:a16="http://schemas.microsoft.com/office/drawing/2014/main" id="{5154C4E4-E1DE-4CB9-C466-98357563D4F1}"/>
              </a:ext>
            </a:extLst>
          </p:cNvPr>
          <p:cNvCxnSpPr>
            <a:cxnSpLocks/>
            <a:stCxn id="504" idx="2"/>
            <a:endCxn id="519" idx="0"/>
          </p:cNvCxnSpPr>
          <p:nvPr/>
        </p:nvCxnSpPr>
        <p:spPr>
          <a:xfrm rot="16200000" flipH="1">
            <a:off x="17396566" y="4260286"/>
            <a:ext cx="322463" cy="336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60">
            <a:extLst>
              <a:ext uri="{FF2B5EF4-FFF2-40B4-BE49-F238E27FC236}">
                <a16:creationId xmlns:a16="http://schemas.microsoft.com/office/drawing/2014/main" id="{1E787B56-1BE7-37E9-8464-868C836B3CAB}"/>
              </a:ext>
            </a:extLst>
          </p:cNvPr>
          <p:cNvCxnSpPr>
            <a:cxnSpLocks/>
            <a:stCxn id="505" idx="2"/>
            <a:endCxn id="519" idx="0"/>
          </p:cNvCxnSpPr>
          <p:nvPr/>
        </p:nvCxnSpPr>
        <p:spPr>
          <a:xfrm rot="5400000">
            <a:off x="17752272" y="4233771"/>
            <a:ext cx="330074" cy="382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Заголовок 9">
            <a:extLst>
              <a:ext uri="{FF2B5EF4-FFF2-40B4-BE49-F238E27FC236}">
                <a16:creationId xmlns:a16="http://schemas.microsoft.com/office/drawing/2014/main" id="{97943B45-D791-EB35-E999-B2B58142D59E}"/>
              </a:ext>
            </a:extLst>
          </p:cNvPr>
          <p:cNvSpPr txBox="1">
            <a:spLocks/>
          </p:cNvSpPr>
          <p:nvPr/>
        </p:nvSpPr>
        <p:spPr>
          <a:xfrm>
            <a:off x="4123707" y="7520555"/>
            <a:ext cx="610985" cy="401378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Заложить судостроение (+2 верфи, 1 морская база)</a:t>
            </a:r>
            <a:br>
              <a:rPr lang="ru-RU" sz="400" dirty="0"/>
            </a:br>
            <a:endParaRPr lang="de-CH" sz="400" dirty="0"/>
          </a:p>
        </p:txBody>
      </p:sp>
      <p:cxnSp>
        <p:nvCxnSpPr>
          <p:cNvPr id="503" name="Соединительная линия уступом 60">
            <a:extLst>
              <a:ext uri="{FF2B5EF4-FFF2-40B4-BE49-F238E27FC236}">
                <a16:creationId xmlns:a16="http://schemas.microsoft.com/office/drawing/2014/main" id="{D2EBA89C-9CC0-3D99-8F41-5333D6FBB651}"/>
              </a:ext>
            </a:extLst>
          </p:cNvPr>
          <p:cNvCxnSpPr>
            <a:cxnSpLocks/>
            <a:stCxn id="342" idx="2"/>
            <a:endCxn id="493" idx="0"/>
          </p:cNvCxnSpPr>
          <p:nvPr/>
        </p:nvCxnSpPr>
        <p:spPr>
          <a:xfrm rot="5400000">
            <a:off x="4632602" y="7027701"/>
            <a:ext cx="289452" cy="696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одзаголовок 6">
            <a:extLst>
              <a:ext uri="{FF2B5EF4-FFF2-40B4-BE49-F238E27FC236}">
                <a16:creationId xmlns:a16="http://schemas.microsoft.com/office/drawing/2014/main" id="{C1725866-A025-BD0D-286E-0CEF52D6E647}"/>
              </a:ext>
            </a:extLst>
          </p:cNvPr>
          <p:cNvSpPr txBox="1">
            <a:spLocks/>
          </p:cNvSpPr>
          <p:nvPr/>
        </p:nvSpPr>
        <p:spPr>
          <a:xfrm>
            <a:off x="6812418" y="3815993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Сформировать разведывательное агентство</a:t>
            </a:r>
            <a:endParaRPr lang="de-CH" sz="400" dirty="0"/>
          </a:p>
        </p:txBody>
      </p:sp>
      <p:cxnSp>
        <p:nvCxnSpPr>
          <p:cNvPr id="111" name="Соединительная линия уступом 60">
            <a:extLst>
              <a:ext uri="{FF2B5EF4-FFF2-40B4-BE49-F238E27FC236}">
                <a16:creationId xmlns:a16="http://schemas.microsoft.com/office/drawing/2014/main" id="{7ABB4408-69F0-9BF7-50E5-D4A3BC121AEA}"/>
              </a:ext>
            </a:extLst>
          </p:cNvPr>
          <p:cNvCxnSpPr>
            <a:cxnSpLocks/>
            <a:stCxn id="145" idx="2"/>
            <a:endCxn id="109" idx="0"/>
          </p:cNvCxnSpPr>
          <p:nvPr/>
        </p:nvCxnSpPr>
        <p:spPr>
          <a:xfrm rot="5400000">
            <a:off x="7021575" y="3715001"/>
            <a:ext cx="197329" cy="4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7472BCFC-3E34-47FC-A096-396C9A8D4E3F}"/>
              </a:ext>
            </a:extLst>
          </p:cNvPr>
          <p:cNvCxnSpPr>
            <a:cxnSpLocks/>
            <a:stCxn id="335" idx="1"/>
            <a:endCxn id="334" idx="3"/>
          </p:cNvCxnSpPr>
          <p:nvPr/>
        </p:nvCxnSpPr>
        <p:spPr>
          <a:xfrm flipH="1" flipV="1">
            <a:off x="6295728" y="6385868"/>
            <a:ext cx="804116" cy="54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9">
            <a:extLst>
              <a:ext uri="{FF2B5EF4-FFF2-40B4-BE49-F238E27FC236}">
                <a16:creationId xmlns:a16="http://schemas.microsoft.com/office/drawing/2014/main" id="{6599D474-773A-9490-BF6F-C602B479E523}"/>
              </a:ext>
            </a:extLst>
          </p:cNvPr>
          <p:cNvSpPr txBox="1">
            <a:spLocks/>
          </p:cNvSpPr>
          <p:nvPr/>
        </p:nvSpPr>
        <p:spPr>
          <a:xfrm>
            <a:off x="11509541" y="2026227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Искать сотрудничества с новой Францией</a:t>
            </a:r>
            <a:endParaRPr lang="de-CH" sz="400" dirty="0"/>
          </a:p>
        </p:txBody>
      </p:sp>
      <p:cxnSp>
        <p:nvCxnSpPr>
          <p:cNvPr id="487" name="Соединительная линия уступом 60">
            <a:extLst>
              <a:ext uri="{FF2B5EF4-FFF2-40B4-BE49-F238E27FC236}">
                <a16:creationId xmlns:a16="http://schemas.microsoft.com/office/drawing/2014/main" id="{DE350BA9-B835-8F70-6D78-64217E4E9271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>
            <a:off x="9299142" y="1666838"/>
            <a:ext cx="2515892" cy="35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2C946C62-1F2F-9F3D-B7F0-DB9A3A45F84B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flipH="1" flipV="1">
            <a:off x="9296131" y="2230065"/>
            <a:ext cx="2213410" cy="35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Заголовок 9">
            <a:extLst>
              <a:ext uri="{FF2B5EF4-FFF2-40B4-BE49-F238E27FC236}">
                <a16:creationId xmlns:a16="http://schemas.microsoft.com/office/drawing/2014/main" id="{DECA70E0-06B7-E219-545C-B2E73EE6C5EE}"/>
              </a:ext>
            </a:extLst>
          </p:cNvPr>
          <p:cNvSpPr txBox="1">
            <a:spLocks/>
          </p:cNvSpPr>
          <p:nvPr/>
        </p:nvSpPr>
        <p:spPr>
          <a:xfrm>
            <a:off x="7989523" y="3840016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Обратить внимание на внутренние проблемы партии -5% стабильности</a:t>
            </a:r>
            <a:endParaRPr lang="de-CH" sz="100" dirty="0"/>
          </a:p>
        </p:txBody>
      </p:sp>
      <p:cxnSp>
        <p:nvCxnSpPr>
          <p:cNvPr id="499" name="Соединительная линия уступом 60">
            <a:extLst>
              <a:ext uri="{FF2B5EF4-FFF2-40B4-BE49-F238E27FC236}">
                <a16:creationId xmlns:a16="http://schemas.microsoft.com/office/drawing/2014/main" id="{9C01EDF6-AA14-6D9A-E4B6-40F7D5B4A70D}"/>
              </a:ext>
            </a:extLst>
          </p:cNvPr>
          <p:cNvCxnSpPr>
            <a:cxnSpLocks/>
            <a:stCxn id="54" idx="2"/>
            <a:endCxn id="498" idx="0"/>
          </p:cNvCxnSpPr>
          <p:nvPr/>
        </p:nvCxnSpPr>
        <p:spPr>
          <a:xfrm rot="5400000">
            <a:off x="8528460" y="3394275"/>
            <a:ext cx="212298" cy="67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Заголовок 9">
            <a:extLst>
              <a:ext uri="{FF2B5EF4-FFF2-40B4-BE49-F238E27FC236}">
                <a16:creationId xmlns:a16="http://schemas.microsoft.com/office/drawing/2014/main" id="{C890846B-28D7-0D10-3E56-1EFB34477F93}"/>
              </a:ext>
            </a:extLst>
          </p:cNvPr>
          <p:cNvSpPr txBox="1">
            <a:spLocks/>
          </p:cNvSpPr>
          <p:nvPr/>
        </p:nvSpPr>
        <p:spPr>
          <a:xfrm>
            <a:off x="8580192" y="6202926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Разработка социального законодательства (+5% </a:t>
            </a:r>
            <a:r>
              <a:rPr lang="ru-RU" sz="400" dirty="0" err="1"/>
              <a:t>стабы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514" name="Соединительная линия уступом 60">
            <a:extLst>
              <a:ext uri="{FF2B5EF4-FFF2-40B4-BE49-F238E27FC236}">
                <a16:creationId xmlns:a16="http://schemas.microsoft.com/office/drawing/2014/main" id="{889C8E6A-52DB-005F-887C-B34094FBEAEB}"/>
              </a:ext>
            </a:extLst>
          </p:cNvPr>
          <p:cNvCxnSpPr>
            <a:cxnSpLocks/>
            <a:stCxn id="440" idx="2"/>
            <a:endCxn id="512" idx="0"/>
          </p:cNvCxnSpPr>
          <p:nvPr/>
        </p:nvCxnSpPr>
        <p:spPr>
          <a:xfrm rot="5400000">
            <a:off x="8782277" y="6099517"/>
            <a:ext cx="20681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Заголовок 9">
            <a:extLst>
              <a:ext uri="{FF2B5EF4-FFF2-40B4-BE49-F238E27FC236}">
                <a16:creationId xmlns:a16="http://schemas.microsoft.com/office/drawing/2014/main" id="{7EAB1B9D-8E10-2CD6-CE49-DE844213D3F7}"/>
              </a:ext>
            </a:extLst>
          </p:cNvPr>
          <p:cNvSpPr txBox="1">
            <a:spLocks/>
          </p:cNvSpPr>
          <p:nvPr/>
        </p:nvSpPr>
        <p:spPr>
          <a:xfrm>
            <a:off x="10762302" y="4434042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 err="1"/>
              <a:t>Оффициальное</a:t>
            </a:r>
            <a:r>
              <a:rPr lang="ru-RU" sz="400" dirty="0"/>
              <a:t> открытие школ (Изменит </a:t>
            </a:r>
            <a:r>
              <a:rPr lang="ru-RU" sz="400" dirty="0" err="1"/>
              <a:t>нац</a:t>
            </a:r>
            <a:r>
              <a:rPr lang="ru-RU" sz="400" dirty="0"/>
              <a:t> дух «необразованное население» на скорость про-</a:t>
            </a:r>
            <a:r>
              <a:rPr lang="ru-RU" sz="400" dirty="0" err="1"/>
              <a:t>ва</a:t>
            </a:r>
            <a:r>
              <a:rPr lang="ru-RU" sz="400" dirty="0"/>
              <a:t> +10%, </a:t>
            </a:r>
            <a:r>
              <a:rPr lang="ru-RU" sz="400" dirty="0" err="1"/>
              <a:t>скрость</a:t>
            </a:r>
            <a:r>
              <a:rPr lang="ru-RU" sz="400" dirty="0"/>
              <a:t> </a:t>
            </a:r>
            <a:r>
              <a:rPr lang="ru-RU" sz="400" dirty="0" err="1"/>
              <a:t>ст-ва</a:t>
            </a:r>
            <a:r>
              <a:rPr lang="ru-RU" sz="400" dirty="0"/>
              <a:t> +10%, 0,1% прирост коммунизма в день, +5% стабильности )</a:t>
            </a:r>
            <a:endParaRPr lang="de-CH" sz="400" dirty="0"/>
          </a:p>
        </p:txBody>
      </p:sp>
      <p:cxnSp>
        <p:nvCxnSpPr>
          <p:cNvPr id="538" name="Соединительная линия уступом 60">
            <a:extLst>
              <a:ext uri="{FF2B5EF4-FFF2-40B4-BE49-F238E27FC236}">
                <a16:creationId xmlns:a16="http://schemas.microsoft.com/office/drawing/2014/main" id="{7B8510A2-52C4-0053-DE3B-6DA947A30D06}"/>
              </a:ext>
            </a:extLst>
          </p:cNvPr>
          <p:cNvCxnSpPr>
            <a:cxnSpLocks/>
            <a:stCxn id="31" idx="2"/>
            <a:endCxn id="537" idx="0"/>
          </p:cNvCxnSpPr>
          <p:nvPr/>
        </p:nvCxnSpPr>
        <p:spPr>
          <a:xfrm rot="5400000">
            <a:off x="10444911" y="3063918"/>
            <a:ext cx="1993009" cy="747239"/>
          </a:xfrm>
          <a:prstGeom prst="bentConnector3">
            <a:avLst>
              <a:gd name="adj1" fmla="val 3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159">
            <a:extLst>
              <a:ext uri="{FF2B5EF4-FFF2-40B4-BE49-F238E27FC236}">
                <a16:creationId xmlns:a16="http://schemas.microsoft.com/office/drawing/2014/main" id="{01333039-DC9B-7582-DD06-5BE125464C04}"/>
              </a:ext>
            </a:extLst>
          </p:cNvPr>
          <p:cNvCxnSpPr>
            <a:cxnSpLocks/>
            <a:stCxn id="537" idx="2"/>
            <a:endCxn id="123" idx="0"/>
          </p:cNvCxnSpPr>
          <p:nvPr/>
        </p:nvCxnSpPr>
        <p:spPr>
          <a:xfrm rot="5400000">
            <a:off x="10308263" y="4829478"/>
            <a:ext cx="740163" cy="77890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Соединительная линия уступом 159">
            <a:extLst>
              <a:ext uri="{FF2B5EF4-FFF2-40B4-BE49-F238E27FC236}">
                <a16:creationId xmlns:a16="http://schemas.microsoft.com/office/drawing/2014/main" id="{0B855FF4-A010-FCCF-DCA3-9958B5352B09}"/>
              </a:ext>
            </a:extLst>
          </p:cNvPr>
          <p:cNvCxnSpPr>
            <a:cxnSpLocks/>
            <a:stCxn id="239" idx="2"/>
            <a:endCxn id="123" idx="0"/>
          </p:cNvCxnSpPr>
          <p:nvPr/>
        </p:nvCxnSpPr>
        <p:spPr>
          <a:xfrm rot="16200000" flipH="1">
            <a:off x="9546259" y="4846378"/>
            <a:ext cx="171830" cy="131343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Соединительная линия уступом 60">
            <a:extLst>
              <a:ext uri="{FF2B5EF4-FFF2-40B4-BE49-F238E27FC236}">
                <a16:creationId xmlns:a16="http://schemas.microsoft.com/office/drawing/2014/main" id="{5B7F6A4C-AFE2-4C69-D6A4-CF4F26FB3794}"/>
              </a:ext>
            </a:extLst>
          </p:cNvPr>
          <p:cNvCxnSpPr>
            <a:cxnSpLocks/>
            <a:stCxn id="154" idx="2"/>
            <a:endCxn id="459" idx="0"/>
          </p:cNvCxnSpPr>
          <p:nvPr/>
        </p:nvCxnSpPr>
        <p:spPr>
          <a:xfrm rot="5400000">
            <a:off x="9987196" y="6535459"/>
            <a:ext cx="222239" cy="37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Заголовок 9">
            <a:extLst>
              <a:ext uri="{FF2B5EF4-FFF2-40B4-BE49-F238E27FC236}">
                <a16:creationId xmlns:a16="http://schemas.microsoft.com/office/drawing/2014/main" id="{64EDB084-B32A-2F8F-58D2-11D6DA441F85}"/>
              </a:ext>
            </a:extLst>
          </p:cNvPr>
          <p:cNvSpPr txBox="1">
            <a:spLocks/>
          </p:cNvSpPr>
          <p:nvPr/>
        </p:nvSpPr>
        <p:spPr>
          <a:xfrm>
            <a:off x="12230556" y="3713773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Активная поддержка профсоюзов (+5%  скорость строительства  гр. Фабрик, военных заводов </a:t>
            </a:r>
            <a:r>
              <a:rPr lang="ru-RU" sz="400" dirty="0" err="1"/>
              <a:t>нац</a:t>
            </a:r>
            <a:r>
              <a:rPr lang="ru-RU" sz="400" dirty="0"/>
              <a:t> дух)</a:t>
            </a:r>
            <a:endParaRPr lang="de-CH" sz="400" dirty="0"/>
          </a:p>
        </p:txBody>
      </p:sp>
      <p:sp>
        <p:nvSpPr>
          <p:cNvPr id="194" name="Заголовок 9">
            <a:extLst>
              <a:ext uri="{FF2B5EF4-FFF2-40B4-BE49-F238E27FC236}">
                <a16:creationId xmlns:a16="http://schemas.microsoft.com/office/drawing/2014/main" id="{3FE8EF92-D24B-5301-3748-C6FC0BB167BD}"/>
              </a:ext>
            </a:extLst>
          </p:cNvPr>
          <p:cNvSpPr txBox="1">
            <a:spLocks/>
          </p:cNvSpPr>
          <p:nvPr/>
        </p:nvSpPr>
        <p:spPr>
          <a:xfrm>
            <a:off x="12230102" y="4428650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Установка минимальных зарплат на заводах</a:t>
            </a:r>
            <a:r>
              <a:rPr lang="en-US" sz="400" dirty="0"/>
              <a:t>(max </a:t>
            </a:r>
            <a:r>
              <a:rPr lang="ru-RU" sz="400" dirty="0"/>
              <a:t>эффективность пр-ва + 5%</a:t>
            </a:r>
            <a:r>
              <a:rPr lang="en-US" sz="400" dirty="0"/>
              <a:t>)</a:t>
            </a:r>
            <a:endParaRPr lang="de-CH" sz="400" dirty="0"/>
          </a:p>
        </p:txBody>
      </p:sp>
      <p:cxnSp>
        <p:nvCxnSpPr>
          <p:cNvPr id="195" name="Соединительная линия уступом 60">
            <a:extLst>
              <a:ext uri="{FF2B5EF4-FFF2-40B4-BE49-F238E27FC236}">
                <a16:creationId xmlns:a16="http://schemas.microsoft.com/office/drawing/2014/main" id="{4FA7040B-7BA9-076C-BB7B-0746D9A3CADF}"/>
              </a:ext>
            </a:extLst>
          </p:cNvPr>
          <p:cNvCxnSpPr>
            <a:cxnSpLocks/>
            <a:stCxn id="611" idx="2"/>
            <a:endCxn id="194" idx="0"/>
          </p:cNvCxnSpPr>
          <p:nvPr/>
        </p:nvCxnSpPr>
        <p:spPr>
          <a:xfrm rot="5400000">
            <a:off x="12385787" y="4278387"/>
            <a:ext cx="300071" cy="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Заголовок 9">
            <a:extLst>
              <a:ext uri="{FF2B5EF4-FFF2-40B4-BE49-F238E27FC236}">
                <a16:creationId xmlns:a16="http://schemas.microsoft.com/office/drawing/2014/main" id="{195C732E-65CD-D64C-0738-D93FE8090BDF}"/>
              </a:ext>
            </a:extLst>
          </p:cNvPr>
          <p:cNvSpPr txBox="1">
            <a:spLocks/>
          </p:cNvSpPr>
          <p:nvPr/>
        </p:nvSpPr>
        <p:spPr>
          <a:xfrm>
            <a:off x="13047520" y="4426033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Манифест «За объединение и независимость Марокко» (+5% поддержки войны,  Подчинение + 5%)</a:t>
            </a:r>
            <a:endParaRPr lang="de-CH" sz="400" dirty="0"/>
          </a:p>
        </p:txBody>
      </p:sp>
      <p:cxnSp>
        <p:nvCxnSpPr>
          <p:cNvPr id="200" name="Соединительная линия уступом 60">
            <a:extLst>
              <a:ext uri="{FF2B5EF4-FFF2-40B4-BE49-F238E27FC236}">
                <a16:creationId xmlns:a16="http://schemas.microsoft.com/office/drawing/2014/main" id="{87EE1201-D00F-617B-986E-125ED32B70FB}"/>
              </a:ext>
            </a:extLst>
          </p:cNvPr>
          <p:cNvCxnSpPr>
            <a:cxnSpLocks/>
            <a:stCxn id="611" idx="2"/>
            <a:endCxn id="199" idx="0"/>
          </p:cNvCxnSpPr>
          <p:nvPr/>
        </p:nvCxnSpPr>
        <p:spPr>
          <a:xfrm rot="16200000" flipH="1">
            <a:off x="12795804" y="3868824"/>
            <a:ext cx="297454" cy="816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Заголовок 9">
            <a:extLst>
              <a:ext uri="{FF2B5EF4-FFF2-40B4-BE49-F238E27FC236}">
                <a16:creationId xmlns:a16="http://schemas.microsoft.com/office/drawing/2014/main" id="{24611962-376F-2F2B-4E3F-3ABD4FDDF254}"/>
              </a:ext>
            </a:extLst>
          </p:cNvPr>
          <p:cNvSpPr txBox="1">
            <a:spLocks/>
          </p:cNvSpPr>
          <p:nvPr/>
        </p:nvSpPr>
        <p:spPr>
          <a:xfrm>
            <a:off x="13047477" y="5023544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 err="1"/>
              <a:t>Преговоры</a:t>
            </a:r>
            <a:r>
              <a:rPr lang="ru-RU" sz="400" dirty="0"/>
              <a:t> о независимости</a:t>
            </a:r>
            <a:endParaRPr lang="de-CH" sz="400" dirty="0"/>
          </a:p>
        </p:txBody>
      </p:sp>
      <p:cxnSp>
        <p:nvCxnSpPr>
          <p:cNvPr id="206" name="Соединительная линия уступом 60">
            <a:extLst>
              <a:ext uri="{FF2B5EF4-FFF2-40B4-BE49-F238E27FC236}">
                <a16:creationId xmlns:a16="http://schemas.microsoft.com/office/drawing/2014/main" id="{E0759A96-D7EF-0065-2726-979000D4A45F}"/>
              </a:ext>
            </a:extLst>
          </p:cNvPr>
          <p:cNvCxnSpPr>
            <a:cxnSpLocks/>
            <a:stCxn id="199" idx="2"/>
            <a:endCxn id="205" idx="0"/>
          </p:cNvCxnSpPr>
          <p:nvPr/>
        </p:nvCxnSpPr>
        <p:spPr>
          <a:xfrm rot="5400000">
            <a:off x="13261640" y="4932170"/>
            <a:ext cx="182705" cy="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Заголовок 9">
            <a:extLst>
              <a:ext uri="{FF2B5EF4-FFF2-40B4-BE49-F238E27FC236}">
                <a16:creationId xmlns:a16="http://schemas.microsoft.com/office/drawing/2014/main" id="{1CD7878C-9E21-1C70-4CFA-9B283A97DD2B}"/>
              </a:ext>
            </a:extLst>
          </p:cNvPr>
          <p:cNvSpPr txBox="1">
            <a:spLocks/>
          </p:cNvSpPr>
          <p:nvPr/>
        </p:nvSpPr>
        <p:spPr>
          <a:xfrm>
            <a:off x="12232027" y="5028425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Улучшить условия труда (Стабильность +5%)</a:t>
            </a:r>
            <a:endParaRPr lang="de-CH" sz="400" dirty="0"/>
          </a:p>
        </p:txBody>
      </p:sp>
      <p:sp>
        <p:nvSpPr>
          <p:cNvPr id="218" name="Заголовок 9">
            <a:extLst>
              <a:ext uri="{FF2B5EF4-FFF2-40B4-BE49-F238E27FC236}">
                <a16:creationId xmlns:a16="http://schemas.microsoft.com/office/drawing/2014/main" id="{AD0A5FAC-7E58-605A-6961-6B892B88F59C}"/>
              </a:ext>
            </a:extLst>
          </p:cNvPr>
          <p:cNvSpPr txBox="1">
            <a:spLocks/>
          </p:cNvSpPr>
          <p:nvPr/>
        </p:nvSpPr>
        <p:spPr>
          <a:xfrm>
            <a:off x="11461883" y="4433267"/>
            <a:ext cx="610985" cy="39500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Организация коммунальной ассамблеи (Стабильность +5%, поддержка войны +10% )</a:t>
            </a:r>
            <a:endParaRPr lang="de-CH" sz="400" dirty="0"/>
          </a:p>
        </p:txBody>
      </p:sp>
      <p:cxnSp>
        <p:nvCxnSpPr>
          <p:cNvPr id="219" name="Соединительная линия уступом 60">
            <a:extLst>
              <a:ext uri="{FF2B5EF4-FFF2-40B4-BE49-F238E27FC236}">
                <a16:creationId xmlns:a16="http://schemas.microsoft.com/office/drawing/2014/main" id="{7CDD01B3-D040-EE5E-CF20-B6BFC7345D6F}"/>
              </a:ext>
            </a:extLst>
          </p:cNvPr>
          <p:cNvCxnSpPr>
            <a:cxnSpLocks/>
            <a:stCxn id="611" idx="2"/>
            <a:endCxn id="218" idx="0"/>
          </p:cNvCxnSpPr>
          <p:nvPr/>
        </p:nvCxnSpPr>
        <p:spPr>
          <a:xfrm rot="5400000">
            <a:off x="11999369" y="3896587"/>
            <a:ext cx="304688" cy="76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60">
            <a:extLst>
              <a:ext uri="{FF2B5EF4-FFF2-40B4-BE49-F238E27FC236}">
                <a16:creationId xmlns:a16="http://schemas.microsoft.com/office/drawing/2014/main" id="{0D15D374-5C60-559D-77F9-766E10FE5107}"/>
              </a:ext>
            </a:extLst>
          </p:cNvPr>
          <p:cNvCxnSpPr>
            <a:cxnSpLocks/>
            <a:stCxn id="194" idx="2"/>
            <a:endCxn id="216" idx="0"/>
          </p:cNvCxnSpPr>
          <p:nvPr/>
        </p:nvCxnSpPr>
        <p:spPr>
          <a:xfrm rot="16200000" flipH="1">
            <a:off x="12444073" y="4934977"/>
            <a:ext cx="184969" cy="1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Заголовок 9">
            <a:extLst>
              <a:ext uri="{FF2B5EF4-FFF2-40B4-BE49-F238E27FC236}">
                <a16:creationId xmlns:a16="http://schemas.microsoft.com/office/drawing/2014/main" id="{F04A14F2-D8D7-CF1E-272B-F6AF20100B63}"/>
              </a:ext>
            </a:extLst>
          </p:cNvPr>
          <p:cNvSpPr txBox="1">
            <a:spLocks/>
          </p:cNvSpPr>
          <p:nvPr/>
        </p:nvSpPr>
        <p:spPr>
          <a:xfrm>
            <a:off x="11464840" y="5029541"/>
            <a:ext cx="610985" cy="39500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Аграрная реформа (</a:t>
            </a:r>
            <a:r>
              <a:rPr lang="ru-RU" sz="400" dirty="0" err="1"/>
              <a:t>т.н.п</a:t>
            </a:r>
            <a:r>
              <a:rPr lang="ru-RU" sz="400" dirty="0"/>
              <a:t> – 5%)</a:t>
            </a:r>
            <a:endParaRPr lang="de-CH" sz="400" dirty="0"/>
          </a:p>
        </p:txBody>
      </p:sp>
      <p:cxnSp>
        <p:nvCxnSpPr>
          <p:cNvPr id="243" name="Соединительная линия уступом 60">
            <a:extLst>
              <a:ext uri="{FF2B5EF4-FFF2-40B4-BE49-F238E27FC236}">
                <a16:creationId xmlns:a16="http://schemas.microsoft.com/office/drawing/2014/main" id="{B41E89E8-67D3-73BE-5906-5842F8F37325}"/>
              </a:ext>
            </a:extLst>
          </p:cNvPr>
          <p:cNvCxnSpPr>
            <a:cxnSpLocks/>
            <a:stCxn id="218" idx="2"/>
            <a:endCxn id="241" idx="0"/>
          </p:cNvCxnSpPr>
          <p:nvPr/>
        </p:nvCxnSpPr>
        <p:spPr>
          <a:xfrm rot="16200000" flipH="1">
            <a:off x="11668221" y="4927429"/>
            <a:ext cx="201266" cy="2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2690D18E-5A9E-AC12-D2CC-1AD1A958DBAF}"/>
              </a:ext>
            </a:extLst>
          </p:cNvPr>
          <p:cNvSpPr/>
          <p:nvPr/>
        </p:nvSpPr>
        <p:spPr>
          <a:xfrm>
            <a:off x="14132974" y="443508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Национализация сахарных фабрик (+5% коммунизма,  +1 фабрика)</a:t>
            </a:r>
            <a:endParaRPr lang="de-CH" sz="400" dirty="0"/>
          </a:p>
        </p:txBody>
      </p:sp>
      <p:sp>
        <p:nvSpPr>
          <p:cNvPr id="249" name="Заголовок 9">
            <a:extLst>
              <a:ext uri="{FF2B5EF4-FFF2-40B4-BE49-F238E27FC236}">
                <a16:creationId xmlns:a16="http://schemas.microsoft.com/office/drawing/2014/main" id="{AD5015DC-41E1-8FC3-9CA0-800155210DC5}"/>
              </a:ext>
            </a:extLst>
          </p:cNvPr>
          <p:cNvSpPr txBox="1">
            <a:spLocks/>
          </p:cNvSpPr>
          <p:nvPr/>
        </p:nvSpPr>
        <p:spPr>
          <a:xfrm>
            <a:off x="6763707" y="9200299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Реформа </a:t>
            </a:r>
            <a:r>
              <a:rPr lang="ru-RU" sz="400" dirty="0" err="1"/>
              <a:t>махзена</a:t>
            </a:r>
            <a:r>
              <a:rPr lang="ru-RU" sz="400" dirty="0"/>
              <a:t> (Стабильность +5%, поддержка войны+ 5%, ежедневный прирост авторитаризма+ 0,1 в день)</a:t>
            </a:r>
            <a:endParaRPr lang="de-CH" sz="400" dirty="0"/>
          </a:p>
        </p:txBody>
      </p:sp>
      <p:cxnSp>
        <p:nvCxnSpPr>
          <p:cNvPr id="250" name="Соединительная линия уступом 159">
            <a:extLst>
              <a:ext uri="{FF2B5EF4-FFF2-40B4-BE49-F238E27FC236}">
                <a16:creationId xmlns:a16="http://schemas.microsoft.com/office/drawing/2014/main" id="{E3514B81-77DA-B454-4B44-B7131D02A1F7}"/>
              </a:ext>
            </a:extLst>
          </p:cNvPr>
          <p:cNvCxnSpPr>
            <a:cxnSpLocks/>
            <a:stCxn id="391" idx="2"/>
            <a:endCxn id="249" idx="0"/>
          </p:cNvCxnSpPr>
          <p:nvPr/>
        </p:nvCxnSpPr>
        <p:spPr>
          <a:xfrm rot="5400000">
            <a:off x="7036924" y="8850435"/>
            <a:ext cx="382140" cy="317588"/>
          </a:xfrm>
          <a:prstGeom prst="bentConnector3">
            <a:avLst>
              <a:gd name="adj1" fmla="val 238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Заголовок 9">
            <a:extLst>
              <a:ext uri="{FF2B5EF4-FFF2-40B4-BE49-F238E27FC236}">
                <a16:creationId xmlns:a16="http://schemas.microsoft.com/office/drawing/2014/main" id="{A9998324-670E-CD23-0B68-528B40DC10EF}"/>
              </a:ext>
            </a:extLst>
          </p:cNvPr>
          <p:cNvSpPr txBox="1">
            <a:spLocks/>
          </p:cNvSpPr>
          <p:nvPr/>
        </p:nvSpPr>
        <p:spPr>
          <a:xfrm>
            <a:off x="8574877" y="6808504"/>
            <a:ext cx="610985" cy="402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Укрепление центральной власти (+0,2 прирост </a:t>
            </a:r>
            <a:r>
              <a:rPr lang="ru-RU" sz="400" dirty="0" err="1"/>
              <a:t>политки</a:t>
            </a:r>
            <a:r>
              <a:rPr lang="ru-RU" sz="400" dirty="0"/>
              <a:t> ежедневно, + 5% </a:t>
            </a:r>
            <a:r>
              <a:rPr lang="ru-RU" sz="400" dirty="0" err="1"/>
              <a:t>стабы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262" name="Соединительная линия уступом 60">
            <a:extLst>
              <a:ext uri="{FF2B5EF4-FFF2-40B4-BE49-F238E27FC236}">
                <a16:creationId xmlns:a16="http://schemas.microsoft.com/office/drawing/2014/main" id="{3BE7E3FB-3AD6-503E-AA79-94718281A5C9}"/>
              </a:ext>
            </a:extLst>
          </p:cNvPr>
          <p:cNvCxnSpPr>
            <a:cxnSpLocks/>
            <a:stCxn id="512" idx="2"/>
            <a:endCxn id="261" idx="0"/>
          </p:cNvCxnSpPr>
          <p:nvPr/>
        </p:nvCxnSpPr>
        <p:spPr>
          <a:xfrm rot="5400000">
            <a:off x="8781683" y="6704502"/>
            <a:ext cx="202690" cy="5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C194203D-E849-4BE9-DA6E-34E65584E7EC}"/>
              </a:ext>
            </a:extLst>
          </p:cNvPr>
          <p:cNvSpPr/>
          <p:nvPr/>
        </p:nvSpPr>
        <p:spPr>
          <a:xfrm>
            <a:off x="14147351" y="3190360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Организовать комитет промышленного развития Марокко (+</a:t>
            </a:r>
            <a:r>
              <a:rPr lang="ru-RU" sz="400" dirty="0" err="1"/>
              <a:t>пром</a:t>
            </a:r>
            <a:r>
              <a:rPr lang="ru-RU" sz="400" dirty="0"/>
              <a:t> концерн, +10% коммунизма)</a:t>
            </a:r>
            <a:endParaRPr lang="de-CH" sz="400" dirty="0"/>
          </a:p>
        </p:txBody>
      </p:sp>
      <p:cxnSp>
        <p:nvCxnSpPr>
          <p:cNvPr id="350" name="Соединительная линия уступом 60">
            <a:extLst>
              <a:ext uri="{FF2B5EF4-FFF2-40B4-BE49-F238E27FC236}">
                <a16:creationId xmlns:a16="http://schemas.microsoft.com/office/drawing/2014/main" id="{F0A69815-38D8-3315-543F-1C9AA4308D18}"/>
              </a:ext>
            </a:extLst>
          </p:cNvPr>
          <p:cNvCxnSpPr>
            <a:cxnSpLocks/>
            <a:stCxn id="489" idx="2"/>
            <a:endCxn id="271" idx="0"/>
          </p:cNvCxnSpPr>
          <p:nvPr/>
        </p:nvCxnSpPr>
        <p:spPr>
          <a:xfrm rot="5400000">
            <a:off x="15966195" y="1409787"/>
            <a:ext cx="267223" cy="3293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Соединительная линия уступом 60">
            <a:extLst>
              <a:ext uri="{FF2B5EF4-FFF2-40B4-BE49-F238E27FC236}">
                <a16:creationId xmlns:a16="http://schemas.microsoft.com/office/drawing/2014/main" id="{5D41C96E-D662-63BA-EF4F-D19C7C976145}"/>
              </a:ext>
            </a:extLst>
          </p:cNvPr>
          <p:cNvCxnSpPr>
            <a:cxnSpLocks/>
            <a:stCxn id="611" idx="2"/>
            <a:endCxn id="248" idx="0"/>
          </p:cNvCxnSpPr>
          <p:nvPr/>
        </p:nvCxnSpPr>
        <p:spPr>
          <a:xfrm rot="16200000" flipH="1">
            <a:off x="13334007" y="3330621"/>
            <a:ext cx="306502" cy="1902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60">
            <a:extLst>
              <a:ext uri="{FF2B5EF4-FFF2-40B4-BE49-F238E27FC236}">
                <a16:creationId xmlns:a16="http://schemas.microsoft.com/office/drawing/2014/main" id="{79E63F7A-7EC4-DAC6-2CEA-BB0BFCA75627}"/>
              </a:ext>
            </a:extLst>
          </p:cNvPr>
          <p:cNvCxnSpPr>
            <a:cxnSpLocks/>
            <a:stCxn id="271" idx="2"/>
            <a:endCxn id="248" idx="0"/>
          </p:cNvCxnSpPr>
          <p:nvPr/>
        </p:nvCxnSpPr>
        <p:spPr>
          <a:xfrm rot="5400000">
            <a:off x="14030699" y="4012935"/>
            <a:ext cx="829915" cy="14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742653AB-0432-4B91-4519-B7BF208EBFC2}"/>
              </a:ext>
            </a:extLst>
          </p:cNvPr>
          <p:cNvSpPr/>
          <p:nvPr/>
        </p:nvSpPr>
        <p:spPr>
          <a:xfrm>
            <a:off x="14132819" y="502954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 Национализация тканевых фабрик(+5% коммунизма,  +1 фабрика)</a:t>
            </a:r>
            <a:endParaRPr lang="de-CH" sz="400" dirty="0"/>
          </a:p>
        </p:txBody>
      </p:sp>
      <p:cxnSp>
        <p:nvCxnSpPr>
          <p:cNvPr id="367" name="Соединительная линия уступом 60">
            <a:extLst>
              <a:ext uri="{FF2B5EF4-FFF2-40B4-BE49-F238E27FC236}">
                <a16:creationId xmlns:a16="http://schemas.microsoft.com/office/drawing/2014/main" id="{5EF78818-8726-5E30-960C-2AFA58E5B9B5}"/>
              </a:ext>
            </a:extLst>
          </p:cNvPr>
          <p:cNvCxnSpPr>
            <a:cxnSpLocks/>
            <a:stCxn id="248" idx="2"/>
            <a:endCxn id="366" idx="0"/>
          </p:cNvCxnSpPr>
          <p:nvPr/>
        </p:nvCxnSpPr>
        <p:spPr>
          <a:xfrm rot="5400000">
            <a:off x="14348563" y="4939637"/>
            <a:ext cx="179654" cy="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64F0555A-903C-9F58-FFC0-4BE9D57E01DA}"/>
              </a:ext>
            </a:extLst>
          </p:cNvPr>
          <p:cNvSpPr/>
          <p:nvPr/>
        </p:nvSpPr>
        <p:spPr>
          <a:xfrm>
            <a:off x="14884732" y="3890946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Выращивание апельсинов на новой территории (+1 фабрика)</a:t>
            </a:r>
            <a:endParaRPr lang="de-CH" sz="400" dirty="0"/>
          </a:p>
        </p:txBody>
      </p:sp>
      <p:cxnSp>
        <p:nvCxnSpPr>
          <p:cNvPr id="373" name="Соединительная линия уступом 60">
            <a:extLst>
              <a:ext uri="{FF2B5EF4-FFF2-40B4-BE49-F238E27FC236}">
                <a16:creationId xmlns:a16="http://schemas.microsoft.com/office/drawing/2014/main" id="{9A6DF255-E5BF-22C4-D409-8574F2585613}"/>
              </a:ext>
            </a:extLst>
          </p:cNvPr>
          <p:cNvCxnSpPr>
            <a:cxnSpLocks/>
            <a:stCxn id="271" idx="2"/>
            <a:endCxn id="372" idx="0"/>
          </p:cNvCxnSpPr>
          <p:nvPr/>
        </p:nvCxnSpPr>
        <p:spPr>
          <a:xfrm rot="16200000" flipH="1">
            <a:off x="14678644" y="3379365"/>
            <a:ext cx="285780" cy="737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Соединительная линия уступом 60">
            <a:extLst>
              <a:ext uri="{FF2B5EF4-FFF2-40B4-BE49-F238E27FC236}">
                <a16:creationId xmlns:a16="http://schemas.microsoft.com/office/drawing/2014/main" id="{A96C1B22-ECA7-1BA5-D1C1-8B2A3170C5CE}"/>
              </a:ext>
            </a:extLst>
          </p:cNvPr>
          <p:cNvCxnSpPr>
            <a:cxnSpLocks/>
            <a:stCxn id="271" idx="2"/>
            <a:endCxn id="383" idx="0"/>
          </p:cNvCxnSpPr>
          <p:nvPr/>
        </p:nvCxnSpPr>
        <p:spPr>
          <a:xfrm rot="16200000" flipH="1">
            <a:off x="15028729" y="3029280"/>
            <a:ext cx="290257" cy="1442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97DA1A03-A393-78A8-2518-A35F01DB574D}"/>
              </a:ext>
            </a:extLst>
          </p:cNvPr>
          <p:cNvSpPr/>
          <p:nvPr/>
        </p:nvSpPr>
        <p:spPr>
          <a:xfrm>
            <a:off x="15589378" y="3895423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" dirty="0"/>
              <a:t>Строительство ГЭС (+2 фабрики, Будет убран </a:t>
            </a:r>
            <a:r>
              <a:rPr lang="ru-RU" sz="300" dirty="0" err="1"/>
              <a:t>нац</a:t>
            </a:r>
            <a:r>
              <a:rPr lang="ru-RU" sz="300" dirty="0"/>
              <a:t> дух «Дорогая энергия», в регионе будет добавлена идея неорошаемая почва) (Условие)</a:t>
            </a:r>
            <a:endParaRPr lang="de-CH" sz="300" dirty="0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1E03841B-30AA-C742-DA4E-E31E3E9C0F4D}"/>
              </a:ext>
            </a:extLst>
          </p:cNvPr>
          <p:cNvSpPr/>
          <p:nvPr/>
        </p:nvSpPr>
        <p:spPr>
          <a:xfrm>
            <a:off x="14866136" y="4487220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Новые каналы рек (1х бонус +100% к исследованию </a:t>
            </a:r>
            <a:r>
              <a:rPr lang="ru-RU" sz="400" dirty="0" err="1"/>
              <a:t>промки</a:t>
            </a:r>
            <a:r>
              <a:rPr lang="ru-RU" sz="400" dirty="0"/>
              <a:t>, убирает предыдущую идею)</a:t>
            </a:r>
            <a:endParaRPr lang="de-CH" sz="400" dirty="0"/>
          </a:p>
        </p:txBody>
      </p:sp>
      <p:cxnSp>
        <p:nvCxnSpPr>
          <p:cNvPr id="389" name="Соединительная линия уступом 60">
            <a:extLst>
              <a:ext uri="{FF2B5EF4-FFF2-40B4-BE49-F238E27FC236}">
                <a16:creationId xmlns:a16="http://schemas.microsoft.com/office/drawing/2014/main" id="{CB9564E0-2223-B2E3-5F16-6635E14C1E33}"/>
              </a:ext>
            </a:extLst>
          </p:cNvPr>
          <p:cNvCxnSpPr>
            <a:cxnSpLocks/>
            <a:stCxn id="383" idx="2"/>
            <a:endCxn id="526" idx="0"/>
          </p:cNvCxnSpPr>
          <p:nvPr/>
        </p:nvCxnSpPr>
        <p:spPr>
          <a:xfrm rot="16200000" flipH="1">
            <a:off x="16381918" y="3823181"/>
            <a:ext cx="851756" cy="1825851"/>
          </a:xfrm>
          <a:prstGeom prst="bentConnector3">
            <a:avLst>
              <a:gd name="adj1" fmla="val 85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60">
            <a:extLst>
              <a:ext uri="{FF2B5EF4-FFF2-40B4-BE49-F238E27FC236}">
                <a16:creationId xmlns:a16="http://schemas.microsoft.com/office/drawing/2014/main" id="{79642B7B-1DA4-7AA4-26BA-B178ADBDC19B}"/>
              </a:ext>
            </a:extLst>
          </p:cNvPr>
          <p:cNvCxnSpPr>
            <a:cxnSpLocks/>
            <a:stCxn id="383" idx="2"/>
            <a:endCxn id="388" idx="0"/>
          </p:cNvCxnSpPr>
          <p:nvPr/>
        </p:nvCxnSpPr>
        <p:spPr>
          <a:xfrm rot="5400000">
            <a:off x="15444755" y="4037103"/>
            <a:ext cx="176991" cy="723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60">
            <a:extLst>
              <a:ext uri="{FF2B5EF4-FFF2-40B4-BE49-F238E27FC236}">
                <a16:creationId xmlns:a16="http://schemas.microsoft.com/office/drawing/2014/main" id="{D470FE35-1FDF-DC86-7224-A876C56F7980}"/>
              </a:ext>
            </a:extLst>
          </p:cNvPr>
          <p:cNvCxnSpPr>
            <a:cxnSpLocks/>
            <a:stCxn id="366" idx="2"/>
            <a:endCxn id="546" idx="0"/>
          </p:cNvCxnSpPr>
          <p:nvPr/>
        </p:nvCxnSpPr>
        <p:spPr>
          <a:xfrm rot="5400000">
            <a:off x="14058371" y="5821016"/>
            <a:ext cx="756611" cy="3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Соединительная линия уступом 60">
            <a:extLst>
              <a:ext uri="{FF2B5EF4-FFF2-40B4-BE49-F238E27FC236}">
                <a16:creationId xmlns:a16="http://schemas.microsoft.com/office/drawing/2014/main" id="{C2959D0E-492E-3F36-B9D4-767209C9E490}"/>
              </a:ext>
            </a:extLst>
          </p:cNvPr>
          <p:cNvCxnSpPr>
            <a:cxnSpLocks/>
            <a:stCxn id="241" idx="2"/>
            <a:endCxn id="546" idx="0"/>
          </p:cNvCxnSpPr>
          <p:nvPr/>
        </p:nvCxnSpPr>
        <p:spPr>
          <a:xfrm rot="16200000" flipH="1">
            <a:off x="12714482" y="4480400"/>
            <a:ext cx="776409" cy="2664706"/>
          </a:xfrm>
          <a:prstGeom prst="bentConnector3">
            <a:avLst>
              <a:gd name="adj1" fmla="val 12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60">
            <a:extLst>
              <a:ext uri="{FF2B5EF4-FFF2-40B4-BE49-F238E27FC236}">
                <a16:creationId xmlns:a16="http://schemas.microsoft.com/office/drawing/2014/main" id="{8028DBD1-F03A-1E2B-480E-4955D0D8B140}"/>
              </a:ext>
            </a:extLst>
          </p:cNvPr>
          <p:cNvCxnSpPr>
            <a:cxnSpLocks/>
            <a:stCxn id="216" idx="2"/>
            <a:endCxn id="546" idx="0"/>
          </p:cNvCxnSpPr>
          <p:nvPr/>
        </p:nvCxnSpPr>
        <p:spPr>
          <a:xfrm rot="16200000" flipH="1">
            <a:off x="13107416" y="4873334"/>
            <a:ext cx="757727" cy="1897519"/>
          </a:xfrm>
          <a:prstGeom prst="bentConnector3">
            <a:avLst>
              <a:gd name="adj1" fmla="val 10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60">
            <a:extLst>
              <a:ext uri="{FF2B5EF4-FFF2-40B4-BE49-F238E27FC236}">
                <a16:creationId xmlns:a16="http://schemas.microsoft.com/office/drawing/2014/main" id="{5E4DEF94-7E5D-E66B-C483-1CC5DB79D401}"/>
              </a:ext>
            </a:extLst>
          </p:cNvPr>
          <p:cNvCxnSpPr>
            <a:cxnSpLocks/>
            <a:stCxn id="205" idx="2"/>
            <a:endCxn id="412" idx="0"/>
          </p:cNvCxnSpPr>
          <p:nvPr/>
        </p:nvCxnSpPr>
        <p:spPr>
          <a:xfrm rot="16200000" flipH="1">
            <a:off x="13614695" y="5176625"/>
            <a:ext cx="202783" cy="726232"/>
          </a:xfrm>
          <a:prstGeom prst="bentConnector3">
            <a:avLst>
              <a:gd name="adj1" fmla="val 41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Заголовок 9">
            <a:extLst>
              <a:ext uri="{FF2B5EF4-FFF2-40B4-BE49-F238E27FC236}">
                <a16:creationId xmlns:a16="http://schemas.microsoft.com/office/drawing/2014/main" id="{3BF2A295-7318-9767-B511-790FEA0A86DE}"/>
              </a:ext>
            </a:extLst>
          </p:cNvPr>
          <p:cNvSpPr txBox="1">
            <a:spLocks/>
          </p:cNvSpPr>
          <p:nvPr/>
        </p:nvSpPr>
        <p:spPr>
          <a:xfrm>
            <a:off x="13773709" y="5641133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Строительство красной освободительной армии (</a:t>
            </a:r>
            <a:r>
              <a:rPr lang="ru-RU" sz="400" dirty="0" err="1"/>
              <a:t>Нац</a:t>
            </a:r>
            <a:r>
              <a:rPr lang="ru-RU" sz="400" dirty="0"/>
              <a:t> дух «Красная армия»</a:t>
            </a:r>
            <a:br>
              <a:rPr lang="ru-RU" sz="400" dirty="0"/>
            </a:br>
            <a:r>
              <a:rPr lang="ru-RU" sz="400" dirty="0"/>
              <a:t>атака на </a:t>
            </a:r>
            <a:r>
              <a:rPr lang="ru-RU" sz="400" dirty="0" err="1"/>
              <a:t>нац</a:t>
            </a:r>
            <a:r>
              <a:rPr lang="ru-RU" sz="400" dirty="0"/>
              <a:t> территории + 10%, расход припасов – 5%)</a:t>
            </a:r>
            <a:endParaRPr lang="de-CH" sz="400" dirty="0"/>
          </a:p>
        </p:txBody>
      </p:sp>
      <p:sp>
        <p:nvSpPr>
          <p:cNvPr id="417" name="Заголовок 9">
            <a:extLst>
              <a:ext uri="{FF2B5EF4-FFF2-40B4-BE49-F238E27FC236}">
                <a16:creationId xmlns:a16="http://schemas.microsoft.com/office/drawing/2014/main" id="{3897452D-5471-4336-C43B-039BF4573113}"/>
              </a:ext>
            </a:extLst>
          </p:cNvPr>
          <p:cNvSpPr txBox="1">
            <a:spLocks/>
          </p:cNvSpPr>
          <p:nvPr/>
        </p:nvSpPr>
        <p:spPr>
          <a:xfrm>
            <a:off x="15959120" y="6842363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Перейти к производству вооружения (Скорость строительства фабрик – 5%, скорость строительства военных заводов +10%)</a:t>
            </a:r>
            <a:endParaRPr lang="de-CH" sz="400" dirty="0"/>
          </a:p>
        </p:txBody>
      </p:sp>
      <p:sp>
        <p:nvSpPr>
          <p:cNvPr id="419" name="Заголовок 9">
            <a:extLst>
              <a:ext uri="{FF2B5EF4-FFF2-40B4-BE49-F238E27FC236}">
                <a16:creationId xmlns:a16="http://schemas.microsoft.com/office/drawing/2014/main" id="{EFC8B74F-5256-C827-B8C0-0361A3DDB11B}"/>
              </a:ext>
            </a:extLst>
          </p:cNvPr>
          <p:cNvSpPr txBox="1">
            <a:spLocks/>
          </p:cNvSpPr>
          <p:nvPr/>
        </p:nvSpPr>
        <p:spPr>
          <a:xfrm>
            <a:off x="15502506" y="7417114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Модернизировать племенное вооружение (360дн -20% стоимость производства </a:t>
            </a:r>
            <a:r>
              <a:rPr lang="ru-RU" sz="400" dirty="0" err="1"/>
              <a:t>пехотки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420" name="Заголовок 9">
            <a:extLst>
              <a:ext uri="{FF2B5EF4-FFF2-40B4-BE49-F238E27FC236}">
                <a16:creationId xmlns:a16="http://schemas.microsoft.com/office/drawing/2014/main" id="{5B26B570-D2A3-020D-4FB2-066D6A63AE8B}"/>
              </a:ext>
            </a:extLst>
          </p:cNvPr>
          <p:cNvSpPr txBox="1">
            <a:spLocks/>
          </p:cNvSpPr>
          <p:nvPr/>
        </p:nvSpPr>
        <p:spPr>
          <a:xfrm>
            <a:off x="16400870" y="7419939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Защита родных земель (+1 </a:t>
            </a:r>
            <a:r>
              <a:rPr lang="ru-RU" sz="400" dirty="0" err="1"/>
              <a:t>воен</a:t>
            </a:r>
            <a:r>
              <a:rPr lang="ru-RU" sz="400" dirty="0"/>
              <a:t> завод)</a:t>
            </a:r>
            <a:endParaRPr lang="de-CH" sz="400" dirty="0"/>
          </a:p>
        </p:txBody>
      </p:sp>
      <p:cxnSp>
        <p:nvCxnSpPr>
          <p:cNvPr id="421" name="Соединительная линия уступом 60">
            <a:extLst>
              <a:ext uri="{FF2B5EF4-FFF2-40B4-BE49-F238E27FC236}">
                <a16:creationId xmlns:a16="http://schemas.microsoft.com/office/drawing/2014/main" id="{0DC33CD0-2593-7189-A7B1-5100E774BDCA}"/>
              </a:ext>
            </a:extLst>
          </p:cNvPr>
          <p:cNvCxnSpPr>
            <a:cxnSpLocks/>
            <a:stCxn id="417" idx="2"/>
            <a:endCxn id="419" idx="0"/>
          </p:cNvCxnSpPr>
          <p:nvPr/>
        </p:nvCxnSpPr>
        <p:spPr>
          <a:xfrm rot="5400000">
            <a:off x="15956334" y="7108834"/>
            <a:ext cx="159945" cy="456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Соединительная линия уступом 60">
            <a:extLst>
              <a:ext uri="{FF2B5EF4-FFF2-40B4-BE49-F238E27FC236}">
                <a16:creationId xmlns:a16="http://schemas.microsoft.com/office/drawing/2014/main" id="{937BB1D0-B889-2D9C-8F9D-C3D769342CED}"/>
              </a:ext>
            </a:extLst>
          </p:cNvPr>
          <p:cNvCxnSpPr>
            <a:cxnSpLocks/>
            <a:stCxn id="417" idx="2"/>
            <a:endCxn id="420" idx="0"/>
          </p:cNvCxnSpPr>
          <p:nvPr/>
        </p:nvCxnSpPr>
        <p:spPr>
          <a:xfrm rot="16200000" flipH="1">
            <a:off x="16404103" y="7117679"/>
            <a:ext cx="162770" cy="441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Заголовок 9">
            <a:extLst>
              <a:ext uri="{FF2B5EF4-FFF2-40B4-BE49-F238E27FC236}">
                <a16:creationId xmlns:a16="http://schemas.microsoft.com/office/drawing/2014/main" id="{1EEDB558-0D3B-CF43-C820-18DBD145E8DC}"/>
              </a:ext>
            </a:extLst>
          </p:cNvPr>
          <p:cNvSpPr txBox="1">
            <a:spLocks/>
          </p:cNvSpPr>
          <p:nvPr/>
        </p:nvSpPr>
        <p:spPr>
          <a:xfrm>
            <a:off x="15958461" y="7945624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Модернизировать артиллерию ((1х бонус +100% к исследованию артиллерии)</a:t>
            </a:r>
            <a:endParaRPr lang="de-CH" sz="400" dirty="0"/>
          </a:p>
        </p:txBody>
      </p:sp>
      <p:cxnSp>
        <p:nvCxnSpPr>
          <p:cNvPr id="433" name="Соединительная линия уступом 60">
            <a:extLst>
              <a:ext uri="{FF2B5EF4-FFF2-40B4-BE49-F238E27FC236}">
                <a16:creationId xmlns:a16="http://schemas.microsoft.com/office/drawing/2014/main" id="{FD39FE49-9B21-2DEE-9C55-A46D4B35F635}"/>
              </a:ext>
            </a:extLst>
          </p:cNvPr>
          <p:cNvCxnSpPr>
            <a:cxnSpLocks/>
            <a:stCxn id="417" idx="2"/>
            <a:endCxn id="432" idx="0"/>
          </p:cNvCxnSpPr>
          <p:nvPr/>
        </p:nvCxnSpPr>
        <p:spPr>
          <a:xfrm rot="5400000">
            <a:off x="15920057" y="7601067"/>
            <a:ext cx="688455" cy="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59">
            <a:extLst>
              <a:ext uri="{FF2B5EF4-FFF2-40B4-BE49-F238E27FC236}">
                <a16:creationId xmlns:a16="http://schemas.microsoft.com/office/drawing/2014/main" id="{C9F9E3CE-F9C1-27BB-A1E0-9A31F375E798}"/>
              </a:ext>
            </a:extLst>
          </p:cNvPr>
          <p:cNvCxnSpPr>
            <a:cxnSpLocks/>
            <a:stCxn id="546" idx="2"/>
            <a:endCxn id="417" idx="0"/>
          </p:cNvCxnSpPr>
          <p:nvPr/>
        </p:nvCxnSpPr>
        <p:spPr>
          <a:xfrm rot="16200000" flipH="1">
            <a:off x="15236527" y="5814276"/>
            <a:ext cx="226599" cy="18295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59">
            <a:extLst>
              <a:ext uri="{FF2B5EF4-FFF2-40B4-BE49-F238E27FC236}">
                <a16:creationId xmlns:a16="http://schemas.microsoft.com/office/drawing/2014/main" id="{0CC6E00E-959B-3618-1582-B74CEE08F0C3}"/>
              </a:ext>
            </a:extLst>
          </p:cNvPr>
          <p:cNvCxnSpPr>
            <a:cxnSpLocks/>
            <a:stCxn id="554" idx="2"/>
            <a:endCxn id="417" idx="0"/>
          </p:cNvCxnSpPr>
          <p:nvPr/>
        </p:nvCxnSpPr>
        <p:spPr>
          <a:xfrm rot="5400000">
            <a:off x="16862579" y="6000215"/>
            <a:ext cx="244183" cy="144011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0">
            <a:extLst>
              <a:ext uri="{FF2B5EF4-FFF2-40B4-BE49-F238E27FC236}">
                <a16:creationId xmlns:a16="http://schemas.microsoft.com/office/drawing/2014/main" id="{CF067C43-DF56-8461-1E1C-10FCD62B9ECE}"/>
              </a:ext>
            </a:extLst>
          </p:cNvPr>
          <p:cNvCxnSpPr>
            <a:cxnSpLocks/>
            <a:stCxn id="10" idx="3"/>
            <a:endCxn id="61" idx="0"/>
          </p:cNvCxnSpPr>
          <p:nvPr/>
        </p:nvCxnSpPr>
        <p:spPr>
          <a:xfrm>
            <a:off x="9299142" y="1666838"/>
            <a:ext cx="14686879" cy="35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Заголовок 9">
            <a:extLst>
              <a:ext uri="{FF2B5EF4-FFF2-40B4-BE49-F238E27FC236}">
                <a16:creationId xmlns:a16="http://schemas.microsoft.com/office/drawing/2014/main" id="{A0E1751E-0C26-0DD3-E7BB-AAC7E381B81F}"/>
              </a:ext>
            </a:extLst>
          </p:cNvPr>
          <p:cNvSpPr txBox="1">
            <a:spLocks/>
          </p:cNvSpPr>
          <p:nvPr/>
        </p:nvSpPr>
        <p:spPr>
          <a:xfrm>
            <a:off x="6759498" y="9895012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Срочно образовывать население (Будет убран </a:t>
            </a:r>
            <a:r>
              <a:rPr lang="ru-RU" sz="400" dirty="0" err="1"/>
              <a:t>нац</a:t>
            </a:r>
            <a:r>
              <a:rPr lang="ru-RU" sz="400" dirty="0"/>
              <a:t> дух. на необразованное население)</a:t>
            </a:r>
            <a:endParaRPr lang="de-CH" sz="400" dirty="0"/>
          </a:p>
        </p:txBody>
      </p:sp>
      <p:sp>
        <p:nvSpPr>
          <p:cNvPr id="663" name="Заголовок 9">
            <a:extLst>
              <a:ext uri="{FF2B5EF4-FFF2-40B4-BE49-F238E27FC236}">
                <a16:creationId xmlns:a16="http://schemas.microsoft.com/office/drawing/2014/main" id="{90CF0B46-B20B-38E2-46C2-A8E0082DF0B8}"/>
              </a:ext>
            </a:extLst>
          </p:cNvPr>
          <p:cNvSpPr txBox="1">
            <a:spLocks/>
          </p:cNvSpPr>
          <p:nvPr/>
        </p:nvSpPr>
        <p:spPr>
          <a:xfrm>
            <a:off x="13103786" y="5643783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Подать пример другим колониям мира (каждая колония +300 очков автономии)</a:t>
            </a:r>
            <a:endParaRPr lang="de-CH" sz="400" dirty="0"/>
          </a:p>
        </p:txBody>
      </p:sp>
      <p:cxnSp>
        <p:nvCxnSpPr>
          <p:cNvPr id="664" name="Соединительная линия уступом 60">
            <a:extLst>
              <a:ext uri="{FF2B5EF4-FFF2-40B4-BE49-F238E27FC236}">
                <a16:creationId xmlns:a16="http://schemas.microsoft.com/office/drawing/2014/main" id="{66A0338D-0C30-8738-5AD8-5CCE8ACF2913}"/>
              </a:ext>
            </a:extLst>
          </p:cNvPr>
          <p:cNvCxnSpPr>
            <a:cxnSpLocks/>
            <a:stCxn id="205" idx="2"/>
            <a:endCxn id="663" idx="0"/>
          </p:cNvCxnSpPr>
          <p:nvPr/>
        </p:nvCxnSpPr>
        <p:spPr>
          <a:xfrm rot="16200000" flipH="1">
            <a:off x="13278408" y="5512911"/>
            <a:ext cx="205433" cy="56309"/>
          </a:xfrm>
          <a:prstGeom prst="bentConnector3">
            <a:avLst>
              <a:gd name="adj1" fmla="val 38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Заголовок 9">
            <a:extLst>
              <a:ext uri="{FF2B5EF4-FFF2-40B4-BE49-F238E27FC236}">
                <a16:creationId xmlns:a16="http://schemas.microsoft.com/office/drawing/2014/main" id="{18CEC902-09FC-4F55-4FE6-F5DD529DA27E}"/>
              </a:ext>
            </a:extLst>
          </p:cNvPr>
          <p:cNvSpPr txBox="1">
            <a:spLocks/>
          </p:cNvSpPr>
          <p:nvPr/>
        </p:nvSpPr>
        <p:spPr>
          <a:xfrm>
            <a:off x="9278044" y="9646300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Марш на юг (Цель </a:t>
            </a:r>
            <a:r>
              <a:rPr lang="ru-RU" sz="400" dirty="0" err="1"/>
              <a:t>вйоны</a:t>
            </a:r>
            <a:r>
              <a:rPr lang="ru-RU" sz="400" dirty="0"/>
              <a:t> на южную </a:t>
            </a:r>
            <a:r>
              <a:rPr lang="ru-RU" sz="400" dirty="0" err="1"/>
              <a:t>африку</a:t>
            </a:r>
            <a:r>
              <a:rPr lang="ru-RU" sz="400" dirty="0"/>
              <a:t>)</a:t>
            </a:r>
            <a:endParaRPr lang="de-CH" sz="400" dirty="0"/>
          </a:p>
        </p:txBody>
      </p:sp>
      <p:cxnSp>
        <p:nvCxnSpPr>
          <p:cNvPr id="670" name="Соединительная линия уступом 159">
            <a:extLst>
              <a:ext uri="{FF2B5EF4-FFF2-40B4-BE49-F238E27FC236}">
                <a16:creationId xmlns:a16="http://schemas.microsoft.com/office/drawing/2014/main" id="{68995A7F-E63D-D893-8CAD-C0FA9C317A1F}"/>
              </a:ext>
            </a:extLst>
          </p:cNvPr>
          <p:cNvCxnSpPr>
            <a:cxnSpLocks/>
            <a:stCxn id="409" idx="2"/>
            <a:endCxn id="669" idx="0"/>
          </p:cNvCxnSpPr>
          <p:nvPr/>
        </p:nvCxnSpPr>
        <p:spPr>
          <a:xfrm rot="5400000">
            <a:off x="9761143" y="9232353"/>
            <a:ext cx="236341" cy="59155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159">
            <a:extLst>
              <a:ext uri="{FF2B5EF4-FFF2-40B4-BE49-F238E27FC236}">
                <a16:creationId xmlns:a16="http://schemas.microsoft.com/office/drawing/2014/main" id="{57C9CBC8-82AE-AC77-3B3A-7B4FA1574D92}"/>
              </a:ext>
            </a:extLst>
          </p:cNvPr>
          <p:cNvCxnSpPr>
            <a:cxnSpLocks/>
            <a:stCxn id="395" idx="2"/>
            <a:endCxn id="669" idx="0"/>
          </p:cNvCxnSpPr>
          <p:nvPr/>
        </p:nvCxnSpPr>
        <p:spPr>
          <a:xfrm rot="16200000" flipH="1">
            <a:off x="9169480" y="9232242"/>
            <a:ext cx="255907" cy="572208"/>
          </a:xfrm>
          <a:prstGeom prst="bentConnector3">
            <a:avLst>
              <a:gd name="adj1" fmla="val 543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Соединительная линия уступом 60">
            <a:extLst>
              <a:ext uri="{FF2B5EF4-FFF2-40B4-BE49-F238E27FC236}">
                <a16:creationId xmlns:a16="http://schemas.microsoft.com/office/drawing/2014/main" id="{4E0CBDD5-E31E-663C-57DB-A1106600BB92}"/>
              </a:ext>
            </a:extLst>
          </p:cNvPr>
          <p:cNvCxnSpPr>
            <a:cxnSpLocks/>
            <a:stCxn id="395" idx="2"/>
            <a:endCxn id="414" idx="0"/>
          </p:cNvCxnSpPr>
          <p:nvPr/>
        </p:nvCxnSpPr>
        <p:spPr>
          <a:xfrm rot="16200000" flipH="1">
            <a:off x="8837721" y="9564001"/>
            <a:ext cx="919425" cy="572208"/>
          </a:xfrm>
          <a:prstGeom prst="bentConnector3">
            <a:avLst>
              <a:gd name="adj1" fmla="val 80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Соединительная линия уступом 60">
            <a:extLst>
              <a:ext uri="{FF2B5EF4-FFF2-40B4-BE49-F238E27FC236}">
                <a16:creationId xmlns:a16="http://schemas.microsoft.com/office/drawing/2014/main" id="{483D4531-7C61-C7BE-FF08-B48595A08707}"/>
              </a:ext>
            </a:extLst>
          </p:cNvPr>
          <p:cNvCxnSpPr>
            <a:cxnSpLocks/>
            <a:stCxn id="409" idx="2"/>
            <a:endCxn id="414" idx="0"/>
          </p:cNvCxnSpPr>
          <p:nvPr/>
        </p:nvCxnSpPr>
        <p:spPr>
          <a:xfrm rot="5400000">
            <a:off x="9429384" y="9564112"/>
            <a:ext cx="899859" cy="591552"/>
          </a:xfrm>
          <a:prstGeom prst="bentConnector3">
            <a:avLst>
              <a:gd name="adj1" fmla="val 80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0">
            <a:extLst>
              <a:ext uri="{FF2B5EF4-FFF2-40B4-BE49-F238E27FC236}">
                <a16:creationId xmlns:a16="http://schemas.microsoft.com/office/drawing/2014/main" id="{A1062747-6E47-BD08-FF6C-67DEEDA7F659}"/>
              </a:ext>
            </a:extLst>
          </p:cNvPr>
          <p:cNvCxnSpPr>
            <a:cxnSpLocks/>
            <a:stCxn id="249" idx="2"/>
            <a:endCxn id="662" idx="0"/>
          </p:cNvCxnSpPr>
          <p:nvPr/>
        </p:nvCxnSpPr>
        <p:spPr>
          <a:xfrm rot="5400000">
            <a:off x="6927143" y="9752954"/>
            <a:ext cx="279907" cy="4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0">
            <a:extLst>
              <a:ext uri="{FF2B5EF4-FFF2-40B4-BE49-F238E27FC236}">
                <a16:creationId xmlns:a16="http://schemas.microsoft.com/office/drawing/2014/main" id="{79DC7717-66A1-00C6-A6C1-55FD6B3C3E69}"/>
              </a:ext>
            </a:extLst>
          </p:cNvPr>
          <p:cNvCxnSpPr>
            <a:cxnSpLocks/>
            <a:stCxn id="663" idx="2"/>
            <a:endCxn id="698" idx="0"/>
          </p:cNvCxnSpPr>
          <p:nvPr/>
        </p:nvCxnSpPr>
        <p:spPr>
          <a:xfrm rot="16200000" flipH="1">
            <a:off x="13487781" y="5980087"/>
            <a:ext cx="145693" cy="302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Заголовок 9">
            <a:extLst>
              <a:ext uri="{FF2B5EF4-FFF2-40B4-BE49-F238E27FC236}">
                <a16:creationId xmlns:a16="http://schemas.microsoft.com/office/drawing/2014/main" id="{58FBBA45-264B-AA42-C032-B29024182346}"/>
              </a:ext>
            </a:extLst>
          </p:cNvPr>
          <p:cNvSpPr txBox="1">
            <a:spLocks/>
          </p:cNvSpPr>
          <p:nvPr/>
        </p:nvSpPr>
        <p:spPr>
          <a:xfrm>
            <a:off x="13406482" y="6204282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Влияние на Испанию (Решения на поддержку коммунизма в Испании)</a:t>
            </a:r>
            <a:endParaRPr lang="de-CH" sz="400" dirty="0"/>
          </a:p>
        </p:txBody>
      </p:sp>
      <p:cxnSp>
        <p:nvCxnSpPr>
          <p:cNvPr id="700" name="Соединительная линия уступом 60">
            <a:extLst>
              <a:ext uri="{FF2B5EF4-FFF2-40B4-BE49-F238E27FC236}">
                <a16:creationId xmlns:a16="http://schemas.microsoft.com/office/drawing/2014/main" id="{497EBE26-89C5-6BE9-7A5C-6198D06BD98E}"/>
              </a:ext>
            </a:extLst>
          </p:cNvPr>
          <p:cNvCxnSpPr>
            <a:cxnSpLocks/>
            <a:stCxn id="412" idx="2"/>
            <a:endCxn id="698" idx="0"/>
          </p:cNvCxnSpPr>
          <p:nvPr/>
        </p:nvCxnSpPr>
        <p:spPr>
          <a:xfrm rot="5400000">
            <a:off x="13821418" y="5946497"/>
            <a:ext cx="148343" cy="367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Заголовок 9">
            <a:extLst>
              <a:ext uri="{FF2B5EF4-FFF2-40B4-BE49-F238E27FC236}">
                <a16:creationId xmlns:a16="http://schemas.microsoft.com/office/drawing/2014/main" id="{20E5F835-6F75-738B-2BED-6AE50FE591C5}"/>
              </a:ext>
            </a:extLst>
          </p:cNvPr>
          <p:cNvSpPr txBox="1">
            <a:spLocks/>
          </p:cNvSpPr>
          <p:nvPr/>
        </p:nvSpPr>
        <p:spPr>
          <a:xfrm>
            <a:off x="22708249" y="350802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Пригласить Английских инвесторов (Ивент на получение разных бонусов)  </a:t>
            </a:r>
            <a:endParaRPr lang="de-CH" sz="400" dirty="0"/>
          </a:p>
        </p:txBody>
      </p:sp>
      <p:sp>
        <p:nvSpPr>
          <p:cNvPr id="768" name="Прямоугольник 767">
            <a:extLst>
              <a:ext uri="{FF2B5EF4-FFF2-40B4-BE49-F238E27FC236}">
                <a16:creationId xmlns:a16="http://schemas.microsoft.com/office/drawing/2014/main" id="{09251AC8-9BCD-B1B3-A097-035D46A4A085}"/>
              </a:ext>
            </a:extLst>
          </p:cNvPr>
          <p:cNvSpPr/>
          <p:nvPr/>
        </p:nvSpPr>
        <p:spPr>
          <a:xfrm>
            <a:off x="18304237" y="458991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Открыть железную шахту в Марракеше (+10 железа в регион Марракеш)</a:t>
            </a:r>
            <a:endParaRPr lang="de-CH" sz="400" dirty="0"/>
          </a:p>
        </p:txBody>
      </p:sp>
      <p:cxnSp>
        <p:nvCxnSpPr>
          <p:cNvPr id="769" name="Соединительная линия уступом 60">
            <a:extLst>
              <a:ext uri="{FF2B5EF4-FFF2-40B4-BE49-F238E27FC236}">
                <a16:creationId xmlns:a16="http://schemas.microsoft.com/office/drawing/2014/main" id="{F8793EF0-2414-734C-0A11-85B194C33814}"/>
              </a:ext>
            </a:extLst>
          </p:cNvPr>
          <p:cNvCxnSpPr>
            <a:cxnSpLocks/>
            <a:stCxn id="500" idx="2"/>
            <a:endCxn id="768" idx="0"/>
          </p:cNvCxnSpPr>
          <p:nvPr/>
        </p:nvCxnSpPr>
        <p:spPr>
          <a:xfrm rot="16200000" flipH="1">
            <a:off x="17656869" y="3637058"/>
            <a:ext cx="1033268" cy="872453"/>
          </a:xfrm>
          <a:prstGeom prst="bentConnector3">
            <a:avLst>
              <a:gd name="adj1" fmla="val 1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Заголовок 9">
            <a:extLst>
              <a:ext uri="{FF2B5EF4-FFF2-40B4-BE49-F238E27FC236}">
                <a16:creationId xmlns:a16="http://schemas.microsoft.com/office/drawing/2014/main" id="{CB11C33D-F6F0-89DC-51E2-16AA49FC819D}"/>
              </a:ext>
            </a:extLst>
          </p:cNvPr>
          <p:cNvSpPr txBox="1">
            <a:spLocks/>
          </p:cNvSpPr>
          <p:nvPr/>
        </p:nvSpPr>
        <p:spPr>
          <a:xfrm>
            <a:off x="20046926" y="522322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Винтовку в каждую семью (Стоимость производства </a:t>
            </a:r>
            <a:r>
              <a:rPr lang="ru-RU" sz="400" dirty="0" err="1"/>
              <a:t>пехотки</a:t>
            </a:r>
            <a:r>
              <a:rPr lang="ru-RU" sz="400" dirty="0"/>
              <a:t> -20%)</a:t>
            </a:r>
            <a:endParaRPr lang="de-CH" sz="400" dirty="0"/>
          </a:p>
        </p:txBody>
      </p:sp>
      <p:cxnSp>
        <p:nvCxnSpPr>
          <p:cNvPr id="782" name="Соединительная линия уступом 60">
            <a:extLst>
              <a:ext uri="{FF2B5EF4-FFF2-40B4-BE49-F238E27FC236}">
                <a16:creationId xmlns:a16="http://schemas.microsoft.com/office/drawing/2014/main" id="{3EC3EA66-4F14-7AD2-0411-B4FF5E8B2B4B}"/>
              </a:ext>
            </a:extLst>
          </p:cNvPr>
          <p:cNvCxnSpPr>
            <a:cxnSpLocks/>
            <a:stCxn id="42" idx="2"/>
            <a:endCxn id="778" idx="0"/>
          </p:cNvCxnSpPr>
          <p:nvPr/>
        </p:nvCxnSpPr>
        <p:spPr>
          <a:xfrm rot="5400000">
            <a:off x="20567003" y="4648808"/>
            <a:ext cx="359831" cy="788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Соединительная линия уступом 60">
            <a:extLst>
              <a:ext uri="{FF2B5EF4-FFF2-40B4-BE49-F238E27FC236}">
                <a16:creationId xmlns:a16="http://schemas.microsoft.com/office/drawing/2014/main" id="{5D965814-A824-A666-1F97-006B6866F127}"/>
              </a:ext>
            </a:extLst>
          </p:cNvPr>
          <p:cNvCxnSpPr>
            <a:cxnSpLocks/>
            <a:stCxn id="93" idx="2"/>
            <a:endCxn id="767" idx="0"/>
          </p:cNvCxnSpPr>
          <p:nvPr/>
        </p:nvCxnSpPr>
        <p:spPr>
          <a:xfrm rot="16200000" flipH="1">
            <a:off x="22538141" y="3032419"/>
            <a:ext cx="166775" cy="784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Заголовок 9">
            <a:extLst>
              <a:ext uri="{FF2B5EF4-FFF2-40B4-BE49-F238E27FC236}">
                <a16:creationId xmlns:a16="http://schemas.microsoft.com/office/drawing/2014/main" id="{C1E7F85D-CADC-756C-E83E-2C7C75BC793B}"/>
              </a:ext>
            </a:extLst>
          </p:cNvPr>
          <p:cNvSpPr txBox="1">
            <a:spLocks/>
          </p:cNvSpPr>
          <p:nvPr/>
        </p:nvSpPr>
        <p:spPr>
          <a:xfrm>
            <a:off x="21568406" y="410472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Вложиться в промышленность (+1 фабрика, + 1 </a:t>
            </a:r>
            <a:r>
              <a:rPr lang="ru-RU" sz="400" dirty="0" err="1"/>
              <a:t>соц</a:t>
            </a:r>
            <a:r>
              <a:rPr lang="ru-RU" sz="400" dirty="0"/>
              <a:t> инфраструктура)</a:t>
            </a:r>
            <a:endParaRPr lang="de-CH" sz="400" dirty="0"/>
          </a:p>
        </p:txBody>
      </p:sp>
      <p:sp>
        <p:nvSpPr>
          <p:cNvPr id="789" name="Заголовок 9">
            <a:extLst>
              <a:ext uri="{FF2B5EF4-FFF2-40B4-BE49-F238E27FC236}">
                <a16:creationId xmlns:a16="http://schemas.microsoft.com/office/drawing/2014/main" id="{A6B7C0A3-7D3A-D92C-F915-5DAAF9D13BD0}"/>
              </a:ext>
            </a:extLst>
          </p:cNvPr>
          <p:cNvSpPr txBox="1">
            <a:spLocks/>
          </p:cNvSpPr>
          <p:nvPr/>
        </p:nvSpPr>
        <p:spPr>
          <a:xfrm>
            <a:off x="22316035" y="410472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Вложиться в военное производство(+1 военный завод, + 1 инфраструктура)  </a:t>
            </a:r>
            <a:endParaRPr lang="de-CH" sz="400" dirty="0"/>
          </a:p>
        </p:txBody>
      </p:sp>
      <p:cxnSp>
        <p:nvCxnSpPr>
          <p:cNvPr id="791" name="Соединительная линия уступом 60">
            <a:extLst>
              <a:ext uri="{FF2B5EF4-FFF2-40B4-BE49-F238E27FC236}">
                <a16:creationId xmlns:a16="http://schemas.microsoft.com/office/drawing/2014/main" id="{A03F9201-CD4F-6A3C-8D75-263B075F7899}"/>
              </a:ext>
            </a:extLst>
          </p:cNvPr>
          <p:cNvCxnSpPr>
            <a:cxnSpLocks/>
            <a:stCxn id="767" idx="2"/>
            <a:endCxn id="788" idx="0"/>
          </p:cNvCxnSpPr>
          <p:nvPr/>
        </p:nvCxnSpPr>
        <p:spPr>
          <a:xfrm rot="5400000">
            <a:off x="22352874" y="3443853"/>
            <a:ext cx="181894" cy="113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Соединительная линия уступом 60">
            <a:extLst>
              <a:ext uri="{FF2B5EF4-FFF2-40B4-BE49-F238E27FC236}">
                <a16:creationId xmlns:a16="http://schemas.microsoft.com/office/drawing/2014/main" id="{DFC53F15-36C3-40E5-A70E-3895BB39DB8F}"/>
              </a:ext>
            </a:extLst>
          </p:cNvPr>
          <p:cNvCxnSpPr>
            <a:cxnSpLocks/>
            <a:stCxn id="767" idx="2"/>
            <a:endCxn id="789" idx="0"/>
          </p:cNvCxnSpPr>
          <p:nvPr/>
        </p:nvCxnSpPr>
        <p:spPr>
          <a:xfrm rot="5400000">
            <a:off x="22726688" y="3817667"/>
            <a:ext cx="181894" cy="39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Прямая соединительная линия 796">
            <a:extLst>
              <a:ext uri="{FF2B5EF4-FFF2-40B4-BE49-F238E27FC236}">
                <a16:creationId xmlns:a16="http://schemas.microsoft.com/office/drawing/2014/main" id="{B3CB230F-EE76-6E6C-E09F-E4160443D215}"/>
              </a:ext>
            </a:extLst>
          </p:cNvPr>
          <p:cNvCxnSpPr>
            <a:cxnSpLocks/>
            <a:stCxn id="789" idx="1"/>
            <a:endCxn id="788" idx="3"/>
          </p:cNvCxnSpPr>
          <p:nvPr/>
        </p:nvCxnSpPr>
        <p:spPr>
          <a:xfrm flipH="1">
            <a:off x="22179391" y="4312124"/>
            <a:ext cx="1366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Заголовок 9">
            <a:extLst>
              <a:ext uri="{FF2B5EF4-FFF2-40B4-BE49-F238E27FC236}">
                <a16:creationId xmlns:a16="http://schemas.microsoft.com/office/drawing/2014/main" id="{45A2C71D-C150-F86C-26DB-97C49DE7A14A}"/>
              </a:ext>
            </a:extLst>
          </p:cNvPr>
          <p:cNvSpPr txBox="1">
            <a:spLocks/>
          </p:cNvSpPr>
          <p:nvPr/>
        </p:nvSpPr>
        <p:spPr>
          <a:xfrm>
            <a:off x="11405901" y="5603733"/>
            <a:ext cx="610985" cy="41480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Увеличить размеры кредитов крестьянам (Скорость строительства + 15%)</a:t>
            </a:r>
            <a:endParaRPr lang="de-CH" sz="400" dirty="0"/>
          </a:p>
        </p:txBody>
      </p:sp>
      <p:cxnSp>
        <p:nvCxnSpPr>
          <p:cNvPr id="801" name="Соединительная линия уступом 60">
            <a:extLst>
              <a:ext uri="{FF2B5EF4-FFF2-40B4-BE49-F238E27FC236}">
                <a16:creationId xmlns:a16="http://schemas.microsoft.com/office/drawing/2014/main" id="{6B136879-A0B7-1BE4-FE3C-3E74244A8C33}"/>
              </a:ext>
            </a:extLst>
          </p:cNvPr>
          <p:cNvCxnSpPr>
            <a:cxnSpLocks/>
            <a:stCxn id="241" idx="2"/>
            <a:endCxn id="800" idx="0"/>
          </p:cNvCxnSpPr>
          <p:nvPr/>
        </p:nvCxnSpPr>
        <p:spPr>
          <a:xfrm rot="5400000">
            <a:off x="11651272" y="5484672"/>
            <a:ext cx="179184" cy="58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159">
            <a:extLst>
              <a:ext uri="{FF2B5EF4-FFF2-40B4-BE49-F238E27FC236}">
                <a16:creationId xmlns:a16="http://schemas.microsoft.com/office/drawing/2014/main" id="{0948F0FD-F161-6130-AF4E-4B143C7BDA56}"/>
              </a:ext>
            </a:extLst>
          </p:cNvPr>
          <p:cNvCxnSpPr>
            <a:cxnSpLocks/>
            <a:stCxn id="788" idx="2"/>
            <a:endCxn id="805" idx="0"/>
          </p:cNvCxnSpPr>
          <p:nvPr/>
        </p:nvCxnSpPr>
        <p:spPr>
          <a:xfrm rot="16200000" flipH="1">
            <a:off x="21965509" y="4427916"/>
            <a:ext cx="199865" cy="3830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Заголовок 9">
            <a:extLst>
              <a:ext uri="{FF2B5EF4-FFF2-40B4-BE49-F238E27FC236}">
                <a16:creationId xmlns:a16="http://schemas.microsoft.com/office/drawing/2014/main" id="{34E77AC6-CA78-A3F0-3D9C-2039E9F73A45}"/>
              </a:ext>
            </a:extLst>
          </p:cNvPr>
          <p:cNvSpPr txBox="1">
            <a:spLocks/>
          </p:cNvSpPr>
          <p:nvPr/>
        </p:nvSpPr>
        <p:spPr>
          <a:xfrm>
            <a:off x="21951491" y="471939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Совместная тренировка солдат в пустынных условиях (</a:t>
            </a:r>
            <a:r>
              <a:rPr lang="en-US" sz="400" dirty="0"/>
              <a:t>x2 +70%</a:t>
            </a:r>
            <a:r>
              <a:rPr lang="ru-RU" sz="400" dirty="0"/>
              <a:t> изучения наземной доктрины)</a:t>
            </a:r>
            <a:endParaRPr lang="de-CH" sz="400" dirty="0"/>
          </a:p>
        </p:txBody>
      </p:sp>
      <p:cxnSp>
        <p:nvCxnSpPr>
          <p:cNvPr id="808" name="Соединительная линия уступом 159">
            <a:extLst>
              <a:ext uri="{FF2B5EF4-FFF2-40B4-BE49-F238E27FC236}">
                <a16:creationId xmlns:a16="http://schemas.microsoft.com/office/drawing/2014/main" id="{1653D134-9F27-A7F9-C988-EDD857F17873}"/>
              </a:ext>
            </a:extLst>
          </p:cNvPr>
          <p:cNvCxnSpPr>
            <a:cxnSpLocks/>
            <a:stCxn id="789" idx="2"/>
            <a:endCxn id="805" idx="0"/>
          </p:cNvCxnSpPr>
          <p:nvPr/>
        </p:nvCxnSpPr>
        <p:spPr>
          <a:xfrm rot="5400000">
            <a:off x="22339324" y="4437187"/>
            <a:ext cx="199865" cy="3645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Заголовок 9">
            <a:extLst>
              <a:ext uri="{FF2B5EF4-FFF2-40B4-BE49-F238E27FC236}">
                <a16:creationId xmlns:a16="http://schemas.microsoft.com/office/drawing/2014/main" id="{B4A90134-B7ED-C0BF-D335-A1AE33CE1E5D}"/>
              </a:ext>
            </a:extLst>
          </p:cNvPr>
          <p:cNvSpPr txBox="1">
            <a:spLocks/>
          </p:cNvSpPr>
          <p:nvPr/>
        </p:nvSpPr>
        <p:spPr>
          <a:xfrm>
            <a:off x="23124462" y="4125230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Укрепить границы (Решения на строительство укреплений и береговых укреплений)</a:t>
            </a:r>
            <a:endParaRPr lang="de-CH" sz="400" dirty="0"/>
          </a:p>
        </p:txBody>
      </p:sp>
      <p:cxnSp>
        <p:nvCxnSpPr>
          <p:cNvPr id="824" name="Соединительная линия уступом 60">
            <a:extLst>
              <a:ext uri="{FF2B5EF4-FFF2-40B4-BE49-F238E27FC236}">
                <a16:creationId xmlns:a16="http://schemas.microsoft.com/office/drawing/2014/main" id="{AE4C7DB2-9277-66D4-1AEC-010596B966DC}"/>
              </a:ext>
            </a:extLst>
          </p:cNvPr>
          <p:cNvCxnSpPr>
            <a:cxnSpLocks/>
            <a:stCxn id="767" idx="2"/>
            <a:endCxn id="823" idx="0"/>
          </p:cNvCxnSpPr>
          <p:nvPr/>
        </p:nvCxnSpPr>
        <p:spPr>
          <a:xfrm rot="16200000" flipH="1">
            <a:off x="23120647" y="3815921"/>
            <a:ext cx="202403" cy="416213"/>
          </a:xfrm>
          <a:prstGeom prst="bentConnector3">
            <a:avLst>
              <a:gd name="adj1" fmla="val 43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>
            <a:extLst>
              <a:ext uri="{FF2B5EF4-FFF2-40B4-BE49-F238E27FC236}">
                <a16:creationId xmlns:a16="http://schemas.microsoft.com/office/drawing/2014/main" id="{0FECF11C-4C0B-A696-A821-2EA1BC2E42B9}"/>
              </a:ext>
            </a:extLst>
          </p:cNvPr>
          <p:cNvSpPr/>
          <p:nvPr/>
        </p:nvSpPr>
        <p:spPr>
          <a:xfrm>
            <a:off x="19239104" y="5223222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Добыча урана (</a:t>
            </a:r>
            <a:r>
              <a:rPr lang="en-US" sz="400" dirty="0"/>
              <a:t>x1 +100</a:t>
            </a:r>
            <a:r>
              <a:rPr lang="ru-RU" sz="400" dirty="0"/>
              <a:t>% к исследованию атомной технологии)</a:t>
            </a:r>
            <a:endParaRPr lang="de-CH" sz="400" dirty="0"/>
          </a:p>
        </p:txBody>
      </p:sp>
      <p:cxnSp>
        <p:nvCxnSpPr>
          <p:cNvPr id="828" name="Соединительная линия уступом 60">
            <a:extLst>
              <a:ext uri="{FF2B5EF4-FFF2-40B4-BE49-F238E27FC236}">
                <a16:creationId xmlns:a16="http://schemas.microsoft.com/office/drawing/2014/main" id="{FD2C837E-95EA-F681-97A8-17D8465F52D8}"/>
              </a:ext>
            </a:extLst>
          </p:cNvPr>
          <p:cNvCxnSpPr>
            <a:cxnSpLocks/>
            <a:stCxn id="539" idx="2"/>
            <a:endCxn id="827" idx="0"/>
          </p:cNvCxnSpPr>
          <p:nvPr/>
        </p:nvCxnSpPr>
        <p:spPr>
          <a:xfrm rot="5400000">
            <a:off x="19456240" y="5134863"/>
            <a:ext cx="1767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единительная линия 849">
            <a:extLst>
              <a:ext uri="{FF2B5EF4-FFF2-40B4-BE49-F238E27FC236}">
                <a16:creationId xmlns:a16="http://schemas.microsoft.com/office/drawing/2014/main" id="{82090D9A-2D0F-73BD-E572-E0D5DF0B5E53}"/>
              </a:ext>
            </a:extLst>
          </p:cNvPr>
          <p:cNvCxnSpPr>
            <a:cxnSpLocks/>
            <a:stCxn id="61" idx="1"/>
            <a:endCxn id="31" idx="3"/>
          </p:cNvCxnSpPr>
          <p:nvPr/>
        </p:nvCxnSpPr>
        <p:spPr>
          <a:xfrm flipH="1">
            <a:off x="12120526" y="2230065"/>
            <a:ext cx="11560002" cy="35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Соединительная линия уступом 159">
            <a:extLst>
              <a:ext uri="{FF2B5EF4-FFF2-40B4-BE49-F238E27FC236}">
                <a16:creationId xmlns:a16="http://schemas.microsoft.com/office/drawing/2014/main" id="{FE69E9B9-206D-AA55-57A8-DF5596C34B5D}"/>
              </a:ext>
            </a:extLst>
          </p:cNvPr>
          <p:cNvCxnSpPr>
            <a:cxnSpLocks/>
            <a:stCxn id="154" idx="2"/>
            <a:endCxn id="474" idx="0"/>
          </p:cNvCxnSpPr>
          <p:nvPr/>
        </p:nvCxnSpPr>
        <p:spPr>
          <a:xfrm rot="16200000" flipH="1">
            <a:off x="10407281" y="6485885"/>
            <a:ext cx="205731" cy="45315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159">
            <a:extLst>
              <a:ext uri="{FF2B5EF4-FFF2-40B4-BE49-F238E27FC236}">
                <a16:creationId xmlns:a16="http://schemas.microsoft.com/office/drawing/2014/main" id="{F8CF049D-8382-D5AB-12A3-C9656B052115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5400000">
            <a:off x="9923030" y="5218867"/>
            <a:ext cx="736007" cy="428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59">
            <a:extLst>
              <a:ext uri="{FF2B5EF4-FFF2-40B4-BE49-F238E27FC236}">
                <a16:creationId xmlns:a16="http://schemas.microsoft.com/office/drawing/2014/main" id="{397C47A6-EA6D-EBD9-C08F-BD2052E44D16}"/>
              </a:ext>
            </a:extLst>
          </p:cNvPr>
          <p:cNvCxnSpPr>
            <a:cxnSpLocks/>
            <a:stCxn id="31" idx="2"/>
            <a:endCxn id="611" idx="0"/>
          </p:cNvCxnSpPr>
          <p:nvPr/>
        </p:nvCxnSpPr>
        <p:spPr>
          <a:xfrm rot="16200000" flipH="1">
            <a:off x="11539171" y="2716895"/>
            <a:ext cx="1272740" cy="721015"/>
          </a:xfrm>
          <a:prstGeom prst="bentConnector3">
            <a:avLst>
              <a:gd name="adj1" fmla="val 52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546C4B77-431F-FA93-1D5E-1E68EF5D99A8}"/>
              </a:ext>
            </a:extLst>
          </p:cNvPr>
          <p:cNvGrpSpPr/>
          <p:nvPr/>
        </p:nvGrpSpPr>
        <p:grpSpPr>
          <a:xfrm>
            <a:off x="8712579" y="8981440"/>
            <a:ext cx="609459" cy="415471"/>
            <a:chOff x="8491380" y="7540712"/>
            <a:chExt cx="609459" cy="415471"/>
          </a:xfrm>
        </p:grpSpPr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6D491C50-F895-3703-E407-95B4216F683F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156566A8-4B6A-6A0A-3BD8-338340AC980E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99" name="Группа 298">
            <a:extLst>
              <a:ext uri="{FF2B5EF4-FFF2-40B4-BE49-F238E27FC236}">
                <a16:creationId xmlns:a16="http://schemas.microsoft.com/office/drawing/2014/main" id="{FB65D92B-991D-E57C-DBF4-F6A7E7E2C743}"/>
              </a:ext>
            </a:extLst>
          </p:cNvPr>
          <p:cNvGrpSpPr/>
          <p:nvPr/>
        </p:nvGrpSpPr>
        <p:grpSpPr>
          <a:xfrm>
            <a:off x="9871122" y="8993994"/>
            <a:ext cx="609459" cy="415471"/>
            <a:chOff x="8491380" y="7540712"/>
            <a:chExt cx="609459" cy="415471"/>
          </a:xfrm>
        </p:grpSpPr>
        <p:sp>
          <p:nvSpPr>
            <p:cNvPr id="302" name="Прямоугольник 301">
              <a:extLst>
                <a:ext uri="{FF2B5EF4-FFF2-40B4-BE49-F238E27FC236}">
                  <a16:creationId xmlns:a16="http://schemas.microsoft.com/office/drawing/2014/main" id="{D73F95CC-123E-4AF4-906A-A00449E6EB45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Прямоугольник 302">
              <a:extLst>
                <a:ext uri="{FF2B5EF4-FFF2-40B4-BE49-F238E27FC236}">
                  <a16:creationId xmlns:a16="http://schemas.microsoft.com/office/drawing/2014/main" id="{F0C43F33-6115-C46D-BA04-54E3BCD1FACC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5" name="Группа 304">
            <a:extLst>
              <a:ext uri="{FF2B5EF4-FFF2-40B4-BE49-F238E27FC236}">
                <a16:creationId xmlns:a16="http://schemas.microsoft.com/office/drawing/2014/main" id="{1C7CFAE6-57A9-2634-7789-DD7DE590984D}"/>
              </a:ext>
            </a:extLst>
          </p:cNvPr>
          <p:cNvGrpSpPr/>
          <p:nvPr/>
        </p:nvGrpSpPr>
        <p:grpSpPr>
          <a:xfrm>
            <a:off x="9279893" y="9652153"/>
            <a:ext cx="609459" cy="415471"/>
            <a:chOff x="8491380" y="7540712"/>
            <a:chExt cx="609459" cy="415471"/>
          </a:xfrm>
        </p:grpSpPr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15222F64-7B43-D08B-39F8-05513780D910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08CD68ED-3046-B4CE-0AEF-1D6DB38066D4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8" name="Группа 307">
            <a:extLst>
              <a:ext uri="{FF2B5EF4-FFF2-40B4-BE49-F238E27FC236}">
                <a16:creationId xmlns:a16="http://schemas.microsoft.com/office/drawing/2014/main" id="{897B63A1-BDD1-2111-9D44-87D41C21E1DF}"/>
              </a:ext>
            </a:extLst>
          </p:cNvPr>
          <p:cNvGrpSpPr/>
          <p:nvPr/>
        </p:nvGrpSpPr>
        <p:grpSpPr>
          <a:xfrm>
            <a:off x="9287965" y="10296076"/>
            <a:ext cx="609459" cy="415471"/>
            <a:chOff x="8491380" y="7540712"/>
            <a:chExt cx="609459" cy="415471"/>
          </a:xfrm>
        </p:grpSpPr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098B3399-6E4E-5BDF-721B-77430A1230F4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EAAFF4AD-BD46-FD96-684F-AF1ADA026A92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497A1362-5804-F30E-2E2B-1DF89FDFCAA2}"/>
              </a:ext>
            </a:extLst>
          </p:cNvPr>
          <p:cNvSpPr txBox="1"/>
          <p:nvPr/>
        </p:nvSpPr>
        <p:spPr>
          <a:xfrm>
            <a:off x="8641205" y="9031508"/>
            <a:ext cx="745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Объединить национальные земли (Стабильность +15%)</a:t>
            </a:r>
            <a:endParaRPr lang="de-CH" sz="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2C7215A-3C08-77F1-7288-082DE9826C9D}"/>
              </a:ext>
            </a:extLst>
          </p:cNvPr>
          <p:cNvSpPr txBox="1"/>
          <p:nvPr/>
        </p:nvSpPr>
        <p:spPr>
          <a:xfrm>
            <a:off x="9858523" y="8958241"/>
            <a:ext cx="590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Марш на восток (Цель войны на восточную Африку(если она независимая))</a:t>
            </a:r>
            <a:endParaRPr lang="de-CH" sz="400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5F81BDF-898E-C770-4933-2B601AB17F4F}"/>
              </a:ext>
            </a:extLst>
          </p:cNvPr>
          <p:cNvSpPr txBox="1"/>
          <p:nvPr/>
        </p:nvSpPr>
        <p:spPr>
          <a:xfrm>
            <a:off x="9314265" y="9731561"/>
            <a:ext cx="59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Марш на юг (Цель войны на южную Африку)</a:t>
            </a:r>
            <a:endParaRPr lang="de-CH" sz="400" dirty="0">
              <a:solidFill>
                <a:schemeClr val="bg1"/>
              </a:solidFill>
            </a:endParaRPr>
          </a:p>
          <a:p>
            <a:pPr algn="ctr"/>
            <a:endParaRPr lang="ru-RU" sz="20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453A2F5-70E7-6B95-78F3-C9A47B0C8349}"/>
              </a:ext>
            </a:extLst>
          </p:cNvPr>
          <p:cNvSpPr txBox="1"/>
          <p:nvPr/>
        </p:nvSpPr>
        <p:spPr>
          <a:xfrm>
            <a:off x="9284867" y="10297481"/>
            <a:ext cx="590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Великое Марокко (Прирост полит власти + 0,2 в день, скорость подчинения + 5%  )</a:t>
            </a:r>
            <a:endParaRPr lang="de-CH" sz="400" dirty="0">
              <a:solidFill>
                <a:schemeClr val="bg1"/>
              </a:solidFill>
            </a:endParaRPr>
          </a:p>
          <a:p>
            <a:pPr algn="ctr"/>
            <a:endParaRPr lang="ru-RU" sz="2000" dirty="0"/>
          </a:p>
        </p:txBody>
      </p:sp>
      <p:grpSp>
        <p:nvGrpSpPr>
          <p:cNvPr id="321" name="Группа 320">
            <a:extLst>
              <a:ext uri="{FF2B5EF4-FFF2-40B4-BE49-F238E27FC236}">
                <a16:creationId xmlns:a16="http://schemas.microsoft.com/office/drawing/2014/main" id="{CC5BD36A-712F-16FC-36B3-72E3CD00A2A1}"/>
              </a:ext>
            </a:extLst>
          </p:cNvPr>
          <p:cNvGrpSpPr/>
          <p:nvPr/>
        </p:nvGrpSpPr>
        <p:grpSpPr>
          <a:xfrm>
            <a:off x="6763118" y="9894721"/>
            <a:ext cx="609459" cy="415471"/>
            <a:chOff x="8491380" y="7540712"/>
            <a:chExt cx="609459" cy="415471"/>
          </a:xfrm>
        </p:grpSpPr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98E76F12-05AE-AB22-D8FB-CD77039DCDE7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C194312B-BC4F-B0AE-94B0-D728DCCF9F15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20D8C7CB-6186-78C3-5D54-08ACA2B5E056}"/>
              </a:ext>
            </a:extLst>
          </p:cNvPr>
          <p:cNvGrpSpPr/>
          <p:nvPr/>
        </p:nvGrpSpPr>
        <p:grpSpPr>
          <a:xfrm>
            <a:off x="6764065" y="9199259"/>
            <a:ext cx="609459" cy="415471"/>
            <a:chOff x="8491380" y="7540712"/>
            <a:chExt cx="609459" cy="415471"/>
          </a:xfrm>
        </p:grpSpPr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BA8C1B12-4481-853F-DE9D-44883F966702}"/>
                </a:ext>
              </a:extLst>
            </p:cNvPr>
            <p:cNvSpPr/>
            <p:nvPr/>
          </p:nvSpPr>
          <p:spPr>
            <a:xfrm>
              <a:off x="8491380" y="7541378"/>
              <a:ext cx="303349" cy="41480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964302F6-6EA2-B3B4-0336-DCF60A14390C}"/>
                </a:ext>
              </a:extLst>
            </p:cNvPr>
            <p:cNvSpPr/>
            <p:nvPr/>
          </p:nvSpPr>
          <p:spPr>
            <a:xfrm>
              <a:off x="8797490" y="7540712"/>
              <a:ext cx="303349" cy="41480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4EA992-6BB8-0B0A-7DE4-160F31584279}"/>
              </a:ext>
            </a:extLst>
          </p:cNvPr>
          <p:cNvSpPr txBox="1"/>
          <p:nvPr/>
        </p:nvSpPr>
        <p:spPr>
          <a:xfrm>
            <a:off x="6779926" y="9173221"/>
            <a:ext cx="628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Реформа </a:t>
            </a:r>
            <a:r>
              <a:rPr lang="ru-RU" sz="400" dirty="0" err="1">
                <a:solidFill>
                  <a:schemeClr val="bg1"/>
                </a:solidFill>
              </a:rPr>
              <a:t>махзена</a:t>
            </a:r>
            <a:r>
              <a:rPr lang="ru-RU" sz="400" dirty="0">
                <a:solidFill>
                  <a:schemeClr val="bg1"/>
                </a:solidFill>
              </a:rPr>
              <a:t> (Стабильность +5%, поддержка войны+ 5%, ежедневный прирост авторитаризма+ 0,1 в день)</a:t>
            </a:r>
            <a:endParaRPr lang="de-CH" sz="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924452-D058-E079-7526-60EE784A8873}"/>
              </a:ext>
            </a:extLst>
          </p:cNvPr>
          <p:cNvSpPr txBox="1"/>
          <p:nvPr/>
        </p:nvSpPr>
        <p:spPr>
          <a:xfrm>
            <a:off x="6765990" y="9869593"/>
            <a:ext cx="606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" dirty="0">
                <a:solidFill>
                  <a:schemeClr val="bg1"/>
                </a:solidFill>
              </a:rPr>
              <a:t>Срочно образовывать население (Будет убран </a:t>
            </a:r>
            <a:r>
              <a:rPr lang="ru-RU" sz="400" dirty="0" err="1">
                <a:solidFill>
                  <a:schemeClr val="bg1"/>
                </a:solidFill>
              </a:rPr>
              <a:t>нац</a:t>
            </a:r>
            <a:r>
              <a:rPr lang="ru-RU" sz="400" dirty="0">
                <a:solidFill>
                  <a:schemeClr val="bg1"/>
                </a:solidFill>
              </a:rPr>
              <a:t> дух. на необразованное население)</a:t>
            </a:r>
            <a:endParaRPr lang="de-CH" sz="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77269A-EC60-B0DB-B463-67AE6130515C}"/>
              </a:ext>
            </a:extLst>
          </p:cNvPr>
          <p:cNvSpPr/>
          <p:nvPr/>
        </p:nvSpPr>
        <p:spPr>
          <a:xfrm>
            <a:off x="16308970" y="390351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Хурибгские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фосфаты (+1 фабрика)</a:t>
            </a:r>
            <a:endParaRPr lang="de-CH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F1AB181-06AE-50CE-F796-2A300C63C19C}"/>
              </a:ext>
            </a:extLst>
          </p:cNvPr>
          <p:cNvSpPr/>
          <p:nvPr/>
        </p:nvSpPr>
        <p:spPr>
          <a:xfrm>
            <a:off x="16311622" y="5178024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химического завода в Сиди-</a:t>
            </a:r>
            <a:r>
              <a:rPr lang="ru-RU" sz="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Маруф</a:t>
            </a:r>
            <a:r>
              <a:rPr lang="ru-RU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(+1 фабрика)</a:t>
            </a:r>
            <a:endParaRPr lang="de-CH" sz="100" dirty="0"/>
          </a:p>
        </p:txBody>
      </p:sp>
      <p:cxnSp>
        <p:nvCxnSpPr>
          <p:cNvPr id="30" name="Соединительная линия уступом 60">
            <a:extLst>
              <a:ext uri="{FF2B5EF4-FFF2-40B4-BE49-F238E27FC236}">
                <a16:creationId xmlns:a16="http://schemas.microsoft.com/office/drawing/2014/main" id="{08BD9BC7-27F1-ADFC-9945-58E0E3DB83A7}"/>
              </a:ext>
            </a:extLst>
          </p:cNvPr>
          <p:cNvCxnSpPr>
            <a:cxnSpLocks/>
            <a:stCxn id="500" idx="2"/>
            <a:endCxn id="19" idx="0"/>
          </p:cNvCxnSpPr>
          <p:nvPr/>
        </p:nvCxnSpPr>
        <p:spPr>
          <a:xfrm rot="5400000">
            <a:off x="17002440" y="3168674"/>
            <a:ext cx="346860" cy="1122814"/>
          </a:xfrm>
          <a:prstGeom prst="bentConnector3">
            <a:avLst>
              <a:gd name="adj1" fmla="val 42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60">
            <a:extLst>
              <a:ext uri="{FF2B5EF4-FFF2-40B4-BE49-F238E27FC236}">
                <a16:creationId xmlns:a16="http://schemas.microsoft.com/office/drawing/2014/main" id="{95E0F999-C0B0-43FF-6AC1-E6DB6C0C732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16200000" flipH="1">
            <a:off x="16185936" y="4746844"/>
            <a:ext cx="859707" cy="2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60">
            <a:extLst>
              <a:ext uri="{FF2B5EF4-FFF2-40B4-BE49-F238E27FC236}">
                <a16:creationId xmlns:a16="http://schemas.microsoft.com/office/drawing/2014/main" id="{2C4CEE58-446A-54FD-D421-C0E1F4FA6FAE}"/>
              </a:ext>
            </a:extLst>
          </p:cNvPr>
          <p:cNvCxnSpPr>
            <a:cxnSpLocks/>
            <a:stCxn id="28" idx="2"/>
            <a:endCxn id="57" idx="0"/>
          </p:cNvCxnSpPr>
          <p:nvPr/>
        </p:nvCxnSpPr>
        <p:spPr>
          <a:xfrm rot="5400000">
            <a:off x="16549417" y="5655344"/>
            <a:ext cx="130213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B6AD43A-252E-7B58-6E4F-8455CCC7BB46}"/>
              </a:ext>
            </a:extLst>
          </p:cNvPr>
          <p:cNvSpPr/>
          <p:nvPr/>
        </p:nvSpPr>
        <p:spPr>
          <a:xfrm>
            <a:off x="16306437" y="5723043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Массовое использование удобрений (</a:t>
            </a:r>
            <a:r>
              <a:rPr lang="ru-RU" sz="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Нац</a:t>
            </a:r>
            <a:r>
              <a:rPr lang="ru-RU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дух «Удобренная земля», прирост населения + 20%)</a:t>
            </a:r>
            <a:endParaRPr lang="de-CH" sz="100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B5E210C1-EA96-5889-ED6D-3E0B8B121771}"/>
              </a:ext>
            </a:extLst>
          </p:cNvPr>
          <p:cNvSpPr/>
          <p:nvPr/>
        </p:nvSpPr>
        <p:spPr>
          <a:xfrm>
            <a:off x="18372663" y="7417114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Уран в обмен на технологии Скорость исследования + 5%)</a:t>
            </a:r>
            <a:endParaRPr lang="de-CH" sz="400" dirty="0"/>
          </a:p>
        </p:txBody>
      </p:sp>
      <p:cxnSp>
        <p:nvCxnSpPr>
          <p:cNvPr id="66" name="Соединительная линия уступом 60">
            <a:extLst>
              <a:ext uri="{FF2B5EF4-FFF2-40B4-BE49-F238E27FC236}">
                <a16:creationId xmlns:a16="http://schemas.microsoft.com/office/drawing/2014/main" id="{A8D3F00A-98A8-2CC7-7A1C-878036FFF2D3}"/>
              </a:ext>
            </a:extLst>
          </p:cNvPr>
          <p:cNvCxnSpPr>
            <a:cxnSpLocks/>
            <a:stCxn id="417" idx="2"/>
            <a:endCxn id="65" idx="0"/>
          </p:cNvCxnSpPr>
          <p:nvPr/>
        </p:nvCxnSpPr>
        <p:spPr>
          <a:xfrm rot="16200000" flipH="1">
            <a:off x="17391412" y="6130369"/>
            <a:ext cx="159945" cy="241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0">
            <a:extLst>
              <a:ext uri="{FF2B5EF4-FFF2-40B4-BE49-F238E27FC236}">
                <a16:creationId xmlns:a16="http://schemas.microsoft.com/office/drawing/2014/main" id="{91BDD224-2852-0261-B951-A4FB45AE69A4}"/>
              </a:ext>
            </a:extLst>
          </p:cNvPr>
          <p:cNvCxnSpPr>
            <a:cxnSpLocks/>
            <a:stCxn id="827" idx="2"/>
            <a:endCxn id="65" idx="0"/>
          </p:cNvCxnSpPr>
          <p:nvPr/>
        </p:nvCxnSpPr>
        <p:spPr>
          <a:xfrm rot="5400000">
            <a:off x="18221834" y="6094351"/>
            <a:ext cx="1779086" cy="866441"/>
          </a:xfrm>
          <a:prstGeom prst="bentConnector3">
            <a:avLst>
              <a:gd name="adj1" fmla="val 29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Заголовок 9">
            <a:extLst>
              <a:ext uri="{FF2B5EF4-FFF2-40B4-BE49-F238E27FC236}">
                <a16:creationId xmlns:a16="http://schemas.microsoft.com/office/drawing/2014/main" id="{2BD7C178-DF1F-A7F6-0DED-86301316F494}"/>
              </a:ext>
            </a:extLst>
          </p:cNvPr>
          <p:cNvSpPr txBox="1">
            <a:spLocks/>
          </p:cNvSpPr>
          <p:nvPr/>
        </p:nvSpPr>
        <p:spPr>
          <a:xfrm>
            <a:off x="14787051" y="6836837"/>
            <a:ext cx="610985" cy="414806"/>
          </a:xfrm>
          <a:prstGeom prst="rect">
            <a:avLst/>
          </a:prstGeom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Наследие д</a:t>
            </a:r>
            <a:r>
              <a:rPr lang="en-US" sz="400" dirty="0"/>
              <a:t>’</a:t>
            </a:r>
            <a:r>
              <a:rPr lang="ru-RU" sz="400" dirty="0" err="1"/>
              <a:t>Амада</a:t>
            </a:r>
            <a:r>
              <a:rPr lang="ru-RU" sz="400" dirty="0"/>
              <a:t> (Будет добавлена идея «Марокканские </a:t>
            </a:r>
            <a:r>
              <a:rPr lang="ru-RU" sz="400" dirty="0" err="1"/>
              <a:t>гумы</a:t>
            </a:r>
            <a:r>
              <a:rPr lang="ru-RU" sz="400" dirty="0"/>
              <a:t>», что дает разведка в бою+5%, атака кавалерии+ 10% )</a:t>
            </a:r>
            <a:endParaRPr lang="de-CH" sz="400" dirty="0"/>
          </a:p>
        </p:txBody>
      </p:sp>
      <p:cxnSp>
        <p:nvCxnSpPr>
          <p:cNvPr id="90" name="Соединительная линия уступом 159">
            <a:extLst>
              <a:ext uri="{FF2B5EF4-FFF2-40B4-BE49-F238E27FC236}">
                <a16:creationId xmlns:a16="http://schemas.microsoft.com/office/drawing/2014/main" id="{A4CE0BA2-91C0-304C-C85C-E902B54CFACA}"/>
              </a:ext>
            </a:extLst>
          </p:cNvPr>
          <p:cNvCxnSpPr>
            <a:cxnSpLocks/>
            <a:stCxn id="546" idx="2"/>
            <a:endCxn id="88" idx="0"/>
          </p:cNvCxnSpPr>
          <p:nvPr/>
        </p:nvCxnSpPr>
        <p:spPr>
          <a:xfrm rot="16200000" flipH="1">
            <a:off x="14653255" y="6397547"/>
            <a:ext cx="221073" cy="65750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Заголовок 9">
            <a:extLst>
              <a:ext uri="{FF2B5EF4-FFF2-40B4-BE49-F238E27FC236}">
                <a16:creationId xmlns:a16="http://schemas.microsoft.com/office/drawing/2014/main" id="{BD17DDF7-BAAE-7F57-3880-FB774EC90D74}"/>
              </a:ext>
            </a:extLst>
          </p:cNvPr>
          <p:cNvSpPr txBox="1">
            <a:spLocks/>
          </p:cNvSpPr>
          <p:nvPr/>
        </p:nvSpPr>
        <p:spPr>
          <a:xfrm>
            <a:off x="14792163" y="7424314"/>
            <a:ext cx="610985" cy="4148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Поставить своих офицеров (Будет изменена идея «Марокканские </a:t>
            </a:r>
            <a:r>
              <a:rPr lang="ru-RU" sz="400" dirty="0" err="1"/>
              <a:t>гумы</a:t>
            </a:r>
            <a:r>
              <a:rPr lang="ru-RU" sz="400" dirty="0"/>
              <a:t>» на +15% опыт, получаемый в бою)</a:t>
            </a:r>
            <a:endParaRPr lang="de-CH" sz="400" dirty="0"/>
          </a:p>
        </p:txBody>
      </p:sp>
      <p:cxnSp>
        <p:nvCxnSpPr>
          <p:cNvPr id="105" name="Соединительная линия уступом 60">
            <a:extLst>
              <a:ext uri="{FF2B5EF4-FFF2-40B4-BE49-F238E27FC236}">
                <a16:creationId xmlns:a16="http://schemas.microsoft.com/office/drawing/2014/main" id="{32839636-CE2E-55D6-E576-442AD8AF6F10}"/>
              </a:ext>
            </a:extLst>
          </p:cNvPr>
          <p:cNvCxnSpPr>
            <a:cxnSpLocks/>
            <a:stCxn id="88" idx="2"/>
            <a:endCxn id="96" idx="0"/>
          </p:cNvCxnSpPr>
          <p:nvPr/>
        </p:nvCxnSpPr>
        <p:spPr>
          <a:xfrm rot="16200000" flipH="1">
            <a:off x="15008765" y="7335422"/>
            <a:ext cx="172671" cy="5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1CB7C693-AC67-1547-6803-7182C9CFCEBE}"/>
              </a:ext>
            </a:extLst>
          </p:cNvPr>
          <p:cNvSpPr/>
          <p:nvPr/>
        </p:nvSpPr>
        <p:spPr>
          <a:xfrm>
            <a:off x="17945760" y="6842363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Строительство «Сиди Мохаммед» </a:t>
            </a:r>
            <a:br>
              <a:rPr lang="ru-RU" sz="400" dirty="0"/>
            </a:br>
            <a:r>
              <a:rPr lang="ru-RU" sz="400" dirty="0"/>
              <a:t>+1 ячейка исследований </a:t>
            </a:r>
            <a:endParaRPr lang="de-CH" sz="400" dirty="0"/>
          </a:p>
        </p:txBody>
      </p:sp>
      <p:cxnSp>
        <p:nvCxnSpPr>
          <p:cNvPr id="117" name="Соединительная линия уступом 60">
            <a:extLst>
              <a:ext uri="{FF2B5EF4-FFF2-40B4-BE49-F238E27FC236}">
                <a16:creationId xmlns:a16="http://schemas.microsoft.com/office/drawing/2014/main" id="{1854869A-BEBD-9B18-514D-33699A283385}"/>
              </a:ext>
            </a:extLst>
          </p:cNvPr>
          <p:cNvCxnSpPr>
            <a:cxnSpLocks/>
            <a:stCxn id="526" idx="2"/>
            <a:endCxn id="114" idx="0"/>
          </p:cNvCxnSpPr>
          <p:nvPr/>
        </p:nvCxnSpPr>
        <p:spPr>
          <a:xfrm rot="16200000" flipH="1">
            <a:off x="17353201" y="5944311"/>
            <a:ext cx="1265572" cy="530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60">
            <a:extLst>
              <a:ext uri="{FF2B5EF4-FFF2-40B4-BE49-F238E27FC236}">
                <a16:creationId xmlns:a16="http://schemas.microsoft.com/office/drawing/2014/main" id="{7FCF7AB9-08A6-A4B3-9D3A-B91CFC938629}"/>
              </a:ext>
            </a:extLst>
          </p:cNvPr>
          <p:cNvCxnSpPr>
            <a:cxnSpLocks/>
            <a:stCxn id="383" idx="2"/>
            <a:endCxn id="28" idx="0"/>
          </p:cNvCxnSpPr>
          <p:nvPr/>
        </p:nvCxnSpPr>
        <p:spPr>
          <a:xfrm rot="16200000" flipH="1">
            <a:off x="15822096" y="4383004"/>
            <a:ext cx="867795" cy="722244"/>
          </a:xfrm>
          <a:prstGeom prst="bentConnector3">
            <a:avLst>
              <a:gd name="adj1" fmla="val 84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Заголовок 9">
            <a:extLst>
              <a:ext uri="{FF2B5EF4-FFF2-40B4-BE49-F238E27FC236}">
                <a16:creationId xmlns:a16="http://schemas.microsoft.com/office/drawing/2014/main" id="{94D06FC7-9EE0-9AA6-BDB1-624913CEA8DD}"/>
              </a:ext>
            </a:extLst>
          </p:cNvPr>
          <p:cNvSpPr txBox="1">
            <a:spLocks/>
          </p:cNvSpPr>
          <p:nvPr/>
        </p:nvSpPr>
        <p:spPr>
          <a:xfrm>
            <a:off x="20846944" y="2939016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использование пропагандистского центра в Коста бланке (+0,1 поддержка демократии, +1 </a:t>
            </a:r>
            <a:r>
              <a:rPr lang="ru-RU" sz="400" dirty="0" err="1"/>
              <a:t>соц</a:t>
            </a:r>
            <a:r>
              <a:rPr lang="ru-RU" sz="400" dirty="0"/>
              <a:t> </a:t>
            </a:r>
            <a:r>
              <a:rPr lang="ru-RU" sz="400" dirty="0" err="1"/>
              <a:t>интфраструктура</a:t>
            </a:r>
            <a:r>
              <a:rPr lang="ru-RU" sz="400" dirty="0"/>
              <a:t>)</a:t>
            </a:r>
            <a:endParaRPr lang="de-CH" sz="400" dirty="0"/>
          </a:p>
        </p:txBody>
      </p:sp>
      <p:sp>
        <p:nvSpPr>
          <p:cNvPr id="42" name="Заголовок 9">
            <a:extLst>
              <a:ext uri="{FF2B5EF4-FFF2-40B4-BE49-F238E27FC236}">
                <a16:creationId xmlns:a16="http://schemas.microsoft.com/office/drawing/2014/main" id="{37E905AD-B0E5-603C-CAB7-4B09B7AF10F1}"/>
              </a:ext>
            </a:extLst>
          </p:cNvPr>
          <p:cNvSpPr txBox="1">
            <a:spLocks/>
          </p:cNvSpPr>
          <p:nvPr/>
        </p:nvSpPr>
        <p:spPr>
          <a:xfrm>
            <a:off x="20835923" y="444858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Политика «Военной демократии» (</a:t>
            </a:r>
            <a:r>
              <a:rPr lang="ru-RU" sz="400" dirty="0" err="1"/>
              <a:t>нац</a:t>
            </a:r>
            <a:r>
              <a:rPr lang="ru-RU" sz="400" dirty="0"/>
              <a:t> дух, даст скорость строительства военных заводов +15%)</a:t>
            </a:r>
            <a:endParaRPr lang="de-CH" sz="400" dirty="0"/>
          </a:p>
        </p:txBody>
      </p:sp>
      <p:cxnSp>
        <p:nvCxnSpPr>
          <p:cNvPr id="43" name="Соединительная линия уступом 60">
            <a:extLst>
              <a:ext uri="{FF2B5EF4-FFF2-40B4-BE49-F238E27FC236}">
                <a16:creationId xmlns:a16="http://schemas.microsoft.com/office/drawing/2014/main" id="{8BA4DAEB-97BF-5CC9-22E2-3AFEE3DCE5FA}"/>
              </a:ext>
            </a:extLst>
          </p:cNvPr>
          <p:cNvCxnSpPr>
            <a:cxnSpLocks/>
            <a:stCxn id="61" idx="2"/>
            <a:endCxn id="39" idx="0"/>
          </p:cNvCxnSpPr>
          <p:nvPr/>
        </p:nvCxnSpPr>
        <p:spPr>
          <a:xfrm rot="5400000">
            <a:off x="22318455" y="1271450"/>
            <a:ext cx="501548" cy="2833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9">
            <a:extLst>
              <a:ext uri="{FF2B5EF4-FFF2-40B4-BE49-F238E27FC236}">
                <a16:creationId xmlns:a16="http://schemas.microsoft.com/office/drawing/2014/main" id="{226DC9AE-52B6-3879-88C5-1993CA7A67FB}"/>
              </a:ext>
            </a:extLst>
          </p:cNvPr>
          <p:cNvSpPr txBox="1">
            <a:spLocks/>
          </p:cNvSpPr>
          <p:nvPr/>
        </p:nvSpPr>
        <p:spPr>
          <a:xfrm>
            <a:off x="25473985" y="353068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Основать государственный банк Риффа</a:t>
            </a:r>
            <a:br>
              <a:rPr lang="ru-RU" sz="400" dirty="0"/>
            </a:br>
            <a:r>
              <a:rPr lang="ru-RU" sz="400" dirty="0"/>
              <a:t>+)</a:t>
            </a:r>
            <a:endParaRPr lang="de-CH" sz="400" dirty="0"/>
          </a:p>
        </p:txBody>
      </p:sp>
      <p:sp>
        <p:nvSpPr>
          <p:cNvPr id="60" name="Заголовок 9">
            <a:extLst>
              <a:ext uri="{FF2B5EF4-FFF2-40B4-BE49-F238E27FC236}">
                <a16:creationId xmlns:a16="http://schemas.microsoft.com/office/drawing/2014/main" id="{C1111DD1-E194-9C17-BC80-872769D8B786}"/>
              </a:ext>
            </a:extLst>
          </p:cNvPr>
          <p:cNvSpPr txBox="1">
            <a:spLocks/>
          </p:cNvSpPr>
          <p:nvPr/>
        </p:nvSpPr>
        <p:spPr>
          <a:xfrm>
            <a:off x="25455419" y="415289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Пустить в оборот </a:t>
            </a:r>
            <a:r>
              <a:rPr lang="ru-RU" sz="400" dirty="0" err="1"/>
              <a:t>Риффан</a:t>
            </a:r>
            <a:endParaRPr lang="de-CH" sz="400" dirty="0"/>
          </a:p>
        </p:txBody>
      </p:sp>
      <p:sp>
        <p:nvSpPr>
          <p:cNvPr id="61" name="Заголовок 9">
            <a:extLst>
              <a:ext uri="{FF2B5EF4-FFF2-40B4-BE49-F238E27FC236}">
                <a16:creationId xmlns:a16="http://schemas.microsoft.com/office/drawing/2014/main" id="{70CAB3DB-AE59-2A07-064B-832C69A46EA7}"/>
              </a:ext>
            </a:extLst>
          </p:cNvPr>
          <p:cNvSpPr txBox="1">
            <a:spLocks/>
          </p:cNvSpPr>
          <p:nvPr/>
        </p:nvSpPr>
        <p:spPr>
          <a:xfrm>
            <a:off x="23680528" y="202266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Новое Эр-</a:t>
            </a:r>
            <a:r>
              <a:rPr lang="ru-RU" sz="400" dirty="0" err="1"/>
              <a:t>Рифское</a:t>
            </a:r>
            <a:r>
              <a:rPr lang="ru-RU" sz="400" dirty="0"/>
              <a:t> восстание</a:t>
            </a:r>
            <a:endParaRPr lang="de-CH" sz="400" dirty="0"/>
          </a:p>
        </p:txBody>
      </p:sp>
      <p:sp>
        <p:nvSpPr>
          <p:cNvPr id="63" name="Заголовок 9">
            <a:extLst>
              <a:ext uri="{FF2B5EF4-FFF2-40B4-BE49-F238E27FC236}">
                <a16:creationId xmlns:a16="http://schemas.microsoft.com/office/drawing/2014/main" id="{BA1B8BEC-CC3D-080C-3BAC-3BD530621AE9}"/>
              </a:ext>
            </a:extLst>
          </p:cNvPr>
          <p:cNvSpPr txBox="1">
            <a:spLocks/>
          </p:cNvSpPr>
          <p:nvPr/>
        </p:nvSpPr>
        <p:spPr>
          <a:xfrm>
            <a:off x="26113346" y="4719280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Заручиться поддержкой берберийских племён </a:t>
            </a:r>
            <a:endParaRPr lang="de-CH" sz="400" dirty="0"/>
          </a:p>
        </p:txBody>
      </p:sp>
      <p:cxnSp>
        <p:nvCxnSpPr>
          <p:cNvPr id="64" name="Соединительная линия уступом 60">
            <a:extLst>
              <a:ext uri="{FF2B5EF4-FFF2-40B4-BE49-F238E27FC236}">
                <a16:creationId xmlns:a16="http://schemas.microsoft.com/office/drawing/2014/main" id="{035D003F-821D-AD23-5C56-9EEFF2E5B990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rot="16200000" flipH="1">
            <a:off x="23888376" y="2535113"/>
            <a:ext cx="501287" cy="30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Заголовок 9">
            <a:extLst>
              <a:ext uri="{FF2B5EF4-FFF2-40B4-BE49-F238E27FC236}">
                <a16:creationId xmlns:a16="http://schemas.microsoft.com/office/drawing/2014/main" id="{B7694F19-0CD9-A20D-80EB-B9F3B408864C}"/>
              </a:ext>
            </a:extLst>
          </p:cNvPr>
          <p:cNvSpPr txBox="1">
            <a:spLocks/>
          </p:cNvSpPr>
          <p:nvPr/>
        </p:nvSpPr>
        <p:spPr>
          <a:xfrm>
            <a:off x="23986524" y="293875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Начать интенсивную подготовку религиозных служителей</a:t>
            </a:r>
            <a:br>
              <a:rPr lang="ru-RU" sz="800" dirty="0"/>
            </a:br>
            <a:r>
              <a:rPr lang="ru-RU" sz="800" dirty="0"/>
              <a:t> </a:t>
            </a:r>
            <a:r>
              <a:rPr lang="ru-RU" sz="400" dirty="0"/>
              <a:t>(Кроме того, началось интенсивное обучение религиозных служителей, кади и </a:t>
            </a:r>
            <a:r>
              <a:rPr lang="ru-RU" sz="400" dirty="0" err="1"/>
              <a:t>факихов</a:t>
            </a:r>
            <a:r>
              <a:rPr lang="ru-RU" sz="400" dirty="0"/>
              <a:t>, в обязанности которым вменялось в том числе укрепление исламской веры в населении и разъяснении причин запрета в стране употребления чая и табака (и то, и другое было запрещено в </a:t>
            </a:r>
            <a:r>
              <a:rPr lang="ru-RU" sz="400" dirty="0" err="1"/>
              <a:t>Рифской</a:t>
            </a:r>
            <a:r>
              <a:rPr lang="ru-RU" sz="400" dirty="0"/>
              <a:t> республике).)</a:t>
            </a:r>
            <a:endParaRPr lang="de-CH" sz="400" dirty="0"/>
          </a:p>
        </p:txBody>
      </p:sp>
      <p:sp>
        <p:nvSpPr>
          <p:cNvPr id="68" name="Заголовок 9">
            <a:extLst>
              <a:ext uri="{FF2B5EF4-FFF2-40B4-BE49-F238E27FC236}">
                <a16:creationId xmlns:a16="http://schemas.microsoft.com/office/drawing/2014/main" id="{4751F796-0D13-9DA6-0D5C-032F49CABEED}"/>
              </a:ext>
            </a:extLst>
          </p:cNvPr>
          <p:cNvSpPr txBox="1">
            <a:spLocks/>
          </p:cNvSpPr>
          <p:nvPr/>
        </p:nvSpPr>
        <p:spPr>
          <a:xfrm>
            <a:off x="25531798" y="531914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Принять законы ограничивающие вражду племён</a:t>
            </a:r>
            <a:br>
              <a:rPr lang="ru-RU" sz="900" dirty="0"/>
            </a:br>
            <a:r>
              <a:rPr lang="ru-RU" sz="900" dirty="0"/>
              <a:t> </a:t>
            </a:r>
            <a:r>
              <a:rPr lang="ru-RU" sz="400" dirty="0"/>
              <a:t>(Эти учреждения были укреплены принятием целого ряда законов, основанных на справедливом разрешении споров и запрещающих столкновение между различными племенами республики, что крайне важно для территории, разделённой на земли кланов, где кровная месть исторически была выше закона.)</a:t>
            </a:r>
            <a:endParaRPr lang="de-CH" sz="400" dirty="0"/>
          </a:p>
        </p:txBody>
      </p:sp>
      <p:sp>
        <p:nvSpPr>
          <p:cNvPr id="70" name="Заголовок 9">
            <a:extLst>
              <a:ext uri="{FF2B5EF4-FFF2-40B4-BE49-F238E27FC236}">
                <a16:creationId xmlns:a16="http://schemas.microsoft.com/office/drawing/2014/main" id="{4B7E917D-DB58-F776-35AD-9D090E462D49}"/>
              </a:ext>
            </a:extLst>
          </p:cNvPr>
          <p:cNvSpPr txBox="1">
            <a:spLocks/>
          </p:cNvSpPr>
          <p:nvPr/>
        </p:nvSpPr>
        <p:spPr>
          <a:xfrm>
            <a:off x="23539332" y="3525819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Восстановить религиозные школы (Изменит </a:t>
            </a:r>
            <a:r>
              <a:rPr lang="ru-RU" sz="400" dirty="0" err="1"/>
              <a:t>нац</a:t>
            </a:r>
            <a:r>
              <a:rPr lang="ru-RU" sz="400" dirty="0"/>
              <a:t> дух «необразованное население» на скорость про-</a:t>
            </a:r>
            <a:r>
              <a:rPr lang="ru-RU" sz="400" dirty="0" err="1"/>
              <a:t>ва</a:t>
            </a:r>
            <a:r>
              <a:rPr lang="ru-RU" sz="400" dirty="0"/>
              <a:t> +10%, </a:t>
            </a:r>
            <a:r>
              <a:rPr lang="ru-RU" sz="400" dirty="0" err="1"/>
              <a:t>скрость</a:t>
            </a:r>
            <a:r>
              <a:rPr lang="ru-RU" sz="400" dirty="0"/>
              <a:t> </a:t>
            </a:r>
            <a:r>
              <a:rPr lang="ru-RU" sz="400" dirty="0" err="1"/>
              <a:t>ст-ва</a:t>
            </a:r>
            <a:r>
              <a:rPr lang="ru-RU" sz="400" dirty="0"/>
              <a:t> +10%,)</a:t>
            </a:r>
            <a:endParaRPr lang="de-CH" sz="400" dirty="0"/>
          </a:p>
        </p:txBody>
      </p:sp>
      <p:sp>
        <p:nvSpPr>
          <p:cNvPr id="71" name="Заголовок 9">
            <a:extLst>
              <a:ext uri="{FF2B5EF4-FFF2-40B4-BE49-F238E27FC236}">
                <a16:creationId xmlns:a16="http://schemas.microsoft.com/office/drawing/2014/main" id="{0D4BEC2A-1F31-BE5D-83BE-66EC741E4923}"/>
              </a:ext>
            </a:extLst>
          </p:cNvPr>
          <p:cNvSpPr txBox="1">
            <a:spLocks/>
          </p:cNvSpPr>
          <p:nvPr/>
        </p:nvSpPr>
        <p:spPr>
          <a:xfrm>
            <a:off x="23987188" y="4138467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00" dirty="0"/>
              <a:t>Укрепить мусульманскую веру </a:t>
            </a:r>
            <a:br>
              <a:rPr lang="ru-RU" sz="400" dirty="0"/>
            </a:br>
            <a:r>
              <a:rPr lang="ru-RU" sz="400" dirty="0"/>
              <a:t>(В управлении своим новым государством </a:t>
            </a:r>
            <a:r>
              <a:rPr lang="ru-RU" sz="400" dirty="0" err="1"/>
              <a:t>Абделькрим</a:t>
            </a:r>
            <a:r>
              <a:rPr lang="ru-RU" sz="400" dirty="0"/>
              <a:t> опирается на исламский закон, шариат(по образованию он кади, то есть исламский судья))</a:t>
            </a:r>
            <a:endParaRPr lang="de-CH" sz="400" dirty="0"/>
          </a:p>
        </p:txBody>
      </p:sp>
      <p:sp>
        <p:nvSpPr>
          <p:cNvPr id="72" name="Заголовок 9">
            <a:extLst>
              <a:ext uri="{FF2B5EF4-FFF2-40B4-BE49-F238E27FC236}">
                <a16:creationId xmlns:a16="http://schemas.microsoft.com/office/drawing/2014/main" id="{5C95E1CA-8C68-AC77-C475-8C4F218ACB5B}"/>
              </a:ext>
            </a:extLst>
          </p:cNvPr>
          <p:cNvSpPr txBox="1">
            <a:spLocks/>
          </p:cNvSpPr>
          <p:nvPr/>
        </p:nvSpPr>
        <p:spPr>
          <a:xfrm>
            <a:off x="23428565" y="472010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Большой джихад</a:t>
            </a:r>
            <a:endParaRPr lang="de-CH" sz="400" dirty="0"/>
          </a:p>
        </p:txBody>
      </p:sp>
      <p:sp>
        <p:nvSpPr>
          <p:cNvPr id="73" name="Заголовок 9">
            <a:extLst>
              <a:ext uri="{FF2B5EF4-FFF2-40B4-BE49-F238E27FC236}">
                <a16:creationId xmlns:a16="http://schemas.microsoft.com/office/drawing/2014/main" id="{B191DA06-FA1A-D7AA-3BF2-063CB864D295}"/>
              </a:ext>
            </a:extLst>
          </p:cNvPr>
          <p:cNvSpPr txBox="1">
            <a:spLocks/>
          </p:cNvSpPr>
          <p:nvPr/>
        </p:nvSpPr>
        <p:spPr>
          <a:xfrm>
            <a:off x="24466253" y="4724129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Малый джихад</a:t>
            </a:r>
            <a:endParaRPr lang="de-CH" sz="400" dirty="0"/>
          </a:p>
        </p:txBody>
      </p:sp>
      <p:cxnSp>
        <p:nvCxnSpPr>
          <p:cNvPr id="74" name="Соединительная линия уступом 60">
            <a:extLst>
              <a:ext uri="{FF2B5EF4-FFF2-40B4-BE49-F238E27FC236}">
                <a16:creationId xmlns:a16="http://schemas.microsoft.com/office/drawing/2014/main" id="{BD39E16D-D7F7-3D9F-A13E-66BC222C4FD1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16200000" flipH="1">
            <a:off x="24061524" y="2361965"/>
            <a:ext cx="2281812" cy="2432818"/>
          </a:xfrm>
          <a:prstGeom prst="bentConnector3">
            <a:avLst>
              <a:gd name="adj1" fmla="val 1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60">
            <a:extLst>
              <a:ext uri="{FF2B5EF4-FFF2-40B4-BE49-F238E27FC236}">
                <a16:creationId xmlns:a16="http://schemas.microsoft.com/office/drawing/2014/main" id="{CD121392-4AF1-4EA8-34F6-51192C4501E3}"/>
              </a:ext>
            </a:extLst>
          </p:cNvPr>
          <p:cNvCxnSpPr>
            <a:cxnSpLocks/>
            <a:stCxn id="61" idx="2"/>
            <a:endCxn id="235" idx="0"/>
          </p:cNvCxnSpPr>
          <p:nvPr/>
        </p:nvCxnSpPr>
        <p:spPr>
          <a:xfrm rot="16200000" flipH="1">
            <a:off x="24636916" y="1786573"/>
            <a:ext cx="509932" cy="1811722"/>
          </a:xfrm>
          <a:prstGeom prst="bentConnector3">
            <a:avLst>
              <a:gd name="adj1" fmla="val 47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60">
            <a:extLst>
              <a:ext uri="{FF2B5EF4-FFF2-40B4-BE49-F238E27FC236}">
                <a16:creationId xmlns:a16="http://schemas.microsoft.com/office/drawing/2014/main" id="{1287A84C-A4E6-9B52-4D83-1A5338FAFB5F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5400000">
            <a:off x="23929955" y="4357377"/>
            <a:ext cx="166830" cy="558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60">
            <a:extLst>
              <a:ext uri="{FF2B5EF4-FFF2-40B4-BE49-F238E27FC236}">
                <a16:creationId xmlns:a16="http://schemas.microsoft.com/office/drawing/2014/main" id="{3342F642-FE42-835E-7963-6DF364D26684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 rot="16200000" flipH="1">
            <a:off x="24446785" y="4399168"/>
            <a:ext cx="170856" cy="479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60">
            <a:extLst>
              <a:ext uri="{FF2B5EF4-FFF2-40B4-BE49-F238E27FC236}">
                <a16:creationId xmlns:a16="http://schemas.microsoft.com/office/drawing/2014/main" id="{E2D2B96E-15A9-5FCA-F3A9-485A2E3AD9A8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rot="16200000" flipH="1">
            <a:off x="23969832" y="3815618"/>
            <a:ext cx="197842" cy="447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60">
            <a:extLst>
              <a:ext uri="{FF2B5EF4-FFF2-40B4-BE49-F238E27FC236}">
                <a16:creationId xmlns:a16="http://schemas.microsoft.com/office/drawing/2014/main" id="{B1A321B9-36A2-2A6D-05B6-DB7680554313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rot="5400000">
            <a:off x="26035537" y="4935840"/>
            <a:ext cx="185057" cy="581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Заголовок 9">
            <a:extLst>
              <a:ext uri="{FF2B5EF4-FFF2-40B4-BE49-F238E27FC236}">
                <a16:creationId xmlns:a16="http://schemas.microsoft.com/office/drawing/2014/main" id="{2088E6CD-0446-45A5-63EC-CD800B4B356F}"/>
              </a:ext>
            </a:extLst>
          </p:cNvPr>
          <p:cNvSpPr txBox="1">
            <a:spLocks/>
          </p:cNvSpPr>
          <p:nvPr/>
        </p:nvSpPr>
        <p:spPr>
          <a:xfrm>
            <a:off x="26694899" y="531914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Не трогать племенную вольницу</a:t>
            </a:r>
            <a:br>
              <a:rPr lang="ru-RU" sz="900" dirty="0"/>
            </a:br>
            <a:r>
              <a:rPr lang="ru-RU" sz="900" dirty="0"/>
              <a:t> </a:t>
            </a:r>
            <a:r>
              <a:rPr lang="ru-RU" sz="400" dirty="0"/>
              <a:t>(Эти учреждения были укреплены принятием целого ряда законов, основанных на справедливом разрешении споров и запрещающих столкновение между различными племенами республики, что крайне важно для территории, разделённой на земли кланов, где кровная месть исторически была выше закона.)</a:t>
            </a:r>
            <a:endParaRPr lang="de-CH" sz="400" dirty="0"/>
          </a:p>
        </p:txBody>
      </p:sp>
      <p:cxnSp>
        <p:nvCxnSpPr>
          <p:cNvPr id="81" name="Соединительная линия уступом 60">
            <a:extLst>
              <a:ext uri="{FF2B5EF4-FFF2-40B4-BE49-F238E27FC236}">
                <a16:creationId xmlns:a16="http://schemas.microsoft.com/office/drawing/2014/main" id="{AF2F6396-C681-D77F-9AA6-725A8A6F94C7}"/>
              </a:ext>
            </a:extLst>
          </p:cNvPr>
          <p:cNvCxnSpPr>
            <a:cxnSpLocks/>
            <a:stCxn id="63" idx="2"/>
            <a:endCxn id="80" idx="0"/>
          </p:cNvCxnSpPr>
          <p:nvPr/>
        </p:nvCxnSpPr>
        <p:spPr>
          <a:xfrm rot="16200000" flipH="1">
            <a:off x="26617087" y="4935837"/>
            <a:ext cx="185057" cy="581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CF2CAE33-9371-3372-F1A2-B9F5211DFB49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 flipV="1">
            <a:off x="24039550" y="4927506"/>
            <a:ext cx="426703" cy="40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611A5F9-C22A-05C7-5614-1F640933529A}"/>
              </a:ext>
            </a:extLst>
          </p:cNvPr>
          <p:cNvCxnSpPr>
            <a:cxnSpLocks/>
            <a:stCxn id="80" idx="1"/>
            <a:endCxn id="68" idx="3"/>
          </p:cNvCxnSpPr>
          <p:nvPr/>
        </p:nvCxnSpPr>
        <p:spPr>
          <a:xfrm flipH="1">
            <a:off x="26142783" y="5526546"/>
            <a:ext cx="5521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Заголовок 9">
            <a:extLst>
              <a:ext uri="{FF2B5EF4-FFF2-40B4-BE49-F238E27FC236}">
                <a16:creationId xmlns:a16="http://schemas.microsoft.com/office/drawing/2014/main" id="{CB1235C6-7C7A-36B6-3EF4-BEEBB86A4641}"/>
              </a:ext>
            </a:extLst>
          </p:cNvPr>
          <p:cNvSpPr txBox="1">
            <a:spLocks/>
          </p:cNvSpPr>
          <p:nvPr/>
        </p:nvSpPr>
        <p:spPr>
          <a:xfrm>
            <a:off x="24421050" y="3534484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Вернуть запреты на табак, алкоголь и чай</a:t>
            </a:r>
            <a:endParaRPr lang="de-CH" sz="400" dirty="0"/>
          </a:p>
        </p:txBody>
      </p:sp>
      <p:cxnSp>
        <p:nvCxnSpPr>
          <p:cNvPr id="85" name="Соединительная линия уступом 60">
            <a:extLst>
              <a:ext uri="{FF2B5EF4-FFF2-40B4-BE49-F238E27FC236}">
                <a16:creationId xmlns:a16="http://schemas.microsoft.com/office/drawing/2014/main" id="{E7062063-5238-2293-4E8E-5B99AF0D1DF2}"/>
              </a:ext>
            </a:extLst>
          </p:cNvPr>
          <p:cNvCxnSpPr>
            <a:cxnSpLocks/>
            <a:stCxn id="84" idx="2"/>
            <a:endCxn id="71" idx="0"/>
          </p:cNvCxnSpPr>
          <p:nvPr/>
        </p:nvCxnSpPr>
        <p:spPr>
          <a:xfrm rot="5400000">
            <a:off x="24415024" y="3826947"/>
            <a:ext cx="189177" cy="433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Заголовок 9">
            <a:extLst>
              <a:ext uri="{FF2B5EF4-FFF2-40B4-BE49-F238E27FC236}">
                <a16:creationId xmlns:a16="http://schemas.microsoft.com/office/drawing/2014/main" id="{3C97FEDB-20F8-7606-7DEB-4A13193D9C19}"/>
              </a:ext>
            </a:extLst>
          </p:cNvPr>
          <p:cNvSpPr txBox="1">
            <a:spLocks/>
          </p:cNvSpPr>
          <p:nvPr/>
        </p:nvSpPr>
        <p:spPr>
          <a:xfrm>
            <a:off x="25750051" y="6508847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Создать армию по марокканскому образцу</a:t>
            </a:r>
            <a:br>
              <a:rPr lang="ru-RU" sz="100" dirty="0"/>
            </a:br>
            <a:r>
              <a:rPr lang="ru-RU" sz="100" dirty="0"/>
              <a:t> (Армию планировалось создать по образцу бывшей султанской марокканской армии. Предполагалось обучить и мобилизовать 20000-30000 человек в возрасте от 16 до 50 лет, разделив их на «сотни», подразделявшиеся, в свою очередь, на группы численностью 25-50 человек, и оснастить их современным европейским оружием..) </a:t>
            </a:r>
            <a:r>
              <a:rPr lang="ru-RU" sz="100" dirty="0" err="1"/>
              <a:t>Абделькрим</a:t>
            </a:r>
            <a:r>
              <a:rPr lang="ru-RU" sz="100" dirty="0"/>
              <a:t> также организует регулярную </a:t>
            </a:r>
            <a:r>
              <a:rPr lang="ru-RU" sz="100" dirty="0" err="1"/>
              <a:t>рифийскую</a:t>
            </a:r>
            <a:r>
              <a:rPr lang="ru-RU" sz="100" dirty="0"/>
              <a:t> армию, состоящую из нескольких таборов (батальонов) с офицерами разных рангов. Члены этой регулярной армии в основном набираются из конфедераций центрального Рифа. Наряду с этой регулярной армией в Рифе и среди </a:t>
            </a:r>
            <a:r>
              <a:rPr lang="ru-RU" sz="100" dirty="0" err="1"/>
              <a:t>джбала</a:t>
            </a:r>
            <a:r>
              <a:rPr lang="ru-RU" sz="100" dirty="0"/>
              <a:t> организованы племенные ополчения. Роль этих ополченцев заключается в оказании помощи регулярной армии во время операций</a:t>
            </a:r>
            <a:endParaRPr lang="de-CH" sz="100" dirty="0"/>
          </a:p>
        </p:txBody>
      </p:sp>
      <p:cxnSp>
        <p:nvCxnSpPr>
          <p:cNvPr id="87" name="Соединительная линия уступом 159">
            <a:extLst>
              <a:ext uri="{FF2B5EF4-FFF2-40B4-BE49-F238E27FC236}">
                <a16:creationId xmlns:a16="http://schemas.microsoft.com/office/drawing/2014/main" id="{C969F3AE-BD78-A96B-3A27-6B784FEA1794}"/>
              </a:ext>
            </a:extLst>
          </p:cNvPr>
          <p:cNvCxnSpPr>
            <a:cxnSpLocks/>
            <a:stCxn id="80" idx="2"/>
            <a:endCxn id="207" idx="0"/>
          </p:cNvCxnSpPr>
          <p:nvPr/>
        </p:nvCxnSpPr>
        <p:spPr>
          <a:xfrm rot="5400000">
            <a:off x="26619357" y="5533434"/>
            <a:ext cx="180520" cy="58155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159">
            <a:extLst>
              <a:ext uri="{FF2B5EF4-FFF2-40B4-BE49-F238E27FC236}">
                <a16:creationId xmlns:a16="http://schemas.microsoft.com/office/drawing/2014/main" id="{A105F55F-FFBB-96D0-1F3E-27300514BDB2}"/>
              </a:ext>
            </a:extLst>
          </p:cNvPr>
          <p:cNvCxnSpPr>
            <a:cxnSpLocks/>
            <a:stCxn id="68" idx="2"/>
            <a:endCxn id="207" idx="0"/>
          </p:cNvCxnSpPr>
          <p:nvPr/>
        </p:nvCxnSpPr>
        <p:spPr>
          <a:xfrm rot="16200000" flipH="1">
            <a:off x="26037806" y="5533434"/>
            <a:ext cx="180520" cy="58155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Заголовок 9">
            <a:extLst>
              <a:ext uri="{FF2B5EF4-FFF2-40B4-BE49-F238E27FC236}">
                <a16:creationId xmlns:a16="http://schemas.microsoft.com/office/drawing/2014/main" id="{682A06B0-0D2F-E3A6-75B8-2902BE485A1D}"/>
              </a:ext>
            </a:extLst>
          </p:cNvPr>
          <p:cNvSpPr txBox="1">
            <a:spLocks/>
          </p:cNvSpPr>
          <p:nvPr/>
        </p:nvSpPr>
        <p:spPr>
          <a:xfrm>
            <a:off x="21923821" y="2926440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Поддержка от Британии</a:t>
            </a:r>
            <a:endParaRPr lang="de-CH" sz="400" dirty="0"/>
          </a:p>
        </p:txBody>
      </p:sp>
      <p:sp>
        <p:nvSpPr>
          <p:cNvPr id="95" name="Заголовок 9">
            <a:extLst>
              <a:ext uri="{FF2B5EF4-FFF2-40B4-BE49-F238E27FC236}">
                <a16:creationId xmlns:a16="http://schemas.microsoft.com/office/drawing/2014/main" id="{DCB663A5-2210-D8D3-8568-551FD70379B8}"/>
              </a:ext>
            </a:extLst>
          </p:cNvPr>
          <p:cNvSpPr txBox="1">
            <a:spLocks/>
          </p:cNvSpPr>
          <p:nvPr/>
        </p:nvSpPr>
        <p:spPr>
          <a:xfrm>
            <a:off x="21914986" y="352314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/>
              <a:t>Захват Танжера </a:t>
            </a:r>
            <a:br>
              <a:rPr lang="ru-RU" sz="400" dirty="0"/>
            </a:br>
            <a:r>
              <a:rPr lang="ru-RU" sz="400" dirty="0"/>
              <a:t>(</a:t>
            </a:r>
            <a:r>
              <a:rPr lang="ru-RU" sz="400" dirty="0" err="1"/>
              <a:t>вб</a:t>
            </a:r>
            <a:r>
              <a:rPr lang="ru-RU" sz="400" dirty="0"/>
              <a:t> сильно хотела контроль над ним, и если его захватить то мир </a:t>
            </a:r>
            <a:r>
              <a:rPr lang="ru-RU" sz="400" dirty="0" err="1"/>
              <a:t>возбухать</a:t>
            </a:r>
            <a:r>
              <a:rPr lang="ru-RU" sz="400" dirty="0"/>
              <a:t> не будет при поддержки </a:t>
            </a:r>
            <a:r>
              <a:rPr lang="ru-RU" sz="400" dirty="0" err="1"/>
              <a:t>вб</a:t>
            </a:r>
            <a:r>
              <a:rPr lang="ru-RU" sz="400" dirty="0"/>
              <a:t>, надо реализовать аккуратно)</a:t>
            </a:r>
            <a:endParaRPr lang="de-CH" sz="400" dirty="0"/>
          </a:p>
        </p:txBody>
      </p:sp>
      <p:cxnSp>
        <p:nvCxnSpPr>
          <p:cNvPr id="98" name="Соединительная линия уступом 60">
            <a:extLst>
              <a:ext uri="{FF2B5EF4-FFF2-40B4-BE49-F238E27FC236}">
                <a16:creationId xmlns:a16="http://schemas.microsoft.com/office/drawing/2014/main" id="{13818F4F-1EB1-45B0-938A-EEC602D94FEA}"/>
              </a:ext>
            </a:extLst>
          </p:cNvPr>
          <p:cNvCxnSpPr>
            <a:cxnSpLocks/>
            <a:stCxn id="61" idx="2"/>
            <a:endCxn id="93" idx="0"/>
          </p:cNvCxnSpPr>
          <p:nvPr/>
        </p:nvCxnSpPr>
        <p:spPr>
          <a:xfrm rot="5400000">
            <a:off x="22863182" y="1803601"/>
            <a:ext cx="488972" cy="1756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60">
            <a:extLst>
              <a:ext uri="{FF2B5EF4-FFF2-40B4-BE49-F238E27FC236}">
                <a16:creationId xmlns:a16="http://schemas.microsoft.com/office/drawing/2014/main" id="{C4B8901D-C734-466E-6BFC-A74505038E69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5400000">
            <a:off x="22133950" y="3427776"/>
            <a:ext cx="181895" cy="8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Заголовок 9">
            <a:extLst>
              <a:ext uri="{FF2B5EF4-FFF2-40B4-BE49-F238E27FC236}">
                <a16:creationId xmlns:a16="http://schemas.microsoft.com/office/drawing/2014/main" id="{243615C8-5FDD-DDA5-E704-B12CB2AC1F27}"/>
              </a:ext>
            </a:extLst>
          </p:cNvPr>
          <p:cNvSpPr txBox="1">
            <a:spLocks/>
          </p:cNvSpPr>
          <p:nvPr/>
        </p:nvSpPr>
        <p:spPr>
          <a:xfrm>
            <a:off x="23208803" y="2938756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Заручиться поддержкой Мухаммада </a:t>
            </a:r>
            <a:r>
              <a:rPr lang="en-US" sz="400" dirty="0"/>
              <a:t>V</a:t>
            </a:r>
            <a:endParaRPr lang="de-CH" sz="400" dirty="0"/>
          </a:p>
        </p:txBody>
      </p:sp>
      <p:cxnSp>
        <p:nvCxnSpPr>
          <p:cNvPr id="103" name="Соединительная линия уступом 60">
            <a:extLst>
              <a:ext uri="{FF2B5EF4-FFF2-40B4-BE49-F238E27FC236}">
                <a16:creationId xmlns:a16="http://schemas.microsoft.com/office/drawing/2014/main" id="{031DB929-C7C5-49BD-A837-893B8DA9D042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 rot="5400000">
            <a:off x="23499515" y="2452250"/>
            <a:ext cx="501288" cy="471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60">
            <a:extLst>
              <a:ext uri="{FF2B5EF4-FFF2-40B4-BE49-F238E27FC236}">
                <a16:creationId xmlns:a16="http://schemas.microsoft.com/office/drawing/2014/main" id="{0950B75B-AEFB-DDC4-9340-5E795E475C0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20599546" y="3895693"/>
            <a:ext cx="1094763" cy="11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Заголовок 9">
            <a:extLst>
              <a:ext uri="{FF2B5EF4-FFF2-40B4-BE49-F238E27FC236}">
                <a16:creationId xmlns:a16="http://schemas.microsoft.com/office/drawing/2014/main" id="{00B6C453-BFF0-613E-564E-EB79F059348C}"/>
              </a:ext>
            </a:extLst>
          </p:cNvPr>
          <p:cNvSpPr txBox="1">
            <a:spLocks/>
          </p:cNvSpPr>
          <p:nvPr/>
        </p:nvSpPr>
        <p:spPr>
          <a:xfrm>
            <a:off x="24715055" y="415537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Запрет каннабиса</a:t>
            </a:r>
            <a:endParaRPr lang="de-CH" sz="400" dirty="0"/>
          </a:p>
        </p:txBody>
      </p:sp>
      <p:cxnSp>
        <p:nvCxnSpPr>
          <p:cNvPr id="112" name="Соединительная линия уступом 60">
            <a:extLst>
              <a:ext uri="{FF2B5EF4-FFF2-40B4-BE49-F238E27FC236}">
                <a16:creationId xmlns:a16="http://schemas.microsoft.com/office/drawing/2014/main" id="{417B4884-DC05-A73A-0018-F2484C92129F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4715055" y="4036649"/>
            <a:ext cx="305493" cy="118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Соединительная линия уступом 60">
            <a:extLst>
              <a:ext uri="{FF2B5EF4-FFF2-40B4-BE49-F238E27FC236}">
                <a16:creationId xmlns:a16="http://schemas.microsoft.com/office/drawing/2014/main" id="{3317A44A-B1A9-1052-3A2B-16BC6388EBA2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23982292" y="3216094"/>
            <a:ext cx="172258" cy="447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Соединительная линия уступом 60">
            <a:extLst>
              <a:ext uri="{FF2B5EF4-FFF2-40B4-BE49-F238E27FC236}">
                <a16:creationId xmlns:a16="http://schemas.microsoft.com/office/drawing/2014/main" id="{25F35A68-A238-630B-CDFA-A08428187D7F}"/>
              </a:ext>
            </a:extLst>
          </p:cNvPr>
          <p:cNvCxnSpPr>
            <a:cxnSpLocks/>
            <a:stCxn id="67" idx="2"/>
            <a:endCxn id="84" idx="0"/>
          </p:cNvCxnSpPr>
          <p:nvPr/>
        </p:nvCxnSpPr>
        <p:spPr>
          <a:xfrm rot="16200000" flipH="1">
            <a:off x="24418819" y="3226759"/>
            <a:ext cx="180923" cy="434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9">
            <a:extLst>
              <a:ext uri="{FF2B5EF4-FFF2-40B4-BE49-F238E27FC236}">
                <a16:creationId xmlns:a16="http://schemas.microsoft.com/office/drawing/2014/main" id="{FBD18AB5-82D5-EAC3-C9B1-1EE1423D9D76}"/>
              </a:ext>
            </a:extLst>
          </p:cNvPr>
          <p:cNvSpPr txBox="1">
            <a:spLocks/>
          </p:cNvSpPr>
          <p:nvPr/>
        </p:nvSpPr>
        <p:spPr>
          <a:xfrm>
            <a:off x="7753052" y="7485611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Запросить помощи советов</a:t>
            </a:r>
            <a:endParaRPr lang="de-CH" sz="40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79F75270-C7D1-7376-6EC6-371E1EAA317B}"/>
              </a:ext>
            </a:extLst>
          </p:cNvPr>
          <p:cNvSpPr txBox="1">
            <a:spLocks/>
          </p:cNvSpPr>
          <p:nvPr/>
        </p:nvSpPr>
        <p:spPr>
          <a:xfrm>
            <a:off x="7660600" y="9226119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Не наша война белый мир</a:t>
            </a:r>
            <a:endParaRPr lang="de-CH" sz="400" dirty="0"/>
          </a:p>
        </p:txBody>
      </p:sp>
      <p:cxnSp>
        <p:nvCxnSpPr>
          <p:cNvPr id="18" name="Соединительная линия уступом 60">
            <a:extLst>
              <a:ext uri="{FF2B5EF4-FFF2-40B4-BE49-F238E27FC236}">
                <a16:creationId xmlns:a16="http://schemas.microsoft.com/office/drawing/2014/main" id="{53E174D3-1508-4999-37A4-69E806F4DD08}"/>
              </a:ext>
            </a:extLst>
          </p:cNvPr>
          <p:cNvCxnSpPr>
            <a:cxnSpLocks/>
            <a:stCxn id="391" idx="2"/>
            <a:endCxn id="17" idx="0"/>
          </p:cNvCxnSpPr>
          <p:nvPr/>
        </p:nvCxnSpPr>
        <p:spPr>
          <a:xfrm rot="16200000" flipH="1">
            <a:off x="7472460" y="8732486"/>
            <a:ext cx="407960" cy="579305"/>
          </a:xfrm>
          <a:prstGeom prst="bentConnector3">
            <a:avLst>
              <a:gd name="adj1" fmla="val 1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60">
            <a:extLst>
              <a:ext uri="{FF2B5EF4-FFF2-40B4-BE49-F238E27FC236}">
                <a16:creationId xmlns:a16="http://schemas.microsoft.com/office/drawing/2014/main" id="{58F7D2E1-003E-611E-BD41-5D7E252CB3E6}"/>
              </a:ext>
            </a:extLst>
          </p:cNvPr>
          <p:cNvCxnSpPr>
            <a:cxnSpLocks/>
            <a:endCxn id="414" idx="0"/>
          </p:cNvCxnSpPr>
          <p:nvPr/>
        </p:nvCxnSpPr>
        <p:spPr>
          <a:xfrm rot="5400000">
            <a:off x="9395502" y="10109269"/>
            <a:ext cx="388585" cy="12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60">
            <a:extLst>
              <a:ext uri="{FF2B5EF4-FFF2-40B4-BE49-F238E27FC236}">
                <a16:creationId xmlns:a16="http://schemas.microsoft.com/office/drawing/2014/main" id="{C1611E32-C561-05D1-22A4-89DFDA039E19}"/>
              </a:ext>
            </a:extLst>
          </p:cNvPr>
          <p:cNvCxnSpPr>
            <a:cxnSpLocks/>
            <a:stCxn id="370" idx="2"/>
            <a:endCxn id="12" idx="0"/>
          </p:cNvCxnSpPr>
          <p:nvPr/>
        </p:nvCxnSpPr>
        <p:spPr>
          <a:xfrm rot="16200000" flipH="1">
            <a:off x="8291750" y="7019033"/>
            <a:ext cx="256853" cy="651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9">
            <a:extLst>
              <a:ext uri="{FF2B5EF4-FFF2-40B4-BE49-F238E27FC236}">
                <a16:creationId xmlns:a16="http://schemas.microsoft.com/office/drawing/2014/main" id="{D5FEB6AA-4831-AA62-BFCB-48F815B233DB}"/>
              </a:ext>
            </a:extLst>
          </p:cNvPr>
          <p:cNvSpPr txBox="1">
            <a:spLocks/>
          </p:cNvSpPr>
          <p:nvPr/>
        </p:nvSpPr>
        <p:spPr>
          <a:xfrm>
            <a:off x="8440513" y="7473290"/>
            <a:ext cx="610985" cy="41480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Организовать наёмную рабочую силу</a:t>
            </a:r>
            <a:r>
              <a:rPr lang="ru-RU" sz="400" dirty="0"/>
              <a:t>(+1 фабрика,)</a:t>
            </a:r>
            <a:endParaRPr lang="de-CH" sz="400" dirty="0"/>
          </a:p>
        </p:txBody>
      </p:sp>
      <p:cxnSp>
        <p:nvCxnSpPr>
          <p:cNvPr id="149" name="Соединительная линия уступом 159">
            <a:extLst>
              <a:ext uri="{FF2B5EF4-FFF2-40B4-BE49-F238E27FC236}">
                <a16:creationId xmlns:a16="http://schemas.microsoft.com/office/drawing/2014/main" id="{CA6F8B0A-7D71-9268-352D-3B8E4F87514D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rot="5400000">
            <a:off x="10938321" y="1720820"/>
            <a:ext cx="156500" cy="159692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60">
            <a:extLst>
              <a:ext uri="{FF2B5EF4-FFF2-40B4-BE49-F238E27FC236}">
                <a16:creationId xmlns:a16="http://schemas.microsoft.com/office/drawing/2014/main" id="{C203BDA2-A4D2-0E6D-ABBB-40DEE43AAAC1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rot="5400000">
            <a:off x="25666494" y="4039907"/>
            <a:ext cx="207403" cy="18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CA2849EB-66BB-B2C4-1F00-A8E0C30A94DD}"/>
              </a:ext>
            </a:extLst>
          </p:cNvPr>
          <p:cNvCxnSpPr>
            <a:cxnSpLocks/>
            <a:stCxn id="537" idx="1"/>
            <a:endCxn id="115" idx="3"/>
          </p:cNvCxnSpPr>
          <p:nvPr/>
        </p:nvCxnSpPr>
        <p:spPr>
          <a:xfrm flipH="1">
            <a:off x="10598665" y="4641445"/>
            <a:ext cx="163637" cy="41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Соединительная линия уступом 159">
            <a:extLst>
              <a:ext uri="{FF2B5EF4-FFF2-40B4-BE49-F238E27FC236}">
                <a16:creationId xmlns:a16="http://schemas.microsoft.com/office/drawing/2014/main" id="{142AFB18-F810-8B15-ED77-C98068BAF13C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9228447" y="3373472"/>
            <a:ext cx="810480" cy="1318972"/>
          </a:xfrm>
          <a:prstGeom prst="bentConnector3">
            <a:avLst>
              <a:gd name="adj1" fmla="val 1205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60">
            <a:extLst>
              <a:ext uri="{FF2B5EF4-FFF2-40B4-BE49-F238E27FC236}">
                <a16:creationId xmlns:a16="http://schemas.microsoft.com/office/drawing/2014/main" id="{19A72290-00DD-9521-44A5-975DB26C4D80}"/>
              </a:ext>
            </a:extLst>
          </p:cNvPr>
          <p:cNvCxnSpPr>
            <a:cxnSpLocks/>
            <a:stCxn id="46" idx="2"/>
            <a:endCxn id="113" idx="0"/>
          </p:cNvCxnSpPr>
          <p:nvPr/>
        </p:nvCxnSpPr>
        <p:spPr>
          <a:xfrm rot="16200000" flipH="1">
            <a:off x="10331266" y="2899180"/>
            <a:ext cx="202551" cy="428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Соединительная линия уступом 159">
            <a:extLst>
              <a:ext uri="{FF2B5EF4-FFF2-40B4-BE49-F238E27FC236}">
                <a16:creationId xmlns:a16="http://schemas.microsoft.com/office/drawing/2014/main" id="{008D381A-5D2E-8D4C-3A1F-6049DE71B58E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rot="16200000" flipH="1">
            <a:off x="9524341" y="1903766"/>
            <a:ext cx="160065" cy="122746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Заголовок 9">
            <a:extLst>
              <a:ext uri="{FF2B5EF4-FFF2-40B4-BE49-F238E27FC236}">
                <a16:creationId xmlns:a16="http://schemas.microsoft.com/office/drawing/2014/main" id="{141B93E5-D386-7CBF-FE65-1CFA586EB98E}"/>
              </a:ext>
            </a:extLst>
          </p:cNvPr>
          <p:cNvSpPr txBox="1">
            <a:spLocks/>
          </p:cNvSpPr>
          <p:nvPr/>
        </p:nvSpPr>
        <p:spPr>
          <a:xfrm>
            <a:off x="10714103" y="8965721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Объединится с ПНР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cxnSp>
        <p:nvCxnSpPr>
          <p:cNvPr id="588" name="Соединительная линия уступом 60">
            <a:extLst>
              <a:ext uri="{FF2B5EF4-FFF2-40B4-BE49-F238E27FC236}">
                <a16:creationId xmlns:a16="http://schemas.microsoft.com/office/drawing/2014/main" id="{28BFEFF0-F1DA-8831-94BF-2E4772B9A16E}"/>
              </a:ext>
            </a:extLst>
          </p:cNvPr>
          <p:cNvCxnSpPr>
            <a:cxnSpLocks/>
            <a:stCxn id="370" idx="2"/>
            <a:endCxn id="3" idx="0"/>
          </p:cNvCxnSpPr>
          <p:nvPr/>
        </p:nvCxnSpPr>
        <p:spPr>
          <a:xfrm rot="5400000">
            <a:off x="7941859" y="7333123"/>
            <a:ext cx="269174" cy="35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DE0308E3-9B0F-7A5F-D5A6-01233CA80D7A}"/>
              </a:ext>
            </a:extLst>
          </p:cNvPr>
          <p:cNvSpPr txBox="1">
            <a:spLocks/>
          </p:cNvSpPr>
          <p:nvPr/>
        </p:nvSpPr>
        <p:spPr>
          <a:xfrm>
            <a:off x="7992343" y="4439296"/>
            <a:ext cx="610985" cy="4148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Заручиться поддержкой Мухаммада </a:t>
            </a:r>
            <a:r>
              <a:rPr lang="en-US" sz="400" dirty="0"/>
              <a:t>V</a:t>
            </a:r>
            <a:endParaRPr lang="de-CH" sz="400" dirty="0"/>
          </a:p>
        </p:txBody>
      </p:sp>
      <p:cxnSp>
        <p:nvCxnSpPr>
          <p:cNvPr id="14" name="Соединительная линия уступом 60">
            <a:extLst>
              <a:ext uri="{FF2B5EF4-FFF2-40B4-BE49-F238E27FC236}">
                <a16:creationId xmlns:a16="http://schemas.microsoft.com/office/drawing/2014/main" id="{15193979-3DEE-852D-4E98-2D989C0ECECB}"/>
              </a:ext>
            </a:extLst>
          </p:cNvPr>
          <p:cNvCxnSpPr>
            <a:cxnSpLocks/>
            <a:stCxn id="498" idx="2"/>
            <a:endCxn id="9" idx="0"/>
          </p:cNvCxnSpPr>
          <p:nvPr/>
        </p:nvCxnSpPr>
        <p:spPr>
          <a:xfrm rot="16200000" flipH="1">
            <a:off x="8193400" y="4334859"/>
            <a:ext cx="206053" cy="2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Заголовок 9">
            <a:extLst>
              <a:ext uri="{FF2B5EF4-FFF2-40B4-BE49-F238E27FC236}">
                <a16:creationId xmlns:a16="http://schemas.microsoft.com/office/drawing/2014/main" id="{2B3E39F9-BBEA-9BB6-EBC9-2D3ABC884A41}"/>
              </a:ext>
            </a:extLst>
          </p:cNvPr>
          <p:cNvSpPr txBox="1">
            <a:spLocks/>
          </p:cNvSpPr>
          <p:nvPr/>
        </p:nvSpPr>
        <p:spPr>
          <a:xfrm>
            <a:off x="7972426" y="5006683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Двусторонние уступки в партии</a:t>
            </a:r>
            <a:endParaRPr lang="de-CH" sz="400" dirty="0"/>
          </a:p>
        </p:txBody>
      </p:sp>
      <p:cxnSp>
        <p:nvCxnSpPr>
          <p:cNvPr id="34" name="Соединительная линия уступом 60">
            <a:extLst>
              <a:ext uri="{FF2B5EF4-FFF2-40B4-BE49-F238E27FC236}">
                <a16:creationId xmlns:a16="http://schemas.microsoft.com/office/drawing/2014/main" id="{10C42578-B0EE-BE4C-EA9E-388F8526EB81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5400000">
            <a:off x="8211588" y="4920434"/>
            <a:ext cx="152581" cy="19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F8B1037E-C166-5E19-8AB3-6B0CFBDAB41D}"/>
              </a:ext>
            </a:extLst>
          </p:cNvPr>
          <p:cNvSpPr txBox="1">
            <a:spLocks/>
          </p:cNvSpPr>
          <p:nvPr/>
        </p:nvSpPr>
        <p:spPr>
          <a:xfrm>
            <a:off x="10711935" y="9539090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Начать диалог с Испанией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sp>
        <p:nvSpPr>
          <p:cNvPr id="16" name="Заголовок 9">
            <a:extLst>
              <a:ext uri="{FF2B5EF4-FFF2-40B4-BE49-F238E27FC236}">
                <a16:creationId xmlns:a16="http://schemas.microsoft.com/office/drawing/2014/main" id="{A4C2698A-4A76-777B-F483-C9B0449A5DA3}"/>
              </a:ext>
            </a:extLst>
          </p:cNvPr>
          <p:cNvSpPr txBox="1">
            <a:spLocks/>
          </p:cNvSpPr>
          <p:nvPr/>
        </p:nvSpPr>
        <p:spPr>
          <a:xfrm>
            <a:off x="10262263" y="10376385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Мирное возвращение Испанского Марокко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cxnSp>
        <p:nvCxnSpPr>
          <p:cNvPr id="20" name="Соединительная линия уступом 60">
            <a:extLst>
              <a:ext uri="{FF2B5EF4-FFF2-40B4-BE49-F238E27FC236}">
                <a16:creationId xmlns:a16="http://schemas.microsoft.com/office/drawing/2014/main" id="{2FD2CC6A-CED9-09B0-C9C1-2C48B4959975}"/>
              </a:ext>
            </a:extLst>
          </p:cNvPr>
          <p:cNvCxnSpPr>
            <a:cxnSpLocks/>
            <a:stCxn id="521" idx="2"/>
            <a:endCxn id="4" idx="0"/>
          </p:cNvCxnSpPr>
          <p:nvPr/>
        </p:nvCxnSpPr>
        <p:spPr>
          <a:xfrm rot="5400000">
            <a:off x="10928441" y="9447935"/>
            <a:ext cx="180142" cy="2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60">
            <a:extLst>
              <a:ext uri="{FF2B5EF4-FFF2-40B4-BE49-F238E27FC236}">
                <a16:creationId xmlns:a16="http://schemas.microsoft.com/office/drawing/2014/main" id="{AB3A0A31-838E-EE4A-C33E-DAC38A6B0C0B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5400000">
            <a:off x="10570558" y="9929515"/>
            <a:ext cx="444068" cy="449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59">
            <a:extLst>
              <a:ext uri="{FF2B5EF4-FFF2-40B4-BE49-F238E27FC236}">
                <a16:creationId xmlns:a16="http://schemas.microsoft.com/office/drawing/2014/main" id="{1A6F3258-A934-A914-0A2D-8A8D05CB2AD9}"/>
              </a:ext>
            </a:extLst>
          </p:cNvPr>
          <p:cNvCxnSpPr>
            <a:cxnSpLocks/>
            <a:stCxn id="469" idx="2"/>
            <a:endCxn id="521" idx="0"/>
          </p:cNvCxnSpPr>
          <p:nvPr/>
        </p:nvCxnSpPr>
        <p:spPr>
          <a:xfrm rot="16200000" flipH="1">
            <a:off x="10319851" y="8265975"/>
            <a:ext cx="1119561" cy="279929"/>
          </a:xfrm>
          <a:prstGeom prst="bentConnector3">
            <a:avLst>
              <a:gd name="adj1" fmla="val 9700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Заголовок 9">
            <a:extLst>
              <a:ext uri="{FF2B5EF4-FFF2-40B4-BE49-F238E27FC236}">
                <a16:creationId xmlns:a16="http://schemas.microsoft.com/office/drawing/2014/main" id="{ABC66328-A9DB-5CAD-06CB-71B9A99871F3}"/>
              </a:ext>
            </a:extLst>
          </p:cNvPr>
          <p:cNvSpPr txBox="1">
            <a:spLocks/>
          </p:cNvSpPr>
          <p:nvPr/>
        </p:nvSpPr>
        <p:spPr>
          <a:xfrm>
            <a:off x="11127127" y="10379510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Война за Испанское Марокко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cxnSp>
        <p:nvCxnSpPr>
          <p:cNvPr id="126" name="Соединительная линия уступом 60">
            <a:extLst>
              <a:ext uri="{FF2B5EF4-FFF2-40B4-BE49-F238E27FC236}">
                <a16:creationId xmlns:a16="http://schemas.microsoft.com/office/drawing/2014/main" id="{131D23AC-C591-B5EF-5E8F-554D4956F676}"/>
              </a:ext>
            </a:extLst>
          </p:cNvPr>
          <p:cNvCxnSpPr>
            <a:cxnSpLocks/>
            <a:stCxn id="4" idx="2"/>
            <a:endCxn id="122" idx="0"/>
          </p:cNvCxnSpPr>
          <p:nvPr/>
        </p:nvCxnSpPr>
        <p:spPr>
          <a:xfrm rot="16200000" flipH="1">
            <a:off x="11001428" y="9948317"/>
            <a:ext cx="447193" cy="415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Заголовок 9">
            <a:extLst>
              <a:ext uri="{FF2B5EF4-FFF2-40B4-BE49-F238E27FC236}">
                <a16:creationId xmlns:a16="http://schemas.microsoft.com/office/drawing/2014/main" id="{5D921F51-2494-67C8-DD6E-868D5F417CAE}"/>
              </a:ext>
            </a:extLst>
          </p:cNvPr>
          <p:cNvSpPr txBox="1">
            <a:spLocks/>
          </p:cNvSpPr>
          <p:nvPr/>
        </p:nvSpPr>
        <p:spPr>
          <a:xfrm>
            <a:off x="10676745" y="11007394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Интегрировать ПНР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sp>
        <p:nvSpPr>
          <p:cNvPr id="130" name="Заголовок 9">
            <a:extLst>
              <a:ext uri="{FF2B5EF4-FFF2-40B4-BE49-F238E27FC236}">
                <a16:creationId xmlns:a16="http://schemas.microsoft.com/office/drawing/2014/main" id="{381BE1C3-343F-D079-EA66-31334BAF79D9}"/>
              </a:ext>
            </a:extLst>
          </p:cNvPr>
          <p:cNvSpPr txBox="1">
            <a:spLocks/>
          </p:cNvSpPr>
          <p:nvPr/>
        </p:nvSpPr>
        <p:spPr>
          <a:xfrm>
            <a:off x="11572446" y="11003921"/>
            <a:ext cx="610985" cy="393227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Месть Испании</a:t>
            </a:r>
          </a:p>
          <a:p>
            <a:r>
              <a:rPr lang="ru-RU" sz="400" dirty="0"/>
              <a:t> </a:t>
            </a:r>
            <a:endParaRPr lang="de-CH" sz="400" dirty="0"/>
          </a:p>
        </p:txBody>
      </p:sp>
      <p:cxnSp>
        <p:nvCxnSpPr>
          <p:cNvPr id="131" name="Соединительная линия уступом 159">
            <a:extLst>
              <a:ext uri="{FF2B5EF4-FFF2-40B4-BE49-F238E27FC236}">
                <a16:creationId xmlns:a16="http://schemas.microsoft.com/office/drawing/2014/main" id="{7CDF67B9-3D7F-6A61-87F0-39B80B9C1A4A}"/>
              </a:ext>
            </a:extLst>
          </p:cNvPr>
          <p:cNvCxnSpPr>
            <a:cxnSpLocks/>
            <a:stCxn id="16" idx="2"/>
            <a:endCxn id="129" idx="0"/>
          </p:cNvCxnSpPr>
          <p:nvPr/>
        </p:nvCxnSpPr>
        <p:spPr>
          <a:xfrm rot="16200000" flipH="1">
            <a:off x="10656106" y="10681262"/>
            <a:ext cx="237782" cy="41448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59">
            <a:extLst>
              <a:ext uri="{FF2B5EF4-FFF2-40B4-BE49-F238E27FC236}">
                <a16:creationId xmlns:a16="http://schemas.microsoft.com/office/drawing/2014/main" id="{CF117F3D-7E9F-03A7-B7BF-18DD9C4DB592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 rot="5400000">
            <a:off x="11090101" y="10664874"/>
            <a:ext cx="234657" cy="45038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60">
            <a:extLst>
              <a:ext uri="{FF2B5EF4-FFF2-40B4-BE49-F238E27FC236}">
                <a16:creationId xmlns:a16="http://schemas.microsoft.com/office/drawing/2014/main" id="{8F5757E9-D792-3016-EECC-A29B69032B92}"/>
              </a:ext>
            </a:extLst>
          </p:cNvPr>
          <p:cNvCxnSpPr>
            <a:cxnSpLocks/>
            <a:stCxn id="122" idx="2"/>
            <a:endCxn id="130" idx="0"/>
          </p:cNvCxnSpPr>
          <p:nvPr/>
        </p:nvCxnSpPr>
        <p:spPr>
          <a:xfrm rot="16200000" flipH="1">
            <a:off x="11539687" y="10665669"/>
            <a:ext cx="231184" cy="445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Заголовок 9">
            <a:extLst>
              <a:ext uri="{FF2B5EF4-FFF2-40B4-BE49-F238E27FC236}">
                <a16:creationId xmlns:a16="http://schemas.microsoft.com/office/drawing/2014/main" id="{178BA042-C4CD-7DA0-B947-31DC799C4F93}"/>
              </a:ext>
            </a:extLst>
          </p:cNvPr>
          <p:cNvSpPr txBox="1">
            <a:spLocks/>
          </p:cNvSpPr>
          <p:nvPr/>
        </p:nvSpPr>
        <p:spPr>
          <a:xfrm>
            <a:off x="26113348" y="5914469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Реорганизация армии</a:t>
            </a:r>
            <a:endParaRPr lang="de-CH" sz="400" dirty="0"/>
          </a:p>
        </p:txBody>
      </p:sp>
      <p:sp>
        <p:nvSpPr>
          <p:cNvPr id="209" name="Заголовок 9">
            <a:extLst>
              <a:ext uri="{FF2B5EF4-FFF2-40B4-BE49-F238E27FC236}">
                <a16:creationId xmlns:a16="http://schemas.microsoft.com/office/drawing/2014/main" id="{57FF4619-8BEC-44B1-BE20-F39AADB835E5}"/>
              </a:ext>
            </a:extLst>
          </p:cNvPr>
          <p:cNvSpPr txBox="1">
            <a:spLocks/>
          </p:cNvSpPr>
          <p:nvPr/>
        </p:nvSpPr>
        <p:spPr>
          <a:xfrm>
            <a:off x="26511846" y="650837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Перенять опыт старой войны</a:t>
            </a:r>
            <a:endParaRPr lang="de-CH" sz="400" dirty="0"/>
          </a:p>
        </p:txBody>
      </p:sp>
      <p:cxnSp>
        <p:nvCxnSpPr>
          <p:cNvPr id="110" name="Соединительная линия уступом 60">
            <a:extLst>
              <a:ext uri="{FF2B5EF4-FFF2-40B4-BE49-F238E27FC236}">
                <a16:creationId xmlns:a16="http://schemas.microsoft.com/office/drawing/2014/main" id="{3450F70B-E8C2-8006-B9F9-932F47F3E904}"/>
              </a:ext>
            </a:extLst>
          </p:cNvPr>
          <p:cNvCxnSpPr>
            <a:cxnSpLocks/>
            <a:stCxn id="207" idx="2"/>
            <a:endCxn id="209" idx="0"/>
          </p:cNvCxnSpPr>
          <p:nvPr/>
        </p:nvCxnSpPr>
        <p:spPr>
          <a:xfrm rot="16200000" flipH="1">
            <a:off x="26528540" y="6219576"/>
            <a:ext cx="179100" cy="398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0">
            <a:extLst>
              <a:ext uri="{FF2B5EF4-FFF2-40B4-BE49-F238E27FC236}">
                <a16:creationId xmlns:a16="http://schemas.microsoft.com/office/drawing/2014/main" id="{C403122E-C1E5-CAD1-85CA-92588774A99D}"/>
              </a:ext>
            </a:extLst>
          </p:cNvPr>
          <p:cNvCxnSpPr>
            <a:cxnSpLocks/>
            <a:stCxn id="207" idx="2"/>
            <a:endCxn id="86" idx="0"/>
          </p:cNvCxnSpPr>
          <p:nvPr/>
        </p:nvCxnSpPr>
        <p:spPr>
          <a:xfrm rot="5400000">
            <a:off x="26147407" y="6237413"/>
            <a:ext cx="179572" cy="363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Заголовок 9">
            <a:extLst>
              <a:ext uri="{FF2B5EF4-FFF2-40B4-BE49-F238E27FC236}">
                <a16:creationId xmlns:a16="http://schemas.microsoft.com/office/drawing/2014/main" id="{90DC00B3-7060-5713-8BCB-CAF51675B3DF}"/>
              </a:ext>
            </a:extLst>
          </p:cNvPr>
          <p:cNvSpPr txBox="1">
            <a:spLocks/>
          </p:cNvSpPr>
          <p:nvPr/>
        </p:nvSpPr>
        <p:spPr>
          <a:xfrm>
            <a:off x="26511676" y="709307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Противогазы</a:t>
            </a:r>
            <a:endParaRPr lang="de-CH" sz="400" dirty="0"/>
          </a:p>
        </p:txBody>
      </p:sp>
      <p:sp>
        <p:nvSpPr>
          <p:cNvPr id="143" name="Заголовок 9">
            <a:extLst>
              <a:ext uri="{FF2B5EF4-FFF2-40B4-BE49-F238E27FC236}">
                <a16:creationId xmlns:a16="http://schemas.microsoft.com/office/drawing/2014/main" id="{2C6627E8-1109-4603-44B9-93C3350B451F}"/>
              </a:ext>
            </a:extLst>
          </p:cNvPr>
          <p:cNvSpPr txBox="1">
            <a:spLocks/>
          </p:cNvSpPr>
          <p:nvPr/>
        </p:nvSpPr>
        <p:spPr>
          <a:xfrm>
            <a:off x="27297840" y="7100636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Перенять опыт новой войны</a:t>
            </a:r>
            <a:endParaRPr lang="de-CH" sz="400" dirty="0"/>
          </a:p>
        </p:txBody>
      </p:sp>
      <p:cxnSp>
        <p:nvCxnSpPr>
          <p:cNvPr id="144" name="Соединительная линия уступом 60">
            <a:extLst>
              <a:ext uri="{FF2B5EF4-FFF2-40B4-BE49-F238E27FC236}">
                <a16:creationId xmlns:a16="http://schemas.microsoft.com/office/drawing/2014/main" id="{2B36EED1-4A73-36B0-4952-AC9D92CF222E}"/>
              </a:ext>
            </a:extLst>
          </p:cNvPr>
          <p:cNvCxnSpPr>
            <a:cxnSpLocks/>
            <a:stCxn id="209" idx="2"/>
            <a:endCxn id="142" idx="0"/>
          </p:cNvCxnSpPr>
          <p:nvPr/>
        </p:nvCxnSpPr>
        <p:spPr>
          <a:xfrm rot="5400000">
            <a:off x="26732307" y="7008043"/>
            <a:ext cx="169894" cy="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60">
            <a:extLst>
              <a:ext uri="{FF2B5EF4-FFF2-40B4-BE49-F238E27FC236}">
                <a16:creationId xmlns:a16="http://schemas.microsoft.com/office/drawing/2014/main" id="{FCA84BE6-BBAD-5FC0-6AF8-C07543C9DF4E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27106330" y="6634190"/>
            <a:ext cx="177455" cy="755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Заголовок 9">
            <a:extLst>
              <a:ext uri="{FF2B5EF4-FFF2-40B4-BE49-F238E27FC236}">
                <a16:creationId xmlns:a16="http://schemas.microsoft.com/office/drawing/2014/main" id="{84794C09-6976-9FAF-DDE0-D742D023D0FC}"/>
              </a:ext>
            </a:extLst>
          </p:cNvPr>
          <p:cNvSpPr txBox="1">
            <a:spLocks/>
          </p:cNvSpPr>
          <p:nvPr/>
        </p:nvSpPr>
        <p:spPr>
          <a:xfrm>
            <a:off x="20837865" y="522513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Сближение с Турцией</a:t>
            </a:r>
            <a:endParaRPr lang="de-CH" sz="400" dirty="0"/>
          </a:p>
        </p:txBody>
      </p:sp>
      <p:sp>
        <p:nvSpPr>
          <p:cNvPr id="188" name="Заголовок 9">
            <a:extLst>
              <a:ext uri="{FF2B5EF4-FFF2-40B4-BE49-F238E27FC236}">
                <a16:creationId xmlns:a16="http://schemas.microsoft.com/office/drawing/2014/main" id="{06C5730A-B591-2F94-0C9E-C211362F1B8D}"/>
              </a:ext>
            </a:extLst>
          </p:cNvPr>
          <p:cNvSpPr txBox="1">
            <a:spLocks/>
          </p:cNvSpPr>
          <p:nvPr/>
        </p:nvSpPr>
        <p:spPr>
          <a:xfrm>
            <a:off x="21553452" y="521457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Акцент на наступательную дипломатию </a:t>
            </a:r>
            <a:endParaRPr lang="de-CH" sz="400" dirty="0"/>
          </a:p>
        </p:txBody>
      </p:sp>
      <p:cxnSp>
        <p:nvCxnSpPr>
          <p:cNvPr id="189" name="Соединительная линия уступом 60">
            <a:extLst>
              <a:ext uri="{FF2B5EF4-FFF2-40B4-BE49-F238E27FC236}">
                <a16:creationId xmlns:a16="http://schemas.microsoft.com/office/drawing/2014/main" id="{3AE799B0-F8F8-9BED-31E5-BBBBF67DF735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rot="16200000" flipH="1">
            <a:off x="20961517" y="5043290"/>
            <a:ext cx="361740" cy="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60">
            <a:extLst>
              <a:ext uri="{FF2B5EF4-FFF2-40B4-BE49-F238E27FC236}">
                <a16:creationId xmlns:a16="http://schemas.microsoft.com/office/drawing/2014/main" id="{3EE2BB1A-7D0B-F501-46CC-5BC82B777DBE}"/>
              </a:ext>
            </a:extLst>
          </p:cNvPr>
          <p:cNvCxnSpPr>
            <a:cxnSpLocks/>
            <a:stCxn id="42" idx="2"/>
            <a:endCxn id="188" idx="0"/>
          </p:cNvCxnSpPr>
          <p:nvPr/>
        </p:nvCxnSpPr>
        <p:spPr>
          <a:xfrm rot="16200000" flipH="1">
            <a:off x="21324588" y="4680218"/>
            <a:ext cx="351184" cy="717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Заголовок 9">
            <a:extLst>
              <a:ext uri="{FF2B5EF4-FFF2-40B4-BE49-F238E27FC236}">
                <a16:creationId xmlns:a16="http://schemas.microsoft.com/office/drawing/2014/main" id="{4ADCB723-DB5D-C1C8-F3F4-9BE428C5FF3A}"/>
              </a:ext>
            </a:extLst>
          </p:cNvPr>
          <p:cNvSpPr txBox="1">
            <a:spLocks/>
          </p:cNvSpPr>
          <p:nvPr/>
        </p:nvSpPr>
        <p:spPr>
          <a:xfrm>
            <a:off x="25492250" y="2947400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Провозгласить </a:t>
            </a:r>
            <a:r>
              <a:rPr lang="en-US" sz="400" dirty="0"/>
              <a:t>II </a:t>
            </a:r>
            <a:r>
              <a:rPr lang="ru-RU" sz="400" dirty="0"/>
              <a:t>Эр-</a:t>
            </a:r>
            <a:r>
              <a:rPr lang="ru-RU" sz="400" dirty="0" err="1"/>
              <a:t>Рифскую</a:t>
            </a:r>
            <a:r>
              <a:rPr lang="ru-RU" sz="400" dirty="0"/>
              <a:t> республику</a:t>
            </a:r>
            <a:endParaRPr lang="de-CH" sz="400" dirty="0"/>
          </a:p>
        </p:txBody>
      </p:sp>
      <p:cxnSp>
        <p:nvCxnSpPr>
          <p:cNvPr id="256" name="Соединительная линия уступом 60">
            <a:extLst>
              <a:ext uri="{FF2B5EF4-FFF2-40B4-BE49-F238E27FC236}">
                <a16:creationId xmlns:a16="http://schemas.microsoft.com/office/drawing/2014/main" id="{2962883B-D525-F6B9-A663-1F43435E7702}"/>
              </a:ext>
            </a:extLst>
          </p:cNvPr>
          <p:cNvCxnSpPr>
            <a:cxnSpLocks/>
            <a:stCxn id="235" idx="2"/>
            <a:endCxn id="59" idx="0"/>
          </p:cNvCxnSpPr>
          <p:nvPr/>
        </p:nvCxnSpPr>
        <p:spPr>
          <a:xfrm rot="5400000">
            <a:off x="25704373" y="3437312"/>
            <a:ext cx="168477" cy="1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Заголовок 9">
            <a:extLst>
              <a:ext uri="{FF2B5EF4-FFF2-40B4-BE49-F238E27FC236}">
                <a16:creationId xmlns:a16="http://schemas.microsoft.com/office/drawing/2014/main" id="{B6109E41-F5EA-C0C2-9760-7DB0835D237D}"/>
              </a:ext>
            </a:extLst>
          </p:cNvPr>
          <p:cNvSpPr txBox="1">
            <a:spLocks/>
          </p:cNvSpPr>
          <p:nvPr/>
        </p:nvSpPr>
        <p:spPr>
          <a:xfrm>
            <a:off x="25740739" y="709307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Возвращение </a:t>
            </a:r>
            <a:r>
              <a:rPr lang="ru-RU" sz="400" dirty="0" err="1"/>
              <a:t>амгаров</a:t>
            </a:r>
            <a:r>
              <a:rPr lang="ru-RU" sz="400" dirty="0"/>
              <a:t> к должности</a:t>
            </a:r>
            <a:endParaRPr lang="de-CH" sz="400" dirty="0"/>
          </a:p>
        </p:txBody>
      </p:sp>
      <p:cxnSp>
        <p:nvCxnSpPr>
          <p:cNvPr id="265" name="Соединительная линия уступом 60">
            <a:extLst>
              <a:ext uri="{FF2B5EF4-FFF2-40B4-BE49-F238E27FC236}">
                <a16:creationId xmlns:a16="http://schemas.microsoft.com/office/drawing/2014/main" id="{2FF16B7A-FC1F-5AD1-6285-610326F4C94E}"/>
              </a:ext>
            </a:extLst>
          </p:cNvPr>
          <p:cNvCxnSpPr>
            <a:cxnSpLocks/>
            <a:stCxn id="86" idx="2"/>
            <a:endCxn id="259" idx="0"/>
          </p:cNvCxnSpPr>
          <p:nvPr/>
        </p:nvCxnSpPr>
        <p:spPr>
          <a:xfrm rot="5400000">
            <a:off x="25966177" y="7003708"/>
            <a:ext cx="169422" cy="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Заголовок 9">
            <a:extLst>
              <a:ext uri="{FF2B5EF4-FFF2-40B4-BE49-F238E27FC236}">
                <a16:creationId xmlns:a16="http://schemas.microsoft.com/office/drawing/2014/main" id="{2CF87359-1DF9-7D94-3AA5-FF817865ADF3}"/>
              </a:ext>
            </a:extLst>
          </p:cNvPr>
          <p:cNvSpPr txBox="1">
            <a:spLocks/>
          </p:cNvSpPr>
          <p:nvPr/>
        </p:nvSpPr>
        <p:spPr>
          <a:xfrm>
            <a:off x="25740738" y="7658550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Организовать </a:t>
            </a:r>
            <a:r>
              <a:rPr lang="ru-RU" sz="400" dirty="0" err="1"/>
              <a:t>мехаллу</a:t>
            </a:r>
            <a:endParaRPr lang="de-CH" sz="400" dirty="0"/>
          </a:p>
        </p:txBody>
      </p:sp>
      <p:cxnSp>
        <p:nvCxnSpPr>
          <p:cNvPr id="58" name="Соединительная линия уступом 60">
            <a:extLst>
              <a:ext uri="{FF2B5EF4-FFF2-40B4-BE49-F238E27FC236}">
                <a16:creationId xmlns:a16="http://schemas.microsoft.com/office/drawing/2014/main" id="{70FB2214-CFEB-5109-0423-F66A096770A7}"/>
              </a:ext>
            </a:extLst>
          </p:cNvPr>
          <p:cNvCxnSpPr>
            <a:cxnSpLocks/>
            <a:stCxn id="259" idx="2"/>
            <a:endCxn id="56" idx="0"/>
          </p:cNvCxnSpPr>
          <p:nvPr/>
        </p:nvCxnSpPr>
        <p:spPr>
          <a:xfrm rot="5400000">
            <a:off x="25970898" y="7583215"/>
            <a:ext cx="1506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Заголовок 9">
            <a:extLst>
              <a:ext uri="{FF2B5EF4-FFF2-40B4-BE49-F238E27FC236}">
                <a16:creationId xmlns:a16="http://schemas.microsoft.com/office/drawing/2014/main" id="{C4FB3B34-061E-6354-F1BD-9F2E77520AC5}"/>
              </a:ext>
            </a:extLst>
          </p:cNvPr>
          <p:cNvSpPr txBox="1">
            <a:spLocks/>
          </p:cNvSpPr>
          <p:nvPr/>
        </p:nvSpPr>
        <p:spPr>
          <a:xfrm>
            <a:off x="26542233" y="7661606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Возродить тыловую службу</a:t>
            </a:r>
            <a:endParaRPr lang="de-CH" sz="400" dirty="0"/>
          </a:p>
        </p:txBody>
      </p:sp>
      <p:cxnSp>
        <p:nvCxnSpPr>
          <p:cNvPr id="155" name="Соединительная линия уступом 60">
            <a:extLst>
              <a:ext uri="{FF2B5EF4-FFF2-40B4-BE49-F238E27FC236}">
                <a16:creationId xmlns:a16="http://schemas.microsoft.com/office/drawing/2014/main" id="{DB68CB18-5EDC-B308-7C8C-3AE41DEB9A5F}"/>
              </a:ext>
            </a:extLst>
          </p:cNvPr>
          <p:cNvCxnSpPr>
            <a:cxnSpLocks/>
            <a:stCxn id="142" idx="2"/>
            <a:endCxn id="153" idx="0"/>
          </p:cNvCxnSpPr>
          <p:nvPr/>
        </p:nvCxnSpPr>
        <p:spPr>
          <a:xfrm rot="16200000" flipH="1">
            <a:off x="26755585" y="7569464"/>
            <a:ext cx="153725" cy="30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9">
            <a:extLst>
              <a:ext uri="{FF2B5EF4-FFF2-40B4-BE49-F238E27FC236}">
                <a16:creationId xmlns:a16="http://schemas.microsoft.com/office/drawing/2014/main" id="{1A672DE3-6781-9DE2-8759-09F75CECDF7F}"/>
              </a:ext>
            </a:extLst>
          </p:cNvPr>
          <p:cNvSpPr txBox="1">
            <a:spLocks/>
          </p:cNvSpPr>
          <p:nvPr/>
        </p:nvSpPr>
        <p:spPr>
          <a:xfrm>
            <a:off x="18391544" y="3135878"/>
            <a:ext cx="610985" cy="41480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Взять кредит у Британии</a:t>
            </a:r>
            <a:endParaRPr lang="de-CH" sz="400" dirty="0"/>
          </a:p>
        </p:txBody>
      </p:sp>
      <p:cxnSp>
        <p:nvCxnSpPr>
          <p:cNvPr id="21" name="Соединительная линия уступом 60">
            <a:extLst>
              <a:ext uri="{FF2B5EF4-FFF2-40B4-BE49-F238E27FC236}">
                <a16:creationId xmlns:a16="http://schemas.microsoft.com/office/drawing/2014/main" id="{6525277B-E3BC-5947-176F-6B59960F12C8}"/>
              </a:ext>
            </a:extLst>
          </p:cNvPr>
          <p:cNvCxnSpPr>
            <a:cxnSpLocks/>
            <a:stCxn id="489" idx="2"/>
            <a:endCxn id="13" idx="0"/>
          </p:cNvCxnSpPr>
          <p:nvPr/>
        </p:nvCxnSpPr>
        <p:spPr>
          <a:xfrm rot="16200000" flipH="1">
            <a:off x="18115532" y="2554372"/>
            <a:ext cx="212741" cy="950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9">
            <a:extLst>
              <a:ext uri="{FF2B5EF4-FFF2-40B4-BE49-F238E27FC236}">
                <a16:creationId xmlns:a16="http://schemas.microsoft.com/office/drawing/2014/main" id="{37C38995-345D-B2D0-C07D-D3FC87CF6C19}"/>
              </a:ext>
            </a:extLst>
          </p:cNvPr>
          <p:cNvSpPr txBox="1">
            <a:spLocks/>
          </p:cNvSpPr>
          <p:nvPr/>
        </p:nvSpPr>
        <p:spPr>
          <a:xfrm>
            <a:off x="20835923" y="5798377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Альянс с Турцией</a:t>
            </a:r>
            <a:endParaRPr lang="de-CH" sz="400" dirty="0"/>
          </a:p>
        </p:txBody>
      </p:sp>
      <p:sp>
        <p:nvSpPr>
          <p:cNvPr id="47" name="Заголовок 9">
            <a:extLst>
              <a:ext uri="{FF2B5EF4-FFF2-40B4-BE49-F238E27FC236}">
                <a16:creationId xmlns:a16="http://schemas.microsoft.com/office/drawing/2014/main" id="{7EEAF822-2E12-8548-2491-14445AEAF966}"/>
              </a:ext>
            </a:extLst>
          </p:cNvPr>
          <p:cNvSpPr txBox="1">
            <a:spLocks/>
          </p:cNvSpPr>
          <p:nvPr/>
        </p:nvSpPr>
        <p:spPr>
          <a:xfrm>
            <a:off x="19346261" y="6391299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Научное сотрудничество с Турцией</a:t>
            </a:r>
            <a:endParaRPr lang="de-CH" sz="400" dirty="0"/>
          </a:p>
        </p:txBody>
      </p:sp>
      <p:cxnSp>
        <p:nvCxnSpPr>
          <p:cNvPr id="118" name="Соединительная линия уступом 60">
            <a:extLst>
              <a:ext uri="{FF2B5EF4-FFF2-40B4-BE49-F238E27FC236}">
                <a16:creationId xmlns:a16="http://schemas.microsoft.com/office/drawing/2014/main" id="{B508ABBC-6E84-814F-73E8-65AF4C37FB34}"/>
              </a:ext>
            </a:extLst>
          </p:cNvPr>
          <p:cNvCxnSpPr>
            <a:cxnSpLocks/>
            <a:stCxn id="186" idx="2"/>
            <a:endCxn id="33" idx="0"/>
          </p:cNvCxnSpPr>
          <p:nvPr/>
        </p:nvCxnSpPr>
        <p:spPr>
          <a:xfrm rot="5400000">
            <a:off x="21063167" y="5718186"/>
            <a:ext cx="158440" cy="1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60">
            <a:extLst>
              <a:ext uri="{FF2B5EF4-FFF2-40B4-BE49-F238E27FC236}">
                <a16:creationId xmlns:a16="http://schemas.microsoft.com/office/drawing/2014/main" id="{DC91971A-B40E-DD16-CA4C-346811DF7966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 rot="5400000">
            <a:off x="20307527" y="5557410"/>
            <a:ext cx="178116" cy="1489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60">
            <a:extLst>
              <a:ext uri="{FF2B5EF4-FFF2-40B4-BE49-F238E27FC236}">
                <a16:creationId xmlns:a16="http://schemas.microsoft.com/office/drawing/2014/main" id="{2FF6B1D5-5A07-5978-17BD-38BEC49D6D57}"/>
              </a:ext>
            </a:extLst>
          </p:cNvPr>
          <p:cNvCxnSpPr>
            <a:cxnSpLocks/>
            <a:stCxn id="188" idx="2"/>
            <a:endCxn id="138" idx="0"/>
          </p:cNvCxnSpPr>
          <p:nvPr/>
        </p:nvCxnSpPr>
        <p:spPr>
          <a:xfrm rot="16200000" flipH="1">
            <a:off x="22193926" y="5294400"/>
            <a:ext cx="161360" cy="831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Заголовок 9">
            <a:extLst>
              <a:ext uri="{FF2B5EF4-FFF2-40B4-BE49-F238E27FC236}">
                <a16:creationId xmlns:a16="http://schemas.microsoft.com/office/drawing/2014/main" id="{77073984-D882-E677-1EE3-AC19B5EF2E4B}"/>
              </a:ext>
            </a:extLst>
          </p:cNvPr>
          <p:cNvSpPr txBox="1">
            <a:spLocks/>
          </p:cNvSpPr>
          <p:nvPr/>
        </p:nvSpPr>
        <p:spPr>
          <a:xfrm>
            <a:off x="21558141" y="5794274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Западно-Африканский Блок</a:t>
            </a:r>
            <a:endParaRPr lang="de-CH" sz="400" dirty="0"/>
          </a:p>
        </p:txBody>
      </p:sp>
      <p:sp>
        <p:nvSpPr>
          <p:cNvPr id="138" name="Заголовок 9">
            <a:extLst>
              <a:ext uri="{FF2B5EF4-FFF2-40B4-BE49-F238E27FC236}">
                <a16:creationId xmlns:a16="http://schemas.microsoft.com/office/drawing/2014/main" id="{5D906AB7-78FE-2C20-8AD7-6FB13A342AFE}"/>
              </a:ext>
            </a:extLst>
          </p:cNvPr>
          <p:cNvSpPr txBox="1">
            <a:spLocks/>
          </p:cNvSpPr>
          <p:nvPr/>
        </p:nvSpPr>
        <p:spPr>
          <a:xfrm>
            <a:off x="22384774" y="579074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Вступить в Союзники</a:t>
            </a:r>
            <a:endParaRPr lang="de-CH" sz="400" dirty="0"/>
          </a:p>
        </p:txBody>
      </p:sp>
      <p:cxnSp>
        <p:nvCxnSpPr>
          <p:cNvPr id="141" name="Соединительная линия уступом 60">
            <a:extLst>
              <a:ext uri="{FF2B5EF4-FFF2-40B4-BE49-F238E27FC236}">
                <a16:creationId xmlns:a16="http://schemas.microsoft.com/office/drawing/2014/main" id="{41930F98-5B1C-6454-B225-15D65D0191C9}"/>
              </a:ext>
            </a:extLst>
          </p:cNvPr>
          <p:cNvCxnSpPr>
            <a:cxnSpLocks/>
            <a:stCxn id="805" idx="2"/>
            <a:endCxn id="138" idx="0"/>
          </p:cNvCxnSpPr>
          <p:nvPr/>
        </p:nvCxnSpPr>
        <p:spPr>
          <a:xfrm rot="16200000" flipH="1">
            <a:off x="22145354" y="5245827"/>
            <a:ext cx="656543" cy="433283"/>
          </a:xfrm>
          <a:prstGeom prst="bentConnector3">
            <a:avLst>
              <a:gd name="adj1" fmla="val 87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60">
            <a:extLst>
              <a:ext uri="{FF2B5EF4-FFF2-40B4-BE49-F238E27FC236}">
                <a16:creationId xmlns:a16="http://schemas.microsoft.com/office/drawing/2014/main" id="{57E7AE20-681C-97F8-CA0A-7246B59FBEAF}"/>
              </a:ext>
            </a:extLst>
          </p:cNvPr>
          <p:cNvCxnSpPr>
            <a:cxnSpLocks/>
            <a:stCxn id="188" idx="2"/>
            <a:endCxn id="136" idx="0"/>
          </p:cNvCxnSpPr>
          <p:nvPr/>
        </p:nvCxnSpPr>
        <p:spPr>
          <a:xfrm rot="16200000" flipH="1">
            <a:off x="21778843" y="5709482"/>
            <a:ext cx="164893" cy="4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55E7BC40-5A02-EA22-D73F-2ECAD0D098C3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>
            <a:off x="22169126" y="5998144"/>
            <a:ext cx="215648" cy="35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C967BF65-A2DA-0942-B7EE-14EA556D7F2B}"/>
              </a:ext>
            </a:extLst>
          </p:cNvPr>
          <p:cNvCxnSpPr>
            <a:cxnSpLocks/>
            <a:stCxn id="136" idx="1"/>
            <a:endCxn id="33" idx="3"/>
          </p:cNvCxnSpPr>
          <p:nvPr/>
        </p:nvCxnSpPr>
        <p:spPr>
          <a:xfrm flipH="1">
            <a:off x="21446908" y="6001677"/>
            <a:ext cx="111233" cy="41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Заголовок 9">
            <a:extLst>
              <a:ext uri="{FF2B5EF4-FFF2-40B4-BE49-F238E27FC236}">
                <a16:creationId xmlns:a16="http://schemas.microsoft.com/office/drawing/2014/main" id="{75DE59ED-1F63-7495-ECB8-82BFFE837E4F}"/>
              </a:ext>
            </a:extLst>
          </p:cNvPr>
          <p:cNvSpPr txBox="1">
            <a:spLocks/>
          </p:cNvSpPr>
          <p:nvPr/>
        </p:nvSpPr>
        <p:spPr>
          <a:xfrm>
            <a:off x="21557544" y="6373907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Объединение Магриба</a:t>
            </a:r>
            <a:endParaRPr lang="de-CH" sz="400" dirty="0"/>
          </a:p>
        </p:txBody>
      </p:sp>
      <p:sp>
        <p:nvSpPr>
          <p:cNvPr id="172" name="Заголовок 9">
            <a:extLst>
              <a:ext uri="{FF2B5EF4-FFF2-40B4-BE49-F238E27FC236}">
                <a16:creationId xmlns:a16="http://schemas.microsoft.com/office/drawing/2014/main" id="{2C9B138A-7FF1-3093-6C4B-3C0F66FFAFD6}"/>
              </a:ext>
            </a:extLst>
          </p:cNvPr>
          <p:cNvSpPr txBox="1">
            <a:spLocks/>
          </p:cNvSpPr>
          <p:nvPr/>
        </p:nvSpPr>
        <p:spPr>
          <a:xfrm>
            <a:off x="22384774" y="6998488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Присоединить Тунис</a:t>
            </a:r>
            <a:endParaRPr lang="de-CH" sz="400" dirty="0"/>
          </a:p>
        </p:txBody>
      </p:sp>
      <p:sp>
        <p:nvSpPr>
          <p:cNvPr id="176" name="Заголовок 9">
            <a:extLst>
              <a:ext uri="{FF2B5EF4-FFF2-40B4-BE49-F238E27FC236}">
                <a16:creationId xmlns:a16="http://schemas.microsoft.com/office/drawing/2014/main" id="{DE9E74CE-FB90-230A-4F04-B38D33F5FC97}"/>
              </a:ext>
            </a:extLst>
          </p:cNvPr>
          <p:cNvSpPr txBox="1">
            <a:spLocks/>
          </p:cNvSpPr>
          <p:nvPr/>
        </p:nvSpPr>
        <p:spPr>
          <a:xfrm>
            <a:off x="20846944" y="699818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Марш на Мавританию</a:t>
            </a:r>
            <a:endParaRPr lang="de-CH" sz="400" dirty="0"/>
          </a:p>
        </p:txBody>
      </p:sp>
      <p:sp>
        <p:nvSpPr>
          <p:cNvPr id="177" name="Заголовок 9">
            <a:extLst>
              <a:ext uri="{FF2B5EF4-FFF2-40B4-BE49-F238E27FC236}">
                <a16:creationId xmlns:a16="http://schemas.microsoft.com/office/drawing/2014/main" id="{A6CBFE5C-81C5-5821-EFBB-0BED1C236619}"/>
              </a:ext>
            </a:extLst>
          </p:cNvPr>
          <p:cNvSpPr txBox="1">
            <a:spLocks/>
          </p:cNvSpPr>
          <p:nvPr/>
        </p:nvSpPr>
        <p:spPr>
          <a:xfrm>
            <a:off x="21553451" y="699350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Присоединить Алжир</a:t>
            </a:r>
            <a:endParaRPr lang="de-CH" sz="400" dirty="0"/>
          </a:p>
        </p:txBody>
      </p:sp>
      <p:sp>
        <p:nvSpPr>
          <p:cNvPr id="178" name="Заголовок 9">
            <a:extLst>
              <a:ext uri="{FF2B5EF4-FFF2-40B4-BE49-F238E27FC236}">
                <a16:creationId xmlns:a16="http://schemas.microsoft.com/office/drawing/2014/main" id="{B96A9380-D7A2-6041-027E-BD8F02803C57}"/>
              </a:ext>
            </a:extLst>
          </p:cNvPr>
          <p:cNvSpPr txBox="1">
            <a:spLocks/>
          </p:cNvSpPr>
          <p:nvPr/>
        </p:nvSpPr>
        <p:spPr>
          <a:xfrm>
            <a:off x="20041203" y="7619269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Вернуть земли Испанского Марокко</a:t>
            </a:r>
            <a:endParaRPr lang="de-CH" sz="400" dirty="0"/>
          </a:p>
        </p:txBody>
      </p:sp>
      <p:sp>
        <p:nvSpPr>
          <p:cNvPr id="179" name="Заголовок 9">
            <a:extLst>
              <a:ext uri="{FF2B5EF4-FFF2-40B4-BE49-F238E27FC236}">
                <a16:creationId xmlns:a16="http://schemas.microsoft.com/office/drawing/2014/main" id="{C497DEB2-9B3C-AC08-A245-FB5DA8AAD789}"/>
              </a:ext>
            </a:extLst>
          </p:cNvPr>
          <p:cNvSpPr txBox="1">
            <a:spLocks/>
          </p:cNvSpPr>
          <p:nvPr/>
        </p:nvSpPr>
        <p:spPr>
          <a:xfrm>
            <a:off x="23139174" y="6993505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Взять верх над </a:t>
            </a:r>
            <a:r>
              <a:rPr lang="ru-RU" sz="400" dirty="0" err="1"/>
              <a:t>ливией</a:t>
            </a:r>
            <a:endParaRPr lang="de-CH" sz="400" dirty="0"/>
          </a:p>
        </p:txBody>
      </p:sp>
      <p:cxnSp>
        <p:nvCxnSpPr>
          <p:cNvPr id="180" name="Соединительная линия уступом 60">
            <a:extLst>
              <a:ext uri="{FF2B5EF4-FFF2-40B4-BE49-F238E27FC236}">
                <a16:creationId xmlns:a16="http://schemas.microsoft.com/office/drawing/2014/main" id="{F891BC23-5D02-097C-7553-A72E5FD318F1}"/>
              </a:ext>
            </a:extLst>
          </p:cNvPr>
          <p:cNvCxnSpPr>
            <a:cxnSpLocks/>
            <a:stCxn id="171" idx="2"/>
            <a:endCxn id="127" idx="0"/>
          </p:cNvCxnSpPr>
          <p:nvPr/>
        </p:nvCxnSpPr>
        <p:spPr>
          <a:xfrm rot="5400000">
            <a:off x="21012140" y="6126784"/>
            <a:ext cx="188969" cy="1512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60">
            <a:extLst>
              <a:ext uri="{FF2B5EF4-FFF2-40B4-BE49-F238E27FC236}">
                <a16:creationId xmlns:a16="http://schemas.microsoft.com/office/drawing/2014/main" id="{7A5CD562-189D-B0C8-57D8-D191C090C1A6}"/>
              </a:ext>
            </a:extLst>
          </p:cNvPr>
          <p:cNvCxnSpPr>
            <a:cxnSpLocks/>
            <a:stCxn id="171" idx="2"/>
            <a:endCxn id="176" idx="0"/>
          </p:cNvCxnSpPr>
          <p:nvPr/>
        </p:nvCxnSpPr>
        <p:spPr>
          <a:xfrm rot="5400000">
            <a:off x="21403003" y="6538147"/>
            <a:ext cx="209469" cy="710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60">
            <a:extLst>
              <a:ext uri="{FF2B5EF4-FFF2-40B4-BE49-F238E27FC236}">
                <a16:creationId xmlns:a16="http://schemas.microsoft.com/office/drawing/2014/main" id="{C21C8980-39B6-19BB-52C1-F77874F96631}"/>
              </a:ext>
            </a:extLst>
          </p:cNvPr>
          <p:cNvCxnSpPr>
            <a:cxnSpLocks/>
            <a:stCxn id="171" idx="2"/>
            <a:endCxn id="177" idx="0"/>
          </p:cNvCxnSpPr>
          <p:nvPr/>
        </p:nvCxnSpPr>
        <p:spPr>
          <a:xfrm rot="5400000">
            <a:off x="21758595" y="6889063"/>
            <a:ext cx="204792" cy="4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60">
            <a:extLst>
              <a:ext uri="{FF2B5EF4-FFF2-40B4-BE49-F238E27FC236}">
                <a16:creationId xmlns:a16="http://schemas.microsoft.com/office/drawing/2014/main" id="{56D6BD3B-6FE4-47A4-39B7-31914EBD6CC9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 rot="16200000" flipH="1">
            <a:off x="22171765" y="6479985"/>
            <a:ext cx="209775" cy="827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60">
            <a:extLst>
              <a:ext uri="{FF2B5EF4-FFF2-40B4-BE49-F238E27FC236}">
                <a16:creationId xmlns:a16="http://schemas.microsoft.com/office/drawing/2014/main" id="{EE11E066-3586-8E23-DEEC-EB162BE6BB52}"/>
              </a:ext>
            </a:extLst>
          </p:cNvPr>
          <p:cNvCxnSpPr>
            <a:cxnSpLocks/>
            <a:stCxn id="171" idx="2"/>
            <a:endCxn id="179" idx="0"/>
          </p:cNvCxnSpPr>
          <p:nvPr/>
        </p:nvCxnSpPr>
        <p:spPr>
          <a:xfrm rot="16200000" flipH="1">
            <a:off x="22551456" y="6100294"/>
            <a:ext cx="204792" cy="1581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60">
            <a:extLst>
              <a:ext uri="{FF2B5EF4-FFF2-40B4-BE49-F238E27FC236}">
                <a16:creationId xmlns:a16="http://schemas.microsoft.com/office/drawing/2014/main" id="{1634BF1C-0401-5B3E-F70B-317D78226607}"/>
              </a:ext>
            </a:extLst>
          </p:cNvPr>
          <p:cNvCxnSpPr>
            <a:cxnSpLocks/>
            <a:stCxn id="176" idx="2"/>
            <a:endCxn id="217" idx="0"/>
          </p:cNvCxnSpPr>
          <p:nvPr/>
        </p:nvCxnSpPr>
        <p:spPr>
          <a:xfrm rot="5400000">
            <a:off x="21042019" y="7505294"/>
            <a:ext cx="202725" cy="18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Заголовок 9">
            <a:extLst>
              <a:ext uri="{FF2B5EF4-FFF2-40B4-BE49-F238E27FC236}">
                <a16:creationId xmlns:a16="http://schemas.microsoft.com/office/drawing/2014/main" id="{7365A1D5-D934-E170-869B-396CE98DA60E}"/>
              </a:ext>
            </a:extLst>
          </p:cNvPr>
          <p:cNvSpPr txBox="1">
            <a:spLocks/>
          </p:cNvSpPr>
          <p:nvPr/>
        </p:nvSpPr>
        <p:spPr>
          <a:xfrm>
            <a:off x="20828832" y="7615713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Марш на Мали</a:t>
            </a:r>
            <a:endParaRPr lang="de-CH" sz="400" dirty="0"/>
          </a:p>
        </p:txBody>
      </p:sp>
      <p:sp>
        <p:nvSpPr>
          <p:cNvPr id="225" name="Заголовок 9">
            <a:extLst>
              <a:ext uri="{FF2B5EF4-FFF2-40B4-BE49-F238E27FC236}">
                <a16:creationId xmlns:a16="http://schemas.microsoft.com/office/drawing/2014/main" id="{D242F50B-B129-6A13-1C6F-905A9581DEB4}"/>
              </a:ext>
            </a:extLst>
          </p:cNvPr>
          <p:cNvSpPr txBox="1">
            <a:spLocks/>
          </p:cNvSpPr>
          <p:nvPr/>
        </p:nvSpPr>
        <p:spPr>
          <a:xfrm>
            <a:off x="20812900" y="820969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Провозгласить великое Марокко</a:t>
            </a:r>
            <a:endParaRPr lang="de-CH" sz="400" dirty="0"/>
          </a:p>
        </p:txBody>
      </p:sp>
      <p:cxnSp>
        <p:nvCxnSpPr>
          <p:cNvPr id="226" name="Соединительная линия уступом 60">
            <a:extLst>
              <a:ext uri="{FF2B5EF4-FFF2-40B4-BE49-F238E27FC236}">
                <a16:creationId xmlns:a16="http://schemas.microsoft.com/office/drawing/2014/main" id="{9414EB98-6B3F-0B7C-8B68-BC86CE8B5EAA}"/>
              </a:ext>
            </a:extLst>
          </p:cNvPr>
          <p:cNvCxnSpPr>
            <a:cxnSpLocks/>
            <a:stCxn id="217" idx="2"/>
            <a:endCxn id="225" idx="0"/>
          </p:cNvCxnSpPr>
          <p:nvPr/>
        </p:nvCxnSpPr>
        <p:spPr>
          <a:xfrm rot="5400000">
            <a:off x="21036773" y="8112139"/>
            <a:ext cx="179172" cy="15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60">
            <a:extLst>
              <a:ext uri="{FF2B5EF4-FFF2-40B4-BE49-F238E27FC236}">
                <a16:creationId xmlns:a16="http://schemas.microsoft.com/office/drawing/2014/main" id="{203C8B58-2941-2F29-E1E2-A1FB292D98C8}"/>
              </a:ext>
            </a:extLst>
          </p:cNvPr>
          <p:cNvCxnSpPr>
            <a:cxnSpLocks/>
            <a:stCxn id="178" idx="2"/>
            <a:endCxn id="252" idx="0"/>
          </p:cNvCxnSpPr>
          <p:nvPr/>
        </p:nvCxnSpPr>
        <p:spPr>
          <a:xfrm rot="16200000" flipH="1">
            <a:off x="21264623" y="7116148"/>
            <a:ext cx="180601" cy="2016454"/>
          </a:xfrm>
          <a:prstGeom prst="bentConnector3">
            <a:avLst>
              <a:gd name="adj1" fmla="val 38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60">
            <a:extLst>
              <a:ext uri="{FF2B5EF4-FFF2-40B4-BE49-F238E27FC236}">
                <a16:creationId xmlns:a16="http://schemas.microsoft.com/office/drawing/2014/main" id="{2E6C4BBF-835E-E59D-D739-32AE0CF6E6CE}"/>
              </a:ext>
            </a:extLst>
          </p:cNvPr>
          <p:cNvCxnSpPr>
            <a:cxnSpLocks/>
            <a:stCxn id="177" idx="2"/>
            <a:endCxn id="225" idx="0"/>
          </p:cNvCxnSpPr>
          <p:nvPr/>
        </p:nvCxnSpPr>
        <p:spPr>
          <a:xfrm rot="5400000">
            <a:off x="21087979" y="7438726"/>
            <a:ext cx="801380" cy="740551"/>
          </a:xfrm>
          <a:prstGeom prst="bentConnector3">
            <a:avLst>
              <a:gd name="adj1" fmla="val 8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Заголовок 9">
            <a:extLst>
              <a:ext uri="{FF2B5EF4-FFF2-40B4-BE49-F238E27FC236}">
                <a16:creationId xmlns:a16="http://schemas.microsoft.com/office/drawing/2014/main" id="{BD266807-778C-AC7F-D9B1-BDAFCC4366B6}"/>
              </a:ext>
            </a:extLst>
          </p:cNvPr>
          <p:cNvSpPr txBox="1">
            <a:spLocks/>
          </p:cNvSpPr>
          <p:nvPr/>
        </p:nvSpPr>
        <p:spPr>
          <a:xfrm>
            <a:off x="22057657" y="8214676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Провозгласить</a:t>
            </a:r>
          </a:p>
          <a:p>
            <a:r>
              <a:rPr lang="ru-RU" sz="400" dirty="0"/>
              <a:t>Союз Арабского Магриба </a:t>
            </a:r>
            <a:endParaRPr lang="de-CH" sz="400" dirty="0"/>
          </a:p>
        </p:txBody>
      </p:sp>
      <p:cxnSp>
        <p:nvCxnSpPr>
          <p:cNvPr id="341" name="Соединительная линия уступом 60">
            <a:extLst>
              <a:ext uri="{FF2B5EF4-FFF2-40B4-BE49-F238E27FC236}">
                <a16:creationId xmlns:a16="http://schemas.microsoft.com/office/drawing/2014/main" id="{BB124072-58C4-FF14-CC98-6DD03BD01CF0}"/>
              </a:ext>
            </a:extLst>
          </p:cNvPr>
          <p:cNvCxnSpPr>
            <a:cxnSpLocks/>
            <a:stCxn id="217" idx="2"/>
            <a:endCxn id="252" idx="0"/>
          </p:cNvCxnSpPr>
          <p:nvPr/>
        </p:nvCxnSpPr>
        <p:spPr>
          <a:xfrm rot="16200000" flipH="1">
            <a:off x="21656659" y="7508184"/>
            <a:ext cx="184157" cy="1228825"/>
          </a:xfrm>
          <a:prstGeom prst="bentConnector3">
            <a:avLst>
              <a:gd name="adj1" fmla="val 36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60">
            <a:extLst>
              <a:ext uri="{FF2B5EF4-FFF2-40B4-BE49-F238E27FC236}">
                <a16:creationId xmlns:a16="http://schemas.microsoft.com/office/drawing/2014/main" id="{DDD7178D-D64D-46B6-BE15-B9C54FB0ED0E}"/>
              </a:ext>
            </a:extLst>
          </p:cNvPr>
          <p:cNvCxnSpPr>
            <a:cxnSpLocks/>
            <a:stCxn id="177" idx="2"/>
            <a:endCxn id="252" idx="0"/>
          </p:cNvCxnSpPr>
          <p:nvPr/>
        </p:nvCxnSpPr>
        <p:spPr>
          <a:xfrm rot="16200000" flipH="1">
            <a:off x="21707865" y="7559390"/>
            <a:ext cx="806365" cy="504206"/>
          </a:xfrm>
          <a:prstGeom prst="bentConnector3">
            <a:avLst>
              <a:gd name="adj1" fmla="val 85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60">
            <a:extLst>
              <a:ext uri="{FF2B5EF4-FFF2-40B4-BE49-F238E27FC236}">
                <a16:creationId xmlns:a16="http://schemas.microsoft.com/office/drawing/2014/main" id="{A4D9E2E4-26AA-3FD7-2340-60DC20B39E83}"/>
              </a:ext>
            </a:extLst>
          </p:cNvPr>
          <p:cNvCxnSpPr>
            <a:cxnSpLocks/>
            <a:stCxn id="179" idx="2"/>
            <a:endCxn id="252" idx="0"/>
          </p:cNvCxnSpPr>
          <p:nvPr/>
        </p:nvCxnSpPr>
        <p:spPr>
          <a:xfrm rot="5400000">
            <a:off x="22500727" y="7270735"/>
            <a:ext cx="806365" cy="1081517"/>
          </a:xfrm>
          <a:prstGeom prst="bentConnector3">
            <a:avLst>
              <a:gd name="adj1" fmla="val 84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60">
            <a:extLst>
              <a:ext uri="{FF2B5EF4-FFF2-40B4-BE49-F238E27FC236}">
                <a16:creationId xmlns:a16="http://schemas.microsoft.com/office/drawing/2014/main" id="{66CC304A-23CA-B069-DF4C-399B52505B8A}"/>
              </a:ext>
            </a:extLst>
          </p:cNvPr>
          <p:cNvCxnSpPr>
            <a:cxnSpLocks/>
            <a:stCxn id="172" idx="2"/>
            <a:endCxn id="252" idx="0"/>
          </p:cNvCxnSpPr>
          <p:nvPr/>
        </p:nvCxnSpPr>
        <p:spPr>
          <a:xfrm rot="5400000">
            <a:off x="22126018" y="7650427"/>
            <a:ext cx="801382" cy="327117"/>
          </a:xfrm>
          <a:prstGeom prst="bentConnector3">
            <a:avLst>
              <a:gd name="adj1" fmla="val 84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159">
            <a:extLst>
              <a:ext uri="{FF2B5EF4-FFF2-40B4-BE49-F238E27FC236}">
                <a16:creationId xmlns:a16="http://schemas.microsoft.com/office/drawing/2014/main" id="{625D8494-916C-C7E3-B7E8-F45EA4605366}"/>
              </a:ext>
            </a:extLst>
          </p:cNvPr>
          <p:cNvCxnSpPr>
            <a:cxnSpLocks/>
            <a:stCxn id="33" idx="2"/>
            <a:endCxn id="171" idx="0"/>
          </p:cNvCxnSpPr>
          <p:nvPr/>
        </p:nvCxnSpPr>
        <p:spPr>
          <a:xfrm rot="16200000" flipH="1">
            <a:off x="21421864" y="5932734"/>
            <a:ext cx="160724" cy="72162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59">
            <a:extLst>
              <a:ext uri="{FF2B5EF4-FFF2-40B4-BE49-F238E27FC236}">
                <a16:creationId xmlns:a16="http://schemas.microsoft.com/office/drawing/2014/main" id="{F0EED6A0-F4E2-83DF-C9CD-375172BA0931}"/>
              </a:ext>
            </a:extLst>
          </p:cNvPr>
          <p:cNvCxnSpPr>
            <a:cxnSpLocks/>
            <a:stCxn id="136" idx="2"/>
            <a:endCxn id="171" idx="0"/>
          </p:cNvCxnSpPr>
          <p:nvPr/>
        </p:nvCxnSpPr>
        <p:spPr>
          <a:xfrm rot="5400000">
            <a:off x="21780923" y="6291195"/>
            <a:ext cx="164827" cy="59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159">
            <a:extLst>
              <a:ext uri="{FF2B5EF4-FFF2-40B4-BE49-F238E27FC236}">
                <a16:creationId xmlns:a16="http://schemas.microsoft.com/office/drawing/2014/main" id="{EAE7F047-0D1C-08D0-BBC0-BA5DAD0AAB48}"/>
              </a:ext>
            </a:extLst>
          </p:cNvPr>
          <p:cNvCxnSpPr>
            <a:cxnSpLocks/>
            <a:stCxn id="138" idx="2"/>
            <a:endCxn id="171" idx="0"/>
          </p:cNvCxnSpPr>
          <p:nvPr/>
        </p:nvCxnSpPr>
        <p:spPr>
          <a:xfrm rot="5400000">
            <a:off x="22192472" y="5876112"/>
            <a:ext cx="168360" cy="82723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9">
            <a:extLst>
              <a:ext uri="{FF2B5EF4-FFF2-40B4-BE49-F238E27FC236}">
                <a16:creationId xmlns:a16="http://schemas.microsoft.com/office/drawing/2014/main" id="{4FB575B4-0C75-6F3F-A5D6-8AE7D777A328}"/>
              </a:ext>
            </a:extLst>
          </p:cNvPr>
          <p:cNvSpPr txBox="1">
            <a:spLocks/>
          </p:cNvSpPr>
          <p:nvPr/>
        </p:nvSpPr>
        <p:spPr>
          <a:xfrm>
            <a:off x="24115557" y="6371174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Запросить у Франции извинений</a:t>
            </a:r>
            <a:endParaRPr lang="de-CH" sz="400" dirty="0"/>
          </a:p>
        </p:txBody>
      </p:sp>
      <p:cxnSp>
        <p:nvCxnSpPr>
          <p:cNvPr id="121" name="Соединительная линия уступом 60">
            <a:extLst>
              <a:ext uri="{FF2B5EF4-FFF2-40B4-BE49-F238E27FC236}">
                <a16:creationId xmlns:a16="http://schemas.microsoft.com/office/drawing/2014/main" id="{6F64B919-1D73-52D6-ACDF-9FD2F1ADAEB9}"/>
              </a:ext>
            </a:extLst>
          </p:cNvPr>
          <p:cNvCxnSpPr>
            <a:cxnSpLocks/>
            <a:stCxn id="138" idx="2"/>
            <a:endCxn id="35" idx="0"/>
          </p:cNvCxnSpPr>
          <p:nvPr/>
        </p:nvCxnSpPr>
        <p:spPr>
          <a:xfrm rot="16200000" flipH="1">
            <a:off x="23472845" y="5422968"/>
            <a:ext cx="165627" cy="1730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9">
            <a:extLst>
              <a:ext uri="{FF2B5EF4-FFF2-40B4-BE49-F238E27FC236}">
                <a16:creationId xmlns:a16="http://schemas.microsoft.com/office/drawing/2014/main" id="{778E6B8A-E81F-3B10-CA43-86AE17AACCD0}"/>
              </a:ext>
            </a:extLst>
          </p:cNvPr>
          <p:cNvSpPr txBox="1">
            <a:spLocks/>
          </p:cNvSpPr>
          <p:nvPr/>
        </p:nvSpPr>
        <p:spPr>
          <a:xfrm>
            <a:off x="24110181" y="6986281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Марш на Францию</a:t>
            </a:r>
            <a:endParaRPr lang="de-CH" sz="400" dirty="0"/>
          </a:p>
        </p:txBody>
      </p:sp>
      <p:cxnSp>
        <p:nvCxnSpPr>
          <p:cNvPr id="148" name="Соединительная линия уступом 60">
            <a:extLst>
              <a:ext uri="{FF2B5EF4-FFF2-40B4-BE49-F238E27FC236}">
                <a16:creationId xmlns:a16="http://schemas.microsoft.com/office/drawing/2014/main" id="{1FE73FE5-E19C-AED7-1253-3326CF64EAAE}"/>
              </a:ext>
            </a:extLst>
          </p:cNvPr>
          <p:cNvCxnSpPr>
            <a:cxnSpLocks/>
            <a:stCxn id="35" idx="2"/>
            <a:endCxn id="139" idx="0"/>
          </p:cNvCxnSpPr>
          <p:nvPr/>
        </p:nvCxnSpPr>
        <p:spPr>
          <a:xfrm rot="5400000">
            <a:off x="24318212" y="6883442"/>
            <a:ext cx="200301" cy="5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Заголовок 9">
            <a:extLst>
              <a:ext uri="{FF2B5EF4-FFF2-40B4-BE49-F238E27FC236}">
                <a16:creationId xmlns:a16="http://schemas.microsoft.com/office/drawing/2014/main" id="{B48DBED4-6B74-921B-134D-99AC9C64D842}"/>
              </a:ext>
            </a:extLst>
          </p:cNvPr>
          <p:cNvSpPr txBox="1">
            <a:spLocks/>
          </p:cNvSpPr>
          <p:nvPr/>
        </p:nvSpPr>
        <p:spPr>
          <a:xfrm>
            <a:off x="19342873" y="697748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Перенять опыт Турецкого флота</a:t>
            </a:r>
            <a:endParaRPr lang="de-CH" sz="400" dirty="0"/>
          </a:p>
        </p:txBody>
      </p:sp>
      <p:cxnSp>
        <p:nvCxnSpPr>
          <p:cNvPr id="159" name="Соединительная линия уступом 60">
            <a:extLst>
              <a:ext uri="{FF2B5EF4-FFF2-40B4-BE49-F238E27FC236}">
                <a16:creationId xmlns:a16="http://schemas.microsoft.com/office/drawing/2014/main" id="{DA918DD1-5FD4-1AB3-1755-05649BE21380}"/>
              </a:ext>
            </a:extLst>
          </p:cNvPr>
          <p:cNvCxnSpPr>
            <a:cxnSpLocks/>
            <a:stCxn id="47" idx="2"/>
            <a:endCxn id="158" idx="0"/>
          </p:cNvCxnSpPr>
          <p:nvPr/>
        </p:nvCxnSpPr>
        <p:spPr>
          <a:xfrm rot="5400000">
            <a:off x="19564372" y="6890099"/>
            <a:ext cx="171377" cy="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Заголовок 9">
            <a:extLst>
              <a:ext uri="{FF2B5EF4-FFF2-40B4-BE49-F238E27FC236}">
                <a16:creationId xmlns:a16="http://schemas.microsoft.com/office/drawing/2014/main" id="{54C41B44-1674-08C9-7EDC-B2C6A85DF56F}"/>
              </a:ext>
            </a:extLst>
          </p:cNvPr>
          <p:cNvSpPr txBox="1">
            <a:spLocks/>
          </p:cNvSpPr>
          <p:nvPr/>
        </p:nvSpPr>
        <p:spPr>
          <a:xfrm>
            <a:off x="20044717" y="697768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Претензии на западную Сахару</a:t>
            </a:r>
            <a:endParaRPr lang="de-CH" sz="400" dirty="0"/>
          </a:p>
        </p:txBody>
      </p:sp>
      <p:cxnSp>
        <p:nvCxnSpPr>
          <p:cNvPr id="133" name="Соединительная линия уступом 60">
            <a:extLst>
              <a:ext uri="{FF2B5EF4-FFF2-40B4-BE49-F238E27FC236}">
                <a16:creationId xmlns:a16="http://schemas.microsoft.com/office/drawing/2014/main" id="{98884128-D062-410D-EC1A-B727779B6613}"/>
              </a:ext>
            </a:extLst>
          </p:cNvPr>
          <p:cNvCxnSpPr>
            <a:cxnSpLocks/>
            <a:stCxn id="127" idx="2"/>
            <a:endCxn id="178" idx="0"/>
          </p:cNvCxnSpPr>
          <p:nvPr/>
        </p:nvCxnSpPr>
        <p:spPr>
          <a:xfrm rot="5400000">
            <a:off x="20235063" y="7504121"/>
            <a:ext cx="226781" cy="3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F0886DB9-170F-7571-60F4-677DB52D8078}"/>
              </a:ext>
            </a:extLst>
          </p:cNvPr>
          <p:cNvSpPr/>
          <p:nvPr/>
        </p:nvSpPr>
        <p:spPr>
          <a:xfrm>
            <a:off x="18306512" y="5099887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Managem</a:t>
            </a:r>
            <a:r>
              <a:rPr lang="en-US" sz="400" dirty="0"/>
              <a:t> Group</a:t>
            </a:r>
            <a:endParaRPr lang="de-CH" sz="400" dirty="0"/>
          </a:p>
        </p:txBody>
      </p:sp>
      <p:cxnSp>
        <p:nvCxnSpPr>
          <p:cNvPr id="45" name="Соединительная линия уступом 60">
            <a:extLst>
              <a:ext uri="{FF2B5EF4-FFF2-40B4-BE49-F238E27FC236}">
                <a16:creationId xmlns:a16="http://schemas.microsoft.com/office/drawing/2014/main" id="{3FB57464-52ED-2729-FB32-1A50107DE3E9}"/>
              </a:ext>
            </a:extLst>
          </p:cNvPr>
          <p:cNvCxnSpPr>
            <a:cxnSpLocks/>
            <a:stCxn id="768" idx="2"/>
            <a:endCxn id="44" idx="0"/>
          </p:cNvCxnSpPr>
          <p:nvPr/>
        </p:nvCxnSpPr>
        <p:spPr>
          <a:xfrm rot="16200000" flipH="1">
            <a:off x="18563286" y="5051168"/>
            <a:ext cx="95162" cy="2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A330CDE9-A236-3E21-629F-7F1706B47BDF}"/>
              </a:ext>
            </a:extLst>
          </p:cNvPr>
          <p:cNvSpPr/>
          <p:nvPr/>
        </p:nvSpPr>
        <p:spPr>
          <a:xfrm>
            <a:off x="18309414" y="5607176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Omnium Nord-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Africain</a:t>
            </a:r>
            <a:r>
              <a:rPr lang="en-US" sz="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Group</a:t>
            </a:r>
            <a:endParaRPr lang="de-CH" sz="100" dirty="0">
              <a:solidFill>
                <a:schemeClr val="bg1"/>
              </a:solidFill>
            </a:endParaRPr>
          </a:p>
        </p:txBody>
      </p:sp>
      <p:cxnSp>
        <p:nvCxnSpPr>
          <p:cNvPr id="156" name="Соединительная линия уступом 60">
            <a:extLst>
              <a:ext uri="{FF2B5EF4-FFF2-40B4-BE49-F238E27FC236}">
                <a16:creationId xmlns:a16="http://schemas.microsoft.com/office/drawing/2014/main" id="{A114796F-82D2-CEDB-0F7C-9891B9636CAA}"/>
              </a:ext>
            </a:extLst>
          </p:cNvPr>
          <p:cNvCxnSpPr>
            <a:cxnSpLocks/>
            <a:stCxn id="44" idx="2"/>
            <a:endCxn id="140" idx="0"/>
          </p:cNvCxnSpPr>
          <p:nvPr/>
        </p:nvCxnSpPr>
        <p:spPr>
          <a:xfrm rot="16200000" flipH="1">
            <a:off x="18567215" y="5559483"/>
            <a:ext cx="92483" cy="2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DE8B3F47-65AA-BE2B-AAC7-A55220CE5F19}"/>
              </a:ext>
            </a:extLst>
          </p:cNvPr>
          <p:cNvSpPr/>
          <p:nvPr/>
        </p:nvSpPr>
        <p:spPr>
          <a:xfrm>
            <a:off x="16721253" y="4595952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b="0" i="0" dirty="0">
                <a:solidFill>
                  <a:schemeClr val="bg1"/>
                </a:solidFill>
                <a:effectLst/>
                <a:latin typeface="Linux Libertine"/>
              </a:rPr>
              <a:t>Compagnie de Transports au Maroc</a:t>
            </a:r>
          </a:p>
        </p:txBody>
      </p:sp>
      <p:cxnSp>
        <p:nvCxnSpPr>
          <p:cNvPr id="170" name="Соединительная линия уступом 60">
            <a:extLst>
              <a:ext uri="{FF2B5EF4-FFF2-40B4-BE49-F238E27FC236}">
                <a16:creationId xmlns:a16="http://schemas.microsoft.com/office/drawing/2014/main" id="{7C4A35B9-C777-E6A4-D365-424D76D23281}"/>
              </a:ext>
            </a:extLst>
          </p:cNvPr>
          <p:cNvCxnSpPr>
            <a:cxnSpLocks/>
            <a:stCxn id="504" idx="2"/>
            <a:endCxn id="169" idx="0"/>
          </p:cNvCxnSpPr>
          <p:nvPr/>
        </p:nvCxnSpPr>
        <p:spPr>
          <a:xfrm rot="5400000">
            <a:off x="17043823" y="4250379"/>
            <a:ext cx="328496" cy="362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4EA23AC-B1CA-05C2-C23F-941BCE5B2055}"/>
              </a:ext>
            </a:extLst>
          </p:cNvPr>
          <p:cNvSpPr/>
          <p:nvPr/>
        </p:nvSpPr>
        <p:spPr>
          <a:xfrm>
            <a:off x="28192310" y="163833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Заложить </a:t>
            </a:r>
            <a:r>
              <a:rPr lang="ru-RU" sz="400" b="0" i="0" dirty="0">
                <a:solidFill>
                  <a:schemeClr val="bg1"/>
                </a:solidFill>
                <a:effectLst/>
                <a:latin typeface="Linux Libertine"/>
              </a:rPr>
              <a:t>Королевские военно-воздушные силы Марокко</a:t>
            </a:r>
          </a:p>
          <a:p>
            <a:pPr algn="ctr"/>
            <a:endParaRPr lang="de-CH" sz="40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86AEDAC-BBA4-3893-D7AD-36AACD24E7DA}"/>
              </a:ext>
            </a:extLst>
          </p:cNvPr>
          <p:cNvSpPr/>
          <p:nvPr/>
        </p:nvSpPr>
        <p:spPr>
          <a:xfrm>
            <a:off x="28192310" y="223006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Основать институт исследования воздуха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E0773BA1-3123-121B-1544-78C1F8A62E29}"/>
              </a:ext>
            </a:extLst>
          </p:cNvPr>
          <p:cNvSpPr/>
          <p:nvPr/>
        </p:nvSpPr>
        <p:spPr>
          <a:xfrm>
            <a:off x="18370423" y="801321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Открыть Н.И.И.Х.У.Я.</a:t>
            </a:r>
            <a:endParaRPr lang="de-CH" sz="400" dirty="0"/>
          </a:p>
        </p:txBody>
      </p:sp>
      <p:cxnSp>
        <p:nvCxnSpPr>
          <p:cNvPr id="151" name="Соединительная линия уступом 60">
            <a:extLst>
              <a:ext uri="{FF2B5EF4-FFF2-40B4-BE49-F238E27FC236}">
                <a16:creationId xmlns:a16="http://schemas.microsoft.com/office/drawing/2014/main" id="{1399A2E9-5752-5B5C-2121-20C8B780BC18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 rot="5400000">
            <a:off x="18586389" y="7921447"/>
            <a:ext cx="181295" cy="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60">
            <a:extLst>
              <a:ext uri="{FF2B5EF4-FFF2-40B4-BE49-F238E27FC236}">
                <a16:creationId xmlns:a16="http://schemas.microsoft.com/office/drawing/2014/main" id="{4A59CC14-4586-F6BA-BD00-7760B8CE694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28409339" y="2141601"/>
            <a:ext cx="17692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77E5E1B0-8E46-52F3-8218-91222F1D154F}"/>
              </a:ext>
            </a:extLst>
          </p:cNvPr>
          <p:cNvSpPr/>
          <p:nvPr/>
        </p:nvSpPr>
        <p:spPr>
          <a:xfrm>
            <a:off x="26866117" y="2808955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Изучить Французские самолеты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175" name="Соединительная линия уступом 60">
            <a:extLst>
              <a:ext uri="{FF2B5EF4-FFF2-40B4-BE49-F238E27FC236}">
                <a16:creationId xmlns:a16="http://schemas.microsoft.com/office/drawing/2014/main" id="{31F12F98-D55C-620C-DEAE-14C5A4DB50C3}"/>
              </a:ext>
            </a:extLst>
          </p:cNvPr>
          <p:cNvCxnSpPr>
            <a:cxnSpLocks/>
            <a:stCxn id="52" idx="2"/>
            <a:endCxn id="174" idx="0"/>
          </p:cNvCxnSpPr>
          <p:nvPr/>
        </p:nvCxnSpPr>
        <p:spPr>
          <a:xfrm rot="5400000">
            <a:off x="27752665" y="2063817"/>
            <a:ext cx="164084" cy="1326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4B68DC2-1DD7-0465-7D7F-1F1DC45417E5}"/>
              </a:ext>
            </a:extLst>
          </p:cNvPr>
          <p:cNvSpPr/>
          <p:nvPr/>
        </p:nvSpPr>
        <p:spPr>
          <a:xfrm>
            <a:off x="27715504" y="2817560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Пригласить Американских советников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8C9A48F4-C57B-5F8F-9795-A52CE511E0B1}"/>
              </a:ext>
            </a:extLst>
          </p:cNvPr>
          <p:cNvSpPr/>
          <p:nvPr/>
        </p:nvSpPr>
        <p:spPr>
          <a:xfrm>
            <a:off x="28669117" y="2821799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Пригласить Советских инженеров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191" name="Соединительная линия уступом 60">
            <a:extLst>
              <a:ext uri="{FF2B5EF4-FFF2-40B4-BE49-F238E27FC236}">
                <a16:creationId xmlns:a16="http://schemas.microsoft.com/office/drawing/2014/main" id="{C4D165C7-8929-85B6-0D4E-552CB70C68E8}"/>
              </a:ext>
            </a:extLst>
          </p:cNvPr>
          <p:cNvCxnSpPr>
            <a:cxnSpLocks/>
            <a:stCxn id="52" idx="2"/>
            <a:endCxn id="182" idx="0"/>
          </p:cNvCxnSpPr>
          <p:nvPr/>
        </p:nvCxnSpPr>
        <p:spPr>
          <a:xfrm rot="16200000" flipH="1">
            <a:off x="28647742" y="2494931"/>
            <a:ext cx="176928" cy="476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60">
            <a:extLst>
              <a:ext uri="{FF2B5EF4-FFF2-40B4-BE49-F238E27FC236}">
                <a16:creationId xmlns:a16="http://schemas.microsoft.com/office/drawing/2014/main" id="{AE79C299-EA4F-01AA-9476-5D2E0AA9BA70}"/>
              </a:ext>
            </a:extLst>
          </p:cNvPr>
          <p:cNvCxnSpPr>
            <a:cxnSpLocks/>
            <a:stCxn id="52" idx="2"/>
            <a:endCxn id="181" idx="0"/>
          </p:cNvCxnSpPr>
          <p:nvPr/>
        </p:nvCxnSpPr>
        <p:spPr>
          <a:xfrm rot="5400000">
            <a:off x="28173056" y="2492812"/>
            <a:ext cx="172689" cy="47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5ADD5990-E89A-596B-2E1A-7621D6E42995}"/>
              </a:ext>
            </a:extLst>
          </p:cNvPr>
          <p:cNvCxnSpPr>
            <a:cxnSpLocks/>
            <a:stCxn id="182" idx="1"/>
            <a:endCxn id="181" idx="3"/>
          </p:cNvCxnSpPr>
          <p:nvPr/>
        </p:nvCxnSpPr>
        <p:spPr>
          <a:xfrm flipH="1" flipV="1">
            <a:off x="28326489" y="3031938"/>
            <a:ext cx="342628" cy="42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E2113CF7-C815-DA7C-CF30-7D6108FA4BD2}"/>
              </a:ext>
            </a:extLst>
          </p:cNvPr>
          <p:cNvSpPr/>
          <p:nvPr/>
        </p:nvSpPr>
        <p:spPr>
          <a:xfrm>
            <a:off x="28167837" y="3410774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Перенять опыт знаменитых лётчиков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251" name="Соединительная линия уступом 60">
            <a:extLst>
              <a:ext uri="{FF2B5EF4-FFF2-40B4-BE49-F238E27FC236}">
                <a16:creationId xmlns:a16="http://schemas.microsoft.com/office/drawing/2014/main" id="{FAD86F17-14F9-F56A-E7DB-1DD7F106852E}"/>
              </a:ext>
            </a:extLst>
          </p:cNvPr>
          <p:cNvCxnSpPr>
            <a:cxnSpLocks/>
            <a:stCxn id="181" idx="2"/>
            <a:endCxn id="246" idx="0"/>
          </p:cNvCxnSpPr>
          <p:nvPr/>
        </p:nvCxnSpPr>
        <p:spPr>
          <a:xfrm rot="16200000" flipH="1">
            <a:off x="28164934" y="3102377"/>
            <a:ext cx="164459" cy="45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C19D358F-FE71-25DE-D050-E2334A8190C1}"/>
              </a:ext>
            </a:extLst>
          </p:cNvPr>
          <p:cNvSpPr/>
          <p:nvPr/>
        </p:nvSpPr>
        <p:spPr>
          <a:xfrm>
            <a:off x="26866117" y="3406769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Изучить опыт Французов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273" name="Соединительная линия уступом 60">
            <a:extLst>
              <a:ext uri="{FF2B5EF4-FFF2-40B4-BE49-F238E27FC236}">
                <a16:creationId xmlns:a16="http://schemas.microsoft.com/office/drawing/2014/main" id="{FA34B977-EB02-891D-ECBB-8A79EC59A9CF}"/>
              </a:ext>
            </a:extLst>
          </p:cNvPr>
          <p:cNvCxnSpPr>
            <a:cxnSpLocks/>
            <a:stCxn id="182" idx="2"/>
            <a:endCxn id="246" idx="0"/>
          </p:cNvCxnSpPr>
          <p:nvPr/>
        </p:nvCxnSpPr>
        <p:spPr>
          <a:xfrm rot="5400000">
            <a:off x="28643860" y="3080024"/>
            <a:ext cx="160220" cy="501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Соединительная линия уступом 60">
            <a:extLst>
              <a:ext uri="{FF2B5EF4-FFF2-40B4-BE49-F238E27FC236}">
                <a16:creationId xmlns:a16="http://schemas.microsoft.com/office/drawing/2014/main" id="{BB65EE0D-C348-9C45-FF71-8DBADB0C547E}"/>
              </a:ext>
            </a:extLst>
          </p:cNvPr>
          <p:cNvCxnSpPr>
            <a:cxnSpLocks/>
            <a:stCxn id="174" idx="2"/>
            <a:endCxn id="268" idx="0"/>
          </p:cNvCxnSpPr>
          <p:nvPr/>
        </p:nvCxnSpPr>
        <p:spPr>
          <a:xfrm rot="5400000">
            <a:off x="27087081" y="3322239"/>
            <a:ext cx="16905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DCE2A770-E04D-6C65-5CEB-A27ADAA757AD}"/>
              </a:ext>
            </a:extLst>
          </p:cNvPr>
          <p:cNvSpPr/>
          <p:nvPr/>
        </p:nvSpPr>
        <p:spPr>
          <a:xfrm>
            <a:off x="27516975" y="4012591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Открыть первую школу авиации Марокко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316" name="Соединительная линия уступом 60">
            <a:extLst>
              <a:ext uri="{FF2B5EF4-FFF2-40B4-BE49-F238E27FC236}">
                <a16:creationId xmlns:a16="http://schemas.microsoft.com/office/drawing/2014/main" id="{51919EE1-238F-4738-28CD-78ED747989B4}"/>
              </a:ext>
            </a:extLst>
          </p:cNvPr>
          <p:cNvCxnSpPr>
            <a:cxnSpLocks/>
            <a:stCxn id="268" idx="2"/>
            <a:endCxn id="283" idx="0"/>
          </p:cNvCxnSpPr>
          <p:nvPr/>
        </p:nvCxnSpPr>
        <p:spPr>
          <a:xfrm rot="16200000" flipH="1">
            <a:off x="27408506" y="3598628"/>
            <a:ext cx="177067" cy="650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60">
            <a:extLst>
              <a:ext uri="{FF2B5EF4-FFF2-40B4-BE49-F238E27FC236}">
                <a16:creationId xmlns:a16="http://schemas.microsoft.com/office/drawing/2014/main" id="{1E5EC314-FB13-31A0-6CCF-A9EF60610D7C}"/>
              </a:ext>
            </a:extLst>
          </p:cNvPr>
          <p:cNvCxnSpPr>
            <a:cxnSpLocks/>
            <a:stCxn id="246" idx="2"/>
            <a:endCxn id="283" idx="0"/>
          </p:cNvCxnSpPr>
          <p:nvPr/>
        </p:nvCxnSpPr>
        <p:spPr>
          <a:xfrm rot="5400000">
            <a:off x="28061368" y="3600629"/>
            <a:ext cx="173062" cy="650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667A5329-460E-5707-D084-6F15429CEBFA}"/>
              </a:ext>
            </a:extLst>
          </p:cNvPr>
          <p:cNvSpPr/>
          <p:nvPr/>
        </p:nvSpPr>
        <p:spPr>
          <a:xfrm>
            <a:off x="26866117" y="4694733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Ставка на истребители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F44BCED1-0C38-EE32-4BD7-D57BE86CCE94}"/>
              </a:ext>
            </a:extLst>
          </p:cNvPr>
          <p:cNvSpPr/>
          <p:nvPr/>
        </p:nvSpPr>
        <p:spPr>
          <a:xfrm>
            <a:off x="27516974" y="4694733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Ставка на штурмовики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625950E-DDFF-70DA-7FAC-88250C05DA8A}"/>
              </a:ext>
            </a:extLst>
          </p:cNvPr>
          <p:cNvSpPr/>
          <p:nvPr/>
        </p:nvSpPr>
        <p:spPr>
          <a:xfrm>
            <a:off x="28167837" y="4694457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Ставка на бомбардировщики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351" name="Соединительная линия уступом 60">
            <a:extLst>
              <a:ext uri="{FF2B5EF4-FFF2-40B4-BE49-F238E27FC236}">
                <a16:creationId xmlns:a16="http://schemas.microsoft.com/office/drawing/2014/main" id="{77C4E154-01DE-D80E-3CC8-96DFB6DE2EE2}"/>
              </a:ext>
            </a:extLst>
          </p:cNvPr>
          <p:cNvCxnSpPr>
            <a:cxnSpLocks/>
            <a:stCxn id="283" idx="2"/>
            <a:endCxn id="338" idx="0"/>
          </p:cNvCxnSpPr>
          <p:nvPr/>
        </p:nvCxnSpPr>
        <p:spPr>
          <a:xfrm rot="5400000">
            <a:off x="27370346" y="4242610"/>
            <a:ext cx="253387" cy="650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60">
            <a:extLst>
              <a:ext uri="{FF2B5EF4-FFF2-40B4-BE49-F238E27FC236}">
                <a16:creationId xmlns:a16="http://schemas.microsoft.com/office/drawing/2014/main" id="{5E51154A-EDFF-32E3-A9D2-928612B07B36}"/>
              </a:ext>
            </a:extLst>
          </p:cNvPr>
          <p:cNvCxnSpPr>
            <a:cxnSpLocks/>
            <a:stCxn id="283" idx="2"/>
            <a:endCxn id="347" idx="0"/>
          </p:cNvCxnSpPr>
          <p:nvPr/>
        </p:nvCxnSpPr>
        <p:spPr>
          <a:xfrm rot="5400000">
            <a:off x="27695775" y="4568039"/>
            <a:ext cx="2533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60">
            <a:extLst>
              <a:ext uri="{FF2B5EF4-FFF2-40B4-BE49-F238E27FC236}">
                <a16:creationId xmlns:a16="http://schemas.microsoft.com/office/drawing/2014/main" id="{793CED04-285D-86A9-8D01-2426A51358B6}"/>
              </a:ext>
            </a:extLst>
          </p:cNvPr>
          <p:cNvCxnSpPr>
            <a:cxnSpLocks/>
            <a:stCxn id="283" idx="2"/>
            <a:endCxn id="349" idx="0"/>
          </p:cNvCxnSpPr>
          <p:nvPr/>
        </p:nvCxnSpPr>
        <p:spPr>
          <a:xfrm rot="16200000" flipH="1">
            <a:off x="28021344" y="4242470"/>
            <a:ext cx="253111" cy="650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59">
            <a:extLst>
              <a:ext uri="{FF2B5EF4-FFF2-40B4-BE49-F238E27FC236}">
                <a16:creationId xmlns:a16="http://schemas.microsoft.com/office/drawing/2014/main" id="{03BEE265-118C-28BD-BFCE-782DF1CD3EA5}"/>
              </a:ext>
            </a:extLst>
          </p:cNvPr>
          <p:cNvCxnSpPr>
            <a:cxnSpLocks/>
            <a:stCxn id="338" idx="2"/>
            <a:endCxn id="386" idx="0"/>
          </p:cNvCxnSpPr>
          <p:nvPr/>
        </p:nvCxnSpPr>
        <p:spPr>
          <a:xfrm rot="16200000" flipH="1">
            <a:off x="27404270" y="4890827"/>
            <a:ext cx="185536" cy="65085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B939A968-1797-7405-9285-2B22615DFC9B}"/>
              </a:ext>
            </a:extLst>
          </p:cNvPr>
          <p:cNvSpPr/>
          <p:nvPr/>
        </p:nvSpPr>
        <p:spPr>
          <a:xfrm>
            <a:off x="27516974" y="5309024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Закупка самолётов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390" name="Соединительная линия уступом 159">
            <a:extLst>
              <a:ext uri="{FF2B5EF4-FFF2-40B4-BE49-F238E27FC236}">
                <a16:creationId xmlns:a16="http://schemas.microsoft.com/office/drawing/2014/main" id="{05F458E1-CC9A-BDC6-682F-D4B1DB86B126}"/>
              </a:ext>
            </a:extLst>
          </p:cNvPr>
          <p:cNvCxnSpPr>
            <a:cxnSpLocks/>
            <a:stCxn id="347" idx="2"/>
            <a:endCxn id="386" idx="0"/>
          </p:cNvCxnSpPr>
          <p:nvPr/>
        </p:nvCxnSpPr>
        <p:spPr>
          <a:xfrm rot="5400000">
            <a:off x="27729699" y="5216256"/>
            <a:ext cx="185536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59">
            <a:extLst>
              <a:ext uri="{FF2B5EF4-FFF2-40B4-BE49-F238E27FC236}">
                <a16:creationId xmlns:a16="http://schemas.microsoft.com/office/drawing/2014/main" id="{9989C49D-67EA-FB2F-5364-1928FFD90710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8054993" y="4890687"/>
            <a:ext cx="185812" cy="65086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единительная линия 401">
            <a:extLst>
              <a:ext uri="{FF2B5EF4-FFF2-40B4-BE49-F238E27FC236}">
                <a16:creationId xmlns:a16="http://schemas.microsoft.com/office/drawing/2014/main" id="{6FA58D94-B16B-1D90-C44E-058E07715C82}"/>
              </a:ext>
            </a:extLst>
          </p:cNvPr>
          <p:cNvCxnSpPr>
            <a:cxnSpLocks/>
            <a:stCxn id="347" idx="1"/>
            <a:endCxn id="338" idx="3"/>
          </p:cNvCxnSpPr>
          <p:nvPr/>
        </p:nvCxnSpPr>
        <p:spPr>
          <a:xfrm flipH="1">
            <a:off x="27477102" y="4909111"/>
            <a:ext cx="398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единительная линия 407">
            <a:extLst>
              <a:ext uri="{FF2B5EF4-FFF2-40B4-BE49-F238E27FC236}">
                <a16:creationId xmlns:a16="http://schemas.microsoft.com/office/drawing/2014/main" id="{BC43802E-4BB9-9684-29EB-936E7D8B1D7A}"/>
              </a:ext>
            </a:extLst>
          </p:cNvPr>
          <p:cNvCxnSpPr>
            <a:cxnSpLocks/>
            <a:stCxn id="347" idx="3"/>
            <a:endCxn id="349" idx="1"/>
          </p:cNvCxnSpPr>
          <p:nvPr/>
        </p:nvCxnSpPr>
        <p:spPr>
          <a:xfrm flipV="1">
            <a:off x="28127959" y="4908835"/>
            <a:ext cx="39878" cy="2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D6CED01-5D0D-FE16-2FB5-8F83AB11965E}"/>
              </a:ext>
            </a:extLst>
          </p:cNvPr>
          <p:cNvSpPr/>
          <p:nvPr/>
        </p:nvSpPr>
        <p:spPr>
          <a:xfrm>
            <a:off x="29849528" y="2808954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Исследование ПВО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418" name="Соединительная линия уступом 60">
            <a:extLst>
              <a:ext uri="{FF2B5EF4-FFF2-40B4-BE49-F238E27FC236}">
                <a16:creationId xmlns:a16="http://schemas.microsoft.com/office/drawing/2014/main" id="{4F6FC0C9-04AD-8B7A-71C1-4FE9D6EAB1AE}"/>
              </a:ext>
            </a:extLst>
          </p:cNvPr>
          <p:cNvCxnSpPr>
            <a:cxnSpLocks/>
            <a:stCxn id="52" idx="2"/>
            <a:endCxn id="416" idx="0"/>
          </p:cNvCxnSpPr>
          <p:nvPr/>
        </p:nvCxnSpPr>
        <p:spPr>
          <a:xfrm rot="16200000" flipH="1">
            <a:off x="29244371" y="1898303"/>
            <a:ext cx="164083" cy="1657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9CFA1C2-4CDC-668B-E892-CFEB6F3B8BD3}"/>
              </a:ext>
            </a:extLst>
          </p:cNvPr>
          <p:cNvSpPr/>
          <p:nvPr/>
        </p:nvSpPr>
        <p:spPr>
          <a:xfrm>
            <a:off x="29505782" y="3413119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Мощное ПВО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70E313F4-5512-6711-13B0-87C87FB3F9AF}"/>
              </a:ext>
            </a:extLst>
          </p:cNvPr>
          <p:cNvSpPr/>
          <p:nvPr/>
        </p:nvSpPr>
        <p:spPr>
          <a:xfrm>
            <a:off x="30192867" y="3413118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Мобильное ПВО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166" name="Соединительная линия уступом 60">
            <a:extLst>
              <a:ext uri="{FF2B5EF4-FFF2-40B4-BE49-F238E27FC236}">
                <a16:creationId xmlns:a16="http://schemas.microsoft.com/office/drawing/2014/main" id="{605DF9C5-47FA-697E-BD39-D45B73A97B3B}"/>
              </a:ext>
            </a:extLst>
          </p:cNvPr>
          <p:cNvCxnSpPr>
            <a:cxnSpLocks/>
            <a:stCxn id="416" idx="2"/>
            <a:endCxn id="161" idx="0"/>
          </p:cNvCxnSpPr>
          <p:nvPr/>
        </p:nvCxnSpPr>
        <p:spPr>
          <a:xfrm rot="5400000">
            <a:off x="29895443" y="3153541"/>
            <a:ext cx="175410" cy="343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60">
            <a:extLst>
              <a:ext uri="{FF2B5EF4-FFF2-40B4-BE49-F238E27FC236}">
                <a16:creationId xmlns:a16="http://schemas.microsoft.com/office/drawing/2014/main" id="{87BF1B1F-66A0-2B8B-8A55-1C991834E167}"/>
              </a:ext>
            </a:extLst>
          </p:cNvPr>
          <p:cNvCxnSpPr>
            <a:cxnSpLocks/>
            <a:stCxn id="416" idx="2"/>
            <a:endCxn id="162" idx="0"/>
          </p:cNvCxnSpPr>
          <p:nvPr/>
        </p:nvCxnSpPr>
        <p:spPr>
          <a:xfrm rot="16200000" flipH="1">
            <a:off x="30238986" y="3153743"/>
            <a:ext cx="175409" cy="343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CE21ED23-2167-2850-D280-E7623CFC77C4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 flipV="1">
            <a:off x="30116767" y="3627496"/>
            <a:ext cx="76100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6AD27756-7141-54D8-369A-894137204570}"/>
              </a:ext>
            </a:extLst>
          </p:cNvPr>
          <p:cNvSpPr/>
          <p:nvPr/>
        </p:nvSpPr>
        <p:spPr>
          <a:xfrm>
            <a:off x="26866115" y="4010102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Наша доктрина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285" name="Соединительная линия уступом 60">
            <a:extLst>
              <a:ext uri="{FF2B5EF4-FFF2-40B4-BE49-F238E27FC236}">
                <a16:creationId xmlns:a16="http://schemas.microsoft.com/office/drawing/2014/main" id="{C7D877A1-7BCD-995B-A3EC-DDD3A5DE4299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5400000">
            <a:off x="27084320" y="3922812"/>
            <a:ext cx="17457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87E60D6A-B300-340D-4B53-9A6A442F691A}"/>
              </a:ext>
            </a:extLst>
          </p:cNvPr>
          <p:cNvSpPr/>
          <p:nvPr/>
        </p:nvSpPr>
        <p:spPr>
          <a:xfrm>
            <a:off x="28818698" y="4687648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Усиленная подготовка летчиков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295" name="Соединительная линия уступом 60">
            <a:extLst>
              <a:ext uri="{FF2B5EF4-FFF2-40B4-BE49-F238E27FC236}">
                <a16:creationId xmlns:a16="http://schemas.microsoft.com/office/drawing/2014/main" id="{8FF3EA30-751A-5034-11F9-7E47A0325C6D}"/>
              </a:ext>
            </a:extLst>
          </p:cNvPr>
          <p:cNvCxnSpPr>
            <a:cxnSpLocks/>
            <a:stCxn id="283" idx="2"/>
            <a:endCxn id="294" idx="0"/>
          </p:cNvCxnSpPr>
          <p:nvPr/>
        </p:nvCxnSpPr>
        <p:spPr>
          <a:xfrm rot="16200000" flipH="1">
            <a:off x="28350178" y="3913635"/>
            <a:ext cx="246302" cy="1301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52C9DD79-183E-4823-E1A8-9E69C423E7E8}"/>
              </a:ext>
            </a:extLst>
          </p:cNvPr>
          <p:cNvSpPr/>
          <p:nvPr/>
        </p:nvSpPr>
        <p:spPr>
          <a:xfrm>
            <a:off x="28819639" y="5305194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Закалка лётчиков в Сахаре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318" name="Соединительная линия уступом 60">
            <a:extLst>
              <a:ext uri="{FF2B5EF4-FFF2-40B4-BE49-F238E27FC236}">
                <a16:creationId xmlns:a16="http://schemas.microsoft.com/office/drawing/2014/main" id="{B79DEA06-43BA-70A1-B721-77AADEDB0F9F}"/>
              </a:ext>
            </a:extLst>
          </p:cNvPr>
          <p:cNvCxnSpPr>
            <a:cxnSpLocks/>
            <a:stCxn id="294" idx="2"/>
            <a:endCxn id="317" idx="0"/>
          </p:cNvCxnSpPr>
          <p:nvPr/>
        </p:nvCxnSpPr>
        <p:spPr>
          <a:xfrm rot="16200000" flipH="1">
            <a:off x="29030266" y="5210327"/>
            <a:ext cx="188791" cy="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82E27AD9-EB77-44CB-3A35-224FABED4369}"/>
              </a:ext>
            </a:extLst>
          </p:cNvPr>
          <p:cNvSpPr/>
          <p:nvPr/>
        </p:nvSpPr>
        <p:spPr>
          <a:xfrm>
            <a:off x="29849324" y="4000992"/>
            <a:ext cx="610985" cy="42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Заложить систему воздушной обороны Магриба</a:t>
            </a:r>
            <a:endParaRPr lang="ru-RU" sz="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cxnSp>
        <p:nvCxnSpPr>
          <p:cNvPr id="223" name="Соединительная линия уступом 159">
            <a:extLst>
              <a:ext uri="{FF2B5EF4-FFF2-40B4-BE49-F238E27FC236}">
                <a16:creationId xmlns:a16="http://schemas.microsoft.com/office/drawing/2014/main" id="{D6830E87-966B-F58D-07EF-77D59D6A921F}"/>
              </a:ext>
            </a:extLst>
          </p:cNvPr>
          <p:cNvCxnSpPr>
            <a:cxnSpLocks/>
            <a:stCxn id="162" idx="2"/>
            <a:endCxn id="168" idx="0"/>
          </p:cNvCxnSpPr>
          <p:nvPr/>
        </p:nvCxnSpPr>
        <p:spPr>
          <a:xfrm rot="5400000">
            <a:off x="30247030" y="3749661"/>
            <a:ext cx="159119" cy="34354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159">
            <a:extLst>
              <a:ext uri="{FF2B5EF4-FFF2-40B4-BE49-F238E27FC236}">
                <a16:creationId xmlns:a16="http://schemas.microsoft.com/office/drawing/2014/main" id="{E4A542B5-57BB-FE0F-C2E7-6814AF704588}"/>
              </a:ext>
            </a:extLst>
          </p:cNvPr>
          <p:cNvCxnSpPr>
            <a:cxnSpLocks/>
            <a:stCxn id="161" idx="2"/>
            <a:endCxn id="168" idx="0"/>
          </p:cNvCxnSpPr>
          <p:nvPr/>
        </p:nvCxnSpPr>
        <p:spPr>
          <a:xfrm rot="16200000" flipH="1">
            <a:off x="29903487" y="3749662"/>
            <a:ext cx="159118" cy="343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DAD8DB34-A2FB-B80A-877E-A0CC8C4804C1}"/>
              </a:ext>
            </a:extLst>
          </p:cNvPr>
          <p:cNvSpPr/>
          <p:nvPr/>
        </p:nvSpPr>
        <p:spPr>
          <a:xfrm>
            <a:off x="12756417" y="619938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Воспитать новое общество</a:t>
            </a:r>
            <a:endParaRPr lang="de-CH" sz="400" dirty="0"/>
          </a:p>
        </p:txBody>
      </p:sp>
      <p:cxnSp>
        <p:nvCxnSpPr>
          <p:cNvPr id="333" name="Соединительная линия уступом 60">
            <a:extLst>
              <a:ext uri="{FF2B5EF4-FFF2-40B4-BE49-F238E27FC236}">
                <a16:creationId xmlns:a16="http://schemas.microsoft.com/office/drawing/2014/main" id="{A1E8E4C4-472C-EAA6-0E9E-BE99CDAD2358}"/>
              </a:ext>
            </a:extLst>
          </p:cNvPr>
          <p:cNvCxnSpPr>
            <a:cxnSpLocks/>
            <a:stCxn id="216" idx="2"/>
            <a:endCxn id="800" idx="0"/>
          </p:cNvCxnSpPr>
          <p:nvPr/>
        </p:nvCxnSpPr>
        <p:spPr>
          <a:xfrm rot="5400000">
            <a:off x="12044206" y="5110419"/>
            <a:ext cx="160502" cy="826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60">
            <a:extLst>
              <a:ext uri="{FF2B5EF4-FFF2-40B4-BE49-F238E27FC236}">
                <a16:creationId xmlns:a16="http://schemas.microsoft.com/office/drawing/2014/main" id="{74C1E312-F067-4C63-72E7-833949670AD1}"/>
              </a:ext>
            </a:extLst>
          </p:cNvPr>
          <p:cNvCxnSpPr>
            <a:cxnSpLocks/>
            <a:stCxn id="241" idx="2"/>
            <a:endCxn id="345" idx="0"/>
          </p:cNvCxnSpPr>
          <p:nvPr/>
        </p:nvCxnSpPr>
        <p:spPr>
          <a:xfrm rot="16200000" flipH="1">
            <a:off x="12147041" y="5047840"/>
            <a:ext cx="195597" cy="949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F87759E2-7D7B-FFA0-2058-8E14E9CBDD68}"/>
              </a:ext>
            </a:extLst>
          </p:cNvPr>
          <p:cNvSpPr/>
          <p:nvPr/>
        </p:nvSpPr>
        <p:spPr>
          <a:xfrm>
            <a:off x="11402297" y="6207672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Создание новых рабочих мест</a:t>
            </a:r>
            <a:endParaRPr lang="de-CH" sz="400" dirty="0"/>
          </a:p>
        </p:txBody>
      </p:sp>
      <p:cxnSp>
        <p:nvCxnSpPr>
          <p:cNvPr id="387" name="Соединительная линия уступом 60">
            <a:extLst>
              <a:ext uri="{FF2B5EF4-FFF2-40B4-BE49-F238E27FC236}">
                <a16:creationId xmlns:a16="http://schemas.microsoft.com/office/drawing/2014/main" id="{5E84C819-6D68-79F4-2BC8-CA99DB3ADED9}"/>
              </a:ext>
            </a:extLst>
          </p:cNvPr>
          <p:cNvCxnSpPr>
            <a:cxnSpLocks/>
            <a:stCxn id="800" idx="2"/>
            <a:endCxn id="382" idx="0"/>
          </p:cNvCxnSpPr>
          <p:nvPr/>
        </p:nvCxnSpPr>
        <p:spPr>
          <a:xfrm rot="5400000">
            <a:off x="11615026" y="6111303"/>
            <a:ext cx="189133" cy="3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125C0FE0-3DB4-A54A-63D3-5E984F9691C8}"/>
              </a:ext>
            </a:extLst>
          </p:cNvPr>
          <p:cNvSpPr/>
          <p:nvPr/>
        </p:nvSpPr>
        <p:spPr>
          <a:xfrm>
            <a:off x="11431118" y="682410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Первый трёхлетний план Марокко</a:t>
            </a:r>
            <a:endParaRPr lang="de-CH" sz="400" dirty="0"/>
          </a:p>
        </p:txBody>
      </p:sp>
      <p:cxnSp>
        <p:nvCxnSpPr>
          <p:cNvPr id="436" name="Соединительная линия уступом 60">
            <a:extLst>
              <a:ext uri="{FF2B5EF4-FFF2-40B4-BE49-F238E27FC236}">
                <a16:creationId xmlns:a16="http://schemas.microsoft.com/office/drawing/2014/main" id="{2345FDD2-0D1D-2061-DD46-B636E81AED81}"/>
              </a:ext>
            </a:extLst>
          </p:cNvPr>
          <p:cNvCxnSpPr>
            <a:cxnSpLocks/>
            <a:stCxn id="382" idx="2"/>
            <a:endCxn id="431" idx="0"/>
          </p:cNvCxnSpPr>
          <p:nvPr/>
        </p:nvCxnSpPr>
        <p:spPr>
          <a:xfrm rot="16200000" flipH="1">
            <a:off x="11621389" y="6708878"/>
            <a:ext cx="201623" cy="28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A957076D-A996-2E4A-45BF-B1E520491836}"/>
              </a:ext>
            </a:extLst>
          </p:cNvPr>
          <p:cNvSpPr/>
          <p:nvPr/>
        </p:nvSpPr>
        <p:spPr>
          <a:xfrm>
            <a:off x="12785389" y="6819917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Открыть </a:t>
            </a:r>
            <a:r>
              <a:rPr lang="ru-RU" sz="400" dirty="0" err="1"/>
              <a:t>пропогандистскую</a:t>
            </a:r>
            <a:r>
              <a:rPr lang="ru-RU" sz="400" dirty="0"/>
              <a:t> газету</a:t>
            </a:r>
            <a:endParaRPr lang="de-CH" sz="400" dirty="0"/>
          </a:p>
        </p:txBody>
      </p:sp>
      <p:cxnSp>
        <p:nvCxnSpPr>
          <p:cNvPr id="479" name="Соединительная линия уступом 159">
            <a:extLst>
              <a:ext uri="{FF2B5EF4-FFF2-40B4-BE49-F238E27FC236}">
                <a16:creationId xmlns:a16="http://schemas.microsoft.com/office/drawing/2014/main" id="{6CFF1D24-4B6E-1B6D-6929-AD6D14578B9C}"/>
              </a:ext>
            </a:extLst>
          </p:cNvPr>
          <p:cNvCxnSpPr>
            <a:cxnSpLocks/>
            <a:stCxn id="554" idx="2"/>
            <a:endCxn id="88" idx="0"/>
          </p:cNvCxnSpPr>
          <p:nvPr/>
        </p:nvCxnSpPr>
        <p:spPr>
          <a:xfrm rot="5400000">
            <a:off x="16279307" y="5411417"/>
            <a:ext cx="238657" cy="261218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Соединительная линия уступом 60">
            <a:extLst>
              <a:ext uri="{FF2B5EF4-FFF2-40B4-BE49-F238E27FC236}">
                <a16:creationId xmlns:a16="http://schemas.microsoft.com/office/drawing/2014/main" id="{8CB9C70D-FAC0-891B-D6B8-3182861CD057}"/>
              </a:ext>
            </a:extLst>
          </p:cNvPr>
          <p:cNvCxnSpPr>
            <a:cxnSpLocks/>
            <a:stCxn id="280" idx="2"/>
            <a:endCxn id="442" idx="0"/>
          </p:cNvCxnSpPr>
          <p:nvPr/>
        </p:nvCxnSpPr>
        <p:spPr>
          <a:xfrm rot="16200000" flipH="1">
            <a:off x="12973531" y="6702566"/>
            <a:ext cx="205730" cy="28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Прямоугольник 558">
            <a:extLst>
              <a:ext uri="{FF2B5EF4-FFF2-40B4-BE49-F238E27FC236}">
                <a16:creationId xmlns:a16="http://schemas.microsoft.com/office/drawing/2014/main" id="{06B755ED-8489-CCAA-2AB4-30A2C37D9573}"/>
              </a:ext>
            </a:extLst>
          </p:cNvPr>
          <p:cNvSpPr/>
          <p:nvPr/>
        </p:nvSpPr>
        <p:spPr>
          <a:xfrm>
            <a:off x="12088725" y="8948155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Вести революцию за границу</a:t>
            </a:r>
            <a:endParaRPr lang="de-CH" sz="400" dirty="0"/>
          </a:p>
        </p:txBody>
      </p: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3702B6F1-C0EA-D2F4-2858-9FF16704104F}"/>
              </a:ext>
            </a:extLst>
          </p:cNvPr>
          <p:cNvSpPr/>
          <p:nvPr/>
        </p:nvSpPr>
        <p:spPr>
          <a:xfrm>
            <a:off x="11439159" y="7404497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Вложение в инфраструктуру</a:t>
            </a:r>
            <a:endParaRPr lang="de-CH" sz="400" dirty="0"/>
          </a:p>
        </p:txBody>
      </p:sp>
      <p:cxnSp>
        <p:nvCxnSpPr>
          <p:cNvPr id="579" name="Соединительная линия уступом 60">
            <a:extLst>
              <a:ext uri="{FF2B5EF4-FFF2-40B4-BE49-F238E27FC236}">
                <a16:creationId xmlns:a16="http://schemas.microsoft.com/office/drawing/2014/main" id="{D3CA20BC-4561-20BC-7F57-F22562D7BD65}"/>
              </a:ext>
            </a:extLst>
          </p:cNvPr>
          <p:cNvCxnSpPr>
            <a:cxnSpLocks/>
            <a:stCxn id="431" idx="2"/>
            <a:endCxn id="578" idx="0"/>
          </p:cNvCxnSpPr>
          <p:nvPr/>
        </p:nvCxnSpPr>
        <p:spPr>
          <a:xfrm rot="16200000" flipH="1">
            <a:off x="11657836" y="7317681"/>
            <a:ext cx="165590" cy="8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76F36062-90C3-9083-BA62-31A18BEC357F}"/>
              </a:ext>
            </a:extLst>
          </p:cNvPr>
          <p:cNvSpPr/>
          <p:nvPr/>
        </p:nvSpPr>
        <p:spPr>
          <a:xfrm>
            <a:off x="11451620" y="840345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Вложение в гражданскую промышленность</a:t>
            </a:r>
            <a:endParaRPr lang="de-CH" sz="400" dirty="0"/>
          </a:p>
        </p:txBody>
      </p:sp>
      <p:cxnSp>
        <p:nvCxnSpPr>
          <p:cNvPr id="598" name="Соединительная линия уступом 60">
            <a:extLst>
              <a:ext uri="{FF2B5EF4-FFF2-40B4-BE49-F238E27FC236}">
                <a16:creationId xmlns:a16="http://schemas.microsoft.com/office/drawing/2014/main" id="{BFC12AEA-BDB4-7B56-2B73-197A783F9E6B}"/>
              </a:ext>
            </a:extLst>
          </p:cNvPr>
          <p:cNvCxnSpPr>
            <a:cxnSpLocks/>
            <a:stCxn id="578" idx="2"/>
            <a:endCxn id="583" idx="0"/>
          </p:cNvCxnSpPr>
          <p:nvPr/>
        </p:nvCxnSpPr>
        <p:spPr>
          <a:xfrm rot="16200000" flipH="1">
            <a:off x="11458808" y="8105146"/>
            <a:ext cx="584148" cy="1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>
            <a:extLst>
              <a:ext uri="{FF2B5EF4-FFF2-40B4-BE49-F238E27FC236}">
                <a16:creationId xmlns:a16="http://schemas.microsoft.com/office/drawing/2014/main" id="{D0D38A1A-3A08-0283-57AA-D0F8026AD522}"/>
              </a:ext>
            </a:extLst>
          </p:cNvPr>
          <p:cNvSpPr/>
          <p:nvPr/>
        </p:nvSpPr>
        <p:spPr>
          <a:xfrm>
            <a:off x="11404199" y="8951567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 Вложение в военную промышленность</a:t>
            </a:r>
            <a:endParaRPr lang="de-CH" sz="400" dirty="0"/>
          </a:p>
        </p:txBody>
      </p:sp>
      <p:cxnSp>
        <p:nvCxnSpPr>
          <p:cNvPr id="603" name="Соединительная линия уступом 60">
            <a:extLst>
              <a:ext uri="{FF2B5EF4-FFF2-40B4-BE49-F238E27FC236}">
                <a16:creationId xmlns:a16="http://schemas.microsoft.com/office/drawing/2014/main" id="{589B21CD-80C1-F319-9A14-0D3AFF2DB7EC}"/>
              </a:ext>
            </a:extLst>
          </p:cNvPr>
          <p:cNvCxnSpPr>
            <a:cxnSpLocks/>
            <a:stCxn id="583" idx="2"/>
            <a:endCxn id="602" idx="0"/>
          </p:cNvCxnSpPr>
          <p:nvPr/>
        </p:nvCxnSpPr>
        <p:spPr>
          <a:xfrm rot="5400000">
            <a:off x="11666748" y="8861202"/>
            <a:ext cx="133310" cy="47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>
            <a:extLst>
              <a:ext uri="{FF2B5EF4-FFF2-40B4-BE49-F238E27FC236}">
                <a16:creationId xmlns:a16="http://schemas.microsoft.com/office/drawing/2014/main" id="{B811330D-7CEB-C6A5-E8DA-1D630B4F7DA1}"/>
              </a:ext>
            </a:extLst>
          </p:cNvPr>
          <p:cNvSpPr/>
          <p:nvPr/>
        </p:nvSpPr>
        <p:spPr>
          <a:xfrm>
            <a:off x="12084053" y="952629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Идеологическая пропаганда в Тунисе</a:t>
            </a:r>
            <a:endParaRPr lang="de-CH" sz="400" dirty="0"/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DB89C774-3D23-3446-1141-1C91FA1FC718}"/>
              </a:ext>
            </a:extLst>
          </p:cNvPr>
          <p:cNvSpPr/>
          <p:nvPr/>
        </p:nvSpPr>
        <p:spPr>
          <a:xfrm>
            <a:off x="11413684" y="9531075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Идеологическая пропаганда в Алжире</a:t>
            </a:r>
            <a:endParaRPr lang="de-CH" sz="400" dirty="0"/>
          </a:p>
        </p:txBody>
      </p:sp>
      <p:cxnSp>
        <p:nvCxnSpPr>
          <p:cNvPr id="612" name="Соединительная линия уступом 60">
            <a:extLst>
              <a:ext uri="{FF2B5EF4-FFF2-40B4-BE49-F238E27FC236}">
                <a16:creationId xmlns:a16="http://schemas.microsoft.com/office/drawing/2014/main" id="{1678DF5F-49B4-E643-F2C3-682274900398}"/>
              </a:ext>
            </a:extLst>
          </p:cNvPr>
          <p:cNvCxnSpPr>
            <a:cxnSpLocks/>
            <a:stCxn id="559" idx="2"/>
            <a:endCxn id="609" idx="0"/>
          </p:cNvCxnSpPr>
          <p:nvPr/>
        </p:nvCxnSpPr>
        <p:spPr>
          <a:xfrm rot="5400000">
            <a:off x="11972641" y="9109498"/>
            <a:ext cx="168114" cy="675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Соединительная линия уступом 60">
            <a:extLst>
              <a:ext uri="{FF2B5EF4-FFF2-40B4-BE49-F238E27FC236}">
                <a16:creationId xmlns:a16="http://schemas.microsoft.com/office/drawing/2014/main" id="{09C9E154-9816-CCF3-631C-AA87C7220C90}"/>
              </a:ext>
            </a:extLst>
          </p:cNvPr>
          <p:cNvCxnSpPr>
            <a:cxnSpLocks/>
            <a:stCxn id="559" idx="2"/>
            <a:endCxn id="608" idx="0"/>
          </p:cNvCxnSpPr>
          <p:nvPr/>
        </p:nvCxnSpPr>
        <p:spPr>
          <a:xfrm rot="5400000">
            <a:off x="12310217" y="9442290"/>
            <a:ext cx="163330" cy="4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C4BDCA8-57CF-F21A-BDE3-F36EB035C079}"/>
              </a:ext>
            </a:extLst>
          </p:cNvPr>
          <p:cNvSpPr/>
          <p:nvPr/>
        </p:nvSpPr>
        <p:spPr>
          <a:xfrm>
            <a:off x="31353917" y="1638331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Заложить </a:t>
            </a:r>
            <a:r>
              <a:rPr lang="ru-RU" sz="400" b="1" i="0" dirty="0">
                <a:solidFill>
                  <a:schemeClr val="bg1"/>
                </a:solidFill>
                <a:effectLst/>
                <a:latin typeface="YS Text"/>
              </a:rPr>
              <a:t>Королевские военно-морские силы Марокко</a:t>
            </a:r>
          </a:p>
          <a:p>
            <a:pPr algn="ctr"/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AF71001-40FB-58E5-E898-A76DB85443BA}"/>
              </a:ext>
            </a:extLst>
          </p:cNvPr>
          <p:cNvSpPr/>
          <p:nvPr/>
        </p:nvSpPr>
        <p:spPr>
          <a:xfrm>
            <a:off x="30978268" y="2209906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Основать отдел обучения морпехов</a:t>
            </a:r>
            <a:endParaRPr lang="ru-RU" sz="400" b="1" i="0" dirty="0">
              <a:solidFill>
                <a:schemeClr val="bg1"/>
              </a:solidFill>
              <a:effectLst/>
              <a:latin typeface="YS Text"/>
            </a:endParaRPr>
          </a:p>
          <a:p>
            <a:pPr algn="ctr"/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192" name="Соединительная линия уступом 60">
            <a:extLst>
              <a:ext uri="{FF2B5EF4-FFF2-40B4-BE49-F238E27FC236}">
                <a16:creationId xmlns:a16="http://schemas.microsoft.com/office/drawing/2014/main" id="{179D457A-4BFA-15B6-00D5-249A91415778}"/>
              </a:ext>
            </a:extLst>
          </p:cNvPr>
          <p:cNvCxnSpPr>
            <a:cxnSpLocks/>
            <a:stCxn id="97" idx="2"/>
            <a:endCxn id="185" idx="0"/>
          </p:cNvCxnSpPr>
          <p:nvPr/>
        </p:nvCxnSpPr>
        <p:spPr>
          <a:xfrm rot="5400000">
            <a:off x="31393202" y="1943697"/>
            <a:ext cx="156769" cy="375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B18725E2-7744-FDFC-FAD6-6830E849095B}"/>
              </a:ext>
            </a:extLst>
          </p:cNvPr>
          <p:cNvSpPr/>
          <p:nvPr/>
        </p:nvSpPr>
        <p:spPr>
          <a:xfrm>
            <a:off x="31737498" y="2209906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Основать отдел судостроения</a:t>
            </a:r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220" name="Соединительная линия уступом 60">
            <a:extLst>
              <a:ext uri="{FF2B5EF4-FFF2-40B4-BE49-F238E27FC236}">
                <a16:creationId xmlns:a16="http://schemas.microsoft.com/office/drawing/2014/main" id="{CF7A6228-CC63-AA36-2B2A-56B117891458}"/>
              </a:ext>
            </a:extLst>
          </p:cNvPr>
          <p:cNvCxnSpPr>
            <a:cxnSpLocks/>
            <a:stCxn id="97" idx="2"/>
            <a:endCxn id="210" idx="0"/>
          </p:cNvCxnSpPr>
          <p:nvPr/>
        </p:nvCxnSpPr>
        <p:spPr>
          <a:xfrm rot="16200000" flipH="1">
            <a:off x="31772816" y="1939730"/>
            <a:ext cx="156769" cy="383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AD4DAC51-C7C4-F197-7C90-AB49F5073FB3}"/>
              </a:ext>
            </a:extLst>
          </p:cNvPr>
          <p:cNvSpPr/>
          <p:nvPr/>
        </p:nvSpPr>
        <p:spPr>
          <a:xfrm>
            <a:off x="31737498" y="2821114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Укрепить морские базы</a:t>
            </a:r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257" name="Соединительная линия уступом 60">
            <a:extLst>
              <a:ext uri="{FF2B5EF4-FFF2-40B4-BE49-F238E27FC236}">
                <a16:creationId xmlns:a16="http://schemas.microsoft.com/office/drawing/2014/main" id="{3E2BC28B-5388-B081-845E-6A7566E2D586}"/>
              </a:ext>
            </a:extLst>
          </p:cNvPr>
          <p:cNvCxnSpPr>
            <a:cxnSpLocks/>
            <a:stCxn id="210" idx="2"/>
            <a:endCxn id="238" idx="0"/>
          </p:cNvCxnSpPr>
          <p:nvPr/>
        </p:nvCxnSpPr>
        <p:spPr>
          <a:xfrm rot="5400000">
            <a:off x="31944790" y="2722913"/>
            <a:ext cx="196402" cy="12700"/>
          </a:xfrm>
          <a:prstGeom prst="bentConnector3">
            <a:avLst>
              <a:gd name="adj1" fmla="val -93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584DD4E-5072-4814-A574-20D0958FE5D4}"/>
              </a:ext>
            </a:extLst>
          </p:cNvPr>
          <p:cNvSpPr/>
          <p:nvPr/>
        </p:nvSpPr>
        <p:spPr>
          <a:xfrm>
            <a:off x="31731148" y="341311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Строительство верфей</a:t>
            </a:r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276" name="Соединительная линия уступом 60">
            <a:extLst>
              <a:ext uri="{FF2B5EF4-FFF2-40B4-BE49-F238E27FC236}">
                <a16:creationId xmlns:a16="http://schemas.microsoft.com/office/drawing/2014/main" id="{6E7A068C-5490-1FDB-933E-FCA1B37BF251}"/>
              </a:ext>
            </a:extLst>
          </p:cNvPr>
          <p:cNvCxnSpPr>
            <a:cxnSpLocks/>
            <a:stCxn id="238" idx="2"/>
            <a:endCxn id="275" idx="0"/>
          </p:cNvCxnSpPr>
          <p:nvPr/>
        </p:nvCxnSpPr>
        <p:spPr>
          <a:xfrm rot="5400000">
            <a:off x="31951217" y="3321344"/>
            <a:ext cx="177199" cy="6350"/>
          </a:xfrm>
          <a:prstGeom prst="bentConnector3">
            <a:avLst>
              <a:gd name="adj1" fmla="val -3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C22A68CD-33C3-B33C-1FE5-97906AFA3FEA}"/>
              </a:ext>
            </a:extLst>
          </p:cNvPr>
          <p:cNvSpPr/>
          <p:nvPr/>
        </p:nvSpPr>
        <p:spPr>
          <a:xfrm>
            <a:off x="30978268" y="2820022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Перераспределить бюджет</a:t>
            </a:r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315" name="Соединительная линия уступом 60">
            <a:extLst>
              <a:ext uri="{FF2B5EF4-FFF2-40B4-BE49-F238E27FC236}">
                <a16:creationId xmlns:a16="http://schemas.microsoft.com/office/drawing/2014/main" id="{26DD3845-0B4B-D4C2-6544-8E1FF0008D8C}"/>
              </a:ext>
            </a:extLst>
          </p:cNvPr>
          <p:cNvCxnSpPr>
            <a:cxnSpLocks/>
            <a:stCxn id="185" idx="2"/>
            <a:endCxn id="297" idx="0"/>
          </p:cNvCxnSpPr>
          <p:nvPr/>
        </p:nvCxnSpPr>
        <p:spPr>
          <a:xfrm rot="5400000">
            <a:off x="31186106" y="2722367"/>
            <a:ext cx="195310" cy="12700"/>
          </a:xfrm>
          <a:prstGeom prst="bentConnector3">
            <a:avLst>
              <a:gd name="adj1" fmla="val -5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1463FF67-B4AE-7130-5DB0-E21AC8DEADD2}"/>
              </a:ext>
            </a:extLst>
          </p:cNvPr>
          <p:cNvSpPr/>
          <p:nvPr/>
        </p:nvSpPr>
        <p:spPr>
          <a:xfrm>
            <a:off x="31352614" y="4010532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Акцент на собственных разработках</a:t>
            </a:r>
            <a:br>
              <a:rPr lang="ru-RU" sz="400" b="0" i="0" dirty="0">
                <a:solidFill>
                  <a:schemeClr val="bg1"/>
                </a:solidFill>
                <a:effectLst/>
                <a:latin typeface="YS Text"/>
              </a:rPr>
            </a:br>
            <a:endParaRPr lang="de-CH" sz="200" dirty="0">
              <a:solidFill>
                <a:schemeClr val="bg1"/>
              </a:solidFill>
            </a:endParaRPr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F4351C30-C5E0-BE4B-7C7C-048CF285E29E}"/>
              </a:ext>
            </a:extLst>
          </p:cNvPr>
          <p:cNvSpPr/>
          <p:nvPr/>
        </p:nvSpPr>
        <p:spPr>
          <a:xfrm>
            <a:off x="32094513" y="4016025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Закупка лицензий производства</a:t>
            </a: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337" name="Соединительная линия уступом 60">
            <a:extLst>
              <a:ext uri="{FF2B5EF4-FFF2-40B4-BE49-F238E27FC236}">
                <a16:creationId xmlns:a16="http://schemas.microsoft.com/office/drawing/2014/main" id="{B8CFD67C-3A2C-4C26-E497-77C767F8E3D0}"/>
              </a:ext>
            </a:extLst>
          </p:cNvPr>
          <p:cNvCxnSpPr>
            <a:cxnSpLocks/>
            <a:stCxn id="275" idx="2"/>
            <a:endCxn id="331" idx="0"/>
          </p:cNvCxnSpPr>
          <p:nvPr/>
        </p:nvCxnSpPr>
        <p:spPr>
          <a:xfrm rot="5400000">
            <a:off x="31756071" y="3729961"/>
            <a:ext cx="182607" cy="378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0">
            <a:extLst>
              <a:ext uri="{FF2B5EF4-FFF2-40B4-BE49-F238E27FC236}">
                <a16:creationId xmlns:a16="http://schemas.microsoft.com/office/drawing/2014/main" id="{EEC41479-4CD1-F0F4-9784-5B1ADAB2AD2D}"/>
              </a:ext>
            </a:extLst>
          </p:cNvPr>
          <p:cNvCxnSpPr>
            <a:cxnSpLocks/>
            <a:stCxn id="275" idx="2"/>
            <a:endCxn id="332" idx="0"/>
          </p:cNvCxnSpPr>
          <p:nvPr/>
        </p:nvCxnSpPr>
        <p:spPr>
          <a:xfrm rot="16200000" flipH="1">
            <a:off x="32124273" y="3740292"/>
            <a:ext cx="188100" cy="363365"/>
          </a:xfrm>
          <a:prstGeom prst="bentConnector3">
            <a:avLst>
              <a:gd name="adj1" fmla="val 48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D67F3530-1AB4-2FE7-4F68-5794F96AECA8}"/>
              </a:ext>
            </a:extLst>
          </p:cNvPr>
          <p:cNvSpPr/>
          <p:nvPr/>
        </p:nvSpPr>
        <p:spPr>
          <a:xfrm>
            <a:off x="12413853" y="5620146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Модернизация государственного устройства</a:t>
            </a:r>
            <a:endParaRPr lang="de-CH" sz="400" dirty="0"/>
          </a:p>
        </p:txBody>
      </p:sp>
      <p:cxnSp>
        <p:nvCxnSpPr>
          <p:cNvPr id="369" name="Соединительная линия уступом 60">
            <a:extLst>
              <a:ext uri="{FF2B5EF4-FFF2-40B4-BE49-F238E27FC236}">
                <a16:creationId xmlns:a16="http://schemas.microsoft.com/office/drawing/2014/main" id="{48F859FC-BF25-31E4-8285-CE1DCDC46361}"/>
              </a:ext>
            </a:extLst>
          </p:cNvPr>
          <p:cNvCxnSpPr>
            <a:cxnSpLocks/>
            <a:stCxn id="216" idx="2"/>
            <a:endCxn id="345" idx="0"/>
          </p:cNvCxnSpPr>
          <p:nvPr/>
        </p:nvCxnSpPr>
        <p:spPr>
          <a:xfrm rot="16200000" flipH="1">
            <a:off x="12539976" y="5440775"/>
            <a:ext cx="176915" cy="181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60">
            <a:extLst>
              <a:ext uri="{FF2B5EF4-FFF2-40B4-BE49-F238E27FC236}">
                <a16:creationId xmlns:a16="http://schemas.microsoft.com/office/drawing/2014/main" id="{EAD2AC1F-4498-7A58-647C-218AAC7AE240}"/>
              </a:ext>
            </a:extLst>
          </p:cNvPr>
          <p:cNvCxnSpPr>
            <a:cxnSpLocks/>
            <a:stCxn id="345" idx="2"/>
            <a:endCxn id="382" idx="0"/>
          </p:cNvCxnSpPr>
          <p:nvPr/>
        </p:nvCxnSpPr>
        <p:spPr>
          <a:xfrm rot="5400000">
            <a:off x="12127208" y="5615534"/>
            <a:ext cx="172720" cy="101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60">
            <a:extLst>
              <a:ext uri="{FF2B5EF4-FFF2-40B4-BE49-F238E27FC236}">
                <a16:creationId xmlns:a16="http://schemas.microsoft.com/office/drawing/2014/main" id="{094D17F4-6E27-17C8-6BB6-04E9F4407E15}"/>
              </a:ext>
            </a:extLst>
          </p:cNvPr>
          <p:cNvCxnSpPr>
            <a:cxnSpLocks/>
            <a:stCxn id="345" idx="2"/>
            <a:endCxn id="280" idx="0"/>
          </p:cNvCxnSpPr>
          <p:nvPr/>
        </p:nvCxnSpPr>
        <p:spPr>
          <a:xfrm rot="16200000" flipH="1">
            <a:off x="12808414" y="5945884"/>
            <a:ext cx="164429" cy="342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Прямоугольник 521">
            <a:extLst>
              <a:ext uri="{FF2B5EF4-FFF2-40B4-BE49-F238E27FC236}">
                <a16:creationId xmlns:a16="http://schemas.microsoft.com/office/drawing/2014/main" id="{91C12597-1647-491A-1482-DA4BFC0B3F21}"/>
              </a:ext>
            </a:extLst>
          </p:cNvPr>
          <p:cNvSpPr/>
          <p:nvPr/>
        </p:nvSpPr>
        <p:spPr>
          <a:xfrm>
            <a:off x="12112274" y="682410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Организовать социальную защиту</a:t>
            </a:r>
            <a:endParaRPr lang="de-CH" sz="400" dirty="0"/>
          </a:p>
        </p:txBody>
      </p:sp>
      <p:cxnSp>
        <p:nvCxnSpPr>
          <p:cNvPr id="523" name="Соединительная линия уступом 60">
            <a:extLst>
              <a:ext uri="{FF2B5EF4-FFF2-40B4-BE49-F238E27FC236}">
                <a16:creationId xmlns:a16="http://schemas.microsoft.com/office/drawing/2014/main" id="{7EE0CED1-1100-0D66-794B-CFB42750AA94}"/>
              </a:ext>
            </a:extLst>
          </p:cNvPr>
          <p:cNvCxnSpPr>
            <a:cxnSpLocks/>
            <a:stCxn id="382" idx="2"/>
            <a:endCxn id="522" idx="0"/>
          </p:cNvCxnSpPr>
          <p:nvPr/>
        </p:nvCxnSpPr>
        <p:spPr>
          <a:xfrm rot="16200000" flipH="1">
            <a:off x="11961967" y="6368300"/>
            <a:ext cx="201623" cy="709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B5325A72-29C8-841C-936C-C3F99AE6C646}"/>
              </a:ext>
            </a:extLst>
          </p:cNvPr>
          <p:cNvSpPr/>
          <p:nvPr/>
        </p:nvSpPr>
        <p:spPr>
          <a:xfrm>
            <a:off x="12795518" y="7421204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Общинное устройство </a:t>
            </a:r>
            <a:endParaRPr lang="de-CH" sz="400" dirty="0"/>
          </a:p>
        </p:txBody>
      </p:sp>
      <p:cxnSp>
        <p:nvCxnSpPr>
          <p:cNvPr id="547" name="Соединительная линия уступом 60">
            <a:extLst>
              <a:ext uri="{FF2B5EF4-FFF2-40B4-BE49-F238E27FC236}">
                <a16:creationId xmlns:a16="http://schemas.microsoft.com/office/drawing/2014/main" id="{F450DB05-C0DB-D55F-8020-2673EFE52CDD}"/>
              </a:ext>
            </a:extLst>
          </p:cNvPr>
          <p:cNvCxnSpPr>
            <a:cxnSpLocks/>
            <a:stCxn id="442" idx="2"/>
            <a:endCxn id="528" idx="0"/>
          </p:cNvCxnSpPr>
          <p:nvPr/>
        </p:nvCxnSpPr>
        <p:spPr>
          <a:xfrm rot="16200000" flipH="1">
            <a:off x="13002706" y="7322898"/>
            <a:ext cx="186481" cy="10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Прямоугольник 569">
            <a:extLst>
              <a:ext uri="{FF2B5EF4-FFF2-40B4-BE49-F238E27FC236}">
                <a16:creationId xmlns:a16="http://schemas.microsoft.com/office/drawing/2014/main" id="{F763B6E1-5923-6AC7-9564-8900FDE373B1}"/>
              </a:ext>
            </a:extLst>
          </p:cNvPr>
          <p:cNvSpPr/>
          <p:nvPr/>
        </p:nvSpPr>
        <p:spPr>
          <a:xfrm>
            <a:off x="12793164" y="840345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Коллективизация</a:t>
            </a:r>
            <a:endParaRPr lang="de-CH" sz="400" dirty="0"/>
          </a:p>
        </p:txBody>
      </p:sp>
      <p:cxnSp>
        <p:nvCxnSpPr>
          <p:cNvPr id="571" name="Соединительная линия уступом 60">
            <a:extLst>
              <a:ext uri="{FF2B5EF4-FFF2-40B4-BE49-F238E27FC236}">
                <a16:creationId xmlns:a16="http://schemas.microsoft.com/office/drawing/2014/main" id="{06C51B28-5A26-8172-1D4C-9246074D1961}"/>
              </a:ext>
            </a:extLst>
          </p:cNvPr>
          <p:cNvCxnSpPr>
            <a:cxnSpLocks/>
            <a:stCxn id="528" idx="2"/>
            <a:endCxn id="570" idx="0"/>
          </p:cNvCxnSpPr>
          <p:nvPr/>
        </p:nvCxnSpPr>
        <p:spPr>
          <a:xfrm rot="5400000">
            <a:off x="12816114" y="8118553"/>
            <a:ext cx="567441" cy="2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>
            <a:extLst>
              <a:ext uri="{FF2B5EF4-FFF2-40B4-BE49-F238E27FC236}">
                <a16:creationId xmlns:a16="http://schemas.microsoft.com/office/drawing/2014/main" id="{5562EA4F-C796-03B5-F6C3-64AF2D44EA8C}"/>
              </a:ext>
            </a:extLst>
          </p:cNvPr>
          <p:cNvSpPr/>
          <p:nvPr/>
        </p:nvSpPr>
        <p:spPr>
          <a:xfrm>
            <a:off x="12117810" y="8403450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Классовая борьба</a:t>
            </a:r>
            <a:endParaRPr lang="de-CH" sz="400" dirty="0"/>
          </a:p>
        </p:txBody>
      </p:sp>
      <p:cxnSp>
        <p:nvCxnSpPr>
          <p:cNvPr id="576" name="Соединительная линия уступом 60">
            <a:extLst>
              <a:ext uri="{FF2B5EF4-FFF2-40B4-BE49-F238E27FC236}">
                <a16:creationId xmlns:a16="http://schemas.microsoft.com/office/drawing/2014/main" id="{23D22934-4B66-AD66-8322-E732EE487CC7}"/>
              </a:ext>
            </a:extLst>
          </p:cNvPr>
          <p:cNvCxnSpPr>
            <a:cxnSpLocks/>
            <a:stCxn id="522" idx="2"/>
            <a:endCxn id="575" idx="0"/>
          </p:cNvCxnSpPr>
          <p:nvPr/>
        </p:nvCxnSpPr>
        <p:spPr>
          <a:xfrm rot="16200000" flipH="1">
            <a:off x="11838264" y="7818410"/>
            <a:ext cx="1164543" cy="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60">
            <a:extLst>
              <a:ext uri="{FF2B5EF4-FFF2-40B4-BE49-F238E27FC236}">
                <a16:creationId xmlns:a16="http://schemas.microsoft.com/office/drawing/2014/main" id="{F187CEB8-64C5-E372-3810-DA9D31F46577}"/>
              </a:ext>
            </a:extLst>
          </p:cNvPr>
          <p:cNvCxnSpPr>
            <a:cxnSpLocks/>
            <a:stCxn id="528" idx="2"/>
            <a:endCxn id="575" idx="0"/>
          </p:cNvCxnSpPr>
          <p:nvPr/>
        </p:nvCxnSpPr>
        <p:spPr>
          <a:xfrm rot="5400000">
            <a:off x="12478437" y="7780876"/>
            <a:ext cx="567440" cy="677708"/>
          </a:xfrm>
          <a:prstGeom prst="bentConnector3">
            <a:avLst>
              <a:gd name="adj1" fmla="val 18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Соединительная линия уступом 60">
            <a:extLst>
              <a:ext uri="{FF2B5EF4-FFF2-40B4-BE49-F238E27FC236}">
                <a16:creationId xmlns:a16="http://schemas.microsoft.com/office/drawing/2014/main" id="{CC37A38D-EA09-12DD-6FA0-FE2FA76DB0E4}"/>
              </a:ext>
            </a:extLst>
          </p:cNvPr>
          <p:cNvCxnSpPr>
            <a:cxnSpLocks/>
            <a:stCxn id="575" idx="2"/>
            <a:endCxn id="559" idx="0"/>
          </p:cNvCxnSpPr>
          <p:nvPr/>
        </p:nvCxnSpPr>
        <p:spPr>
          <a:xfrm rot="5400000">
            <a:off x="12343812" y="8868663"/>
            <a:ext cx="129899" cy="2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413481C5-0E16-54E9-8614-F68B6CEE3D94}"/>
              </a:ext>
            </a:extLst>
          </p:cNvPr>
          <p:cNvSpPr/>
          <p:nvPr/>
        </p:nvSpPr>
        <p:spPr>
          <a:xfrm>
            <a:off x="14269993" y="896538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Антифашистская дипломатия</a:t>
            </a:r>
            <a:endParaRPr lang="de-CH" sz="400" dirty="0"/>
          </a:p>
        </p:txBody>
      </p:sp>
      <p:cxnSp>
        <p:nvCxnSpPr>
          <p:cNvPr id="197" name="Соединительная линия уступом 60">
            <a:extLst>
              <a:ext uri="{FF2B5EF4-FFF2-40B4-BE49-F238E27FC236}">
                <a16:creationId xmlns:a16="http://schemas.microsoft.com/office/drawing/2014/main" id="{C6463BFC-45A9-3AF2-4FBB-09949DAFBE54}"/>
              </a:ext>
            </a:extLst>
          </p:cNvPr>
          <p:cNvCxnSpPr>
            <a:cxnSpLocks/>
            <a:stCxn id="575" idx="2"/>
            <a:endCxn id="173" idx="0"/>
          </p:cNvCxnSpPr>
          <p:nvPr/>
        </p:nvCxnSpPr>
        <p:spPr>
          <a:xfrm rot="16200000" flipH="1">
            <a:off x="13425832" y="7815726"/>
            <a:ext cx="147125" cy="2152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402DA01-BF8F-7DE7-BE5D-25C468721A3B}"/>
              </a:ext>
            </a:extLst>
          </p:cNvPr>
          <p:cNvSpPr/>
          <p:nvPr/>
        </p:nvSpPr>
        <p:spPr>
          <a:xfrm>
            <a:off x="13047477" y="9537293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Усмирить Фашистского льва</a:t>
            </a:r>
            <a:endParaRPr lang="de-CH" sz="400" dirty="0"/>
          </a:p>
        </p:txBody>
      </p:sp>
      <p:cxnSp>
        <p:nvCxnSpPr>
          <p:cNvPr id="288" name="Соединительная линия уступом 60">
            <a:extLst>
              <a:ext uri="{FF2B5EF4-FFF2-40B4-BE49-F238E27FC236}">
                <a16:creationId xmlns:a16="http://schemas.microsoft.com/office/drawing/2014/main" id="{4A172CE0-2454-90BF-766F-D6052AE3925F}"/>
              </a:ext>
            </a:extLst>
          </p:cNvPr>
          <p:cNvCxnSpPr>
            <a:cxnSpLocks/>
            <a:stCxn id="173" idx="2"/>
            <a:endCxn id="267" idx="0"/>
          </p:cNvCxnSpPr>
          <p:nvPr/>
        </p:nvCxnSpPr>
        <p:spPr>
          <a:xfrm rot="5400000">
            <a:off x="13885675" y="8847482"/>
            <a:ext cx="157106" cy="1222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E45E7F80-B888-9653-AC97-65DA74545E29}"/>
              </a:ext>
            </a:extLst>
          </p:cNvPr>
          <p:cNvSpPr/>
          <p:nvPr/>
        </p:nvSpPr>
        <p:spPr>
          <a:xfrm>
            <a:off x="13763444" y="9537293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Красные освободительные добровольческие</a:t>
            </a:r>
          </a:p>
          <a:p>
            <a:pPr algn="ctr"/>
            <a:r>
              <a:rPr lang="ru-RU" sz="400" dirty="0"/>
              <a:t>дивизии</a:t>
            </a:r>
            <a:endParaRPr lang="de-CH" sz="400" dirty="0"/>
          </a:p>
        </p:txBody>
      </p:sp>
      <p:cxnSp>
        <p:nvCxnSpPr>
          <p:cNvPr id="378" name="Соединительная линия уступом 60">
            <a:extLst>
              <a:ext uri="{FF2B5EF4-FFF2-40B4-BE49-F238E27FC236}">
                <a16:creationId xmlns:a16="http://schemas.microsoft.com/office/drawing/2014/main" id="{A81BF376-0A48-DA24-DB09-D71D1312C35D}"/>
              </a:ext>
            </a:extLst>
          </p:cNvPr>
          <p:cNvCxnSpPr>
            <a:cxnSpLocks/>
            <a:stCxn id="173" idx="2"/>
            <a:endCxn id="355" idx="0"/>
          </p:cNvCxnSpPr>
          <p:nvPr/>
        </p:nvCxnSpPr>
        <p:spPr>
          <a:xfrm rot="5400000">
            <a:off x="14243659" y="9205466"/>
            <a:ext cx="157106" cy="506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70738060-B2E5-A8DF-B807-B6C76318AE0F}"/>
              </a:ext>
            </a:extLst>
          </p:cNvPr>
          <p:cNvSpPr/>
          <p:nvPr/>
        </p:nvSpPr>
        <p:spPr>
          <a:xfrm>
            <a:off x="14479411" y="9532333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Убежище для евреев</a:t>
            </a:r>
            <a:endParaRPr lang="de-CH" sz="400" dirty="0"/>
          </a:p>
        </p:txBody>
      </p:sp>
      <p:cxnSp>
        <p:nvCxnSpPr>
          <p:cNvPr id="422" name="Соединительная линия уступом 60">
            <a:extLst>
              <a:ext uri="{FF2B5EF4-FFF2-40B4-BE49-F238E27FC236}">
                <a16:creationId xmlns:a16="http://schemas.microsoft.com/office/drawing/2014/main" id="{2E9198EA-8201-3E54-FF07-1AC6A12BC824}"/>
              </a:ext>
            </a:extLst>
          </p:cNvPr>
          <p:cNvCxnSpPr>
            <a:cxnSpLocks/>
            <a:stCxn id="173" idx="2"/>
            <a:endCxn id="399" idx="0"/>
          </p:cNvCxnSpPr>
          <p:nvPr/>
        </p:nvCxnSpPr>
        <p:spPr>
          <a:xfrm rot="16200000" flipH="1">
            <a:off x="14604122" y="9351551"/>
            <a:ext cx="152146" cy="209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26D42BD3-608A-D4F5-AEDF-BB2ECD5FBF87}"/>
              </a:ext>
            </a:extLst>
          </p:cNvPr>
          <p:cNvSpPr/>
          <p:nvPr/>
        </p:nvSpPr>
        <p:spPr>
          <a:xfrm>
            <a:off x="14484700" y="10097218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Заручится поддержкой Марокканских евреев</a:t>
            </a:r>
            <a:endParaRPr lang="de-CH" sz="400" dirty="0"/>
          </a:p>
        </p:txBody>
      </p:sp>
      <p:cxnSp>
        <p:nvCxnSpPr>
          <p:cNvPr id="449" name="Соединительная линия уступом 60">
            <a:extLst>
              <a:ext uri="{FF2B5EF4-FFF2-40B4-BE49-F238E27FC236}">
                <a16:creationId xmlns:a16="http://schemas.microsoft.com/office/drawing/2014/main" id="{97EF4281-AAE1-A010-BBAE-0CDEA50A4042}"/>
              </a:ext>
            </a:extLst>
          </p:cNvPr>
          <p:cNvCxnSpPr>
            <a:cxnSpLocks/>
            <a:stCxn id="399" idx="2"/>
            <a:endCxn id="448" idx="0"/>
          </p:cNvCxnSpPr>
          <p:nvPr/>
        </p:nvCxnSpPr>
        <p:spPr>
          <a:xfrm rot="16200000" flipH="1">
            <a:off x="14712509" y="10019533"/>
            <a:ext cx="150079" cy="5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705D78AA-D566-D556-1691-E2DC27F6D17B}"/>
              </a:ext>
            </a:extLst>
          </p:cNvPr>
          <p:cNvSpPr/>
          <p:nvPr/>
        </p:nvSpPr>
        <p:spPr>
          <a:xfrm>
            <a:off x="12773721" y="8958556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Союз с СССР</a:t>
            </a:r>
            <a:endParaRPr lang="de-CH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0286A903-1BB2-3AE0-20CB-7D0EBDE72480}"/>
              </a:ext>
            </a:extLst>
          </p:cNvPr>
          <p:cNvSpPr/>
          <p:nvPr/>
        </p:nvSpPr>
        <p:spPr>
          <a:xfrm>
            <a:off x="13454765" y="8958554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Союз с Францией</a:t>
            </a:r>
            <a:endParaRPr lang="de-CH" sz="400" dirty="0"/>
          </a:p>
        </p:txBody>
      </p:sp>
      <p:cxnSp>
        <p:nvCxnSpPr>
          <p:cNvPr id="470" name="Соединительная линия уступом 60">
            <a:extLst>
              <a:ext uri="{FF2B5EF4-FFF2-40B4-BE49-F238E27FC236}">
                <a16:creationId xmlns:a16="http://schemas.microsoft.com/office/drawing/2014/main" id="{EE9250F5-6FCC-1739-13E8-5B3BE75081FE}"/>
              </a:ext>
            </a:extLst>
          </p:cNvPr>
          <p:cNvCxnSpPr>
            <a:cxnSpLocks/>
            <a:stCxn id="570" idx="2"/>
            <a:endCxn id="467" idx="0"/>
          </p:cNvCxnSpPr>
          <p:nvPr/>
        </p:nvCxnSpPr>
        <p:spPr>
          <a:xfrm rot="5400000">
            <a:off x="13018787" y="8878685"/>
            <a:ext cx="140299" cy="19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60">
            <a:extLst>
              <a:ext uri="{FF2B5EF4-FFF2-40B4-BE49-F238E27FC236}">
                <a16:creationId xmlns:a16="http://schemas.microsoft.com/office/drawing/2014/main" id="{4AFEE313-9EC0-63A4-A5D8-84C92B9D8CEE}"/>
              </a:ext>
            </a:extLst>
          </p:cNvPr>
          <p:cNvCxnSpPr>
            <a:cxnSpLocks/>
            <a:stCxn id="575" idx="2"/>
            <a:endCxn id="467" idx="0"/>
          </p:cNvCxnSpPr>
          <p:nvPr/>
        </p:nvCxnSpPr>
        <p:spPr>
          <a:xfrm rot="16200000" flipH="1">
            <a:off x="12681108" y="8560450"/>
            <a:ext cx="140300" cy="655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60">
            <a:extLst>
              <a:ext uri="{FF2B5EF4-FFF2-40B4-BE49-F238E27FC236}">
                <a16:creationId xmlns:a16="http://schemas.microsoft.com/office/drawing/2014/main" id="{55872E77-8D80-3B60-FFC2-9271A49B1BD7}"/>
              </a:ext>
            </a:extLst>
          </p:cNvPr>
          <p:cNvCxnSpPr>
            <a:cxnSpLocks/>
            <a:stCxn id="575" idx="2"/>
            <a:endCxn id="468" idx="0"/>
          </p:cNvCxnSpPr>
          <p:nvPr/>
        </p:nvCxnSpPr>
        <p:spPr>
          <a:xfrm rot="16200000" flipH="1">
            <a:off x="13021631" y="8219927"/>
            <a:ext cx="140298" cy="133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Соединительная линия уступом 159">
            <a:extLst>
              <a:ext uri="{FF2B5EF4-FFF2-40B4-BE49-F238E27FC236}">
                <a16:creationId xmlns:a16="http://schemas.microsoft.com/office/drawing/2014/main" id="{A584A7D8-DBCE-3028-B03F-564BB33FB630}"/>
              </a:ext>
            </a:extLst>
          </p:cNvPr>
          <p:cNvCxnSpPr>
            <a:cxnSpLocks/>
            <a:stCxn id="467" idx="2"/>
            <a:endCxn id="267" idx="0"/>
          </p:cNvCxnSpPr>
          <p:nvPr/>
        </p:nvCxnSpPr>
        <p:spPr>
          <a:xfrm rot="16200000" flipH="1">
            <a:off x="13134127" y="9318449"/>
            <a:ext cx="163931" cy="27375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59">
            <a:extLst>
              <a:ext uri="{FF2B5EF4-FFF2-40B4-BE49-F238E27FC236}">
                <a16:creationId xmlns:a16="http://schemas.microsoft.com/office/drawing/2014/main" id="{5466CFAC-68BF-BCC9-ADEC-B35FB4318004}"/>
              </a:ext>
            </a:extLst>
          </p:cNvPr>
          <p:cNvCxnSpPr>
            <a:cxnSpLocks/>
            <a:stCxn id="468" idx="2"/>
            <a:endCxn id="267" idx="0"/>
          </p:cNvCxnSpPr>
          <p:nvPr/>
        </p:nvCxnSpPr>
        <p:spPr>
          <a:xfrm rot="5400000">
            <a:off x="13474648" y="9251682"/>
            <a:ext cx="163933" cy="40728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CEE84893-92F6-C6E3-BA8B-F8F69371FCAC}"/>
              </a:ext>
            </a:extLst>
          </p:cNvPr>
          <p:cNvSpPr/>
          <p:nvPr/>
        </p:nvSpPr>
        <p:spPr>
          <a:xfrm>
            <a:off x="15195378" y="9526291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Освободить арабский мир от Фашизма</a:t>
            </a:r>
            <a:endParaRPr lang="de-CH" sz="400" dirty="0"/>
          </a:p>
        </p:txBody>
      </p:sp>
      <p:cxnSp>
        <p:nvCxnSpPr>
          <p:cNvPr id="515" name="Соединительная линия уступом 60">
            <a:extLst>
              <a:ext uri="{FF2B5EF4-FFF2-40B4-BE49-F238E27FC236}">
                <a16:creationId xmlns:a16="http://schemas.microsoft.com/office/drawing/2014/main" id="{34676D98-1348-2183-D723-56787F0E6E27}"/>
              </a:ext>
            </a:extLst>
          </p:cNvPr>
          <p:cNvCxnSpPr>
            <a:cxnSpLocks/>
            <a:stCxn id="173" idx="2"/>
            <a:endCxn id="511" idx="0"/>
          </p:cNvCxnSpPr>
          <p:nvPr/>
        </p:nvCxnSpPr>
        <p:spPr>
          <a:xfrm rot="16200000" flipH="1">
            <a:off x="14965126" y="8990546"/>
            <a:ext cx="146104" cy="925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AA38209E-9038-E0C9-1510-7E852A2E248D}"/>
              </a:ext>
            </a:extLst>
          </p:cNvPr>
          <p:cNvSpPr/>
          <p:nvPr/>
        </p:nvSpPr>
        <p:spPr>
          <a:xfrm>
            <a:off x="15215603" y="10696709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Распространить интернационализм</a:t>
            </a:r>
            <a:endParaRPr lang="de-CH" sz="400" dirty="0"/>
          </a:p>
        </p:txBody>
      </p:sp>
      <p:cxnSp>
        <p:nvCxnSpPr>
          <p:cNvPr id="525" name="Соединительная линия уступом 60">
            <a:extLst>
              <a:ext uri="{FF2B5EF4-FFF2-40B4-BE49-F238E27FC236}">
                <a16:creationId xmlns:a16="http://schemas.microsoft.com/office/drawing/2014/main" id="{F452CD86-2380-557F-ABC7-AC2686B33700}"/>
              </a:ext>
            </a:extLst>
          </p:cNvPr>
          <p:cNvCxnSpPr>
            <a:cxnSpLocks/>
            <a:stCxn id="448" idx="2"/>
            <a:endCxn id="520" idx="0"/>
          </p:cNvCxnSpPr>
          <p:nvPr/>
        </p:nvCxnSpPr>
        <p:spPr>
          <a:xfrm rot="16200000" flipH="1">
            <a:off x="15063302" y="10238914"/>
            <a:ext cx="184685" cy="730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60">
            <a:extLst>
              <a:ext uri="{FF2B5EF4-FFF2-40B4-BE49-F238E27FC236}">
                <a16:creationId xmlns:a16="http://schemas.microsoft.com/office/drawing/2014/main" id="{379504E2-E657-90C6-ECA9-A779F38DCE5B}"/>
              </a:ext>
            </a:extLst>
          </p:cNvPr>
          <p:cNvCxnSpPr>
            <a:cxnSpLocks/>
            <a:stCxn id="511" idx="2"/>
            <a:endCxn id="520" idx="0"/>
          </p:cNvCxnSpPr>
          <p:nvPr/>
        </p:nvCxnSpPr>
        <p:spPr>
          <a:xfrm rot="16200000" flipH="1">
            <a:off x="15133177" y="10308790"/>
            <a:ext cx="755612" cy="20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1C078B5A-B471-053F-A448-9CCA41EC211B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3384706" y="9165957"/>
            <a:ext cx="70059" cy="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Прямоугольник 548">
            <a:extLst>
              <a:ext uri="{FF2B5EF4-FFF2-40B4-BE49-F238E27FC236}">
                <a16:creationId xmlns:a16="http://schemas.microsoft.com/office/drawing/2014/main" id="{9E66C03B-5CA4-DC57-0294-B6FE5285B7AE}"/>
              </a:ext>
            </a:extLst>
          </p:cNvPr>
          <p:cNvSpPr/>
          <p:nvPr/>
        </p:nvSpPr>
        <p:spPr>
          <a:xfrm>
            <a:off x="12078159" y="6205837"/>
            <a:ext cx="610985" cy="414806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 Национализация Банков</a:t>
            </a:r>
            <a:endParaRPr lang="de-CH" sz="400" dirty="0"/>
          </a:p>
        </p:txBody>
      </p:sp>
      <p:cxnSp>
        <p:nvCxnSpPr>
          <p:cNvPr id="550" name="Соединительная линия уступом 60">
            <a:extLst>
              <a:ext uri="{FF2B5EF4-FFF2-40B4-BE49-F238E27FC236}">
                <a16:creationId xmlns:a16="http://schemas.microsoft.com/office/drawing/2014/main" id="{43E359D9-6298-74EA-EB7C-092A4727D7CF}"/>
              </a:ext>
            </a:extLst>
          </p:cNvPr>
          <p:cNvCxnSpPr>
            <a:cxnSpLocks/>
            <a:stCxn id="345" idx="2"/>
            <a:endCxn id="549" idx="0"/>
          </p:cNvCxnSpPr>
          <p:nvPr/>
        </p:nvCxnSpPr>
        <p:spPr>
          <a:xfrm rot="5400000">
            <a:off x="12466057" y="5952547"/>
            <a:ext cx="170885" cy="335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F71BACD3-66E8-097D-3726-2A1F1C354F7F}"/>
              </a:ext>
            </a:extLst>
          </p:cNvPr>
          <p:cNvSpPr/>
          <p:nvPr/>
        </p:nvSpPr>
        <p:spPr>
          <a:xfrm>
            <a:off x="32457821" y="2829253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Модернизация конвоев</a:t>
            </a: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232" name="Соединительная линия уступом 60">
            <a:extLst>
              <a:ext uri="{FF2B5EF4-FFF2-40B4-BE49-F238E27FC236}">
                <a16:creationId xmlns:a16="http://schemas.microsoft.com/office/drawing/2014/main" id="{8E534D1F-7AD4-A947-50BE-03FAA1A0A5F7}"/>
              </a:ext>
            </a:extLst>
          </p:cNvPr>
          <p:cNvCxnSpPr>
            <a:cxnSpLocks/>
            <a:stCxn id="210" idx="2"/>
            <a:endCxn id="228" idx="0"/>
          </p:cNvCxnSpPr>
          <p:nvPr/>
        </p:nvCxnSpPr>
        <p:spPr>
          <a:xfrm rot="16200000" flipH="1">
            <a:off x="32300882" y="2366820"/>
            <a:ext cx="204541" cy="720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73DE3051-0117-ED9E-4064-25D07DAF2973}"/>
              </a:ext>
            </a:extLst>
          </p:cNvPr>
          <p:cNvSpPr/>
          <p:nvPr/>
        </p:nvSpPr>
        <p:spPr>
          <a:xfrm>
            <a:off x="32457821" y="3406769"/>
            <a:ext cx="610985" cy="4148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" dirty="0"/>
              <a:t>Новая технология конвоев</a:t>
            </a:r>
            <a:endParaRPr lang="de-CH" sz="200" dirty="0">
              <a:solidFill>
                <a:schemeClr val="bg1"/>
              </a:solidFill>
            </a:endParaRPr>
          </a:p>
        </p:txBody>
      </p:sp>
      <p:cxnSp>
        <p:nvCxnSpPr>
          <p:cNvPr id="287" name="Соединительная линия уступом 60">
            <a:extLst>
              <a:ext uri="{FF2B5EF4-FFF2-40B4-BE49-F238E27FC236}">
                <a16:creationId xmlns:a16="http://schemas.microsoft.com/office/drawing/2014/main" id="{CE2A44D0-6E79-88AE-F9EB-702ADC1630E1}"/>
              </a:ext>
            </a:extLst>
          </p:cNvPr>
          <p:cNvCxnSpPr>
            <a:cxnSpLocks/>
            <a:stCxn id="228" idx="2"/>
            <a:endCxn id="258" idx="0"/>
          </p:cNvCxnSpPr>
          <p:nvPr/>
        </p:nvCxnSpPr>
        <p:spPr>
          <a:xfrm rot="5400000">
            <a:off x="32681959" y="3325414"/>
            <a:ext cx="16271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Заголовок 9">
            <a:extLst>
              <a:ext uri="{FF2B5EF4-FFF2-40B4-BE49-F238E27FC236}">
                <a16:creationId xmlns:a16="http://schemas.microsoft.com/office/drawing/2014/main" id="{A91C0308-0CB1-C095-7A65-AD61641C91FC}"/>
              </a:ext>
            </a:extLst>
          </p:cNvPr>
          <p:cNvSpPr txBox="1">
            <a:spLocks/>
          </p:cNvSpPr>
          <p:nvPr/>
        </p:nvSpPr>
        <p:spPr>
          <a:xfrm>
            <a:off x="24742475" y="2931732"/>
            <a:ext cx="610985" cy="41480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" dirty="0"/>
              <a:t>Создать новый генералитет</a:t>
            </a:r>
            <a:endParaRPr lang="de-CH" sz="400" dirty="0"/>
          </a:p>
        </p:txBody>
      </p:sp>
      <p:cxnSp>
        <p:nvCxnSpPr>
          <p:cNvPr id="340" name="Соединительная линия уступом 60">
            <a:extLst>
              <a:ext uri="{FF2B5EF4-FFF2-40B4-BE49-F238E27FC236}">
                <a16:creationId xmlns:a16="http://schemas.microsoft.com/office/drawing/2014/main" id="{0ABDA1D1-BA53-BAF1-1F56-0B31F0524A11}"/>
              </a:ext>
            </a:extLst>
          </p:cNvPr>
          <p:cNvCxnSpPr>
            <a:cxnSpLocks/>
            <a:stCxn id="61" idx="2"/>
            <a:endCxn id="330" idx="0"/>
          </p:cNvCxnSpPr>
          <p:nvPr/>
        </p:nvCxnSpPr>
        <p:spPr>
          <a:xfrm rot="16200000" flipH="1">
            <a:off x="24269862" y="2153626"/>
            <a:ext cx="494264" cy="106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07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11947</TotalTime>
  <Words>2354</Words>
  <Application>Microsoft Office PowerPoint</Application>
  <PresentationFormat>Произвольный</PresentationFormat>
  <Paragraphs>248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Linux Libertine</vt:lpstr>
      <vt:lpstr>Times New Roman</vt:lpstr>
      <vt:lpstr>YS Text</vt:lpstr>
      <vt:lpstr>Тема Office</vt:lpstr>
      <vt:lpstr>Движение за независимость (-5% стабильности)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Движение за независимость</dc:title>
  <dc:creator>Наталья</dc:creator>
  <cp:lastModifiedBy>Кирилл Стреканов</cp:lastModifiedBy>
  <cp:revision>73</cp:revision>
  <dcterms:created xsi:type="dcterms:W3CDTF">2023-03-22T16:33:55Z</dcterms:created>
  <dcterms:modified xsi:type="dcterms:W3CDTF">2023-07-29T09:20:47Z</dcterms:modified>
</cp:coreProperties>
</file>