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9899" autoAdjust="0"/>
  </p:normalViewPr>
  <p:slideViewPr>
    <p:cSldViewPr snapToGrid="0">
      <p:cViewPr>
        <p:scale>
          <a:sx n="160" d="100"/>
          <a:sy n="160" d="100"/>
        </p:scale>
        <p:origin x="25488" y="354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23.11.2023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23.11.2023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0793790" y="2796567"/>
            <a:ext cx="291874" cy="34171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29694306" y="4089214"/>
            <a:ext cx="20585769"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8767981"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5570376" y="975880"/>
            <a:ext cx="277435" cy="70441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3870247" y="-724249"/>
            <a:ext cx="277435" cy="104443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9928184" y="464536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16200000" flipH="1">
            <a:off x="29668171" y="3922186"/>
            <a:ext cx="286148" cy="11602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135" idx="0"/>
          </p:cNvCxnSpPr>
          <p:nvPr/>
        </p:nvCxnSpPr>
        <p:spPr>
          <a:xfrm rot="16200000" flipH="1">
            <a:off x="32626480" y="5212918"/>
            <a:ext cx="1072320" cy="1028659"/>
          </a:xfrm>
          <a:prstGeom prst="bentConnector3">
            <a:avLst>
              <a:gd name="adj1" fmla="val 1234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63" idx="0"/>
          </p:cNvCxnSpPr>
          <p:nvPr/>
        </p:nvCxnSpPr>
        <p:spPr>
          <a:xfrm rot="5400000">
            <a:off x="29277325" y="5149386"/>
            <a:ext cx="1078046" cy="1149999"/>
          </a:xfrm>
          <a:prstGeom prst="bentConnector3">
            <a:avLst>
              <a:gd name="adj1" fmla="val 1144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8778185"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Премьер-министр </a:t>
            </a:r>
            <a:r>
              <a:rPr lang="ru-RU" sz="700" dirty="0"/>
              <a:t>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731327"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1770387"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599618"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8338249"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19263825"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393446"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6400752" y="1814346"/>
            <a:ext cx="285524" cy="53752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71664"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19471663"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799264"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829469"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318627" y="7060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4947021"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7181139" y="2588259"/>
            <a:ext cx="279050" cy="38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6121031"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7767624" y="3175784"/>
            <a:ext cx="280091" cy="264695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4939952"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7304811"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5867619"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7050048"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6123732"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5530492"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6584194"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6712921"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6152283"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6742750"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13807" y="70692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7895369"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a16="http://schemas.microsoft.com/office/drawing/2014/main" xmlns="" id="{32EFE5A9-491B-46C7-9CCC-EC70745CA00A}"/>
              </a:ext>
            </a:extLst>
          </p:cNvPr>
          <p:cNvSpPr/>
          <p:nvPr/>
        </p:nvSpPr>
        <p:spPr>
          <a:xfrm>
            <a:off x="13019863"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3" name="Прямая соединительная линия 132">
            <a:extLst>
              <a:ext uri="{FF2B5EF4-FFF2-40B4-BE49-F238E27FC236}">
                <a16:creationId xmlns:a16="http://schemas.microsoft.com/office/drawing/2014/main" xmlns="" id="{B210A86C-E791-474B-AD43-67AC3A2D8E92}"/>
              </a:ext>
            </a:extLst>
          </p:cNvPr>
          <p:cNvCxnSpPr>
            <a:cxnSpLocks/>
            <a:stCxn id="130" idx="3"/>
            <a:endCxn id="801" idx="1"/>
          </p:cNvCxnSpPr>
          <p:nvPr/>
        </p:nvCxnSpPr>
        <p:spPr>
          <a:xfrm flipV="1">
            <a:off x="13946188" y="4089214"/>
            <a:ext cx="14821793"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a16="http://schemas.microsoft.com/office/drawing/2014/main" xmlns="" id="{B2FF6737-5293-4F39-BB5E-A666306D5E15}"/>
              </a:ext>
            </a:extLst>
          </p:cNvPr>
          <p:cNvSpPr/>
          <p:nvPr/>
        </p:nvSpPr>
        <p:spPr>
          <a:xfrm>
            <a:off x="13165221"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a16="http://schemas.microsoft.com/office/drawing/2014/main" xmlns="" id="{2B34BD92-035E-496F-BA59-E167AF97AB50}"/>
              </a:ext>
            </a:extLst>
          </p:cNvPr>
          <p:cNvSpPr/>
          <p:nvPr/>
        </p:nvSpPr>
        <p:spPr>
          <a:xfrm>
            <a:off x="13165220"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a16="http://schemas.microsoft.com/office/drawing/2014/main" xmlns="" id="{3F73D485-85C1-4021-BF3A-F98C9D79AF9E}"/>
              </a:ext>
            </a:extLst>
          </p:cNvPr>
          <p:cNvSpPr/>
          <p:nvPr/>
        </p:nvSpPr>
        <p:spPr>
          <a:xfrm>
            <a:off x="33213807" y="6263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коммунистов в правительство</a:t>
            </a:r>
            <a:endParaRPr lang="ru-RU" sz="500" dirty="0"/>
          </a:p>
        </p:txBody>
      </p:sp>
      <p:cxnSp>
        <p:nvCxnSpPr>
          <p:cNvPr id="153" name="Прямая соединительная линия 152">
            <a:extLst>
              <a:ext uri="{FF2B5EF4-FFF2-40B4-BE49-F238E27FC236}">
                <a16:creationId xmlns:a16="http://schemas.microsoft.com/office/drawing/2014/main" xmlns="" id="{44D5A13D-ED90-4D47-9D98-6095F6E2D8DD}"/>
              </a:ext>
            </a:extLst>
          </p:cNvPr>
          <p:cNvCxnSpPr>
            <a:cxnSpLocks/>
            <a:stCxn id="63" idx="3"/>
            <a:endCxn id="135" idx="1"/>
          </p:cNvCxnSpPr>
          <p:nvPr/>
        </p:nvCxnSpPr>
        <p:spPr>
          <a:xfrm>
            <a:off x="29704510" y="6533408"/>
            <a:ext cx="35092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a16="http://schemas.microsoft.com/office/drawing/2014/main" xmlns="" id="{1DE535CF-D5C4-47EA-8554-CD69456F19F1}"/>
              </a:ext>
            </a:extLst>
          </p:cNvPr>
          <p:cNvSpPr/>
          <p:nvPr/>
        </p:nvSpPr>
        <p:spPr>
          <a:xfrm>
            <a:off x="28745892"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a16="http://schemas.microsoft.com/office/drawing/2014/main" xmlns="" id="{AE63F9D4-E3FE-49AD-A901-494855E870B6}"/>
              </a:ext>
            </a:extLst>
          </p:cNvPr>
          <p:cNvSpPr/>
          <p:nvPr/>
        </p:nvSpPr>
        <p:spPr>
          <a:xfrm>
            <a:off x="28745890"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a16="http://schemas.microsoft.com/office/drawing/2014/main" xmlns="" id="{6EDC6DCB-25E6-4101-87E3-6FE8795BB9DC}"/>
              </a:ext>
            </a:extLst>
          </p:cNvPr>
          <p:cNvSpPr/>
          <p:nvPr/>
        </p:nvSpPr>
        <p:spPr>
          <a:xfrm>
            <a:off x="28753451"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a16="http://schemas.microsoft.com/office/drawing/2014/main" xmlns="" id="{ED19BEBE-D154-4028-B840-BC4A19EBF25A}"/>
              </a:ext>
            </a:extLst>
          </p:cNvPr>
          <p:cNvCxnSpPr>
            <a:cxnSpLocks/>
            <a:stCxn id="56" idx="2"/>
            <a:endCxn id="63" idx="0"/>
          </p:cNvCxnSpPr>
          <p:nvPr/>
        </p:nvCxnSpPr>
        <p:spPr>
          <a:xfrm rot="5400000">
            <a:off x="30295972" y="4939726"/>
            <a:ext cx="269059" cy="2378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a16="http://schemas.microsoft.com/office/drawing/2014/main" xmlns="" id="{7066AE11-5134-458C-89E0-082A59BB1B0F}"/>
              </a:ext>
            </a:extLst>
          </p:cNvPr>
          <p:cNvCxnSpPr>
            <a:cxnSpLocks/>
            <a:stCxn id="56" idx="2"/>
            <a:endCxn id="135" idx="0"/>
          </p:cNvCxnSpPr>
          <p:nvPr/>
        </p:nvCxnSpPr>
        <p:spPr>
          <a:xfrm rot="16200000" flipH="1">
            <a:off x="32513782" y="5100219"/>
            <a:ext cx="269059" cy="20573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a16="http://schemas.microsoft.com/office/drawing/2014/main" xmlns="" id="{691AD626-DD8A-4A61-A88C-B3EB5598250C}"/>
              </a:ext>
            </a:extLst>
          </p:cNvPr>
          <p:cNvSpPr/>
          <p:nvPr/>
        </p:nvSpPr>
        <p:spPr>
          <a:xfrm>
            <a:off x="29302663"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a16="http://schemas.microsoft.com/office/drawing/2014/main" xmlns="" id="{2A50D594-2C2E-4BDC-8F6D-0BE0FE128D99}"/>
              </a:ext>
            </a:extLst>
          </p:cNvPr>
          <p:cNvSpPr/>
          <p:nvPr/>
        </p:nvSpPr>
        <p:spPr>
          <a:xfrm>
            <a:off x="28197845"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en-US" sz="700" dirty="0"/>
              <a:t>Luis </a:t>
            </a:r>
            <a:r>
              <a:rPr lang="en-US" sz="700" dirty="0" err="1"/>
              <a:t>Araquistáin</a:t>
            </a:r>
            <a:r>
              <a:rPr lang="ru-RU" sz="700" dirty="0"/>
              <a:t> как советник)</a:t>
            </a:r>
          </a:p>
        </p:txBody>
      </p:sp>
      <p:cxnSp>
        <p:nvCxnSpPr>
          <p:cNvPr id="161" name="Прямая соединительная линия 160">
            <a:extLst>
              <a:ext uri="{FF2B5EF4-FFF2-40B4-BE49-F238E27FC236}">
                <a16:creationId xmlns:a16="http://schemas.microsoft.com/office/drawing/2014/main" xmlns="" id="{BF4D2C3F-BCB4-485D-98D8-A6C1B37BA272}"/>
              </a:ext>
            </a:extLst>
          </p:cNvPr>
          <p:cNvCxnSpPr>
            <a:cxnSpLocks/>
            <a:stCxn id="160" idx="3"/>
            <a:endCxn id="159" idx="1"/>
          </p:cNvCxnSpPr>
          <p:nvPr/>
        </p:nvCxnSpPr>
        <p:spPr>
          <a:xfrm flipV="1">
            <a:off x="29124170"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a16="http://schemas.microsoft.com/office/drawing/2014/main" xmlns="" id="{0F278698-6314-41F4-905C-AAC488F37EAD}"/>
              </a:ext>
            </a:extLst>
          </p:cNvPr>
          <p:cNvSpPr/>
          <p:nvPr/>
        </p:nvSpPr>
        <p:spPr>
          <a:xfrm>
            <a:off x="27561082"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a16="http://schemas.microsoft.com/office/drawing/2014/main" xmlns="" id="{41E480A3-A812-4731-BA0E-CEBFE1B527FF}"/>
              </a:ext>
            </a:extLst>
          </p:cNvPr>
          <p:cNvCxnSpPr>
            <a:cxnSpLocks/>
            <a:stCxn id="160" idx="2"/>
            <a:endCxn id="164" idx="0"/>
          </p:cNvCxnSpPr>
          <p:nvPr/>
        </p:nvCxnSpPr>
        <p:spPr>
          <a:xfrm rot="5400000">
            <a:off x="28233767"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a16="http://schemas.microsoft.com/office/drawing/2014/main" xmlns="" id="{817CA413-A4A0-4A2F-9F7B-77FC6A4148F5}"/>
              </a:ext>
            </a:extLst>
          </p:cNvPr>
          <p:cNvSpPr/>
          <p:nvPr/>
        </p:nvSpPr>
        <p:spPr>
          <a:xfrm>
            <a:off x="2756359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a16="http://schemas.microsoft.com/office/drawing/2014/main" xmlns="" id="{FF2ECD0E-F830-493C-924F-6B0B2E2E822E}"/>
              </a:ext>
            </a:extLst>
          </p:cNvPr>
          <p:cNvSpPr/>
          <p:nvPr/>
        </p:nvSpPr>
        <p:spPr>
          <a:xfrm>
            <a:off x="2819784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a:t>
            </a:r>
            <a:r>
              <a:rPr lang="ru-RU" sz="700" dirty="0"/>
              <a:t>) </a:t>
            </a:r>
            <a:r>
              <a:rPr lang="ru-RU" sz="100" dirty="0"/>
              <a:t>(</a:t>
            </a:r>
            <a:r>
              <a:rPr lang="ru-RU" sz="100" dirty="0" err="1"/>
              <a:t>Эрнан-дес</a:t>
            </a:r>
            <a:r>
              <a:rPr lang="ru-RU" sz="100" dirty="0"/>
              <a:t>, редактор «</a:t>
            </a:r>
            <a:r>
              <a:rPr lang="ru-RU" sz="100" dirty="0" err="1"/>
              <a:t>Мундо</a:t>
            </a:r>
            <a:r>
              <a:rPr lang="ru-RU" sz="100" dirty="0"/>
              <a:t> </a:t>
            </a:r>
            <a:r>
              <a:rPr lang="ru-RU" sz="100" dirty="0" err="1"/>
              <a:t>обреро</a:t>
            </a:r>
            <a:r>
              <a:rPr lang="ru-RU" sz="100" dirty="0"/>
              <a:t>», стал министром образования, а </a:t>
            </a:r>
            <a:r>
              <a:rPr lang="ru-RU" sz="100" dirty="0" err="1"/>
              <a:t>Урибе</a:t>
            </a:r>
            <a:r>
              <a:rPr lang="ru-RU" sz="100" dirty="0"/>
              <a:t>, теоретик марксизма, – министром сельского хозяйства. В состав кабинета вошли шестеро социалистов, включая </a:t>
            </a:r>
            <a:r>
              <a:rPr lang="ru-RU" sz="100" dirty="0" err="1"/>
              <a:t>Прието</a:t>
            </a:r>
            <a:r>
              <a:rPr lang="ru-RU" sz="100" dirty="0"/>
              <a:t> как министра военно-морских сил и авиации и </a:t>
            </a:r>
            <a:r>
              <a:rPr lang="ru-RU" sz="100" dirty="0" err="1"/>
              <a:t>Альвареса</a:t>
            </a:r>
            <a:r>
              <a:rPr lang="ru-RU" sz="100" dirty="0"/>
              <a:t> </a:t>
            </a:r>
            <a:r>
              <a:rPr lang="ru-RU" sz="100" dirty="0" err="1"/>
              <a:t>дель</a:t>
            </a:r>
            <a:r>
              <a:rPr lang="ru-RU" sz="100" dirty="0"/>
              <a:t> </a:t>
            </a:r>
            <a:r>
              <a:rPr lang="ru-RU" sz="100" dirty="0" err="1"/>
              <a:t>Вайо</a:t>
            </a:r>
            <a:r>
              <a:rPr lang="ru-RU" sz="100" dirty="0"/>
              <a:t>, который стал министром иностранных дел. Хуан </a:t>
            </a:r>
            <a:r>
              <a:rPr lang="ru-RU" sz="100" dirty="0" err="1"/>
              <a:t>Негрин</a:t>
            </a:r>
            <a:r>
              <a:rPr lang="ru-RU" sz="100" dirty="0"/>
              <a:t>, социалист, не имевший тесных политических контактов, получил пост министра финансов. Он был профессором физиологии в Мадридском университете и пользовался уважением у администрации вуза. Удовлетворили и настойчивое желание </a:t>
            </a:r>
            <a:r>
              <a:rPr lang="ru-RU" sz="100" dirty="0" err="1"/>
              <a:t>Аракистайна</a:t>
            </a:r>
            <a:r>
              <a:rPr lang="ru-RU" sz="100" dirty="0"/>
              <a:t> – он был назначен послом в Париже3. Кабинет дополнили и двумя членами Республиканской левой (включая </a:t>
            </a:r>
            <a:r>
              <a:rPr lang="ru-RU" sz="100" dirty="0" err="1"/>
              <a:t>Хираля</a:t>
            </a:r>
            <a:r>
              <a:rPr lang="ru-RU" sz="100" dirty="0"/>
              <a:t>, который получил пост министра без портфеля) и по одному члену от Объединенной республиканской партии и «</a:t>
            </a:r>
            <a:r>
              <a:rPr lang="ru-RU" sz="100" dirty="0" err="1"/>
              <a:t>Эскерры</a:t>
            </a:r>
            <a:r>
              <a:rPr lang="ru-RU" sz="100" dirty="0"/>
              <a:t>». Ларго Кабальеро взял на себя обязанности военного министра, заменив </a:t>
            </a:r>
            <a:r>
              <a:rPr lang="ru-RU" sz="100" dirty="0" err="1"/>
              <a:t>Эрнандеса</a:t>
            </a:r>
            <a:r>
              <a:rPr lang="ru-RU" sz="100" dirty="0"/>
              <a:t> </a:t>
            </a:r>
            <a:r>
              <a:rPr lang="ru-RU" sz="100" dirty="0" err="1"/>
              <a:t>Сарабиа</a:t>
            </a:r>
            <a:r>
              <a:rPr lang="ru-RU" sz="100" dirty="0"/>
              <a:t>, который окончательно выбился из сил после месяца стратегических импровизаций. Кабальеро поддерживал профессиональный штаб во главе с майором Эстрадой. Полковник </a:t>
            </a:r>
            <a:r>
              <a:rPr lang="ru-RU" sz="100" dirty="0" err="1"/>
              <a:t>Родриго</a:t>
            </a:r>
            <a:r>
              <a:rPr lang="ru-RU" sz="100" dirty="0"/>
              <a:t> </a:t>
            </a:r>
            <a:r>
              <a:rPr lang="ru-RU" sz="100" dirty="0" err="1"/>
              <a:t>Хиль</a:t>
            </a:r>
            <a:r>
              <a:rPr lang="ru-RU" sz="100" dirty="0"/>
              <a:t>, артиллерийский офицер старой школы, стал заместителем военного министра. «Правительство Победы», как его окрестили, имело странный характер не только из-за участия коммунистов, но и потому, что </a:t>
            </a:r>
            <a:r>
              <a:rPr lang="ru-RU" sz="100" dirty="0" err="1"/>
              <a:t>Эрнандес</a:t>
            </a:r>
            <a:r>
              <a:rPr lang="ru-RU" sz="100" dirty="0"/>
              <a:t>, новый министр образования, девятнадцать лет назад был осужден за покушение на убийство нынешнего нового министра военно-морских сил и авиации </a:t>
            </a:r>
            <a:r>
              <a:rPr lang="ru-RU" sz="100" dirty="0" err="1"/>
              <a:t>Индалесио</a:t>
            </a:r>
            <a:r>
              <a:rPr lang="ru-RU" sz="100" dirty="0"/>
              <a:t> </a:t>
            </a:r>
            <a:r>
              <a:rPr lang="ru-RU" sz="100" dirty="0" err="1"/>
              <a:t>Прието</a:t>
            </a:r>
            <a:r>
              <a:rPr lang="ru-RU" sz="100" dirty="0" smtClean="0"/>
              <a:t>.)</a:t>
            </a:r>
            <a:endParaRPr lang="ru-RU" sz="100" dirty="0"/>
          </a:p>
        </p:txBody>
      </p:sp>
      <p:sp>
        <p:nvSpPr>
          <p:cNvPr id="166" name="Прямоугольник 165">
            <a:extLst>
              <a:ext uri="{FF2B5EF4-FFF2-40B4-BE49-F238E27FC236}">
                <a16:creationId xmlns:a16="http://schemas.microsoft.com/office/drawing/2014/main" xmlns="" id="{1237210D-3F71-4FFB-898E-68BAEFE6FDDA}"/>
              </a:ext>
            </a:extLst>
          </p:cNvPr>
          <p:cNvSpPr/>
          <p:nvPr/>
        </p:nvSpPr>
        <p:spPr>
          <a:xfrm>
            <a:off x="2930266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a16="http://schemas.microsoft.com/office/drawing/2014/main" xmlns="" id="{8BF20860-5267-4C89-9A69-5F2FF8043CE3}"/>
              </a:ext>
            </a:extLst>
          </p:cNvPr>
          <p:cNvCxnSpPr>
            <a:cxnSpLocks/>
            <a:stCxn id="63" idx="2"/>
            <a:endCxn id="165" idx="0"/>
          </p:cNvCxnSpPr>
          <p:nvPr/>
        </p:nvCxnSpPr>
        <p:spPr>
          <a:xfrm rot="5400000">
            <a:off x="28822570"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a16="http://schemas.microsoft.com/office/drawing/2014/main" xmlns="" id="{8BB7AA36-FD11-40F3-952A-FDE960A6929F}"/>
              </a:ext>
            </a:extLst>
          </p:cNvPr>
          <p:cNvCxnSpPr>
            <a:cxnSpLocks/>
            <a:stCxn id="63" idx="2"/>
            <a:endCxn id="166" idx="0"/>
          </p:cNvCxnSpPr>
          <p:nvPr/>
        </p:nvCxnSpPr>
        <p:spPr>
          <a:xfrm rot="16200000" flipH="1">
            <a:off x="29374979"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a16="http://schemas.microsoft.com/office/drawing/2014/main" xmlns="" id="{504572F0-7FA5-4F81-9D4B-C3FB5F7E24A6}"/>
              </a:ext>
            </a:extLst>
          </p:cNvPr>
          <p:cNvCxnSpPr>
            <a:cxnSpLocks/>
            <a:stCxn id="165" idx="2"/>
            <a:endCxn id="160" idx="0"/>
          </p:cNvCxnSpPr>
          <p:nvPr/>
        </p:nvCxnSpPr>
        <p:spPr>
          <a:xfrm rot="16200000" flipH="1">
            <a:off x="28522164"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a16="http://schemas.microsoft.com/office/drawing/2014/main" xmlns="" id="{0DD383AF-7358-4D05-9F30-B6B41AF854DB}"/>
              </a:ext>
            </a:extLst>
          </p:cNvPr>
          <p:cNvCxnSpPr>
            <a:cxnSpLocks/>
            <a:stCxn id="154" idx="2"/>
            <a:endCxn id="155" idx="0"/>
          </p:cNvCxnSpPr>
          <p:nvPr/>
        </p:nvCxnSpPr>
        <p:spPr>
          <a:xfrm rot="5400000">
            <a:off x="29078220"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a16="http://schemas.microsoft.com/office/drawing/2014/main" xmlns="" id="{08826EB2-04D8-4B9D-A85C-F5AB140406B1}"/>
              </a:ext>
            </a:extLst>
          </p:cNvPr>
          <p:cNvCxnSpPr>
            <a:cxnSpLocks/>
            <a:stCxn id="155" idx="2"/>
            <a:endCxn id="156" idx="0"/>
          </p:cNvCxnSpPr>
          <p:nvPr/>
        </p:nvCxnSpPr>
        <p:spPr>
          <a:xfrm rot="16200000" flipH="1">
            <a:off x="29090031"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a16="http://schemas.microsoft.com/office/drawing/2014/main" xmlns="" id="{76206442-5802-4ECC-89FF-725CB9831F7E}"/>
              </a:ext>
            </a:extLst>
          </p:cNvPr>
          <p:cNvCxnSpPr>
            <a:cxnSpLocks/>
            <a:stCxn id="165" idx="2"/>
            <a:endCxn id="159" idx="0"/>
          </p:cNvCxnSpPr>
          <p:nvPr/>
        </p:nvCxnSpPr>
        <p:spPr>
          <a:xfrm rot="16200000" flipH="1">
            <a:off x="29076324" y="7185306"/>
            <a:ext cx="274184" cy="11048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a16="http://schemas.microsoft.com/office/drawing/2014/main" xmlns="" id="{7DAEAC1F-B20B-46CD-B818-99851DE5EF87}"/>
              </a:ext>
            </a:extLst>
          </p:cNvPr>
          <p:cNvSpPr/>
          <p:nvPr/>
        </p:nvSpPr>
        <p:spPr>
          <a:xfrm>
            <a:off x="29928187"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a16="http://schemas.microsoft.com/office/drawing/2014/main" xmlns="" id="{146CBA15-0EC9-4B49-9151-897C0373358B}"/>
              </a:ext>
            </a:extLst>
          </p:cNvPr>
          <p:cNvCxnSpPr>
            <a:cxnSpLocks/>
            <a:stCxn id="159" idx="2"/>
            <a:endCxn id="180" idx="0"/>
          </p:cNvCxnSpPr>
          <p:nvPr/>
        </p:nvCxnSpPr>
        <p:spPr>
          <a:xfrm rot="16200000" flipH="1">
            <a:off x="29966720"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a16="http://schemas.microsoft.com/office/drawing/2014/main" xmlns="" id="{C84E4D7F-D864-4DC0-BB2F-86D444193691}"/>
              </a:ext>
            </a:extLst>
          </p:cNvPr>
          <p:cNvCxnSpPr>
            <a:cxnSpLocks/>
            <a:stCxn id="159" idx="2"/>
            <a:endCxn id="154" idx="0"/>
          </p:cNvCxnSpPr>
          <p:nvPr/>
        </p:nvCxnSpPr>
        <p:spPr>
          <a:xfrm rot="5400000">
            <a:off x="29375573"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a16="http://schemas.microsoft.com/office/drawing/2014/main" xmlns="" id="{047E7F83-180D-4C03-BC66-692FB1C56DBF}"/>
              </a:ext>
            </a:extLst>
          </p:cNvPr>
          <p:cNvCxnSpPr>
            <a:cxnSpLocks/>
            <a:stCxn id="160" idx="2"/>
            <a:endCxn id="154" idx="0"/>
          </p:cNvCxnSpPr>
          <p:nvPr/>
        </p:nvCxnSpPr>
        <p:spPr>
          <a:xfrm rot="16200000" flipH="1">
            <a:off x="28824914"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a16="http://schemas.microsoft.com/office/drawing/2014/main" xmlns="" id="{E605C39C-68E5-47BE-BB9B-455D1E372FDC}"/>
              </a:ext>
            </a:extLst>
          </p:cNvPr>
          <p:cNvSpPr/>
          <p:nvPr/>
        </p:nvSpPr>
        <p:spPr>
          <a:xfrm>
            <a:off x="30495615"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a16="http://schemas.microsoft.com/office/drawing/2014/main" xmlns="" id="{7F4404B0-4AD2-46F4-AED9-158653BD1476}"/>
              </a:ext>
            </a:extLst>
          </p:cNvPr>
          <p:cNvSpPr/>
          <p:nvPr/>
        </p:nvSpPr>
        <p:spPr>
          <a:xfrm>
            <a:off x="30495614" y="78782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a16="http://schemas.microsoft.com/office/drawing/2014/main" xmlns="" id="{95E12289-D5C4-4A71-B46E-2AB617265BCE}"/>
              </a:ext>
            </a:extLst>
          </p:cNvPr>
          <p:cNvCxnSpPr>
            <a:cxnSpLocks/>
            <a:stCxn id="200" idx="2"/>
            <a:endCxn id="201" idx="0"/>
          </p:cNvCxnSpPr>
          <p:nvPr/>
        </p:nvCxnSpPr>
        <p:spPr>
          <a:xfrm rot="5400000">
            <a:off x="30819871" y="7739315"/>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a16="http://schemas.microsoft.com/office/drawing/2014/main" xmlns="" id="{57A7C273-2588-4AC4-A707-30CFC6E5A3DB}"/>
              </a:ext>
            </a:extLst>
          </p:cNvPr>
          <p:cNvCxnSpPr>
            <a:cxnSpLocks/>
            <a:stCxn id="63" idx="2"/>
            <a:endCxn id="200" idx="0"/>
          </p:cNvCxnSpPr>
          <p:nvPr/>
        </p:nvCxnSpPr>
        <p:spPr>
          <a:xfrm rot="16200000" flipH="1">
            <a:off x="29971563" y="6073193"/>
            <a:ext cx="257000" cy="17174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a16="http://schemas.microsoft.com/office/drawing/2014/main" xmlns="" id="{3A936EB0-2B9C-480D-9F08-95DEDCB36930}"/>
              </a:ext>
            </a:extLst>
          </p:cNvPr>
          <p:cNvSpPr/>
          <p:nvPr/>
        </p:nvSpPr>
        <p:spPr>
          <a:xfrm>
            <a:off x="29928184"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a16="http://schemas.microsoft.com/office/drawing/2014/main" xmlns="" id="{14ADE0B2-43D1-4891-AD9B-AD5F899987C4}"/>
              </a:ext>
            </a:extLst>
          </p:cNvPr>
          <p:cNvCxnSpPr>
            <a:cxnSpLocks/>
            <a:stCxn id="180" idx="2"/>
            <a:endCxn id="208" idx="0"/>
          </p:cNvCxnSpPr>
          <p:nvPr/>
        </p:nvCxnSpPr>
        <p:spPr>
          <a:xfrm rot="5400000">
            <a:off x="30260850"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a16="http://schemas.microsoft.com/office/drawing/2014/main" xmlns="" id="{1344A1AC-A5D1-48D7-874F-0EA6B3953523}"/>
              </a:ext>
            </a:extLst>
          </p:cNvPr>
          <p:cNvCxnSpPr>
            <a:cxnSpLocks/>
            <a:stCxn id="801" idx="2"/>
            <a:endCxn id="97" idx="0"/>
          </p:cNvCxnSpPr>
          <p:nvPr/>
        </p:nvCxnSpPr>
        <p:spPr>
          <a:xfrm rot="16200000" flipH="1">
            <a:off x="30279395" y="3310963"/>
            <a:ext cx="292006" cy="23885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a16="http://schemas.microsoft.com/office/drawing/2014/main" xmlns="" id="{F8D1DA47-C504-41CD-B91F-0C23B929D953}"/>
              </a:ext>
            </a:extLst>
          </p:cNvPr>
          <p:cNvSpPr/>
          <p:nvPr/>
        </p:nvSpPr>
        <p:spPr>
          <a:xfrm>
            <a:off x="32020854" y="70816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endParaRPr lang="ru-RU" sz="500" dirty="0"/>
          </a:p>
        </p:txBody>
      </p:sp>
      <p:cxnSp>
        <p:nvCxnSpPr>
          <p:cNvPr id="227" name="Соединительная линия уступом 123">
            <a:extLst>
              <a:ext uri="{FF2B5EF4-FFF2-40B4-BE49-F238E27FC236}">
                <a16:creationId xmlns:a16="http://schemas.microsoft.com/office/drawing/2014/main" xmlns="" id="{C9CBB17B-538D-4A64-A825-8B7B2B897D5D}"/>
              </a:ext>
            </a:extLst>
          </p:cNvPr>
          <p:cNvCxnSpPr>
            <a:cxnSpLocks/>
            <a:stCxn id="97" idx="2"/>
            <a:endCxn id="63" idx="0"/>
          </p:cNvCxnSpPr>
          <p:nvPr/>
        </p:nvCxnSpPr>
        <p:spPr>
          <a:xfrm rot="5400000">
            <a:off x="29894406" y="4538162"/>
            <a:ext cx="1072188" cy="2378304"/>
          </a:xfrm>
          <a:prstGeom prst="bentConnector3">
            <a:avLst>
              <a:gd name="adj1" fmla="val 1068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a16="http://schemas.microsoft.com/office/drawing/2014/main" xmlns="" id="{600D8C74-F74F-4295-8359-52067A77D9AA}"/>
              </a:ext>
            </a:extLst>
          </p:cNvPr>
          <p:cNvSpPr/>
          <p:nvPr/>
        </p:nvSpPr>
        <p:spPr>
          <a:xfrm>
            <a:off x="2732077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a16="http://schemas.microsoft.com/office/drawing/2014/main" xmlns="" id="{2527D34A-E27A-449A-93E5-C76A76CC4512}"/>
              </a:ext>
            </a:extLst>
          </p:cNvPr>
          <p:cNvCxnSpPr>
            <a:cxnSpLocks/>
            <a:stCxn id="801" idx="2"/>
            <a:endCxn id="230" idx="0"/>
          </p:cNvCxnSpPr>
          <p:nvPr/>
        </p:nvCxnSpPr>
        <p:spPr>
          <a:xfrm rot="5400000">
            <a:off x="28368015" y="3775135"/>
            <a:ext cx="279050" cy="14472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a16="http://schemas.microsoft.com/office/drawing/2014/main" xmlns="" id="{6F719142-1860-4581-9B41-8AADCCCE4BB0}"/>
              </a:ext>
            </a:extLst>
          </p:cNvPr>
          <p:cNvCxnSpPr>
            <a:cxnSpLocks/>
            <a:stCxn id="130" idx="2"/>
            <a:endCxn id="836" idx="0"/>
          </p:cNvCxnSpPr>
          <p:nvPr/>
        </p:nvCxnSpPr>
        <p:spPr>
          <a:xfrm rot="16200000" flipH="1">
            <a:off x="16000106" y="1849971"/>
            <a:ext cx="269598" cy="53037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a16="http://schemas.microsoft.com/office/drawing/2014/main" xmlns="" id="{EA3FC01F-F5CA-4FAE-8CEF-830AB1AAFB40}"/>
              </a:ext>
            </a:extLst>
          </p:cNvPr>
          <p:cNvCxnSpPr>
            <a:cxnSpLocks/>
            <a:stCxn id="130" idx="2"/>
            <a:endCxn id="829" idx="0"/>
          </p:cNvCxnSpPr>
          <p:nvPr/>
        </p:nvCxnSpPr>
        <p:spPr>
          <a:xfrm rot="16200000" flipH="1">
            <a:off x="17700234" y="149842"/>
            <a:ext cx="269598" cy="870401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a16="http://schemas.microsoft.com/office/drawing/2014/main" xmlns="" id="{6B629A61-C117-4B2E-9AEF-4EAF601A5B2F}"/>
              </a:ext>
            </a:extLst>
          </p:cNvPr>
          <p:cNvCxnSpPr>
            <a:cxnSpLocks/>
            <a:stCxn id="130" idx="2"/>
            <a:endCxn id="125" idx="0"/>
          </p:cNvCxnSpPr>
          <p:nvPr/>
        </p:nvCxnSpPr>
        <p:spPr>
          <a:xfrm rot="16200000" flipH="1">
            <a:off x="18530612" y="-680535"/>
            <a:ext cx="277687" cy="103728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a16="http://schemas.microsoft.com/office/drawing/2014/main" xmlns="" id="{957C12DC-D98B-4948-99D2-CFC7B8CFF4DE}"/>
              </a:ext>
            </a:extLst>
          </p:cNvPr>
          <p:cNvSpPr/>
          <p:nvPr/>
        </p:nvSpPr>
        <p:spPr>
          <a:xfrm>
            <a:off x="22309529"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a16="http://schemas.microsoft.com/office/drawing/2014/main" xmlns="" id="{012D2E35-685E-4576-BCB6-C08D33426D27}"/>
              </a:ext>
            </a:extLst>
          </p:cNvPr>
          <p:cNvSpPr/>
          <p:nvPr/>
        </p:nvSpPr>
        <p:spPr>
          <a:xfrm>
            <a:off x="23467442"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a16="http://schemas.microsoft.com/office/drawing/2014/main" xmlns="" id="{05CD8A58-5676-43E8-BBE2-DC9229365C21}"/>
              </a:ext>
            </a:extLst>
          </p:cNvPr>
          <p:cNvSpPr/>
          <p:nvPr/>
        </p:nvSpPr>
        <p:spPr>
          <a:xfrm>
            <a:off x="23467442"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a16="http://schemas.microsoft.com/office/drawing/2014/main" xmlns="" id="{E01090B5-7811-4C8D-B542-DC3489C9632C}"/>
              </a:ext>
            </a:extLst>
          </p:cNvPr>
          <p:cNvSpPr/>
          <p:nvPr/>
        </p:nvSpPr>
        <p:spPr>
          <a:xfrm>
            <a:off x="22309725"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a16="http://schemas.microsoft.com/office/drawing/2014/main" xmlns="" id="{206D4D82-F261-452F-8D95-439FE5E0314A}"/>
              </a:ext>
            </a:extLst>
          </p:cNvPr>
          <p:cNvSpPr/>
          <p:nvPr/>
        </p:nvSpPr>
        <p:spPr>
          <a:xfrm>
            <a:off x="22852494"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Вновь объединить Испанию!</a:t>
            </a:r>
          </a:p>
        </p:txBody>
      </p:sp>
      <p:cxnSp>
        <p:nvCxnSpPr>
          <p:cNvPr id="183" name="Соединительная линия уступом 148">
            <a:extLst>
              <a:ext uri="{FF2B5EF4-FFF2-40B4-BE49-F238E27FC236}">
                <a16:creationId xmlns:a16="http://schemas.microsoft.com/office/drawing/2014/main" xmlns="" id="{74F58D4E-63E8-4F3B-AADA-F89E80EB0D7E}"/>
              </a:ext>
            </a:extLst>
          </p:cNvPr>
          <p:cNvCxnSpPr>
            <a:cxnSpLocks/>
            <a:stCxn id="38" idx="2"/>
            <a:endCxn id="175" idx="0"/>
          </p:cNvCxnSpPr>
          <p:nvPr/>
        </p:nvCxnSpPr>
        <p:spPr>
          <a:xfrm rot="16200000" flipH="1">
            <a:off x="23216648" y="6355310"/>
            <a:ext cx="270000"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a16="http://schemas.microsoft.com/office/drawing/2014/main" xmlns="" id="{B661D22E-E444-4030-8910-C32F43264B7E}"/>
              </a:ext>
            </a:extLst>
          </p:cNvPr>
          <p:cNvCxnSpPr>
            <a:cxnSpLocks/>
            <a:stCxn id="38" idx="2"/>
            <a:endCxn id="174" idx="0"/>
          </p:cNvCxnSpPr>
          <p:nvPr/>
        </p:nvCxnSpPr>
        <p:spPr>
          <a:xfrm rot="5400000">
            <a:off x="22637692"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a16="http://schemas.microsoft.com/office/drawing/2014/main" xmlns="" id="{D9F54EA9-8E35-4F97-9346-ECC1DCF56114}"/>
              </a:ext>
            </a:extLst>
          </p:cNvPr>
          <p:cNvCxnSpPr>
            <a:cxnSpLocks/>
            <a:stCxn id="174" idx="2"/>
            <a:endCxn id="178" idx="0"/>
          </p:cNvCxnSpPr>
          <p:nvPr/>
        </p:nvCxnSpPr>
        <p:spPr>
          <a:xfrm rot="16200000" flipH="1">
            <a:off x="22640526"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a16="http://schemas.microsoft.com/office/drawing/2014/main" xmlns="" id="{46D280CB-FB83-4BF5-8B3A-DD7BD44AD1E7}"/>
              </a:ext>
            </a:extLst>
          </p:cNvPr>
          <p:cNvCxnSpPr>
            <a:cxnSpLocks/>
            <a:stCxn id="174" idx="2"/>
            <a:endCxn id="176" idx="0"/>
          </p:cNvCxnSpPr>
          <p:nvPr/>
        </p:nvCxnSpPr>
        <p:spPr>
          <a:xfrm rot="16200000" flipH="1">
            <a:off x="23218878" y="7163080"/>
            <a:ext cx="265541"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a16="http://schemas.microsoft.com/office/drawing/2014/main" xmlns="" id="{1C6858C7-8A93-4CF4-A3B3-6AB28CD215CB}"/>
              </a:ext>
            </a:extLst>
          </p:cNvPr>
          <p:cNvCxnSpPr>
            <a:cxnSpLocks/>
            <a:stCxn id="178" idx="2"/>
            <a:endCxn id="182" idx="0"/>
          </p:cNvCxnSpPr>
          <p:nvPr/>
        </p:nvCxnSpPr>
        <p:spPr>
          <a:xfrm rot="16200000" flipH="1">
            <a:off x="22906537"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a16="http://schemas.microsoft.com/office/drawing/2014/main" xmlns="" id="{CE2B2ACF-3CBE-48FA-AC43-7AD4B70A3FA6}"/>
              </a:ext>
            </a:extLst>
          </p:cNvPr>
          <p:cNvCxnSpPr>
            <a:cxnSpLocks/>
            <a:stCxn id="176" idx="2"/>
            <a:endCxn id="182" idx="0"/>
          </p:cNvCxnSpPr>
          <p:nvPr/>
        </p:nvCxnSpPr>
        <p:spPr>
          <a:xfrm rot="5400000">
            <a:off x="23485902" y="8244563"/>
            <a:ext cx="274459" cy="614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a:extLst>
              <a:ext uri="{FF2B5EF4-FFF2-40B4-BE49-F238E27FC236}">
                <a16:creationId xmlns:a16="http://schemas.microsoft.com/office/drawing/2014/main" xmlns="" id="{04A3ABFC-37BA-432F-AC1A-F77E6E1C51AC}"/>
              </a:ext>
            </a:extLst>
          </p:cNvPr>
          <p:cNvSpPr/>
          <p:nvPr/>
        </p:nvSpPr>
        <p:spPr>
          <a:xfrm>
            <a:off x="22581109" y="151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План </a:t>
            </a:r>
            <a:r>
              <a:rPr lang="en-US" sz="700" dirty="0"/>
              <a:t>L </a:t>
            </a:r>
            <a:r>
              <a:rPr lang="ru-RU" sz="200" dirty="0"/>
              <a:t>(</a:t>
            </a:r>
            <a:r>
              <a:rPr lang="en-US" sz="200" dirty="0"/>
              <a:t>Jaime de </a:t>
            </a:r>
            <a:r>
              <a:rPr lang="en-US" sz="200" dirty="0" err="1"/>
              <a:t>Morais</a:t>
            </a:r>
            <a:r>
              <a:rPr lang="ru-RU" sz="200" dirty="0"/>
              <a:t> Во время Гражданской войны в Испании он был в Барселоне в качестве репортера газеты UNIR , органа </a:t>
            </a:r>
            <a:r>
              <a:rPr lang="ru-RU" sz="200" dirty="0" err="1"/>
              <a:t>Frente</a:t>
            </a:r>
            <a:r>
              <a:rPr lang="ru-RU" sz="200" dirty="0"/>
              <a:t> </a:t>
            </a:r>
            <a:r>
              <a:rPr lang="ru-RU" sz="200" dirty="0" err="1"/>
              <a:t>de</a:t>
            </a:r>
            <a:r>
              <a:rPr lang="ru-RU" sz="200" dirty="0"/>
              <a:t> </a:t>
            </a:r>
            <a:r>
              <a:rPr lang="ru-RU" sz="200" dirty="0" err="1"/>
              <a:t>Portugals</a:t>
            </a:r>
            <a:r>
              <a:rPr lang="ru-RU" sz="200" dirty="0"/>
              <a:t> </a:t>
            </a:r>
            <a:r>
              <a:rPr lang="ru-RU" sz="200" dirty="0" err="1"/>
              <a:t>Exilados</a:t>
            </a:r>
            <a:r>
              <a:rPr lang="ru-RU" sz="200" dirty="0"/>
              <a:t> . В этот период был составлен так называемый План L (1938 г.) с целью вторжения в Португалию по суше и по морю при поддержке испанских республиканцев. План провалился с поражением республиканцев.)</a:t>
            </a:r>
            <a:endParaRPr lang="ru-RU" sz="700" dirty="0"/>
          </a:p>
        </p:txBody>
      </p:sp>
      <p:cxnSp>
        <p:nvCxnSpPr>
          <p:cNvPr id="179" name="Соединительная линия уступом 178"/>
          <p:cNvCxnSpPr>
            <a:stCxn id="838" idx="2"/>
            <a:endCxn id="135" idx="0"/>
          </p:cNvCxnSpPr>
          <p:nvPr/>
        </p:nvCxnSpPr>
        <p:spPr>
          <a:xfrm rot="16200000" flipH="1">
            <a:off x="31495135" y="4081573"/>
            <a:ext cx="1078046" cy="3285623"/>
          </a:xfrm>
          <a:prstGeom prst="bentConnector3">
            <a:avLst>
              <a:gd name="adj1" fmla="val 1199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1" name="Соединительная линия уступом 123">
            <a:extLst>
              <a:ext uri="{FF2B5EF4-FFF2-40B4-BE49-F238E27FC236}">
                <a16:creationId xmlns:a16="http://schemas.microsoft.com/office/drawing/2014/main" xmlns="" id="{C9CBB17B-538D-4A64-A825-8B7B2B897D5D}"/>
              </a:ext>
            </a:extLst>
          </p:cNvPr>
          <p:cNvCxnSpPr>
            <a:cxnSpLocks/>
            <a:stCxn id="97" idx="2"/>
            <a:endCxn id="135" idx="0"/>
          </p:cNvCxnSpPr>
          <p:nvPr/>
        </p:nvCxnSpPr>
        <p:spPr>
          <a:xfrm rot="16200000" flipH="1">
            <a:off x="32112217" y="4698655"/>
            <a:ext cx="1072188" cy="2057318"/>
          </a:xfrm>
          <a:prstGeom prst="bentConnector3">
            <a:avLst>
              <a:gd name="adj1" fmla="val 1234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2" name="Соединительная линия уступом 191"/>
          <p:cNvCxnSpPr>
            <a:stCxn id="828" idx="2"/>
            <a:endCxn id="63" idx="0"/>
          </p:cNvCxnSpPr>
          <p:nvPr/>
        </p:nvCxnSpPr>
        <p:spPr>
          <a:xfrm rot="5400000">
            <a:off x="30408670" y="4023767"/>
            <a:ext cx="1072320" cy="3406963"/>
          </a:xfrm>
          <a:prstGeom prst="bentConnector3">
            <a:avLst>
              <a:gd name="adj1" fmla="val 12347"/>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36749</TotalTime>
  <Words>2140</Words>
  <Application>Microsoft Office PowerPoint</Application>
  <PresentationFormat>Произвольный</PresentationFormat>
  <Paragraphs>75</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2091</cp:revision>
  <dcterms:created xsi:type="dcterms:W3CDTF">2018-10-23T08:09:21Z</dcterms:created>
  <dcterms:modified xsi:type="dcterms:W3CDTF">2023-11-23T12:50:46Z</dcterms:modified>
</cp:coreProperties>
</file>