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100" d="100"/>
          <a:sy n="100" d="100"/>
        </p:scale>
        <p:origin x="-6168" y="9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6249816" y="272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 </a:t>
            </a:r>
            <a:r>
              <a:rPr lang="ru-RU" sz="300" dirty="0"/>
              <a:t>(Революционная социалистическая партия ( голландский : </a:t>
            </a:r>
            <a:r>
              <a:rPr lang="ru-RU" sz="300" dirty="0" err="1"/>
              <a:t>Revolutionair</a:t>
            </a:r>
            <a:r>
              <a:rPr lang="ru-RU" sz="300" dirty="0"/>
              <a:t> </a:t>
            </a:r>
            <a:r>
              <a:rPr lang="ru-RU" sz="300" dirty="0" err="1"/>
              <a:t>Socialistische</a:t>
            </a:r>
            <a:r>
              <a:rPr lang="ru-RU" sz="300" dirty="0"/>
              <a:t> </a:t>
            </a:r>
            <a:r>
              <a:rPr lang="ru-RU" sz="300" dirty="0" err="1"/>
              <a:t>Partij</a:t>
            </a:r>
            <a:r>
              <a:rPr lang="ru-RU" sz="300" dirty="0"/>
              <a:t> или RSP ) была голландской социалистической политической партией , которую по-разному характеризовали как троцкистскую и синдикалистскую . [1] : 151 В 1935 году она объединилась с Независимой социалистической партией (OSP) и образовала Революционную социалистическую рабочую партию ( голландский : </a:t>
            </a:r>
            <a:r>
              <a:rPr lang="ru-RU" sz="300" dirty="0" err="1"/>
              <a:t>Revolutionair</a:t>
            </a:r>
            <a:r>
              <a:rPr lang="ru-RU" sz="300" dirty="0"/>
              <a:t> </a:t>
            </a:r>
            <a:r>
              <a:rPr lang="ru-RU" sz="300" dirty="0" err="1"/>
              <a:t>Socialistische</a:t>
            </a:r>
            <a:r>
              <a:rPr lang="ru-RU" sz="300" dirty="0"/>
              <a:t> </a:t>
            </a:r>
            <a:r>
              <a:rPr lang="ru-RU" sz="300" dirty="0" err="1"/>
              <a:t>Arbeiderspartij</a:t>
            </a:r>
            <a:r>
              <a:rPr lang="ru-RU" sz="300" dirty="0"/>
              <a:t> , RSAP), но большинство бывших членов OSP покинули объединенную партию в том же году. [1] : 159–160 </a:t>
            </a:r>
            <a:r>
              <a:rPr lang="ru-RU" sz="300" dirty="0" err="1"/>
              <a:t>Хенк</a:t>
            </a:r>
            <a:r>
              <a:rPr lang="ru-RU" sz="300" dirty="0"/>
              <a:t> </a:t>
            </a:r>
            <a:r>
              <a:rPr lang="ru-RU" sz="300" dirty="0" err="1"/>
              <a:t>Сневлит</a:t>
            </a:r>
            <a:r>
              <a:rPr lang="ru-RU" sz="300" dirty="0"/>
              <a:t> был бесспорным лидером RSP/RSAP на протяжении всего его существования, [1] : 151–152 , а также его единственным представителем .)</a:t>
            </a:r>
            <a:endParaRPr lang="ru-RU" sz="1400" dirty="0"/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5974084" y="9138577"/>
            <a:ext cx="2757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137" idx="0"/>
          </p:cNvCxnSpPr>
          <p:nvPr/>
        </p:nvCxnSpPr>
        <p:spPr>
          <a:xfrm rot="5400000">
            <a:off x="5897326" y="2828778"/>
            <a:ext cx="430523" cy="23903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8640193" y="423922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 </a:t>
            </a:r>
            <a:r>
              <a:rPr lang="ru-RU" sz="1000" dirty="0"/>
              <a:t>(Государственное вмешательство в борьбу с безработицей и государственные субсидии безработным;)</a:t>
            </a:r>
            <a:endParaRPr lang="ru-RU" sz="14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6249815" y="859857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Маркс-Ленин-Люксембургский фронт </a:t>
            </a:r>
            <a:r>
              <a:rPr lang="ru-RU" sz="200" dirty="0"/>
              <a:t>(В 1938 году уже тайно было решено, что в случае вторжения немцев РСАП распадется и уйдет в подполье. Партия была преобразована в организацию сопротивления Маркс-Ленин-Люксембургский фронт . Авраамом </a:t>
            </a:r>
            <a:r>
              <a:rPr lang="ru-RU" sz="200" dirty="0" err="1"/>
              <a:t>Менистом</a:t>
            </a:r>
            <a:r>
              <a:rPr lang="ru-RU" sz="200" dirty="0"/>
              <a:t> через несколько месяцев после немецкого вторжения в Нидерланды 10 мая 1940 года. Оно просуществовало до апреля 1942 года, когда все руководство было арестовано немцы, казнившие их 12 апреля того же года. Маркс-Ленин-Люксембург-Фронт, или MLL-Фронт, был тайным преемником политической партии </a:t>
            </a:r>
            <a:r>
              <a:rPr lang="ru-RU" sz="200" dirty="0" err="1"/>
              <a:t>Сневлита</a:t>
            </a:r>
            <a:r>
              <a:rPr lang="ru-RU" sz="200" dirty="0"/>
              <a:t>, Революционно-социалистической военной партии (РСАП), которая была распущена сразу после немецкого вторжения, когда </a:t>
            </a:r>
            <a:r>
              <a:rPr lang="ru-RU" sz="200" dirty="0" err="1"/>
              <a:t>Сневлиту</a:t>
            </a:r>
            <a:r>
              <a:rPr lang="ru-RU" sz="200" dirty="0"/>
              <a:t> пришлось скрываться, чтобы избежать </a:t>
            </a:r>
            <a:r>
              <a:rPr lang="ru-RU" sz="200" dirty="0" err="1"/>
              <a:t>ареста.MLL-Front</a:t>
            </a:r>
            <a:r>
              <a:rPr lang="ru-RU" sz="200" dirty="0"/>
              <a:t> был в значительной степени активен как пропагандистская группа и имел свой собственный журнал </a:t>
            </a:r>
            <a:r>
              <a:rPr lang="ru-RU" sz="200" dirty="0" err="1"/>
              <a:t>Spartacus</a:t>
            </a:r>
            <a:r>
              <a:rPr lang="ru-RU" sz="200" dirty="0"/>
              <a:t> , тираж которого составлял 5000 экземпляров и выходил раз в две недели. Он был особенно активен против антиеврейских мер, предпринятых нацистами , и участвовал в февральской забастовке 1941 г. против этих </a:t>
            </a:r>
            <a:r>
              <a:rPr lang="ru-RU" sz="200" dirty="0" err="1"/>
              <a:t>мер.С</a:t>
            </a:r>
            <a:r>
              <a:rPr lang="ru-RU" sz="200" dirty="0"/>
              <a:t> арестом и казнью его руководства в апреле 1942 года MLL-фронт раскололся на два по политическим разногласиям, на </a:t>
            </a:r>
            <a:r>
              <a:rPr lang="ru-RU" sz="200" dirty="0" err="1"/>
              <a:t>Comité</a:t>
            </a:r>
            <a:r>
              <a:rPr lang="ru-RU" sz="200" dirty="0"/>
              <a:t> </a:t>
            </a:r>
            <a:r>
              <a:rPr lang="ru-RU" sz="200" dirty="0" err="1"/>
              <a:t>van</a:t>
            </a:r>
            <a:r>
              <a:rPr lang="ru-RU" sz="200" dirty="0"/>
              <a:t> </a:t>
            </a:r>
            <a:r>
              <a:rPr lang="ru-RU" sz="200" dirty="0" err="1"/>
              <a:t>Revolutionaire</a:t>
            </a:r>
            <a:r>
              <a:rPr lang="ru-RU" sz="200" dirty="0"/>
              <a:t> </a:t>
            </a:r>
            <a:r>
              <a:rPr lang="ru-RU" sz="200" dirty="0" err="1"/>
              <a:t>Marxisten</a:t>
            </a:r>
            <a:r>
              <a:rPr lang="ru-RU" sz="200" dirty="0"/>
              <a:t> ( Комитет революционных марксистов ) и </a:t>
            </a:r>
            <a:r>
              <a:rPr lang="ru-RU" sz="200" dirty="0" err="1"/>
              <a:t>Communienbond</a:t>
            </a:r>
            <a:r>
              <a:rPr lang="ru-RU" sz="200" dirty="0"/>
              <a:t> </a:t>
            </a:r>
            <a:r>
              <a:rPr lang="ru-RU" sz="200" dirty="0" err="1"/>
              <a:t>Spartacus</a:t>
            </a:r>
            <a:r>
              <a:rPr lang="ru-RU" sz="200" dirty="0"/>
              <a:t> ( Коммунистическая лига Спартака ). Они были гораздо менее влиятельны, чем MLL-</a:t>
            </a:r>
            <a:r>
              <a:rPr lang="ru-RU" sz="200" dirty="0" err="1"/>
              <a:t>Front.Фронт</a:t>
            </a:r>
            <a:r>
              <a:rPr lang="ru-RU" sz="200" dirty="0"/>
              <a:t> MLL был одной из первых, если не первой крупной группой сопротивления, созданной в Нидерландах во время Второй мировой войны . На пике своего развития в нем могло быть около 500 членов. Его двухнедельное издание « Спартак » тиражом 5000 экземпляров было одной из самых влиятельных подпольных газет первой части войны; общий тираж подпольной прессы в это время оценивается примерно в 55 000 экземпляров.)</a:t>
            </a:r>
            <a:endParaRPr lang="ru-RU" sz="1400" dirty="0"/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134006" y="2242429"/>
            <a:ext cx="6348" cy="1791000"/>
          </a:xfrm>
          <a:prstGeom prst="bentConnector4">
            <a:avLst>
              <a:gd name="adj1" fmla="val -3601134"/>
              <a:gd name="adj2" fmla="val 7953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3859439" y="70848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 </a:t>
            </a:r>
            <a:r>
              <a:rPr lang="ru-RU" sz="700" dirty="0"/>
              <a:t>(Голландско-немецкие левые откололись от Владимира Ленина .до правления Сталина и поддерживает твердо советскую коммунистическую и </a:t>
            </a:r>
            <a:r>
              <a:rPr lang="ru-RU" sz="700" dirty="0" err="1"/>
              <a:t>либертарианскую</a:t>
            </a:r>
            <a:r>
              <a:rPr lang="ru-RU" sz="700" dirty="0"/>
              <a:t> марксистскую точку зрения, в отличие от итальянских левых, которые подчеркивали необходимость международной революционной партии.)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1469061" y="566205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Голландской Индии</a:t>
            </a: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58FDCDF-41C4-4AB2-B4DF-922F7CDBAA5D}"/>
              </a:ext>
            </a:extLst>
          </p:cNvPr>
          <p:cNvSpPr/>
          <p:nvPr/>
        </p:nvSpPr>
        <p:spPr>
          <a:xfrm>
            <a:off x="6518121" y="1248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Поэтому в 1935 г. было принято решение о слиянии партии </a:t>
            </a:r>
            <a:r>
              <a:rPr lang="ru-RU" sz="300" dirty="0" err="1"/>
              <a:t>Сневлита</a:t>
            </a:r>
            <a:r>
              <a:rPr lang="ru-RU" sz="300" dirty="0"/>
              <a:t> с РСП, из которой возникла Революционная социалистическая рабочая партия (РСАП). Шмидт стал председателем этой партии и был избран в провинциальный совет Северной Голландии и в городской совет Амстердама. Когда он был исключен из РСАП вместе с адвокатом </a:t>
            </a:r>
            <a:r>
              <a:rPr lang="ru-RU" sz="300" dirty="0" err="1"/>
              <a:t>Штиеном</a:t>
            </a:r>
            <a:r>
              <a:rPr lang="ru-RU" sz="300" dirty="0"/>
              <a:t> де </a:t>
            </a:r>
            <a:r>
              <a:rPr lang="ru-RU" sz="300" dirty="0" err="1"/>
              <a:t>Зеувом</a:t>
            </a:r>
            <a:r>
              <a:rPr lang="ru-RU" sz="300" dirty="0"/>
              <a:t> в сентябре 1936 года из-за его критики Сталина и сталинского режима в Советском Союзе, [3]он вышел из провинциального совета и городского совета. Он снова стал членом SDAP и был избран в городской совет Амстердама в 1939 году от этой партии. Он оставался членом совета, пока он не был распущен немецкими оккупантами в 1941 году.</a:t>
            </a:r>
            <a:br>
              <a:rPr lang="ru-RU" sz="300" dirty="0"/>
            </a:br>
            <a:r>
              <a:rPr lang="ru-RU" sz="300" dirty="0"/>
              <a:t>В 1936 году Шмидт был исключен за то, что публично раскритиковал Московские процессы как показательные . [1] : 159 </a:t>
            </a:r>
            <a:r>
              <a:rPr lang="ru-RU" sz="300" dirty="0" err="1"/>
              <a:t>Сневлит</a:t>
            </a:r>
            <a:r>
              <a:rPr lang="ru-RU" sz="300" dirty="0"/>
              <a:t> занял место председателя. Симпатия Шмидта к демократии и его страх перед тоталитарной диктатурой были непосредственной причиной этого раскола. На выборах 1937 </a:t>
            </a:r>
            <a:r>
              <a:rPr lang="ru-RU" sz="300" dirty="0" err="1"/>
              <a:t>г.партия</a:t>
            </a:r>
            <a:r>
              <a:rPr lang="ru-RU" sz="300" dirty="0"/>
              <a:t> не смогла получить ни одного места. После этих выборов партия получила больше противодействия со стороны правительства Нидерландов: государственным служащим было запрещено быть членом NAS или RSAP, а видные члены RSAP преследовались за оскорбление «дружественных глав государств», таких как Гитлер . Коммунистическая КПН, набравшая силу после нескольких чисток, также активно выступала против «троцкистской контрреволюционной секты». [1] : 160 отрядов сильной руки КПН атаковали нескольких видных членов РСАП. В конце концов Троцкий и </a:t>
            </a:r>
            <a:r>
              <a:rPr lang="ru-RU" sz="300" dirty="0" err="1"/>
              <a:t>Сневлит</a:t>
            </a:r>
            <a:r>
              <a:rPr lang="ru-RU" sz="300" dirty="0"/>
              <a:t> вступили в идеологический конфликт, отрезав РСАП от международных контактов.</a:t>
            </a: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A6501717-9895-440F-BF34-D3AA54D6E376}"/>
              </a:ext>
            </a:extLst>
          </p:cNvPr>
          <p:cNvSpPr/>
          <p:nvPr/>
        </p:nvSpPr>
        <p:spPr>
          <a:xfrm>
            <a:off x="8985777" y="1248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конце концов Троцкий и </a:t>
            </a:r>
            <a:r>
              <a:rPr lang="ru-RU" sz="1400" dirty="0" err="1"/>
              <a:t>Сневлит</a:t>
            </a:r>
            <a:r>
              <a:rPr lang="ru-RU" sz="1400" dirty="0"/>
              <a:t> вступили в идеологический конфликт, отрезав РСАП от международных контактов.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3859439" y="423922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 </a:t>
            </a:r>
            <a:r>
              <a:rPr lang="ru-RU" sz="600" dirty="0"/>
              <a:t>(Третий путь партии между авторитарным сталинизмом и социал-демократией позже отразится в </a:t>
            </a:r>
            <a:r>
              <a:rPr lang="ru-RU" sz="600" dirty="0" err="1"/>
              <a:t>левосоциалистической</a:t>
            </a:r>
            <a:r>
              <a:rPr lang="ru-RU" sz="600" dirty="0"/>
              <a:t> Пацифистской социалистической партии , которая также была основана бывшими членами коммунистической КПН и социал-демократической ПВДА .)</a:t>
            </a:r>
            <a:endParaRPr lang="ru-RU" sz="14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1469062" y="708805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 </a:t>
            </a:r>
            <a:r>
              <a:rPr lang="ru-RU" sz="600" dirty="0"/>
              <a:t>(Главной целью партии была пролетарская мировая революция , которая заменит капиталистическую систему системой рабочих советов . В конце концов это привело бы к коммунистическому обществу, где эксплуатация и класс будет ликвидирован.)</a:t>
            </a:r>
            <a:endParaRPr lang="ru-RU" sz="1400" dirty="0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AAF02EED-BBDE-4A27-8686-0CF9A74885C6}"/>
              </a:ext>
            </a:extLst>
          </p:cNvPr>
          <p:cNvSpPr/>
          <p:nvPr/>
        </p:nvSpPr>
        <p:spPr>
          <a:xfrm>
            <a:off x="3859439" y="566205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 и Сената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6249816" y="708805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9869918" y="566205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 </a:t>
            </a:r>
            <a:r>
              <a:rPr lang="ru-RU" sz="1000" dirty="0"/>
              <a:t>(Установление условий труда для рабочих: 6-часовой рабочий день, особая защита работниц и молодежи, запрет на работу в ночное время и обязательный отпуск;)</a:t>
            </a:r>
            <a:endParaRPr lang="ru-RU" sz="1400" dirty="0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7393658" y="566205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8640193" y="70787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Пенсии по старости с 55 лет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3858166" y="859857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4 интернационал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8287702" y="2828777"/>
            <a:ext cx="430523" cy="23903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16200000" flipH="1">
            <a:off x="10141603" y="4875776"/>
            <a:ext cx="342822" cy="12297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201" idx="2"/>
            <a:endCxn id="146" idx="0"/>
          </p:cNvCxnSpPr>
          <p:nvPr/>
        </p:nvCxnSpPr>
        <p:spPr>
          <a:xfrm rot="5400000">
            <a:off x="8903474" y="4867372"/>
            <a:ext cx="342822" cy="12465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41" idx="2"/>
            <a:endCxn id="143" idx="0"/>
          </p:cNvCxnSpPr>
          <p:nvPr/>
        </p:nvCxnSpPr>
        <p:spPr>
          <a:xfrm rot="16200000" flipH="1">
            <a:off x="5939584" y="5719863"/>
            <a:ext cx="346004" cy="23903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41" idx="2"/>
            <a:endCxn id="138" idx="0"/>
          </p:cNvCxnSpPr>
          <p:nvPr/>
        </p:nvCxnSpPr>
        <p:spPr>
          <a:xfrm rot="5400000">
            <a:off x="3549208" y="5719864"/>
            <a:ext cx="346004" cy="23903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8FA674F1-634E-4979-B4BA-B189C2766D8F}"/>
              </a:ext>
            </a:extLst>
          </p:cNvPr>
          <p:cNvCxnSpPr>
            <a:cxnSpLocks/>
            <a:stCxn id="137" idx="2"/>
            <a:endCxn id="339" idx="0"/>
          </p:cNvCxnSpPr>
          <p:nvPr/>
        </p:nvCxnSpPr>
        <p:spPr>
          <a:xfrm rot="5400000">
            <a:off x="3550798" y="4295450"/>
            <a:ext cx="342822" cy="2390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4699910" y="8381088"/>
            <a:ext cx="433705" cy="12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5895734" y="7186536"/>
            <a:ext cx="433705" cy="23903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144658" y="6295545"/>
            <a:ext cx="336714" cy="12297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rot="16200000" flipH="1">
            <a:off x="8906527" y="6287139"/>
            <a:ext cx="336714" cy="12465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51282F8C-73A2-4F54-9AE5-A2363CD446C3}"/>
              </a:ext>
            </a:extLst>
          </p:cNvPr>
          <p:cNvCxnSpPr>
            <a:cxnSpLocks/>
            <a:stCxn id="137" idx="2"/>
            <a:endCxn id="141" idx="0"/>
          </p:cNvCxnSpPr>
          <p:nvPr/>
        </p:nvCxnSpPr>
        <p:spPr>
          <a:xfrm>
            <a:off x="4917398" y="5319228"/>
            <a:ext cx="0" cy="3428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6249815" y="42360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Ленинская молодая гвардия </a:t>
            </a:r>
            <a:r>
              <a:rPr lang="ru-RU" sz="600" dirty="0"/>
              <a:t>(( голландский: </a:t>
            </a:r>
            <a:r>
              <a:rPr lang="ru-RU" sz="600" dirty="0" err="1"/>
              <a:t>ленинистический</a:t>
            </a:r>
            <a:r>
              <a:rPr lang="ru-RU" sz="600" dirty="0"/>
              <a:t> </a:t>
            </a:r>
            <a:r>
              <a:rPr lang="ru-RU" sz="600" dirty="0" err="1"/>
              <a:t>Jeugd</a:t>
            </a:r>
            <a:r>
              <a:rPr lang="ru-RU" sz="600" dirty="0"/>
              <a:t> </a:t>
            </a:r>
            <a:r>
              <a:rPr lang="ru-RU" sz="600" dirty="0" err="1"/>
              <a:t>Garde</a:t>
            </a:r>
            <a:r>
              <a:rPr lang="ru-RU" sz="600" dirty="0"/>
              <a:t>; LJG) была независимой молодежной организацией, связанной с РСАП. LJG опубликовала </a:t>
            </a:r>
            <a:r>
              <a:rPr lang="ru-RU" sz="600" dirty="0" err="1"/>
              <a:t>Arbeidersjeugd</a:t>
            </a:r>
            <a:r>
              <a:rPr lang="ru-RU" sz="600" dirty="0"/>
              <a:t> 1937–1940. Сал </a:t>
            </a:r>
            <a:r>
              <a:rPr lang="ru-RU" sz="600" dirty="0" err="1"/>
              <a:t>Сантен</a:t>
            </a:r>
            <a:r>
              <a:rPr lang="ru-RU" sz="600" dirty="0"/>
              <a:t> стал секретарем LJG в 1936 году.)</a:t>
            </a:r>
            <a:endParaRPr lang="ru-RU" sz="1400" dirty="0"/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88" idx="0"/>
          </p:cNvCxnSpPr>
          <p:nvPr/>
        </p:nvCxnSpPr>
        <p:spPr>
          <a:xfrm flipH="1">
            <a:off x="7307774" y="3808705"/>
            <a:ext cx="1" cy="4273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1466517" y="859857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Международный революционный марксистский центр </a:t>
            </a:r>
            <a:r>
              <a:rPr lang="ru-RU" sz="400" dirty="0"/>
              <a:t>(Однако в 1938 году </a:t>
            </a:r>
            <a:r>
              <a:rPr lang="ru-RU" sz="400" dirty="0" err="1"/>
              <a:t>Сневлит</a:t>
            </a:r>
            <a:r>
              <a:rPr lang="ru-RU" sz="400" dirty="0"/>
              <a:t> и РСП в конечном итоге отказались присоединиться к этой новой международной организации, тем самым порвав с троцкистским движением. [3] Вместо этого РСП стала частью Международного бюро революционного социалистического единства вместе с Независимой рабочей партией (Великобритания) и Рабочей партией марксистского объединения ( ПОУМ ) Испании.)</a:t>
            </a:r>
            <a:endParaRPr lang="ru-RU" sz="1400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3582435" y="9138577"/>
            <a:ext cx="2757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3504085" y="7185263"/>
            <a:ext cx="433705" cy="2392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11478643" y="374202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050" dirty="0">
                <a:solidFill>
                  <a:schemeClr val="bg1"/>
                </a:solidFill>
              </a:rPr>
              <a:t>(У NSV был собственный журнал под названием </a:t>
            </a:r>
            <a:r>
              <a:rPr lang="ru-RU" sz="1050" dirty="0" err="1">
                <a:solidFill>
                  <a:schemeClr val="bg1"/>
                </a:solidFill>
              </a:rPr>
              <a:t>De</a:t>
            </a:r>
            <a:r>
              <a:rPr lang="ru-RU" sz="1050" dirty="0">
                <a:solidFill>
                  <a:schemeClr val="bg1"/>
                </a:solidFill>
              </a:rPr>
              <a:t> </a:t>
            </a:r>
            <a:r>
              <a:rPr lang="ru-RU" sz="1050" dirty="0" err="1">
                <a:solidFill>
                  <a:schemeClr val="bg1"/>
                </a:solidFill>
              </a:rPr>
              <a:t>Syndicalist</a:t>
            </a:r>
            <a:r>
              <a:rPr lang="ru-RU" sz="1050" dirty="0">
                <a:solidFill>
                  <a:schemeClr val="bg1"/>
                </a:solidFill>
              </a:rPr>
              <a:t> , который выходил еженедельно с 1923 по 1940 год)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0279FD8D-0F03-4F3F-80DA-9057201BCC22}"/>
              </a:ext>
            </a:extLst>
          </p:cNvPr>
          <p:cNvSpPr/>
          <p:nvPr/>
        </p:nvSpPr>
        <p:spPr>
          <a:xfrm>
            <a:off x="16593568" y="27287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Вербаархейдсафделинг</a:t>
            </a:r>
            <a:r>
              <a:rPr lang="ru-RU" sz="1400" dirty="0"/>
              <a:t> </a:t>
            </a:r>
            <a:r>
              <a:rPr lang="ru-RU" sz="300" dirty="0"/>
              <a:t>(( WA ; « Отдел устойчивости») — военизированное подразделение Национал-социалистического движения в Нидерландах (NSB), фашистской политической партии, сотрудничавшей с немецкими оккупантами Нидерландов во время Второй мировой войны . Организация, примерно эквивалентная немецкой СА , [1] была основана в 1932 году Антоном </a:t>
            </a:r>
            <a:r>
              <a:rPr lang="ru-RU" sz="300" dirty="0" err="1"/>
              <a:t>Мюссертом</a:t>
            </a:r>
            <a:r>
              <a:rPr lang="ru-RU" sz="300" dirty="0"/>
              <a:t> , [2] соучредителем NSB в 1931 году и ее руководителем до конца войны. Участники носили и маршировали в черной униформе [3] , поэтому их называли «чернорубашечниками». [4] В 1933 году правительство Нидерландов запретило ношение униформы (гражданскими лицами),[5] и WA была распущена в 1935 году, чтобы предотвратить ее запрет правительством Нидерландов. В 1940 году, после немецкого вторжения, WA снова стала открыто действовать и стала более безжалостной, чем раньше. Они специализировались на жестоких нападениях, особенно на голландское еврейское население. [2])</a:t>
            </a:r>
            <a:endParaRPr lang="ru-RU" sz="14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F1B439BE-3E91-43A2-B596-14476D4ABEE1}"/>
              </a:ext>
            </a:extLst>
          </p:cNvPr>
          <p:cNvSpPr/>
          <p:nvPr/>
        </p:nvSpPr>
        <p:spPr>
          <a:xfrm>
            <a:off x="16593568" y="42360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 </a:t>
            </a:r>
            <a:r>
              <a:rPr lang="ru-RU" sz="300" dirty="0"/>
              <a:t>(После оккупации WA использовали почти так же, как и SA, заставляя владельцев ресторанов и кафе вывешивать таблички с надписью </a:t>
            </a:r>
            <a:r>
              <a:rPr lang="ru-RU" sz="300" dirty="0" err="1"/>
              <a:t>Jooden</a:t>
            </a:r>
            <a:r>
              <a:rPr lang="ru-RU" sz="300" dirty="0"/>
              <a:t> </a:t>
            </a:r>
            <a:r>
              <a:rPr lang="ru-RU" sz="300" dirty="0" err="1"/>
              <a:t>niet</a:t>
            </a:r>
            <a:r>
              <a:rPr lang="ru-RU" sz="300" dirty="0"/>
              <a:t> </a:t>
            </a:r>
            <a:r>
              <a:rPr lang="ru-RU" sz="300" dirty="0" err="1"/>
              <a:t>gewenscht</a:t>
            </a:r>
            <a:r>
              <a:rPr lang="ru-RU" sz="300" dirty="0"/>
              <a:t> («Евреи не приветствуются») и преследуя и провоцируя жителей кварталов с большим количеством евреев. жителей. Это привело к формированию «</a:t>
            </a:r>
            <a:r>
              <a:rPr lang="ru-RU" sz="300" dirty="0" err="1"/>
              <a:t>knokploegen</a:t>
            </a:r>
            <a:r>
              <a:rPr lang="ru-RU" sz="300" dirty="0"/>
              <a:t>» , неформальных ополчений, и вспыхнувшим столкновениям между WA и еврейскими и нееврейскими жителями. 9 февраля 1941 года на площади Рембрандта произошли беспорядки между WA и еврейской молодежью. [6] 11 февраля группа из 40–50 членов WA прошла маршем через Амстердам к площади Ватерлоо в самом сердце еврейского квартала. [7]Это привело к ожесточенной битве с евреями и жителями Иордана , в которой член WA Кут был тяжело ранен. Он умер через несколько дней; он был похоронен с большой помпой и стилизован под мученика, почти так же, как Хорст </a:t>
            </a:r>
            <a:r>
              <a:rPr lang="ru-RU" sz="300" dirty="0" err="1"/>
              <a:t>Вессель</a:t>
            </a:r>
            <a:r>
              <a:rPr lang="ru-RU" sz="300" dirty="0"/>
              <a:t> в нацистской Германии. События привели к первым </a:t>
            </a:r>
            <a:r>
              <a:rPr lang="ru-RU" sz="300" dirty="0" err="1"/>
              <a:t>razzias</a:t>
            </a:r>
            <a:r>
              <a:rPr lang="ru-RU" sz="300" dirty="0"/>
              <a:t> , депортации евреев и образованию гетто в Амстердаме, а оттуда к февральской забастовке .)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21318</TotalTime>
  <Words>1134</Words>
  <Application>Microsoft Office PowerPoint</Application>
  <PresentationFormat>Произвольный</PresentationFormat>
  <Paragraphs>22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1460</cp:revision>
  <dcterms:created xsi:type="dcterms:W3CDTF">2018-10-23T08:09:21Z</dcterms:created>
  <dcterms:modified xsi:type="dcterms:W3CDTF">2022-03-29T10:39:36Z</dcterms:modified>
</cp:coreProperties>
</file>