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60" d="100"/>
          <a:sy n="160" d="100"/>
        </p:scale>
        <p:origin x="-21828" y="-806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05.07.2023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293247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086110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2933820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2986030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090237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833055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140677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2985802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192310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090123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192538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149147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032119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173571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238626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2986030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032119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43430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884234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28405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731309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33716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783106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610773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344013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312384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279708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086208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610774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178841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248409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511032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717223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61077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771586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507006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657090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825096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589413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721473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778569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832542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825095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717223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610774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507975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399960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399960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664967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558890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453361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341818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664967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558890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453361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771586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592007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696631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643392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487418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446277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553323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803778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763539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871412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404243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460014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458236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514008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566772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620017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509649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565421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618185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671430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562860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618632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671396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724641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542032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594766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647834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701114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594863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647598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700666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753946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434450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651522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600608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703406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545994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757599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657090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456979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097952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27723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09486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28457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28431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530506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510931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08984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510321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474748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132426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482259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507698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554014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771586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736692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790592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292697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219621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339014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136439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200355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143009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149906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201157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065879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2883553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883644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784926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2967155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2942197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2891710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2944916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2894638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783106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015141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2964644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787549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688375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2883872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783788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867227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2929960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680293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736029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682795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734884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2913124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775427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630706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cxnSpLocks/>
            <a:stCxn id="669" idx="3"/>
            <a:endCxn id="662" idx="1"/>
          </p:cNvCxnSpPr>
          <p:nvPr/>
        </p:nvCxnSpPr>
        <p:spPr>
          <a:xfrm flipV="1">
            <a:off x="2723338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689578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cxnSpLocks/>
            <a:stCxn id="661" idx="2"/>
            <a:endCxn id="662" idx="0"/>
          </p:cNvCxnSpPr>
          <p:nvPr/>
        </p:nvCxnSpPr>
        <p:spPr>
          <a:xfrm rot="16200000" flipH="1">
            <a:off x="2741781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588336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639516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867117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2918296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2428470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30138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28375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474691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474691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331431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413522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cxnSpLocks/>
            <a:stCxn id="566" idx="2"/>
          </p:cNvCxnSpPr>
          <p:nvPr/>
        </p:nvCxnSpPr>
        <p:spPr>
          <a:xfrm rot="5400000">
            <a:off x="24146869" y="7027009"/>
            <a:ext cx="148869" cy="1052359"/>
          </a:xfrm>
          <a:prstGeom prst="bentConnector2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512087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474748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840174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789165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530506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576822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070430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121410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680293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815555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785750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cxnSpLocks/>
            <a:stCxn id="662" idx="2"/>
            <a:endCxn id="511" idx="0"/>
          </p:cNvCxnSpPr>
          <p:nvPr/>
        </p:nvCxnSpPr>
        <p:spPr>
          <a:xfrm rot="16200000" flipH="1">
            <a:off x="2796325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684611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cxnSpLocks/>
            <a:stCxn id="662" idx="2"/>
            <a:endCxn id="591" idx="0"/>
          </p:cNvCxnSpPr>
          <p:nvPr/>
        </p:nvCxnSpPr>
        <p:spPr>
          <a:xfrm rot="5400000">
            <a:off x="2745558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735477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cxnSpLocks/>
            <a:stCxn id="662" idx="2"/>
            <a:endCxn id="608" idx="0"/>
          </p:cNvCxnSpPr>
          <p:nvPr/>
        </p:nvCxnSpPr>
        <p:spPr>
          <a:xfrm>
            <a:off x="2781200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29941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576257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330435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cxnSpLocks/>
            <a:endCxn id="622" idx="0"/>
          </p:cNvCxnSpPr>
          <p:nvPr/>
        </p:nvCxnSpPr>
        <p:spPr>
          <a:xfrm flipH="1">
            <a:off x="23767518" y="8455247"/>
            <a:ext cx="462764" cy="106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530308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576624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521037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529941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617037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576257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44645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434996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428357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474673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31559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885854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31653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877798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896887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3963924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610629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3" name="Прямоугольник 782">
            <a:extLst>
              <a:ext uri="{FF2B5EF4-FFF2-40B4-BE49-F238E27FC236}">
                <a16:creationId xmlns:a16="http://schemas.microsoft.com/office/drawing/2014/main" id="{2E8C6E5D-81D1-47EF-87E0-3B782A41B479}"/>
              </a:ext>
            </a:extLst>
          </p:cNvPr>
          <p:cNvSpPr/>
          <p:nvPr/>
        </p:nvSpPr>
        <p:spPr>
          <a:xfrm>
            <a:off x="22532366" y="101379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Парижский кабинет (смешанная партия)</a:t>
            </a:r>
            <a:endParaRPr lang="ru-RU" sz="200" dirty="0"/>
          </a:p>
        </p:txBody>
      </p:sp>
      <p:sp>
        <p:nvSpPr>
          <p:cNvPr id="810" name="Прямоугольник 809">
            <a:extLst>
              <a:ext uri="{FF2B5EF4-FFF2-40B4-BE49-F238E27FC236}">
                <a16:creationId xmlns:a16="http://schemas.microsoft.com/office/drawing/2014/main" id="{43DD9C5D-2A3C-4BFD-A327-BFAD0C6712EA}"/>
              </a:ext>
            </a:extLst>
          </p:cNvPr>
          <p:cNvSpPr/>
          <p:nvPr/>
        </p:nvSpPr>
        <p:spPr>
          <a:xfrm>
            <a:off x="22513905" y="1154907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отделении государства от церквей </a:t>
            </a:r>
            <a:r>
              <a:rPr lang="ru-RU" sz="100" dirty="0"/>
              <a:t>(Закон об отделении государства церквей был утвержден декретом Временного правительства Португальской Республики от 20 апреля 1911 г. [ 1 ] и опубликован в Правительственном вестнике от 21 числа того же месяца. . Имущество католической церкви было национализировано, а публичные богослужения стали контролироваться. В ответ Святой Престол разрывает дипломатические отношения с Португалией.)</a:t>
            </a:r>
            <a:endParaRPr lang="ru-RU" sz="200" dirty="0"/>
          </a:p>
        </p:txBody>
      </p:sp>
      <p:sp>
        <p:nvSpPr>
          <p:cNvPr id="860" name="Прямоугольник 859">
            <a:extLst>
              <a:ext uri="{FF2B5EF4-FFF2-40B4-BE49-F238E27FC236}">
                <a16:creationId xmlns:a16="http://schemas.microsoft.com/office/drawing/2014/main" id="{C0678907-8C01-4CF9-8E54-EB39DDFF371F}"/>
              </a:ext>
            </a:extLst>
          </p:cNvPr>
          <p:cNvSpPr/>
          <p:nvPr/>
        </p:nvSpPr>
        <p:spPr>
          <a:xfrm>
            <a:off x="21934471" y="1234526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Приватизировать имущество католических церквей</a:t>
            </a:r>
            <a:endParaRPr lang="ru-RU" sz="2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:a16="http://schemas.microsoft.com/office/drawing/2014/main" id="{6C67B5D2-1E66-4D36-9E1E-8EE9FC7213A8}"/>
              </a:ext>
            </a:extLst>
          </p:cNvPr>
          <p:cNvSpPr/>
          <p:nvPr/>
        </p:nvSpPr>
        <p:spPr>
          <a:xfrm>
            <a:off x="22940811" y="1234526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Легализация некатолических религиозных общин</a:t>
            </a:r>
            <a:endParaRPr lang="ru-RU" sz="2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:a16="http://schemas.microsoft.com/office/drawing/2014/main" id="{AADC99F5-96CB-4EAD-9EA4-9896CE0B2940}"/>
              </a:ext>
            </a:extLst>
          </p:cNvPr>
          <p:cNvSpPr/>
          <p:nvPr/>
        </p:nvSpPr>
        <p:spPr>
          <a:xfrm>
            <a:off x="21929980" y="108422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интересов предпринимателей</a:t>
            </a:r>
            <a:br>
              <a:rPr lang="ru-RU" sz="700" dirty="0"/>
            </a:br>
            <a:r>
              <a:rPr lang="ru-RU" sz="100" dirty="0"/>
              <a:t>(</a:t>
            </a:r>
            <a:r>
              <a:rPr lang="ru-RU" sz="100" dirty="0" err="1"/>
              <a:t>União</a:t>
            </a:r>
            <a:r>
              <a:rPr lang="ru-RU" sz="100" dirty="0"/>
              <a:t> </a:t>
            </a:r>
            <a:r>
              <a:rPr lang="ru-RU" sz="100" dirty="0" err="1"/>
              <a:t>dos</a:t>
            </a:r>
            <a:r>
              <a:rPr lang="ru-RU" sz="100" dirty="0"/>
              <a:t> </a:t>
            </a:r>
            <a:r>
              <a:rPr lang="ru-RU" sz="100" dirty="0" err="1"/>
              <a:t>Interesses</a:t>
            </a:r>
            <a:r>
              <a:rPr lang="ru-RU" sz="100" dirty="0"/>
              <a:t> </a:t>
            </a:r>
            <a:r>
              <a:rPr lang="ru-RU" sz="100" dirty="0" err="1"/>
              <a:t>Económicos</a:t>
            </a:r>
            <a:r>
              <a:rPr lang="ru-RU" sz="100" dirty="0"/>
              <a:t> (UIE) — политическая партия , созданная ассоциациями работодателей 28 сентября 1924 года, в заключительный период Первой португальской республики , с целью защиты интересов предпринимателей, особенно в табачном секторе , который Государство намеревалось, введя высокие налоги на ввозимый табак, защитить монополию группы </a:t>
            </a:r>
            <a:r>
              <a:rPr lang="ru-RU" sz="100" dirty="0" err="1"/>
              <a:t>Бернея</a:t>
            </a:r>
            <a:r>
              <a:rPr lang="ru-RU" sz="100" dirty="0"/>
              <a:t>.)</a:t>
            </a:r>
            <a:endParaRPr lang="ru-RU" sz="2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:a16="http://schemas.microsoft.com/office/drawing/2014/main" id="{140AC416-CA9E-4E65-9649-CD163B83017C}"/>
              </a:ext>
            </a:extLst>
          </p:cNvPr>
          <p:cNvSpPr/>
          <p:nvPr/>
        </p:nvSpPr>
        <p:spPr>
          <a:xfrm>
            <a:off x="23008993" y="108422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монополии и подразделения латифундий </a:t>
            </a:r>
            <a:r>
              <a:rPr lang="ru-RU" sz="100" dirty="0"/>
              <a:t>(Этот разрыв расширился до такой степени, что партия раскололась, отказавшись от «левых», которые во главе с Хосе </a:t>
            </a:r>
            <a:r>
              <a:rPr lang="ru-RU" sz="100" dirty="0" err="1"/>
              <a:t>Домингешем</a:t>
            </a:r>
            <a:r>
              <a:rPr lang="ru-RU" sz="100" dirty="0"/>
              <a:t> душ </a:t>
            </a:r>
            <a:r>
              <a:rPr lang="ru-RU" sz="100" dirty="0" err="1"/>
              <a:t>Сантушем</a:t>
            </a:r>
            <a:r>
              <a:rPr lang="ru-RU" sz="100" dirty="0"/>
              <a:t> в августе основали Республиканскую партию демократических левых и поставили среди своих целей ликвидацию монополий и подразделение латифундий . Новая партия выбрала «Трибуну» в качестве основного средства массовой информации.)</a:t>
            </a:r>
            <a:endParaRPr lang="ru-RU" sz="2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:a16="http://schemas.microsoft.com/office/drawing/2014/main" id="{7149FE3D-4F45-42CC-828F-B9E050461A69}"/>
              </a:ext>
            </a:extLst>
          </p:cNvPr>
          <p:cNvSpPr/>
          <p:nvPr/>
        </p:nvSpPr>
        <p:spPr>
          <a:xfrm>
            <a:off x="24636926" y="1012606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Мадридский кабинет (смешанная партия)</a:t>
            </a:r>
            <a:endParaRPr lang="ru-RU" sz="2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:a16="http://schemas.microsoft.com/office/drawing/2014/main" id="{8BF779F4-410F-4EBB-931E-B7D35F491E47}"/>
              </a:ext>
            </a:extLst>
          </p:cNvPr>
          <p:cNvSpPr/>
          <p:nvPr/>
        </p:nvSpPr>
        <p:spPr>
          <a:xfrm>
            <a:off x="25239143" y="108338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высший совет колоний </a:t>
            </a:r>
            <a:r>
              <a:rPr lang="ru-RU" sz="300" dirty="0"/>
              <a:t>(Только в октябре 1926 года он согласился присоединиться к Высшему совету колоний)</a:t>
            </a:r>
            <a:endParaRPr lang="ru-RU" sz="2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:a16="http://schemas.microsoft.com/office/drawing/2014/main" id="{0DEE4641-C4EF-4DF3-BEA2-3417617B9D01}"/>
              </a:ext>
            </a:extLst>
          </p:cNvPr>
          <p:cNvSpPr/>
          <p:nvPr/>
        </p:nvSpPr>
        <p:spPr>
          <a:xfrm>
            <a:off x="24014391" y="108338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Легализовать контрабандистские каналы </a:t>
            </a:r>
            <a:r>
              <a:rPr lang="ru-RU" sz="200" dirty="0"/>
              <a:t>(Освободившись, он тайно переправился во Францию , страну, где с 1935 года действовал ордер на его арест в результате контрабанды оружия.)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:a16="http://schemas.microsoft.com/office/drawing/2014/main" id="{C60BF5F2-4540-492C-A38C-98D308AD42A6}"/>
              </a:ext>
            </a:extLst>
          </p:cNvPr>
          <p:cNvSpPr/>
          <p:nvPr/>
        </p:nvSpPr>
        <p:spPr>
          <a:xfrm>
            <a:off x="25239143" y="115406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сельского хозяйства в колониях </a:t>
            </a:r>
            <a:endParaRPr lang="ru-RU" sz="200" dirty="0"/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:a16="http://schemas.microsoft.com/office/drawing/2014/main" id="{BBA4A6F2-F49A-4BF3-96E3-E4653D23A059}"/>
              </a:ext>
            </a:extLst>
          </p:cNvPr>
          <p:cNvSpPr/>
          <p:nvPr/>
        </p:nvSpPr>
        <p:spPr>
          <a:xfrm>
            <a:off x="24014391" y="115406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Дополнительное финансирование флота</a:t>
            </a:r>
            <a:endParaRPr lang="ru-RU" sz="2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:a16="http://schemas.microsoft.com/office/drawing/2014/main" id="{50CBF9C0-CF4E-4FD7-952B-630E25436357}"/>
              </a:ext>
            </a:extLst>
          </p:cNvPr>
          <p:cNvSpPr/>
          <p:nvPr/>
        </p:nvSpPr>
        <p:spPr>
          <a:xfrm>
            <a:off x="24636925" y="123176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Крейсерская программа</a:t>
            </a:r>
            <a:endParaRPr lang="ru-RU" sz="200" dirty="0"/>
          </a:p>
        </p:txBody>
      </p:sp>
      <p:cxnSp>
        <p:nvCxnSpPr>
          <p:cNvPr id="1006" name="Прямая соединительная линия 1005">
            <a:extLst>
              <a:ext uri="{FF2B5EF4-FFF2-40B4-BE49-F238E27FC236}">
                <a16:creationId xmlns:a16="http://schemas.microsoft.com/office/drawing/2014/main" id="{29C7D0D0-31C1-46CF-9BDB-0B1F334D357A}"/>
              </a:ext>
            </a:extLst>
          </p:cNvPr>
          <p:cNvCxnSpPr>
            <a:cxnSpLocks/>
            <a:stCxn id="991" idx="3"/>
            <a:endCxn id="994" idx="1"/>
          </p:cNvCxnSpPr>
          <p:nvPr/>
        </p:nvCxnSpPr>
        <p:spPr>
          <a:xfrm>
            <a:off x="22856305" y="11112242"/>
            <a:ext cx="15268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7" name="Прямоугольник 1006">
            <a:extLst>
              <a:ext uri="{FF2B5EF4-FFF2-40B4-BE49-F238E27FC236}">
                <a16:creationId xmlns:a16="http://schemas.microsoft.com/office/drawing/2014/main" id="{F728A23C-DF34-4822-B28C-8D08437013D4}"/>
              </a:ext>
            </a:extLst>
          </p:cNvPr>
          <p:cNvSpPr/>
          <p:nvPr/>
        </p:nvSpPr>
        <p:spPr>
          <a:xfrm>
            <a:off x="26307061" y="1014126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Кабинет Республиканской партии</a:t>
            </a:r>
            <a:endParaRPr lang="ru-RU" sz="2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38039</TotalTime>
  <Words>2345</Words>
  <Application>Microsoft Office PowerPoint</Application>
  <PresentationFormat>Произвольный</PresentationFormat>
  <Paragraphs>383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2169</cp:revision>
  <dcterms:created xsi:type="dcterms:W3CDTF">2018-10-23T08:09:21Z</dcterms:created>
  <dcterms:modified xsi:type="dcterms:W3CDTF">2023-07-05T08:30:37Z</dcterms:modified>
</cp:coreProperties>
</file>