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789" autoAdjust="0"/>
  </p:normalViewPr>
  <p:slideViewPr>
    <p:cSldViewPr snapToGrid="0">
      <p:cViewPr>
        <p:scale>
          <a:sx n="20" d="100"/>
          <a:sy n="20" d="100"/>
        </p:scale>
        <p:origin x="1464" y="21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42300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18901915" y="12003786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17834728" y="13832361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193717" y="4022545"/>
            <a:ext cx="1370843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>
            <a:extLst>
              <a:ext uri="{FF2B5EF4-FFF2-40B4-BE49-F238E27FC236}">
                <a16:creationId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19727326" y="1252766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22079778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22469419" y="15454233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17962983" y="14819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18551097" y="132896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16192033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17374869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19727325" y="1329236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19139211" y="14819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18551097" y="140557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19727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0906856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0908310" y="155837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19727324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19491381" y="12590548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0668422" y="12589734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0190488" y="13067668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19490704" y="13355917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0668721" y="13354127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0190487" y="13832361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19403091" y="14031644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19784084" y="15177330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19195971" y="15177330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17371565" y="140620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18551097" y="155837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18608534" y="14413313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19014260" y="14595701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0318742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0375740" y="14410172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0965506" y="14411824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17135082" y="13352475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2325600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869066" y="217073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4974368" y="21693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34038819" y="1738775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42682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67392" y="3752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56456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33129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183681" y="3046242"/>
            <a:ext cx="253178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0903553" y="1328802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17371565" y="1558992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24961389" y="146843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22675324" y="1405542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16835235" y="14415385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23315129" y="13651387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22727016" y="13643953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1256535" y="12001622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21844647" y="11413509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22675324" y="148163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1370019" y="14595425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23138487" y="14595425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17834728" y="14602050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16781800" y="1482511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25177954" y="15445232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857072" y="120359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1926445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0412955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038726" y="2560561"/>
            <a:ext cx="250065" cy="5475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478397" y="1762962"/>
            <a:ext cx="261604" cy="5539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031763" y="1763533"/>
            <a:ext cx="260173" cy="5513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486789" y="2556172"/>
            <a:ext cx="248634" cy="5577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725403" y="454960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56456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5895964" y="454960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237010" y="4819607"/>
            <a:ext cx="24883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16822289" y="4819607"/>
            <a:ext cx="24883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916310" y="735362"/>
            <a:ext cx="257063" cy="73714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23671" y="2442723"/>
            <a:ext cx="257062" cy="3956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267392" y="1176675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21576917" y="534472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позицию в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20443801" y="534472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Испанской республике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60D17E70-80EB-4591-AE40-68BEF296B8EA}"/>
              </a:ext>
            </a:extLst>
          </p:cNvPr>
          <p:cNvSpPr/>
          <p:nvPr/>
        </p:nvSpPr>
        <p:spPr>
          <a:xfrm>
            <a:off x="1931068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1817244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99EE9BA4-78C3-4ABA-ADB8-97A3C54AB418}"/>
              </a:ext>
            </a:extLst>
          </p:cNvPr>
          <p:cNvSpPr/>
          <p:nvPr/>
        </p:nvSpPr>
        <p:spPr>
          <a:xfrm>
            <a:off x="1703420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21370126" y="5614726"/>
            <a:ext cx="206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8505486" y="2943248"/>
            <a:ext cx="255119" cy="4547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16200000" flipH="1">
            <a:off x="20212846" y="4650609"/>
            <a:ext cx="255120" cy="11331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2486764" y="4642923"/>
            <a:ext cx="255119" cy="11484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16200000" flipH="1">
            <a:off x="20779405" y="4084050"/>
            <a:ext cx="255119" cy="22662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02772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4757721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5895963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1340756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>
            <a:off x="14333893" y="4819608"/>
            <a:ext cx="156207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10142" y="81656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140121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27475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8409387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9544020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30678653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331030" y="4150082"/>
            <a:ext cx="257062" cy="541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72865" y="6348971"/>
            <a:ext cx="3076015" cy="557286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795391" y="8435622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5400000">
            <a:off x="21850066" y="10647179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42635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53255432-2869-48F1-A1E1-A0BE56536348}"/>
              </a:ext>
            </a:extLst>
          </p:cNvPr>
          <p:cNvSpPr/>
          <p:nvPr/>
        </p:nvSpPr>
        <p:spPr>
          <a:xfrm>
            <a:off x="21581670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5664389" y="4646104"/>
            <a:ext cx="251235" cy="1138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 flipH="1">
            <a:off x="16359126" y="5089608"/>
            <a:ext cx="1" cy="251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643403" y="6335719"/>
            <a:ext cx="3076015" cy="583790"/>
          </a:xfrm>
          <a:prstGeom prst="bentConnector3">
            <a:avLst>
              <a:gd name="adj1" fmla="val 34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5331059" y="3852943"/>
            <a:ext cx="255120" cy="11382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4181504" y="3841596"/>
            <a:ext cx="257062" cy="11589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28199421" y="3152114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Подъём рабочих ВКТ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28158332" y="3649510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7B805C4F-1AC0-4C6B-A69A-979E67CE5011}"/>
              </a:ext>
            </a:extLst>
          </p:cNvPr>
          <p:cNvSpPr/>
          <p:nvPr/>
        </p:nvSpPr>
        <p:spPr>
          <a:xfrm>
            <a:off x="19310684" y="61547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все законы, ограничивающие свободу печати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19338028" y="700063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 обучение детей (до 14 лет)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0405049" y="694901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Специальная парламентская комиссия должна была обследовать политическое, экономическое и моральное состояние французских колониальных владений.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869066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723672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649997" y="8435622"/>
            <a:ext cx="2190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1B9610BC-BEAD-42BE-A81A-905822006B53}"/>
              </a:ext>
            </a:extLst>
          </p:cNvPr>
          <p:cNvSpPr/>
          <p:nvPr/>
        </p:nvSpPr>
        <p:spPr>
          <a:xfrm>
            <a:off x="22730824" y="5340843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Двести семей </a:t>
            </a:r>
            <a:r>
              <a:rPr lang="ru-RU" sz="3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700" dirty="0"/>
          </a:p>
        </p:txBody>
      </p: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928128" y="9964329"/>
            <a:ext cx="3061134" cy="543720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500825" y="9935352"/>
            <a:ext cx="3061134" cy="601674"/>
          </a:xfrm>
          <a:prstGeom prst="bentConnector3">
            <a:avLst>
              <a:gd name="adj1" fmla="val 567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33981669" y="181942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37086819" y="1733060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19 марта : закон о реорганизации Национального экономического совета</a:t>
            </a:r>
            <a:r>
              <a:rPr lang="ru-RU" sz="500" dirty="0"/>
              <a:t>(после демилитаризации)</a:t>
            </a:r>
            <a:endParaRPr lang="ru-RU" sz="700" dirty="0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364712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 (окончание 1 января 1938) </a:t>
            </a:r>
            <a:r>
              <a:rPr lang="ru-RU" sz="100" dirty="0"/>
              <a:t>(История SNCF ( </a:t>
            </a:r>
            <a:r>
              <a:rPr lang="ru-RU" sz="100" dirty="0" err="1"/>
              <a:t>Societe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chemins</a:t>
            </a:r>
            <a:r>
              <a:rPr lang="ru-RU" sz="100" dirty="0"/>
              <a:t> </a:t>
            </a:r>
            <a:r>
              <a:rPr lang="ru-RU" sz="100" dirty="0" err="1"/>
              <a:t>defer</a:t>
            </a:r>
            <a:r>
              <a:rPr lang="ru-RU" sz="100" dirty="0"/>
              <a:t> </a:t>
            </a:r>
            <a:r>
              <a:rPr lang="ru-RU" sz="100" dirty="0" err="1"/>
              <a:t>français</a:t>
            </a:r>
            <a:r>
              <a:rPr lang="ru-RU" sz="100" dirty="0"/>
              <a:t> ) начинается1 января 1938 года, дата вступления в силу конвенции31 августа 1937 </a:t>
            </a:r>
            <a:r>
              <a:rPr lang="ru-RU" sz="100" dirty="0" err="1"/>
              <a:t>г.в</a:t>
            </a:r>
            <a:r>
              <a:rPr lang="ru-RU" sz="100" dirty="0"/>
              <a:t> связи с созданием SNCF. С этой даты она практически сливается с историей железных дорог Франции , поскольку SNCF берет на себя концессию почти всей французской железнодорожной сети, за исключением второстепенных </a:t>
            </a:r>
            <a:r>
              <a:rPr lang="ru-RU" sz="100" dirty="0" err="1"/>
              <a:t>линийНовая</a:t>
            </a:r>
            <a:r>
              <a:rPr lang="ru-RU" sz="100" dirty="0"/>
              <a:t> компания создала свою организацию по образцу старых частных компаний. Они были обнаружены более или менее в виде пяти регионов: Восток (</a:t>
            </a:r>
            <a:r>
              <a:rPr lang="ru-RU" sz="100" dirty="0" err="1"/>
              <a:t>Compagnie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l'Est</a:t>
            </a:r>
            <a:r>
              <a:rPr lang="ru-RU" sz="100" dirty="0"/>
              <a:t> и Эльзас-Лотарингия ), Север (</a:t>
            </a:r>
            <a:r>
              <a:rPr lang="ru-RU" sz="100" dirty="0" err="1"/>
              <a:t>Compagnie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Nord</a:t>
            </a:r>
            <a:r>
              <a:rPr lang="ru-RU" sz="100" dirty="0"/>
              <a:t>), Запад (штат), Юго-Запад (PO-</a:t>
            </a:r>
            <a:r>
              <a:rPr lang="ru-RU" sz="100" dirty="0" err="1"/>
              <a:t>Midi</a:t>
            </a:r>
            <a:r>
              <a:rPr lang="ru-RU" sz="100" dirty="0"/>
              <a:t>) и Юг. -</a:t>
            </a:r>
            <a:r>
              <a:rPr lang="ru-RU" sz="100" dirty="0" err="1"/>
              <a:t>Est</a:t>
            </a:r>
            <a:r>
              <a:rPr lang="ru-RU" sz="100" dirty="0"/>
              <a:t> (PLM), штаб-квартира которой находилась в Париже, и возглавлялась центральным руководством, ответственным за общую координацию. Основной задачей этого управления была, прежде всего, унификация правил эксплуатации и сигнализации , а также оборудования.)</a:t>
            </a:r>
            <a:endParaRPr lang="ru-RU" sz="700" dirty="0"/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77B82CEA-3C90-4FE0-9156-5924BFF6910F}"/>
              </a:ext>
            </a:extLst>
          </p:cNvPr>
          <p:cNvSpPr/>
          <p:nvPr/>
        </p:nvSpPr>
        <p:spPr>
          <a:xfrm>
            <a:off x="6930964" y="2237377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Северная национальная авиастроительная компания (окончание 1 февраля 1937)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du Nord (SNCAN) — </a:t>
            </a:r>
            <a:r>
              <a:rPr lang="ru-RU" sz="100" dirty="0"/>
              <a:t>французская компания, созданная в результате национализации производителей военной техники в соответствии с законом Франции.11 августа 1936 г.[ 1 ] .Она была образована группой фабрик </a:t>
            </a:r>
            <a:r>
              <a:rPr lang="en-US" sz="100" dirty="0" err="1"/>
              <a:t>Potez</a:t>
            </a:r>
            <a:r>
              <a:rPr lang="en-US" sz="100" dirty="0"/>
              <a:t> de </a:t>
            </a:r>
            <a:r>
              <a:rPr lang="en-US" sz="100" dirty="0" err="1"/>
              <a:t>Méaulte</a:t>
            </a:r>
            <a:r>
              <a:rPr lang="en-US" sz="100" dirty="0"/>
              <a:t> , CAMS de </a:t>
            </a:r>
            <a:r>
              <a:rPr lang="en-US" sz="100" dirty="0" err="1"/>
              <a:t>Sartrouville</a:t>
            </a:r>
            <a:r>
              <a:rPr lang="en-US" sz="100" dirty="0"/>
              <a:t> , ANF Les </a:t>
            </a:r>
            <a:r>
              <a:rPr lang="en-US" sz="100" dirty="0" err="1"/>
              <a:t>Mureaux</a:t>
            </a:r>
            <a:r>
              <a:rPr lang="en-US" sz="100" dirty="0"/>
              <a:t> aux </a:t>
            </a:r>
            <a:r>
              <a:rPr lang="en-US" sz="100" dirty="0" err="1"/>
              <a:t>Mureaux</a:t>
            </a:r>
            <a:r>
              <a:rPr lang="en-US" sz="100" dirty="0"/>
              <a:t> , </a:t>
            </a:r>
            <a:r>
              <a:rPr lang="en-US" sz="100" dirty="0" err="1"/>
              <a:t>Amiot</a:t>
            </a:r>
            <a:r>
              <a:rPr lang="en-US" sz="100" dirty="0"/>
              <a:t> de </a:t>
            </a:r>
            <a:r>
              <a:rPr lang="en-US" sz="100" dirty="0" err="1"/>
              <a:t>Caudebec-en-Caux</a:t>
            </a:r>
            <a:r>
              <a:rPr lang="en-US" sz="100" dirty="0"/>
              <a:t> </a:t>
            </a:r>
            <a:r>
              <a:rPr lang="ru-RU" sz="100" dirty="0"/>
              <a:t>и </a:t>
            </a:r>
            <a:r>
              <a:rPr lang="en-US" sz="100" dirty="0"/>
              <a:t>Breguet du Havre .</a:t>
            </a:r>
            <a:endParaRPr lang="ru-RU" sz="7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6305509" y="156463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 (окончание 11 августа 1936) </a:t>
            </a:r>
            <a:r>
              <a:rPr lang="ru-RU" sz="100" dirty="0"/>
              <a:t>(Таким образом, по закону о национализации11 августа 1936 </a:t>
            </a:r>
            <a:r>
              <a:rPr lang="ru-RU" sz="100" dirty="0" err="1"/>
              <a:t>г.Правительство</a:t>
            </a:r>
            <a:r>
              <a:rPr lang="ru-RU" sz="100" dirty="0"/>
              <a:t> Франции объединяет заводы и конструкторские бюро нескольких частных компаний в рамках шести государственных компаний ( SNCASO , SNCASE , SNCAC , SNCAN, SNCAO , SNCAM ) [ 3 ] , [ 4 ] . Созданные в статусе публичных компаний с ограниченной ответственностью смешанной экономики, в которых государству принадлежит две трети акций, они управляются советом директоров, все члены которого назначаются государством и президентом которого является Анри де </a:t>
            </a:r>
            <a:r>
              <a:rPr lang="ru-RU" sz="100" dirty="0" err="1"/>
              <a:t>л'Эскайль</a:t>
            </a:r>
            <a:r>
              <a:rPr lang="ru-RU" sz="100" dirty="0"/>
              <a:t> . 4 ] .</a:t>
            </a:r>
            <a:endParaRPr lang="ru-RU" sz="700" dirty="0"/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73788" y="18852751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5099049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 (окончание ноябрь 1936) </a:t>
            </a:r>
          </a:p>
          <a:p>
            <a:pPr algn="ctr"/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5099049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6309388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6309387" y="1732844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 (окончание 1 апреля 1937)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6025374" y="18464200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</p:cNvCxnSpPr>
          <p:nvPr/>
        </p:nvCxnSpPr>
        <p:spPr>
          <a:xfrm rot="5400000">
            <a:off x="4175120" y="13960836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6772550" y="17868441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5562212" y="17862134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6309387" y="1900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6772550" y="18734200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6903420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6616065" y="15959055"/>
            <a:ext cx="309227" cy="24169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4491916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4339484" y="18477730"/>
            <a:ext cx="1838325" cy="607133"/>
          </a:xfrm>
          <a:prstGeom prst="bentConnector3">
            <a:avLst>
              <a:gd name="adj1" fmla="val 83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5418241" y="19970459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4491916" y="2051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4955079" y="20240459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8117401" y="17323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 (окончание 16 ноября 1936) </a:t>
            </a:r>
            <a:r>
              <a:rPr lang="en-US" sz="100" dirty="0"/>
              <a:t>Société </a:t>
            </a:r>
            <a:r>
              <a:rPr lang="en-US" sz="100" dirty="0" err="1"/>
              <a:t>nationale</a:t>
            </a:r>
            <a:r>
              <a:rPr lang="en-US" sz="100" dirty="0"/>
              <a:t> des Constructions </a:t>
            </a:r>
            <a:r>
              <a:rPr lang="en-US" sz="100" dirty="0" err="1"/>
              <a:t>aéronautiques</a:t>
            </a:r>
            <a:r>
              <a:rPr lang="en-US" sz="100" dirty="0"/>
              <a:t> de </a:t>
            </a:r>
            <a:r>
              <a:rPr lang="en-US" sz="100" dirty="0" err="1"/>
              <a:t>l'Ouest</a:t>
            </a:r>
            <a:r>
              <a:rPr lang="en-US" sz="100" dirty="0"/>
              <a:t> ( SNCAO ) — </a:t>
            </a:r>
            <a:r>
              <a:rPr lang="ru-RU" sz="100" dirty="0"/>
              <a:t>французская авиационная компания , возникшая в результате слияния фабрики </a:t>
            </a:r>
            <a:r>
              <a:rPr lang="en-US" sz="100" dirty="0"/>
              <a:t>Breguet </a:t>
            </a:r>
            <a:r>
              <a:rPr lang="ru-RU" sz="100" dirty="0"/>
              <a:t>в </a:t>
            </a:r>
            <a:r>
              <a:rPr lang="ru-RU" sz="100" dirty="0" err="1"/>
              <a:t>Бугене</a:t>
            </a:r>
            <a:r>
              <a:rPr lang="ru-RU" sz="100" dirty="0"/>
              <a:t> и </a:t>
            </a:r>
            <a:r>
              <a:rPr lang="en-US" sz="100" dirty="0"/>
              <a:t>Société Anonyme Loire-</a:t>
            </a:r>
            <a:r>
              <a:rPr lang="en-US" sz="100" dirty="0" err="1"/>
              <a:t>Nieuport</a:t>
            </a:r>
            <a:r>
              <a:rPr lang="en-US" sz="100" dirty="0"/>
              <a:t> </a:t>
            </a:r>
            <a:r>
              <a:rPr lang="ru-RU" sz="100" dirty="0"/>
              <a:t>в Сен-</a:t>
            </a:r>
            <a:r>
              <a:rPr lang="ru-RU" sz="100" dirty="0" err="1"/>
              <a:t>Назере</a:t>
            </a:r>
            <a:r>
              <a:rPr lang="ru-RU" sz="100" dirty="0"/>
              <a:t> и </a:t>
            </a:r>
            <a:r>
              <a:rPr lang="ru-RU" sz="100" dirty="0" err="1"/>
              <a:t>Исси</a:t>
            </a:r>
            <a:r>
              <a:rPr lang="ru-RU" sz="100" dirty="0"/>
              <a:t>-</a:t>
            </a:r>
            <a:r>
              <a:rPr lang="ru-RU" sz="100" dirty="0" err="1"/>
              <a:t>ле</a:t>
            </a:r>
            <a:r>
              <a:rPr lang="ru-RU" sz="100" dirty="0"/>
              <a:t>-Мулино в ноябре 1936 года .</a:t>
            </a:r>
            <a:endParaRPr lang="ru-RU" sz="7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7515982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8723652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7515980" y="164729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 (окончание 25 августа 1936) </a:t>
            </a:r>
            <a:r>
              <a:rPr lang="ru-RU" sz="100" dirty="0"/>
              <a:t>(Таким образом, по закону о национализации11 августа 1936 </a:t>
            </a:r>
            <a:r>
              <a:rPr lang="ru-RU" sz="100" dirty="0" err="1"/>
              <a:t>г.Правительство</a:t>
            </a:r>
            <a:r>
              <a:rPr lang="ru-RU" sz="100" dirty="0"/>
              <a:t> Франции объединяет заводы и конструкторские бюро нескольких частных компаний в рамках шести государственных компаний ( SNCASO , SNCASE , SNCAC , SNCAN, SNCAO , SNCAM ) [ 3 ] , [ 4 ] . Созданные в статусе публичных компаний с ограниченной ответственностью смешанной экономики, в которых государству принадлежит две трети акций, они управляются советом директоров, все члены которого назначаются государством и президентом которого является Анри де </a:t>
            </a:r>
            <a:r>
              <a:rPr lang="ru-RU" sz="100" dirty="0" err="1"/>
              <a:t>л'Эскайль</a:t>
            </a:r>
            <a:r>
              <a:rPr lang="ru-RU" sz="100" dirty="0"/>
              <a:t> . 4 ] .</a:t>
            </a:r>
            <a:endParaRPr lang="ru-RU" sz="700" dirty="0"/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7515981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8718132" y="17725517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7979144" y="18734200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8722575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8447442" y="18265902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7829745" y="19970459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620">
            <a:extLst>
              <a:ext uri="{FF2B5EF4-FFF2-40B4-BE49-F238E27FC236}">
                <a16:creationId xmlns:a16="http://schemas.microsoft.com/office/drawing/2014/main" id="{5D24F816-9CB1-4969-868F-446F1DF9BFA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 rot="16200000" flipH="1">
            <a:off x="8124764" y="16867285"/>
            <a:ext cx="310179" cy="601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9334523" y="197004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9051278" y="18868661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0BDC597B-90E5-4855-91F5-F15B370E6E8F}"/>
              </a:ext>
            </a:extLst>
          </p:cNvPr>
          <p:cNvSpPr/>
          <p:nvPr/>
        </p:nvSpPr>
        <p:spPr>
          <a:xfrm>
            <a:off x="8059502" y="223775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Юго-восточная национальная авиастроительная компания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9927904" y="181942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 (окончание 1 февраля 1937) 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Nationale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Constructions</a:t>
            </a:r>
            <a:r>
              <a:rPr lang="ru-RU" sz="100" dirty="0"/>
              <a:t> </a:t>
            </a:r>
            <a:r>
              <a:rPr lang="ru-RU" sz="100" dirty="0" err="1"/>
              <a:t>aéronautiques</a:t>
            </a:r>
            <a:r>
              <a:rPr lang="ru-RU" sz="100" dirty="0"/>
              <a:t> </a:t>
            </a:r>
            <a:r>
              <a:rPr lang="ru-RU" sz="100" dirty="0" err="1"/>
              <a:t>du</a:t>
            </a:r>
            <a:r>
              <a:rPr lang="ru-RU" sz="100" dirty="0"/>
              <a:t> </a:t>
            </a:r>
            <a:r>
              <a:rPr lang="ru-RU" sz="100" dirty="0" err="1"/>
              <a:t>Sud-Est</a:t>
            </a:r>
            <a:r>
              <a:rPr lang="ru-RU" sz="100" dirty="0"/>
              <a:t> ( SNCASE ) — французская компания, созданная в1 февраля 1937 </a:t>
            </a:r>
            <a:r>
              <a:rPr lang="ru-RU" sz="100" dirty="0" err="1"/>
              <a:t>годаи</a:t>
            </a:r>
            <a:r>
              <a:rPr lang="ru-RU" sz="100" dirty="0"/>
              <a:t> исчезла в 1957 году. Она была создана путем национализации и перегруппировки компаний </a:t>
            </a:r>
            <a:r>
              <a:rPr lang="ru-RU" sz="100" dirty="0" err="1"/>
              <a:t>Potez</a:t>
            </a:r>
            <a:r>
              <a:rPr lang="ru-RU" sz="100" dirty="0"/>
              <a:t> в </a:t>
            </a:r>
            <a:r>
              <a:rPr lang="ru-RU" sz="100" dirty="0" err="1"/>
              <a:t>Берре</a:t>
            </a:r>
            <a:r>
              <a:rPr lang="ru-RU" sz="100" dirty="0"/>
              <a:t> , CAMS в </a:t>
            </a:r>
            <a:r>
              <a:rPr lang="ru-RU" sz="100" dirty="0" err="1"/>
              <a:t>Витроле</a:t>
            </a:r>
            <a:r>
              <a:rPr lang="ru-RU" sz="100" dirty="0"/>
              <a:t> , </a:t>
            </a:r>
            <a:r>
              <a:rPr lang="ru-RU" sz="100" dirty="0" err="1"/>
              <a:t>Romano</a:t>
            </a:r>
            <a:r>
              <a:rPr lang="ru-RU" sz="100" dirty="0"/>
              <a:t> в Каннах , SPCA в Марселе , а также </a:t>
            </a:r>
            <a:r>
              <a:rPr lang="ru-RU" sz="100" dirty="0" err="1"/>
              <a:t>Lioré</a:t>
            </a:r>
            <a:r>
              <a:rPr lang="ru-RU" sz="100" dirty="0"/>
              <a:t> и </a:t>
            </a:r>
            <a:r>
              <a:rPr lang="ru-RU" sz="100" dirty="0" err="1"/>
              <a:t>Olivier</a:t>
            </a:r>
            <a:r>
              <a:rPr lang="ru-RU" sz="100" dirty="0"/>
              <a:t> в </a:t>
            </a:r>
            <a:r>
              <a:rPr lang="ru-RU" sz="100" dirty="0" err="1"/>
              <a:t>Аржантёе</a:t>
            </a:r>
            <a:r>
              <a:rPr lang="ru-RU" sz="100" dirty="0"/>
              <a:t> и </a:t>
            </a:r>
            <a:r>
              <a:rPr lang="ru-RU" sz="100" dirty="0" err="1"/>
              <a:t>Клиши</a:t>
            </a:r>
            <a:r>
              <a:rPr lang="ru-RU" sz="100" dirty="0"/>
              <a:t>-ла-</a:t>
            </a:r>
            <a:r>
              <a:rPr lang="ru-RU" sz="100" dirty="0" err="1"/>
              <a:t>Гаренне</a:t>
            </a:r>
            <a:r>
              <a:rPr lang="ru-RU" sz="100" dirty="0"/>
              <a:t> [ 1 ] .В 1939 году была открыта для производства фабрика </a:t>
            </a:r>
            <a:r>
              <a:rPr lang="ru-RU" sz="100" dirty="0" err="1"/>
              <a:t>Мариньян</a:t>
            </a:r>
            <a:r>
              <a:rPr lang="ru-RU" sz="100" dirty="0"/>
              <a:t> там, где уже располагался аэропорт </a:t>
            </a:r>
            <a:r>
              <a:rPr lang="ru-RU" sz="100" dirty="0" err="1"/>
              <a:t>Мариньян</a:t>
            </a:r>
            <a:r>
              <a:rPr lang="ru-RU" sz="100" dirty="0"/>
              <a:t> [ 2 ] .В конце 1940 года SNCASE поглотила Национальное общество авиационного строительства Миди (SNCAM), базирующееся в </a:t>
            </a:r>
            <a:r>
              <a:rPr lang="ru-RU" sz="100" dirty="0" err="1"/>
              <a:t>Тулузе.В</a:t>
            </a:r>
            <a:r>
              <a:rPr lang="ru-RU" sz="100" dirty="0"/>
              <a:t> 1957 году SNCASE была объединена с SNCASO и образовала компанию </a:t>
            </a:r>
            <a:r>
              <a:rPr lang="ru-RU" sz="100" dirty="0" err="1"/>
              <a:t>Sud-Aviation</a:t>
            </a:r>
            <a:r>
              <a:rPr lang="ru-RU" sz="100" dirty="0"/>
              <a:t> , прародительницу компании </a:t>
            </a:r>
            <a:r>
              <a:rPr lang="ru-RU" sz="100" dirty="0" err="1"/>
              <a:t>Aérospatiale</a:t>
            </a:r>
            <a:r>
              <a:rPr lang="ru-RU" sz="100" dirty="0"/>
              <a:t> (см. также </a:t>
            </a:r>
            <a:r>
              <a:rPr lang="ru-RU" sz="100" dirty="0" err="1"/>
              <a:t>Eurocopter</a:t>
            </a:r>
            <a:r>
              <a:rPr lang="ru-RU" sz="100" dirty="0"/>
              <a:t> ).</a:t>
            </a:r>
            <a:endParaRPr lang="ru-RU" sz="700" dirty="0"/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8594459" y="16397591"/>
            <a:ext cx="1181293" cy="2411924"/>
          </a:xfrm>
          <a:prstGeom prst="bentConnector3">
            <a:avLst>
              <a:gd name="adj1" fmla="val 130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9927903" y="1900419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10391066" y="18734200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8114297" y="17727933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9009121" y="18911893"/>
            <a:ext cx="966259" cy="610871"/>
          </a:xfrm>
          <a:prstGeom prst="bentConnector3">
            <a:avLst>
              <a:gd name="adj1" fmla="val 1412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6586438" y="18920313"/>
            <a:ext cx="966259" cy="594032"/>
          </a:xfrm>
          <a:prstGeom prst="bentConnector3">
            <a:avLst>
              <a:gd name="adj1" fmla="val 1227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7218080" y="16567378"/>
            <a:ext cx="315534" cy="12065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7235713" y="18464200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9329638" y="1732213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8731359" y="16260691"/>
            <a:ext cx="309227" cy="1813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10537309" y="173221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 (1 апреля 1937)</a:t>
            </a:r>
          </a:p>
          <a:p>
            <a:pPr algn="ctr"/>
            <a:r>
              <a:rPr lang="ru-RU" sz="100" dirty="0"/>
              <a:t>В другом районе,1 апреля 1937 </a:t>
            </a:r>
            <a:r>
              <a:rPr lang="ru-RU" sz="100" dirty="0" err="1"/>
              <a:t>годаКапитан</a:t>
            </a:r>
            <a:r>
              <a:rPr lang="ru-RU" sz="100" dirty="0"/>
              <a:t> Фредерик </a:t>
            </a:r>
            <a:r>
              <a:rPr lang="ru-RU" sz="100" dirty="0" err="1"/>
              <a:t>Жей</a:t>
            </a:r>
            <a:r>
              <a:rPr lang="ru-RU" sz="100" dirty="0"/>
              <a:t> создал первое парашютное подразделение ВВС (и французской военной истории) — 601-ю группу воздушной пехоты ( 601-я GIA ). В составе 602-й GIA она останется оружием под рукой во время французской кампании [ 30 ] .</a:t>
            </a:r>
            <a:endParaRPr lang="ru-RU" sz="7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11134499" y="181941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12347656" y="1818854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11741562" y="1732213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11741562" y="190041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9335194" y="15656855"/>
            <a:ext cx="309227" cy="30213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9937321" y="15054729"/>
            <a:ext cx="309227" cy="4225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11735162" y="17724635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12344565" y="17722294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12204725" y="17862134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42860</TotalTime>
  <Words>5462</Words>
  <Application>Microsoft Office PowerPoint</Application>
  <PresentationFormat>Произвольный</PresentationFormat>
  <Paragraphs>141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2259</cp:revision>
  <dcterms:created xsi:type="dcterms:W3CDTF">2018-10-23T08:09:21Z</dcterms:created>
  <dcterms:modified xsi:type="dcterms:W3CDTF">2024-03-07T09:10:14Z</dcterms:modified>
</cp:coreProperties>
</file>