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374" autoAdjust="0"/>
  </p:normalViewPr>
  <p:slideViewPr>
    <p:cSldViewPr snapToGrid="0">
      <p:cViewPr>
        <p:scale>
          <a:sx n="100" d="100"/>
          <a:sy n="100" d="100"/>
        </p:scale>
        <p:origin x="-13632" y="-183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30.12.2022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30.12.2022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30.12.2022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a:t>294</a:t>
            </a:r>
          </a:p>
        </p:txBody>
      </p:sp>
      <p:cxnSp>
        <p:nvCxnSpPr>
          <p:cNvPr id="614" name="Соединительная линия уступом 613"/>
          <p:cNvCxnSpPr>
            <a:stCxn id="801" idx="2"/>
            <a:endCxn id="828" idx="0"/>
          </p:cNvCxnSpPr>
          <p:nvPr/>
        </p:nvCxnSpPr>
        <p:spPr>
          <a:xfrm rot="16200000" flipH="1">
            <a:off x="30793790" y="2796567"/>
            <a:ext cx="291874" cy="34171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36" name="Прямая соединительная линия 635"/>
          <p:cNvCxnSpPr>
            <a:stCxn id="801" idx="3"/>
            <a:endCxn id="822" idx="1"/>
          </p:cNvCxnSpPr>
          <p:nvPr/>
        </p:nvCxnSpPr>
        <p:spPr>
          <a:xfrm>
            <a:off x="29694306" y="4089214"/>
            <a:ext cx="20585769"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801" name="Прямоугольник 800"/>
          <p:cNvSpPr/>
          <p:nvPr/>
        </p:nvSpPr>
        <p:spPr>
          <a:xfrm>
            <a:off x="28767981" y="381921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Победа Народного фронта</a:t>
            </a:r>
          </a:p>
        </p:txBody>
      </p:sp>
      <p:sp>
        <p:nvSpPr>
          <p:cNvPr id="808" name="Прямоугольник 807"/>
          <p:cNvSpPr/>
          <p:nvPr/>
        </p:nvSpPr>
        <p:spPr>
          <a:xfrm>
            <a:off x="21723878" y="286298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1936</a:t>
            </a:r>
          </a:p>
        </p:txBody>
      </p:sp>
      <p:sp>
        <p:nvSpPr>
          <p:cNvPr id="822" name="Прямоугольник 821"/>
          <p:cNvSpPr/>
          <p:nvPr/>
        </p:nvSpPr>
        <p:spPr>
          <a:xfrm>
            <a:off x="50280075"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военного положения</a:t>
            </a:r>
          </a:p>
        </p:txBody>
      </p:sp>
      <p:cxnSp>
        <p:nvCxnSpPr>
          <p:cNvPr id="824" name="Соединительная линия уступом 823"/>
          <p:cNvCxnSpPr>
            <a:stCxn id="808" idx="2"/>
            <a:endCxn id="822" idx="0"/>
          </p:cNvCxnSpPr>
          <p:nvPr/>
        </p:nvCxnSpPr>
        <p:spPr>
          <a:xfrm rot="16200000" flipH="1">
            <a:off x="36253108" y="-10663079"/>
            <a:ext cx="424062" cy="285561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8" name="Прямоугольник 827"/>
          <p:cNvSpPr/>
          <p:nvPr/>
        </p:nvSpPr>
        <p:spPr>
          <a:xfrm>
            <a:off x="32185148" y="46510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Жёсткая цензура прессы</a:t>
            </a:r>
            <a:endParaRPr lang="ru-RU" sz="500" dirty="0"/>
          </a:p>
        </p:txBody>
      </p:sp>
      <p:sp>
        <p:nvSpPr>
          <p:cNvPr id="829" name="Прямоугольник 828"/>
          <p:cNvSpPr/>
          <p:nvPr/>
        </p:nvSpPr>
        <p:spPr>
          <a:xfrm>
            <a:off x="21723878"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Амнистия политзаключённых</a:t>
            </a:r>
            <a:endParaRPr lang="ru-RU" sz="500" dirty="0"/>
          </a:p>
        </p:txBody>
      </p:sp>
      <p:cxnSp>
        <p:nvCxnSpPr>
          <p:cNvPr id="831" name="Соединительная линия уступом 830"/>
          <p:cNvCxnSpPr>
            <a:stCxn id="801" idx="2"/>
            <a:endCxn id="829" idx="0"/>
          </p:cNvCxnSpPr>
          <p:nvPr/>
        </p:nvCxnSpPr>
        <p:spPr>
          <a:xfrm rot="5400000">
            <a:off x="25570376" y="975880"/>
            <a:ext cx="277435" cy="70441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6" name="Прямоугольник 835"/>
          <p:cNvSpPr/>
          <p:nvPr/>
        </p:nvSpPr>
        <p:spPr>
          <a:xfrm>
            <a:off x="18323621" y="46366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Запустить работу института аграрной реформы </a:t>
            </a:r>
            <a:r>
              <a:rPr lang="ru-RU" sz="200" dirty="0"/>
              <a:t>(От 50 до 75 тысяч крестьян (главным образом в Эстремадуре) еще до конца марта под </a:t>
            </a:r>
            <a:r>
              <a:rPr lang="ru-RU" sz="200" dirty="0" err="1"/>
              <a:t>покро</a:t>
            </a:r>
            <a:r>
              <a:rPr lang="ru-RU" sz="200" dirty="0"/>
              <a:t>- </a:t>
            </a:r>
            <a:r>
              <a:rPr lang="ru-RU" sz="200" dirty="0" err="1"/>
              <a:t>вительством</a:t>
            </a:r>
            <a:r>
              <a:rPr lang="ru-RU" sz="200" dirty="0"/>
              <a:t> института обзавелись своими участками земли.)</a:t>
            </a:r>
          </a:p>
        </p:txBody>
      </p:sp>
      <p:cxnSp>
        <p:nvCxnSpPr>
          <p:cNvPr id="837" name="Соединительная линия уступом 836"/>
          <p:cNvCxnSpPr>
            <a:stCxn id="801" idx="2"/>
            <a:endCxn id="836" idx="0"/>
          </p:cNvCxnSpPr>
          <p:nvPr/>
        </p:nvCxnSpPr>
        <p:spPr>
          <a:xfrm rot="5400000">
            <a:off x="23870247" y="-724249"/>
            <a:ext cx="277435" cy="104443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8" name="Прямоугольник 837"/>
          <p:cNvSpPr/>
          <p:nvPr/>
        </p:nvSpPr>
        <p:spPr>
          <a:xfrm>
            <a:off x="29928184" y="464536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чрезвычайного положение</a:t>
            </a:r>
          </a:p>
        </p:txBody>
      </p:sp>
      <p:cxnSp>
        <p:nvCxnSpPr>
          <p:cNvPr id="839" name="Соединительная линия уступом 838"/>
          <p:cNvCxnSpPr>
            <a:stCxn id="801" idx="2"/>
            <a:endCxn id="838" idx="0"/>
          </p:cNvCxnSpPr>
          <p:nvPr/>
        </p:nvCxnSpPr>
        <p:spPr>
          <a:xfrm rot="16200000" flipH="1">
            <a:off x="29668171" y="3922186"/>
            <a:ext cx="286148" cy="11602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8" name="Прямоугольник 47"/>
          <p:cNvSpPr/>
          <p:nvPr/>
        </p:nvSpPr>
        <p:spPr>
          <a:xfrm>
            <a:off x="21723877" y="5437852"/>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Провести выборы в Каталонии (автономия для Каталонии)</a:t>
            </a:r>
          </a:p>
        </p:txBody>
      </p:sp>
      <p:sp>
        <p:nvSpPr>
          <p:cNvPr id="49" name="Прямоугольник 48"/>
          <p:cNvSpPr/>
          <p:nvPr/>
        </p:nvSpPr>
        <p:spPr>
          <a:xfrm>
            <a:off x="2004830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Возместить убытки Астурийским рабочим </a:t>
            </a:r>
            <a:r>
              <a:rPr lang="ru-RU" sz="100" dirty="0"/>
              <a:t>(еще до конца марта под </a:t>
            </a:r>
            <a:r>
              <a:rPr lang="ru-RU" sz="100" dirty="0" err="1"/>
              <a:t>покро</a:t>
            </a:r>
            <a:r>
              <a:rPr lang="ru-RU" sz="100" dirty="0"/>
              <a:t>- </a:t>
            </a:r>
            <a:r>
              <a:rPr lang="ru-RU" sz="100" dirty="0" err="1"/>
              <a:t>вительством</a:t>
            </a:r>
            <a:r>
              <a:rPr lang="ru-RU" sz="100" dirty="0"/>
              <a:t> института обзавелись своими участками земли. Были представлены на </a:t>
            </a:r>
            <a:r>
              <a:rPr lang="ru-RU" sz="100" dirty="0" err="1"/>
              <a:t>рассмот</a:t>
            </a:r>
            <a:r>
              <a:rPr lang="ru-RU" sz="100" dirty="0"/>
              <a:t>- </a:t>
            </a:r>
            <a:r>
              <a:rPr lang="ru-RU" sz="100" dirty="0" err="1"/>
              <a:t>рение</a:t>
            </a:r>
            <a:r>
              <a:rPr lang="ru-RU" sz="100" dirty="0"/>
              <a:t> и другие меры, связанные с указом об амнистии. Среди них, в частности, предписание хозяевам принять обратно на работу тех, кого они выгнали после стачек 1934 года, а также компенсировать им потерянную зарплату. Вместе с этим хозяевам предоставлялся выбор: взять ли человека на прежнее место или выплатить ему компенсацию. Эта непростая ситуация </a:t>
            </a:r>
            <a:r>
              <a:rPr lang="ru-RU" sz="100" dirty="0" err="1"/>
              <a:t>гово</a:t>
            </a:r>
            <a:r>
              <a:rPr lang="ru-RU" sz="100" dirty="0"/>
              <a:t>- </a:t>
            </a:r>
            <a:r>
              <a:rPr lang="ru-RU" sz="100" dirty="0" err="1"/>
              <a:t>рила</a:t>
            </a:r>
            <a:r>
              <a:rPr lang="ru-RU" sz="100" dirty="0"/>
              <a:t> об отношении нового правительства к испанской индустрии. В результате всех этих мер стоимость песеты упала, ведущие финансисты стали переводить свои средства из страны и уезжать сами.)</a:t>
            </a:r>
          </a:p>
        </p:txBody>
      </p:sp>
      <p:cxnSp>
        <p:nvCxnSpPr>
          <p:cNvPr id="50" name="Соединительная линия уступом 49"/>
          <p:cNvCxnSpPr>
            <a:stCxn id="829" idx="2"/>
            <a:endCxn id="49" idx="0"/>
          </p:cNvCxnSpPr>
          <p:nvPr/>
        </p:nvCxnSpPr>
        <p:spPr>
          <a:xfrm rot="5400000">
            <a:off x="21215617" y="4472503"/>
            <a:ext cx="267278" cy="16755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829" idx="2"/>
            <a:endCxn id="48" idx="0"/>
          </p:cNvCxnSpPr>
          <p:nvPr/>
        </p:nvCxnSpPr>
        <p:spPr>
          <a:xfrm rot="5400000">
            <a:off x="22056440" y="5307250"/>
            <a:ext cx="261203"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6" name="Прямоугольник 55"/>
          <p:cNvSpPr/>
          <p:nvPr/>
        </p:nvSpPr>
        <p:spPr>
          <a:xfrm>
            <a:off x="31156490" y="545434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Выборы нового президента </a:t>
            </a:r>
            <a:r>
              <a:rPr lang="ru-RU" sz="100" dirty="0"/>
              <a:t>(10 мая 1936 года </a:t>
            </a:r>
            <a:r>
              <a:rPr lang="ru-RU" sz="100" dirty="0" err="1"/>
              <a:t>Мануэль</a:t>
            </a:r>
            <a:r>
              <a:rPr lang="ru-RU" sz="100" dirty="0"/>
              <a:t> </a:t>
            </a:r>
            <a:r>
              <a:rPr lang="ru-RU" sz="100" dirty="0" err="1"/>
              <a:t>Асанья</a:t>
            </a:r>
            <a:r>
              <a:rPr lang="ru-RU" sz="100" dirty="0"/>
              <a:t> был избран президентом Испанской республики </a:t>
            </a:r>
            <a:r>
              <a:rPr lang="ru-RU" sz="100" dirty="0" err="1"/>
              <a:t>вме</a:t>
            </a:r>
            <a:r>
              <a:rPr lang="ru-RU" sz="100" dirty="0"/>
              <a:t>- сто </a:t>
            </a:r>
            <a:r>
              <a:rPr lang="ru-RU" sz="100" dirty="0" err="1"/>
              <a:t>Алькалы</a:t>
            </a:r>
            <a:r>
              <a:rPr lang="ru-RU" sz="100" dirty="0"/>
              <a:t> </a:t>
            </a:r>
            <a:r>
              <a:rPr lang="ru-RU" sz="100" dirty="0" err="1"/>
              <a:t>Саморы</a:t>
            </a:r>
            <a:r>
              <a:rPr lang="ru-RU" sz="100" dirty="0"/>
              <a:t>. В коллегии выборщиков, собравшихся во дворце </a:t>
            </a:r>
            <a:r>
              <a:rPr lang="ru-RU" sz="100" dirty="0" err="1"/>
              <a:t>Ретиро</a:t>
            </a:r>
            <a:r>
              <a:rPr lang="ru-RU" sz="100" dirty="0"/>
              <a:t>, за него про- голосовало 238 человек и лишь пять – против. Избрание прошло тихо и спокойно, если не считать драки в коридоре между </a:t>
            </a:r>
            <a:r>
              <a:rPr lang="ru-RU" sz="100" dirty="0" err="1"/>
              <a:t>Аракистайном</a:t>
            </a:r>
            <a:r>
              <a:rPr lang="ru-RU" sz="100" dirty="0"/>
              <a:t>, все еще поддерживавшим Ларго Кабальеро, и </a:t>
            </a:r>
            <a:r>
              <a:rPr lang="ru-RU" sz="100" dirty="0" err="1"/>
              <a:t>Хулианом</a:t>
            </a:r>
            <a:r>
              <a:rPr lang="ru-RU" sz="100" dirty="0"/>
              <a:t> </a:t>
            </a:r>
            <a:r>
              <a:rPr lang="ru-RU" sz="100" dirty="0" err="1"/>
              <a:t>Сугасагойтиа</a:t>
            </a:r>
            <a:r>
              <a:rPr lang="ru-RU" sz="100" dirty="0"/>
              <a:t>, издателем газеты </a:t>
            </a:r>
            <a:r>
              <a:rPr lang="ru-RU" sz="100" dirty="0" err="1"/>
              <a:t>Прието</a:t>
            </a:r>
            <a:r>
              <a:rPr lang="ru-RU" sz="100" dirty="0"/>
              <a:t> «Эль </a:t>
            </a:r>
            <a:r>
              <a:rPr lang="ru-RU" sz="100" dirty="0" err="1"/>
              <a:t>Сосьялиста</a:t>
            </a:r>
            <a:r>
              <a:rPr lang="ru-RU" sz="100" dirty="0"/>
              <a:t>». CEDA и другие правые партии не выдвигали своего кандидата и воздержались при голосовании. Через несколько дней премьер-министром стал </a:t>
            </a:r>
            <a:r>
              <a:rPr lang="ru-RU" sz="100" dirty="0" err="1"/>
              <a:t>Касарес</a:t>
            </a:r>
            <a:r>
              <a:rPr lang="ru-RU" sz="100" dirty="0"/>
              <a:t> </a:t>
            </a:r>
            <a:r>
              <a:rPr lang="ru-RU" sz="100" dirty="0" err="1"/>
              <a:t>Кирога</a:t>
            </a:r>
            <a:r>
              <a:rPr lang="ru-RU" sz="100" dirty="0"/>
              <a:t>, возглавив почти такой же, как при </a:t>
            </a:r>
            <a:r>
              <a:rPr lang="ru-RU" sz="100" dirty="0" err="1"/>
              <a:t>Асанье</a:t>
            </a:r>
            <a:r>
              <a:rPr lang="ru-RU" sz="100" dirty="0"/>
              <a:t>, </a:t>
            </a:r>
            <a:r>
              <a:rPr lang="ru-RU" sz="100" dirty="0" err="1"/>
              <a:t>каби</a:t>
            </a:r>
            <a:r>
              <a:rPr lang="ru-RU" sz="100" dirty="0"/>
              <a:t>- нет. Отношение </a:t>
            </a:r>
            <a:r>
              <a:rPr lang="ru-RU" sz="100" dirty="0" err="1"/>
              <a:t>Асаньи</a:t>
            </a:r>
            <a:r>
              <a:rPr lang="ru-RU" sz="100" dirty="0"/>
              <a:t> к своему избранию удивило многих его сторонников, поскольку было странным, что он согласился оставить пост главы правительства в такой момент, когда рядом не было ни одного государственного деятеля подобного масштаба. Все же стало ясно, что он с удовольствием воспользовался возможностью сменить тревожный хаос кортесов на уединен- </a:t>
            </a:r>
            <a:r>
              <a:rPr lang="ru-RU" sz="100" dirty="0" err="1"/>
              <a:t>ное</a:t>
            </a:r>
            <a:r>
              <a:rPr lang="ru-RU" sz="100" dirty="0"/>
              <a:t> величие Национального дворца. Скорее всего, </a:t>
            </a:r>
            <a:r>
              <a:rPr lang="ru-RU" sz="100" dirty="0" err="1"/>
              <a:t>Асанья</a:t>
            </a:r>
            <a:r>
              <a:rPr lang="ru-RU" sz="100" dirty="0"/>
              <a:t> убедил себя, что, став главой </a:t>
            </a:r>
            <a:r>
              <a:rPr lang="ru-RU" sz="100" dirty="0" err="1"/>
              <a:t>госу</a:t>
            </a:r>
            <a:r>
              <a:rPr lang="ru-RU" sz="100" dirty="0"/>
              <a:t>- </a:t>
            </a:r>
            <a:r>
              <a:rPr lang="ru-RU" sz="100" dirty="0" err="1"/>
              <a:t>дарства</a:t>
            </a:r>
            <a:r>
              <a:rPr lang="ru-RU" sz="100" dirty="0"/>
              <a:t>, он тем самым успокоит средний класс, опасающийся революции. Но устранить эти страхи было не так легко. Женщина-депутат от социалистов, эмигрировавшая из Германии, Маргарита </a:t>
            </a:r>
            <a:r>
              <a:rPr lang="ru-RU" sz="100" dirty="0" err="1"/>
              <a:t>Нелькен</a:t>
            </a:r>
            <a:r>
              <a:rPr lang="ru-RU" sz="100" dirty="0"/>
              <a:t>, объявила: «Мы хотим революции, но не такой, как русская, которая может служить нам лишь моделью, ибо мы должны разжечь огромное пламя, отсветы которого будут видны по всему миру, и от потоков крови покраснеют моря». 24 мая Ларго Кабальеро </a:t>
            </a:r>
            <a:r>
              <a:rPr lang="ru-RU" sz="100" dirty="0" err="1"/>
              <a:t>произ</a:t>
            </a:r>
            <a:r>
              <a:rPr lang="ru-RU" sz="100" dirty="0"/>
              <a:t>- нес в Кадисе большую речь. «Когда Народный фронт расколется, – заявил он, – что неизбежно последует, станет очевидным триумф пролетариата. Затем мы установим диктатуру пролета- </a:t>
            </a:r>
            <a:r>
              <a:rPr lang="ru-RU" sz="100" dirty="0" err="1"/>
              <a:t>риата</a:t>
            </a:r>
            <a:r>
              <a:rPr lang="ru-RU" sz="100" dirty="0"/>
              <a:t>, что означает репрессии в адрес капиталистов и буржуазных классов!» В то время уже составлялись заговоры и обдумывались планы их претворения в жизнь. Несмотря на тот факт, что установление коммунистического режима в Испании противоречило сдержанной внешней политике Сталина того времени, Коммунистическая партия Испании, возбужденная </a:t>
            </a:r>
            <a:r>
              <a:rPr lang="ru-RU" sz="100" dirty="0" err="1"/>
              <a:t>присо</a:t>
            </a:r>
            <a:r>
              <a:rPr lang="ru-RU" sz="100" dirty="0"/>
              <a:t>- единением «Социалистической молодежи», продолжала кормить Ларго откровенной лестью, заставляя его делать все более и более экстремистские заявления17. Тем временем в Сарагосе состоялся ежегодный конгресс CNT. Раздоры с FAI успешно разрешились. Конгресс </a:t>
            </a:r>
            <a:r>
              <a:rPr lang="ru-RU" sz="100" dirty="0" err="1"/>
              <a:t>потребо</a:t>
            </a:r>
            <a:r>
              <a:rPr lang="ru-RU" sz="100" dirty="0"/>
              <a:t>- вал продолжения предупредительных забастовок, усиления борьбы против UGT и «</a:t>
            </a:r>
            <a:r>
              <a:rPr lang="ru-RU" sz="100" dirty="0" err="1"/>
              <a:t>буржуаз</a:t>
            </a:r>
            <a:r>
              <a:rPr lang="ru-RU" sz="100" dirty="0"/>
              <a:t>- </a:t>
            </a:r>
            <a:r>
              <a:rPr lang="ru-RU" sz="100" dirty="0" err="1"/>
              <a:t>ного</a:t>
            </a:r>
            <a:r>
              <a:rPr lang="ru-RU" sz="100" dirty="0"/>
              <a:t>» правительства, 36-часовой рабочей недели, месячного оплачиваемого отпуска, повыше- </a:t>
            </a:r>
            <a:r>
              <a:rPr lang="ru-RU" sz="100" dirty="0" err="1"/>
              <a:t>ния</a:t>
            </a:r>
            <a:r>
              <a:rPr lang="ru-RU" sz="100" dirty="0"/>
              <a:t> зарплаты18 и, наконец, «</a:t>
            </a:r>
            <a:r>
              <a:rPr lang="ru-RU" sz="100" dirty="0" err="1"/>
              <a:t>либертарианского</a:t>
            </a:r>
            <a:r>
              <a:rPr lang="ru-RU" sz="100" dirty="0"/>
              <a:t> коммунизма».)</a:t>
            </a:r>
          </a:p>
        </p:txBody>
      </p:sp>
      <p:cxnSp>
        <p:nvCxnSpPr>
          <p:cNvPr id="57" name="Соединительная линия уступом 56"/>
          <p:cNvCxnSpPr>
            <a:stCxn id="828" idx="2"/>
            <a:endCxn id="56" idx="0"/>
          </p:cNvCxnSpPr>
          <p:nvPr/>
        </p:nvCxnSpPr>
        <p:spPr>
          <a:xfrm rot="5400000">
            <a:off x="32002352" y="4808389"/>
            <a:ext cx="263261" cy="10286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 name="Соединительная линия уступом 59"/>
          <p:cNvCxnSpPr>
            <a:stCxn id="838" idx="2"/>
            <a:endCxn id="56" idx="0"/>
          </p:cNvCxnSpPr>
          <p:nvPr/>
        </p:nvCxnSpPr>
        <p:spPr>
          <a:xfrm rot="16200000" flipH="1">
            <a:off x="30871007" y="4705702"/>
            <a:ext cx="268987" cy="122830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 name="Прямоугольник 62"/>
          <p:cNvSpPr/>
          <p:nvPr/>
        </p:nvSpPr>
        <p:spPr>
          <a:xfrm>
            <a:off x="28778185" y="6263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Назначить премьер-министром Ларго </a:t>
            </a: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33" name="Соединительная линия уступом 32"/>
          <p:cNvCxnSpPr>
            <a:stCxn id="836" idx="2"/>
            <a:endCxn id="49" idx="0"/>
          </p:cNvCxnSpPr>
          <p:nvPr/>
        </p:nvCxnSpPr>
        <p:spPr>
          <a:xfrm rot="16200000" flipH="1">
            <a:off x="19515488" y="4447945"/>
            <a:ext cx="267278" cy="17246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 name="Прямоугольник 36"/>
          <p:cNvSpPr/>
          <p:nvPr/>
        </p:nvSpPr>
        <p:spPr>
          <a:xfrm>
            <a:off x="21153124"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устройство федеративной республики </a:t>
            </a:r>
            <a:r>
              <a:rPr lang="ru-RU" sz="400" dirty="0"/>
              <a:t>(решения на вмешательство в выборы республик)</a:t>
            </a:r>
          </a:p>
        </p:txBody>
      </p:sp>
      <p:sp>
        <p:nvSpPr>
          <p:cNvPr id="38" name="Прямоугольник 37"/>
          <p:cNvSpPr/>
          <p:nvPr/>
        </p:nvSpPr>
        <p:spPr>
          <a:xfrm>
            <a:off x="22309529" y="625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Политика централизации Республики</a:t>
            </a:r>
          </a:p>
        </p:txBody>
      </p:sp>
      <p:cxnSp>
        <p:nvCxnSpPr>
          <p:cNvPr id="39" name="Прямая соединительная линия 38"/>
          <p:cNvCxnSpPr>
            <a:stCxn id="37" idx="3"/>
            <a:endCxn id="38" idx="1"/>
          </p:cNvCxnSpPr>
          <p:nvPr/>
        </p:nvCxnSpPr>
        <p:spPr>
          <a:xfrm>
            <a:off x="22079449" y="6529267"/>
            <a:ext cx="23008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5" name="Соединительная линия уступом 44"/>
          <p:cNvCxnSpPr>
            <a:stCxn id="48" idx="2"/>
            <a:endCxn id="37" idx="0"/>
          </p:cNvCxnSpPr>
          <p:nvPr/>
        </p:nvCxnSpPr>
        <p:spPr>
          <a:xfrm rot="5400000">
            <a:off x="21760957" y="5833183"/>
            <a:ext cx="281415" cy="5707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 name="Соединительная линия уступом 50"/>
          <p:cNvCxnSpPr>
            <a:stCxn id="48" idx="2"/>
            <a:endCxn id="38" idx="0"/>
          </p:cNvCxnSpPr>
          <p:nvPr/>
        </p:nvCxnSpPr>
        <p:spPr>
          <a:xfrm rot="16200000" flipH="1">
            <a:off x="22339159" y="5825733"/>
            <a:ext cx="281415" cy="5856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p:cNvSpPr/>
          <p:nvPr/>
        </p:nvSpPr>
        <p:spPr>
          <a:xfrm>
            <a:off x="21153123"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Особый статут </a:t>
            </a:r>
            <a:r>
              <a:rPr lang="ru-RU" sz="700" dirty="0" err="1"/>
              <a:t>Басконии</a:t>
            </a:r>
            <a:r>
              <a:rPr lang="ru-RU" sz="700" dirty="0"/>
              <a:t> (автономия для </a:t>
            </a:r>
            <a:r>
              <a:rPr lang="ru-RU" sz="700" dirty="0" err="1"/>
              <a:t>Басконии</a:t>
            </a:r>
            <a:r>
              <a:rPr lang="ru-RU" sz="700" dirty="0"/>
              <a:t>)</a:t>
            </a:r>
          </a:p>
        </p:txBody>
      </p:sp>
      <p:cxnSp>
        <p:nvCxnSpPr>
          <p:cNvPr id="54" name="Соединительная линия уступом 53"/>
          <p:cNvCxnSpPr>
            <a:stCxn id="37" idx="2"/>
            <a:endCxn id="52" idx="0"/>
          </p:cNvCxnSpPr>
          <p:nvPr/>
        </p:nvCxnSpPr>
        <p:spPr>
          <a:xfrm rot="5400000">
            <a:off x="21481287" y="693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9" name="Прямоугольник 58"/>
          <p:cNvSpPr/>
          <p:nvPr/>
        </p:nvSpPr>
        <p:spPr>
          <a:xfrm>
            <a:off x="21153122" y="787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сталелитейной промышленности </a:t>
            </a:r>
            <a:r>
              <a:rPr lang="ru-RU" sz="700" dirty="0" err="1"/>
              <a:t>Басконии</a:t>
            </a:r>
            <a:endParaRPr lang="ru-RU" sz="700" dirty="0"/>
          </a:p>
        </p:txBody>
      </p:sp>
      <p:cxnSp>
        <p:nvCxnSpPr>
          <p:cNvPr id="61" name="Соединительная линия уступом 60"/>
          <p:cNvCxnSpPr>
            <a:stCxn id="52" idx="2"/>
            <a:endCxn id="59" idx="0"/>
          </p:cNvCxnSpPr>
          <p:nvPr/>
        </p:nvCxnSpPr>
        <p:spPr>
          <a:xfrm rot="5400000">
            <a:off x="21481286" y="7744267"/>
            <a:ext cx="2700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 name="Прямоугольник 63"/>
          <p:cNvSpPr/>
          <p:nvPr/>
        </p:nvSpPr>
        <p:spPr>
          <a:xfrm>
            <a:off x="21731327" y="868926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Взаимное сотрудничество во флоте</a:t>
            </a:r>
          </a:p>
        </p:txBody>
      </p:sp>
      <p:cxnSp>
        <p:nvCxnSpPr>
          <p:cNvPr id="65" name="Соединительная линия уступом 64"/>
          <p:cNvCxnSpPr>
            <a:stCxn id="59" idx="2"/>
            <a:endCxn id="64" idx="0"/>
          </p:cNvCxnSpPr>
          <p:nvPr/>
        </p:nvCxnSpPr>
        <p:spPr>
          <a:xfrm rot="16200000" flipH="1">
            <a:off x="21770387" y="8265164"/>
            <a:ext cx="270001" cy="5782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7" name="Прямоугольник 66"/>
          <p:cNvSpPr/>
          <p:nvPr/>
        </p:nvSpPr>
        <p:spPr>
          <a:xfrm>
            <a:off x="20048306"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Отдать долг Астурийским рабочим (автономия для Астурии)</a:t>
            </a:r>
          </a:p>
        </p:txBody>
      </p:sp>
      <p:cxnSp>
        <p:nvCxnSpPr>
          <p:cNvPr id="68" name="Соединительная линия уступом 67"/>
          <p:cNvCxnSpPr>
            <a:stCxn id="37" idx="2"/>
            <a:endCxn id="67" idx="0"/>
          </p:cNvCxnSpPr>
          <p:nvPr/>
        </p:nvCxnSpPr>
        <p:spPr>
          <a:xfrm rot="5400000">
            <a:off x="20928878" y="6381858"/>
            <a:ext cx="270000" cy="110481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1" name="Прямоугольник 70"/>
          <p:cNvSpPr/>
          <p:nvPr/>
        </p:nvSpPr>
        <p:spPr>
          <a:xfrm>
            <a:off x="20048305"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sp>
        <p:nvSpPr>
          <p:cNvPr id="73" name="Прямоугольник 72"/>
          <p:cNvSpPr/>
          <p:nvPr/>
        </p:nvSpPr>
        <p:spPr>
          <a:xfrm>
            <a:off x="20599618"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Определить статус Марокко</a:t>
            </a:r>
          </a:p>
        </p:txBody>
      </p:sp>
      <p:sp>
        <p:nvSpPr>
          <p:cNvPr id="74" name="Прямоугольник 73"/>
          <p:cNvSpPr/>
          <p:nvPr/>
        </p:nvSpPr>
        <p:spPr>
          <a:xfrm>
            <a:off x="18338249" y="86893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Каталонии фишки</a:t>
            </a:r>
          </a:p>
        </p:txBody>
      </p:sp>
      <p:cxnSp>
        <p:nvCxnSpPr>
          <p:cNvPr id="75" name="Соединительная линия уступом 74"/>
          <p:cNvCxnSpPr>
            <a:cxnSpLocks/>
            <a:stCxn id="37" idx="2"/>
            <a:endCxn id="74" idx="0"/>
          </p:cNvCxnSpPr>
          <p:nvPr/>
        </p:nvCxnSpPr>
        <p:spPr>
          <a:xfrm rot="5400000">
            <a:off x="19263825" y="6336855"/>
            <a:ext cx="1890050" cy="2814875"/>
          </a:xfrm>
          <a:prstGeom prst="bentConnector3">
            <a:avLst>
              <a:gd name="adj1" fmla="val 691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 name="Соединительная линия уступом 81"/>
          <p:cNvCxnSpPr>
            <a:stCxn id="67" idx="2"/>
            <a:endCxn id="71" idx="0"/>
          </p:cNvCxnSpPr>
          <p:nvPr/>
        </p:nvCxnSpPr>
        <p:spPr>
          <a:xfrm rot="5400000">
            <a:off x="20375906"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17191500" y="626448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кооперативов (наше, но эффект под вопросом) </a:t>
            </a:r>
            <a:r>
              <a:rPr lang="ru-RU" sz="100" dirty="0"/>
              <a:t>(В промышленности, несмотря на трудный компромисс в тех концернах, которые продолжали номинально находиться в частном владении4 , рост производства увеличился на 30– 50 процентов, особенно в тех отраслях (например, в текстильной), которые работали непосредственно на войну)</a:t>
            </a:r>
          </a:p>
        </p:txBody>
      </p:sp>
      <p:sp>
        <p:nvSpPr>
          <p:cNvPr id="94" name="Прямоугольник 93"/>
          <p:cNvSpPr/>
          <p:nvPr/>
        </p:nvSpPr>
        <p:spPr>
          <a:xfrm>
            <a:off x="18891932" y="54491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Раздача помещичьих земель (наше но эффект сменить) </a:t>
            </a:r>
            <a:r>
              <a:rPr lang="ru-RU" sz="200" dirty="0"/>
              <a:t>(В мае 1937 года Институту аграрной реформы было </a:t>
            </a:r>
            <a:r>
              <a:rPr lang="ru-RU" sz="200" dirty="0" err="1"/>
              <a:t>переданооколо</a:t>
            </a:r>
            <a:r>
              <a:rPr lang="ru-RU" sz="200" dirty="0"/>
              <a:t> 4 миллионов гектаров (15 процентов всех земель). Были обеспечены кредит в 80 миллионов песет, снабжение семенным зерном и удобрениями.)</a:t>
            </a:r>
            <a:endParaRPr lang="ru-RU" sz="100" dirty="0"/>
          </a:p>
        </p:txBody>
      </p:sp>
      <p:sp>
        <p:nvSpPr>
          <p:cNvPr id="95" name="Прямоугольник 94"/>
          <p:cNvSpPr/>
          <p:nvPr/>
        </p:nvSpPr>
        <p:spPr>
          <a:xfrm>
            <a:off x="17735557" y="544795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Проведение стачек (пока наше, но нужно сменить всё)</a:t>
            </a:r>
            <a:endParaRPr lang="ru-RU" sz="500" dirty="0"/>
          </a:p>
        </p:txBody>
      </p:sp>
      <p:cxnSp>
        <p:nvCxnSpPr>
          <p:cNvPr id="96" name="Соединительная линия уступом 95"/>
          <p:cNvCxnSpPr>
            <a:stCxn id="836" idx="2"/>
            <a:endCxn id="94" idx="0"/>
          </p:cNvCxnSpPr>
          <p:nvPr/>
        </p:nvCxnSpPr>
        <p:spPr>
          <a:xfrm rot="16200000" flipH="1">
            <a:off x="18934667" y="5028765"/>
            <a:ext cx="272545" cy="568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 name="Соединительная линия уступом 98"/>
          <p:cNvCxnSpPr>
            <a:stCxn id="836" idx="2"/>
            <a:endCxn id="95" idx="0"/>
          </p:cNvCxnSpPr>
          <p:nvPr/>
        </p:nvCxnSpPr>
        <p:spPr>
          <a:xfrm rot="5400000">
            <a:off x="18357097" y="5018272"/>
            <a:ext cx="271310" cy="5880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19485995" y="626311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Распределение земли (наше, но эффект сменить) </a:t>
            </a:r>
            <a:r>
              <a:rPr lang="ru-RU" sz="200" dirty="0"/>
              <a:t>(Почти </a:t>
            </a:r>
            <a:r>
              <a:rPr lang="ru-RU" sz="200" dirty="0" err="1"/>
              <a:t>повсеместнов</a:t>
            </a:r>
            <a:r>
              <a:rPr lang="ru-RU" sz="200" dirty="0"/>
              <a:t> республиканской Испании к началу 1937 года крестьяне были или собственниками своей земли, или работали в коллективных хозяйствах. Арендаторы и безземельные батраки, зависевшие от прихотей лендлордов, практически исчезли)</a:t>
            </a:r>
            <a:endParaRPr lang="ru-RU" sz="100" dirty="0"/>
          </a:p>
        </p:txBody>
      </p:sp>
      <p:cxnSp>
        <p:nvCxnSpPr>
          <p:cNvPr id="105" name="Соединительная линия уступом 104"/>
          <p:cNvCxnSpPr>
            <a:stCxn id="49" idx="2"/>
            <a:endCxn id="67" idx="0"/>
          </p:cNvCxnSpPr>
          <p:nvPr/>
        </p:nvCxnSpPr>
        <p:spPr>
          <a:xfrm rot="5400000">
            <a:off x="19968800" y="6526597"/>
            <a:ext cx="108534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17191499" y="706227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предприятий (наше)</a:t>
            </a:r>
            <a:endParaRPr lang="ru-RU" sz="500" dirty="0"/>
          </a:p>
        </p:txBody>
      </p:sp>
      <p:cxnSp>
        <p:nvCxnSpPr>
          <p:cNvPr id="109" name="Соединительная линия уступом 108"/>
          <p:cNvCxnSpPr>
            <a:stCxn id="94" idx="2"/>
            <a:endCxn id="103" idx="0"/>
          </p:cNvCxnSpPr>
          <p:nvPr/>
        </p:nvCxnSpPr>
        <p:spPr>
          <a:xfrm rot="16200000" flipH="1">
            <a:off x="19515166" y="5829122"/>
            <a:ext cx="273921" cy="594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95" idx="2"/>
            <a:endCxn id="93" idx="0"/>
          </p:cNvCxnSpPr>
          <p:nvPr/>
        </p:nvCxnSpPr>
        <p:spPr>
          <a:xfrm rot="5400000">
            <a:off x="17788430" y="5854193"/>
            <a:ext cx="276525" cy="5440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1" name="Соединительная линия уступом 120"/>
          <p:cNvCxnSpPr>
            <a:stCxn id="37" idx="2"/>
            <a:endCxn id="73" idx="0"/>
          </p:cNvCxnSpPr>
          <p:nvPr/>
        </p:nvCxnSpPr>
        <p:spPr>
          <a:xfrm rot="5400000">
            <a:off x="20393446" y="7468602"/>
            <a:ext cx="1892176" cy="553506"/>
          </a:xfrm>
          <a:prstGeom prst="bentConnector3">
            <a:avLst>
              <a:gd name="adj1" fmla="val 696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23392721" y="46447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Разрыв конкордата с Ватиканом </a:t>
            </a:r>
            <a:r>
              <a:rPr lang="ru-RU" sz="600" dirty="0"/>
              <a:t>(наше)</a:t>
            </a:r>
            <a:endParaRPr lang="ru-RU" sz="400" dirty="0"/>
          </a:p>
        </p:txBody>
      </p:sp>
      <p:cxnSp>
        <p:nvCxnSpPr>
          <p:cNvPr id="126" name="Соединительная линия уступом 125"/>
          <p:cNvCxnSpPr>
            <a:stCxn id="801" idx="2"/>
            <a:endCxn id="125" idx="0"/>
          </p:cNvCxnSpPr>
          <p:nvPr/>
        </p:nvCxnSpPr>
        <p:spPr>
          <a:xfrm rot="5400000">
            <a:off x="26400752" y="1814346"/>
            <a:ext cx="285524" cy="53752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29" name="Прямоугольник 128"/>
          <p:cNvSpPr/>
          <p:nvPr/>
        </p:nvSpPr>
        <p:spPr>
          <a:xfrm>
            <a:off x="22852495" y="54378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Секуляризация церковных земель </a:t>
            </a:r>
            <a:r>
              <a:rPr lang="ru-RU" sz="600" dirty="0"/>
              <a:t>(наше)</a:t>
            </a:r>
            <a:endParaRPr lang="ru-RU" sz="400" dirty="0"/>
          </a:p>
        </p:txBody>
      </p:sp>
      <p:sp>
        <p:nvSpPr>
          <p:cNvPr id="136" name="Прямоугольник 135"/>
          <p:cNvSpPr/>
          <p:nvPr/>
        </p:nvSpPr>
        <p:spPr>
          <a:xfrm>
            <a:off x="18890398"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Галисии (автономия для Галисии)</a:t>
            </a:r>
          </a:p>
        </p:txBody>
      </p:sp>
      <p:sp>
        <p:nvSpPr>
          <p:cNvPr id="137" name="Прямоугольник 136"/>
          <p:cNvSpPr/>
          <p:nvPr/>
        </p:nvSpPr>
        <p:spPr>
          <a:xfrm>
            <a:off x="18890397" y="788039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39" name="Соединительная линия уступом 138"/>
          <p:cNvCxnSpPr>
            <a:stCxn id="136" idx="2"/>
            <a:endCxn id="137" idx="0"/>
          </p:cNvCxnSpPr>
          <p:nvPr/>
        </p:nvCxnSpPr>
        <p:spPr>
          <a:xfrm rot="5400000">
            <a:off x="19217998" y="7744830"/>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140"/>
          <p:cNvCxnSpPr>
            <a:stCxn id="37" idx="2"/>
            <a:endCxn id="136" idx="0"/>
          </p:cNvCxnSpPr>
          <p:nvPr/>
        </p:nvCxnSpPr>
        <p:spPr>
          <a:xfrm rot="5400000">
            <a:off x="20349924" y="5802904"/>
            <a:ext cx="270000" cy="22627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4" name="Прямоугольник 143"/>
          <p:cNvSpPr/>
          <p:nvPr/>
        </p:nvSpPr>
        <p:spPr>
          <a:xfrm>
            <a:off x="19471664" y="869144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Статус Арагона (автономия для Арагона)</a:t>
            </a:r>
          </a:p>
        </p:txBody>
      </p:sp>
      <p:sp>
        <p:nvSpPr>
          <p:cNvPr id="145" name="Прямоугольник 144"/>
          <p:cNvSpPr/>
          <p:nvPr/>
        </p:nvSpPr>
        <p:spPr>
          <a:xfrm>
            <a:off x="19471663" y="950256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endParaRPr lang="ru-RU" sz="700" dirty="0"/>
          </a:p>
        </p:txBody>
      </p:sp>
      <p:cxnSp>
        <p:nvCxnSpPr>
          <p:cNvPr id="147" name="Соединительная линия уступом 146"/>
          <p:cNvCxnSpPr>
            <a:stCxn id="144" idx="2"/>
            <a:endCxn id="145" idx="0"/>
          </p:cNvCxnSpPr>
          <p:nvPr/>
        </p:nvCxnSpPr>
        <p:spPr>
          <a:xfrm rot="5400000">
            <a:off x="19799264" y="9367006"/>
            <a:ext cx="27112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Соединительная линия уступом 148"/>
          <p:cNvCxnSpPr>
            <a:stCxn id="37" idx="2"/>
            <a:endCxn id="144" idx="0"/>
          </p:cNvCxnSpPr>
          <p:nvPr/>
        </p:nvCxnSpPr>
        <p:spPr>
          <a:xfrm rot="5400000">
            <a:off x="19829469" y="6904625"/>
            <a:ext cx="1892176" cy="1681460"/>
          </a:xfrm>
          <a:prstGeom prst="bentConnector3">
            <a:avLst>
              <a:gd name="adj1" fmla="val 7204"/>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18949664"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Так что с течением времени Советский Союз отвечал на требования оказать помощь Испании лишь посылкой продовольствия и </a:t>
            </a:r>
            <a:r>
              <a:rPr lang="ru-RU" sz="200" dirty="0" err="1"/>
              <a:t>сырья.Кроме</a:t>
            </a:r>
            <a:r>
              <a:rPr lang="ru-RU" sz="200" dirty="0"/>
              <a:t> того, советские рабочие вносили «пожертвования» от своей зарплаты в помощь </a:t>
            </a:r>
            <a:r>
              <a:rPr lang="ru-RU" sz="200" dirty="0" err="1"/>
              <a:t>испан</a:t>
            </a:r>
            <a:r>
              <a:rPr lang="ru-RU" sz="200" dirty="0"/>
              <a:t>- </a:t>
            </a:r>
            <a:r>
              <a:rPr lang="ru-RU" sz="200" dirty="0" err="1"/>
              <a:t>цам</a:t>
            </a:r>
            <a:r>
              <a:rPr lang="ru-RU" sz="200" dirty="0"/>
              <a:t>. В то же время представители </a:t>
            </a:r>
            <a:r>
              <a:rPr lang="ru-RU" sz="200" dirty="0" err="1"/>
              <a:t>Комнитерна</a:t>
            </a:r>
            <a:r>
              <a:rPr lang="ru-RU" sz="200" dirty="0"/>
              <a:t> в Испании получили подкрепление. Пользуясь псевдонимами Альфред о и </a:t>
            </a:r>
            <a:r>
              <a:rPr lang="ru-RU" sz="200" dirty="0" err="1"/>
              <a:t>Эрколи</a:t>
            </a:r>
            <a:r>
              <a:rPr lang="ru-RU" sz="200" dirty="0"/>
              <a:t>, в Испанию прибыл умный лидер Итальянской </a:t>
            </a:r>
            <a:r>
              <a:rPr lang="ru-RU" sz="200" dirty="0" err="1"/>
              <a:t>коммуни</a:t>
            </a:r>
            <a:r>
              <a:rPr lang="ru-RU" sz="200" dirty="0"/>
              <a:t>- </a:t>
            </a:r>
            <a:r>
              <a:rPr lang="ru-RU" sz="200" dirty="0" err="1"/>
              <a:t>стической</a:t>
            </a:r>
            <a:r>
              <a:rPr lang="ru-RU" sz="200" dirty="0"/>
              <a:t> партии в изгнании </a:t>
            </a:r>
            <a:r>
              <a:rPr lang="ru-RU" sz="200" dirty="0" err="1"/>
              <a:t>Пальмиро</a:t>
            </a:r>
            <a:r>
              <a:rPr lang="ru-RU" sz="200" dirty="0"/>
              <a:t> Тольятти, которому предстояло руководить тактикой Испанской коммунистической партии6. Какое-то время ему сопутствовал французский ком- </a:t>
            </a:r>
            <a:r>
              <a:rPr lang="ru-RU" sz="200" dirty="0" err="1"/>
              <a:t>мунист</a:t>
            </a:r>
            <a:r>
              <a:rPr lang="ru-RU" sz="200" dirty="0"/>
              <a:t> Жак </a:t>
            </a:r>
            <a:r>
              <a:rPr lang="ru-RU" sz="200" dirty="0" err="1"/>
              <a:t>Дюкло</a:t>
            </a:r>
            <a:r>
              <a:rPr lang="ru-RU" sz="200" dirty="0"/>
              <a:t>. Прибыл в Испанию военным советником милиции испанских </a:t>
            </a:r>
            <a:r>
              <a:rPr lang="ru-RU" sz="200" dirty="0" err="1"/>
              <a:t>коммуни</a:t>
            </a:r>
            <a:r>
              <a:rPr lang="ru-RU" sz="200" dirty="0"/>
              <a:t>- </a:t>
            </a:r>
            <a:r>
              <a:rPr lang="ru-RU" sz="200" dirty="0" err="1"/>
              <a:t>стов</a:t>
            </a:r>
            <a:r>
              <a:rPr lang="ru-RU" sz="200" dirty="0"/>
              <a:t> (под псевдонимом Карлос </a:t>
            </a:r>
            <a:r>
              <a:rPr lang="ru-RU" sz="200" dirty="0" err="1"/>
              <a:t>Контрерас</a:t>
            </a:r>
            <a:r>
              <a:rPr lang="ru-RU" sz="200" dirty="0"/>
              <a:t>) и </a:t>
            </a:r>
            <a:r>
              <a:rPr lang="ru-RU" sz="200" dirty="0" err="1"/>
              <a:t>Витторио</a:t>
            </a:r>
            <a:r>
              <a:rPr lang="ru-RU" sz="200" dirty="0"/>
              <a:t> Видали, другой итальянский комму- </a:t>
            </a:r>
            <a:r>
              <a:rPr lang="ru-RU" sz="200" dirty="0" err="1"/>
              <a:t>нист</a:t>
            </a:r>
            <a:r>
              <a:rPr lang="ru-RU" sz="200" dirty="0"/>
              <a:t>, который много лет вел революционную деятельность в Соединенных Штатах.</a:t>
            </a:r>
          </a:p>
        </p:txBody>
      </p:sp>
      <p:sp>
        <p:nvSpPr>
          <p:cNvPr id="91" name="Прямоугольник 90"/>
          <p:cNvSpPr/>
          <p:nvPr/>
        </p:nvSpPr>
        <p:spPr>
          <a:xfrm>
            <a:off x="20131458" y="139813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00" dirty="0"/>
              <a:t>Степанов с </a:t>
            </a:r>
            <a:r>
              <a:rPr lang="ru-RU" sz="300" dirty="0" err="1"/>
              <a:t>Кодовильей</a:t>
            </a:r>
            <a:r>
              <a:rPr lang="ru-RU" sz="300" dirty="0"/>
              <a:t>, еще два представителя Коминтерна, также провели в </a:t>
            </a:r>
            <a:r>
              <a:rPr lang="ru-RU" sz="300" dirty="0" err="1"/>
              <a:t>Испа</a:t>
            </a:r>
            <a:r>
              <a:rPr lang="ru-RU" sz="300" dirty="0"/>
              <a:t>- </a:t>
            </a:r>
            <a:r>
              <a:rPr lang="ru-RU" sz="300" dirty="0" err="1"/>
              <a:t>нии</a:t>
            </a:r>
            <a:r>
              <a:rPr lang="ru-RU" sz="300" dirty="0"/>
              <a:t> какое-то время. Таким образом, Сталин был весьма основательно представлен в Испании.</a:t>
            </a:r>
          </a:p>
          <a:p>
            <a:pPr algn="ctr"/>
            <a:r>
              <a:rPr lang="ru-RU" sz="300" dirty="0"/>
              <a:t>И Испанской коммунистической партией, по сути, руководили не Хосе </a:t>
            </a:r>
            <a:r>
              <a:rPr lang="ru-RU" sz="300" dirty="0" err="1"/>
              <a:t>Диас</a:t>
            </a:r>
            <a:r>
              <a:rPr lang="ru-RU" sz="300" dirty="0"/>
              <a:t> или </a:t>
            </a:r>
            <a:r>
              <a:rPr lang="ru-RU" sz="300" dirty="0" err="1"/>
              <a:t>Пассиона</a:t>
            </a:r>
            <a:r>
              <a:rPr lang="ru-RU" sz="300" dirty="0"/>
              <a:t>- </a:t>
            </a:r>
            <a:r>
              <a:rPr lang="ru-RU" sz="300" dirty="0" err="1"/>
              <a:t>рия</a:t>
            </a:r>
            <a:r>
              <a:rPr lang="ru-RU" sz="300" dirty="0"/>
              <a:t>, а гораздо более искусный политический тактик Тольятти7.</a:t>
            </a:r>
          </a:p>
        </p:txBody>
      </p:sp>
      <p:sp>
        <p:nvSpPr>
          <p:cNvPr id="92" name="Прямоугольник 91"/>
          <p:cNvSpPr/>
          <p:nvPr/>
        </p:nvSpPr>
        <p:spPr>
          <a:xfrm>
            <a:off x="34318627" y="7060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пятый батальон </a:t>
            </a:r>
            <a:r>
              <a:rPr lang="ru-RU" sz="100" dirty="0"/>
              <a:t>(Тем не менее, среди республиканских частей в </a:t>
            </a:r>
            <a:r>
              <a:rPr lang="ru-RU" sz="100" dirty="0" err="1"/>
              <a:t>Сьеррассамой</a:t>
            </a:r>
            <a:r>
              <a:rPr lang="ru-RU" sz="100" dirty="0"/>
              <a:t> знаменитой был Пятый полк, созданный коммунистической партией. Он получил </a:t>
            </a:r>
            <a:r>
              <a:rPr lang="ru-RU" sz="100" dirty="0" err="1"/>
              <a:t>такоеназвание</a:t>
            </a:r>
            <a:r>
              <a:rPr lang="ru-RU" sz="100" dirty="0"/>
              <a:t> потому, что обычно в Мадриде стояли четыре полка. Коммунисты с самого </a:t>
            </a:r>
            <a:r>
              <a:rPr lang="ru-RU" sz="100" dirty="0" err="1"/>
              <a:t>началасоздали</a:t>
            </a:r>
            <a:r>
              <a:rPr lang="ru-RU" sz="100" dirty="0"/>
              <a:t> четкую военную организацию полка, противопоставив ее разболтанному революционному энтузиазму </a:t>
            </a:r>
            <a:r>
              <a:rPr lang="ru-RU" sz="100" dirty="0" err="1"/>
              <a:t>милиции.Основу</a:t>
            </a:r>
            <a:r>
              <a:rPr lang="ru-RU" sz="100" dirty="0"/>
              <a:t> Пятого полка составляла социалистическая и коммунистическая молодежь, </a:t>
            </a:r>
            <a:r>
              <a:rPr lang="ru-RU" sz="100" dirty="0" err="1"/>
              <a:t>нои</a:t>
            </a:r>
            <a:r>
              <a:rPr lang="ru-RU" sz="100" dirty="0"/>
              <a:t> остальные присоединялись к нему, откликнувшись на призывы </a:t>
            </a:r>
            <a:r>
              <a:rPr lang="ru-RU" sz="100" dirty="0" err="1"/>
              <a:t>Пассионарии</a:t>
            </a:r>
            <a:r>
              <a:rPr lang="ru-RU" sz="100" dirty="0"/>
              <a:t>) Духовной силой полка был итальянский коммунист Видали (Карлос </a:t>
            </a:r>
            <a:r>
              <a:rPr lang="ru-RU" sz="100" dirty="0" err="1"/>
              <a:t>Контрерас</a:t>
            </a:r>
            <a:r>
              <a:rPr lang="ru-RU" sz="100" dirty="0"/>
              <a:t>).Безжалостный в той же мере, как и решительный и энергичный, он пользовался </a:t>
            </a:r>
            <a:r>
              <a:rPr lang="ru-RU" sz="100" dirty="0" err="1"/>
              <a:t>репутациейчеловека</a:t>
            </a:r>
            <a:r>
              <a:rPr lang="ru-RU" sz="100" dirty="0"/>
              <a:t>, который лично расстреливал трусов, и в то же время включил в состав Пятого </a:t>
            </a:r>
            <a:r>
              <a:rPr lang="ru-RU" sz="100" dirty="0" err="1"/>
              <a:t>полкамадридский</a:t>
            </a:r>
            <a:r>
              <a:rPr lang="ru-RU" sz="100" dirty="0"/>
              <a:t> муниципальный оркестр, под маршевые мелодии которого полк чеканил шаг.</a:t>
            </a:r>
          </a:p>
        </p:txBody>
      </p:sp>
      <p:sp>
        <p:nvSpPr>
          <p:cNvPr id="97" name="Прямоугольник 96"/>
          <p:cNvSpPr/>
          <p:nvPr/>
        </p:nvSpPr>
        <p:spPr>
          <a:xfrm>
            <a:off x="31156489" y="4651220"/>
            <a:ext cx="926325" cy="540000"/>
          </a:xfrm>
          <a:prstGeom prst="rect">
            <a:avLst/>
          </a:prstGeom>
          <a:gradFill>
            <a:gsLst>
              <a:gs pos="0">
                <a:schemeClr val="accent1"/>
              </a:gs>
              <a:gs pos="100000">
                <a:srgbClr val="FF0000"/>
              </a:gs>
            </a:gsLst>
            <a:lin ang="5400000" scaled="1"/>
          </a:gra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Социалистическая и коммунистическая молодёжь 1 апреля 1936 года</a:t>
            </a:r>
          </a:p>
          <a:p>
            <a:pPr algn="ctr"/>
            <a:r>
              <a:rPr lang="ru-RU" sz="100" dirty="0"/>
              <a:t>(В 1935 году Коммунистический интернационал молодежи поддерживает идею объединения молодежных рабочих организаций во всем мире (социалистов и коммунистов). В мае 1936 года был подписан объединительный пакт между Федерацией социалистической молодёжи и Союзом коммунистической молодёжи . С приходом победы Народного фронта создаются Объединенная социалистическая молодежь)</a:t>
            </a:r>
            <a:endParaRPr lang="ru-RU" sz="700" dirty="0"/>
          </a:p>
        </p:txBody>
      </p:sp>
      <p:sp>
        <p:nvSpPr>
          <p:cNvPr id="100" name="Прямоугольник 99"/>
          <p:cNvSpPr/>
          <p:nvPr/>
        </p:nvSpPr>
        <p:spPr>
          <a:xfrm>
            <a:off x="24947021"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горожан к защите и строительству баррикад </a:t>
            </a:r>
            <a:r>
              <a:rPr lang="ru-RU" sz="100" dirty="0"/>
              <a:t>(</a:t>
            </a:r>
            <a:r>
              <a:rPr lang="ru-RU" sz="100" dirty="0" err="1"/>
              <a:t>Одновременнос</a:t>
            </a:r>
            <a:r>
              <a:rPr lang="ru-RU" sz="100" dirty="0"/>
              <a:t> его началом радио Мадрида отдало приказ строить баррикады. Массы рабочих </a:t>
            </a:r>
            <a:r>
              <a:rPr lang="ru-RU" sz="100" dirty="0" err="1"/>
              <a:t>двинулисьна</a:t>
            </a:r>
            <a:r>
              <a:rPr lang="ru-RU" sz="100" dirty="0"/>
              <a:t> передовую линию. Многие были без оружия, готовые брать ружья погибших. Из </a:t>
            </a:r>
            <a:r>
              <a:rPr lang="ru-RU" sz="100" dirty="0" err="1"/>
              <a:t>уличныхгромкоговорителей</a:t>
            </a:r>
            <a:r>
              <a:rPr lang="ru-RU" sz="100" dirty="0"/>
              <a:t> непрестанно доносился голос </a:t>
            </a:r>
            <a:r>
              <a:rPr lang="ru-RU" sz="100" dirty="0" err="1"/>
              <a:t>Пассионарии</a:t>
            </a:r>
            <a:r>
              <a:rPr lang="ru-RU" sz="100" dirty="0"/>
              <a:t>, побуждавший женщин кипятить масло и выливать его на головы тех, кто попытается ворваться в их дома. Женщины, </a:t>
            </a:r>
            <a:r>
              <a:rPr lang="ru-RU" sz="100" dirty="0" err="1"/>
              <a:t>каки</a:t>
            </a:r>
            <a:r>
              <a:rPr lang="ru-RU" sz="100" dirty="0"/>
              <a:t> в первые дни войны, играли большую роль; на демонстрациях они требовали, чтобы </a:t>
            </a:r>
            <a:r>
              <a:rPr lang="ru-RU" sz="100" dirty="0" err="1"/>
              <a:t>всехмужчин</a:t>
            </a:r>
            <a:r>
              <a:rPr lang="ru-RU" sz="100" dirty="0"/>
              <a:t> отправляли на фронт.)</a:t>
            </a:r>
          </a:p>
        </p:txBody>
      </p:sp>
      <p:cxnSp>
        <p:nvCxnSpPr>
          <p:cNvPr id="102" name="Соединительная линия уступом 101"/>
          <p:cNvCxnSpPr>
            <a:stCxn id="801" idx="2"/>
            <a:endCxn id="100" idx="0"/>
          </p:cNvCxnSpPr>
          <p:nvPr/>
        </p:nvCxnSpPr>
        <p:spPr>
          <a:xfrm rot="5400000">
            <a:off x="27181139" y="2588259"/>
            <a:ext cx="279050" cy="38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4" name="Прямоугольник 103"/>
          <p:cNvSpPr/>
          <p:nvPr/>
        </p:nvSpPr>
        <p:spPr>
          <a:xfrm>
            <a:off x="26121031" y="463930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Переместить золотой запас (ваниль)</a:t>
            </a:r>
            <a:endParaRPr lang="ru-RU" sz="500" dirty="0"/>
          </a:p>
        </p:txBody>
      </p:sp>
      <p:cxnSp>
        <p:nvCxnSpPr>
          <p:cNvPr id="106" name="Соединительная линия уступом 105"/>
          <p:cNvCxnSpPr>
            <a:stCxn id="801" idx="2"/>
            <a:endCxn id="104" idx="0"/>
          </p:cNvCxnSpPr>
          <p:nvPr/>
        </p:nvCxnSpPr>
        <p:spPr>
          <a:xfrm rot="5400000">
            <a:off x="27767624" y="3175784"/>
            <a:ext cx="280091" cy="264695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24939952"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Поставки советского снаряжения (ваниль)</a:t>
            </a:r>
            <a:endParaRPr lang="ru-RU" sz="500" dirty="0"/>
          </a:p>
        </p:txBody>
      </p:sp>
      <p:sp>
        <p:nvSpPr>
          <p:cNvPr id="111" name="Прямоугольник 110"/>
          <p:cNvSpPr/>
          <p:nvPr/>
        </p:nvSpPr>
        <p:spPr>
          <a:xfrm>
            <a:off x="27304811" y="543137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военные советники (ваниль)</a:t>
            </a:r>
            <a:endParaRPr lang="ru-RU" sz="500" dirty="0"/>
          </a:p>
        </p:txBody>
      </p:sp>
      <p:cxnSp>
        <p:nvCxnSpPr>
          <p:cNvPr id="113" name="Соединительная линия уступом 112"/>
          <p:cNvCxnSpPr>
            <a:stCxn id="104" idx="2"/>
            <a:endCxn id="110" idx="0"/>
          </p:cNvCxnSpPr>
          <p:nvPr/>
        </p:nvCxnSpPr>
        <p:spPr>
          <a:xfrm rot="5400000">
            <a:off x="25867619" y="4714802"/>
            <a:ext cx="252072" cy="11810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4" name="Соединительная линия уступом 113"/>
          <p:cNvCxnSpPr>
            <a:stCxn id="104" idx="2"/>
            <a:endCxn id="111" idx="0"/>
          </p:cNvCxnSpPr>
          <p:nvPr/>
        </p:nvCxnSpPr>
        <p:spPr>
          <a:xfrm rot="16200000" flipH="1">
            <a:off x="27050048" y="4713451"/>
            <a:ext cx="252072" cy="1183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9" name="Прямоугольник 118"/>
          <p:cNvSpPr/>
          <p:nvPr/>
        </p:nvSpPr>
        <p:spPr>
          <a:xfrm>
            <a:off x="26123732" y="543413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Расширить помощь советов </a:t>
            </a:r>
            <a:r>
              <a:rPr lang="ru-RU" sz="500" dirty="0"/>
              <a:t>(фокусы по сторонам теперь перед ним и обязательны) (ваниль)</a:t>
            </a:r>
            <a:endParaRPr lang="ru-RU" sz="300" dirty="0"/>
          </a:p>
        </p:txBody>
      </p:sp>
      <p:sp>
        <p:nvSpPr>
          <p:cNvPr id="120" name="Прямоугольник 119"/>
          <p:cNvSpPr/>
          <p:nvPr/>
        </p:nvSpPr>
        <p:spPr>
          <a:xfrm>
            <a:off x="25530492" y="62501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Промышленная помощь от СССР (ваниль)</a:t>
            </a:r>
            <a:endParaRPr lang="ru-RU" sz="500" dirty="0"/>
          </a:p>
        </p:txBody>
      </p:sp>
      <p:cxnSp>
        <p:nvCxnSpPr>
          <p:cNvPr id="122" name="Прямая со стрелкой 121"/>
          <p:cNvCxnSpPr>
            <a:stCxn id="104" idx="2"/>
            <a:endCxn id="119" idx="0"/>
          </p:cNvCxnSpPr>
          <p:nvPr/>
        </p:nvCxnSpPr>
        <p:spPr>
          <a:xfrm>
            <a:off x="26584194" y="5179305"/>
            <a:ext cx="2701" cy="254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26712921" y="625161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технологические достижения (ваниль)</a:t>
            </a:r>
            <a:endParaRPr lang="ru-RU" sz="500" dirty="0"/>
          </a:p>
        </p:txBody>
      </p:sp>
      <p:cxnSp>
        <p:nvCxnSpPr>
          <p:cNvPr id="134" name="Соединительная линия уступом 133"/>
          <p:cNvCxnSpPr>
            <a:stCxn id="119" idx="2"/>
            <a:endCxn id="120" idx="0"/>
          </p:cNvCxnSpPr>
          <p:nvPr/>
        </p:nvCxnSpPr>
        <p:spPr>
          <a:xfrm rot="5400000">
            <a:off x="26152283" y="5815510"/>
            <a:ext cx="275985" cy="593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2" name="Соединительная линия уступом 141"/>
          <p:cNvCxnSpPr>
            <a:stCxn id="119" idx="2"/>
            <a:endCxn id="131" idx="0"/>
          </p:cNvCxnSpPr>
          <p:nvPr/>
        </p:nvCxnSpPr>
        <p:spPr>
          <a:xfrm rot="16200000" flipH="1">
            <a:off x="26742750" y="5818282"/>
            <a:ext cx="277479" cy="589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3" name="Прямоугольник 142"/>
          <p:cNvSpPr/>
          <p:nvPr/>
        </p:nvSpPr>
        <p:spPr>
          <a:xfrm>
            <a:off x="23945026" y="543558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Присвоить церковные богатства </a:t>
            </a:r>
            <a:r>
              <a:rPr lang="ru-RU" sz="600" dirty="0"/>
              <a:t>(ваниль)</a:t>
            </a:r>
            <a:endParaRPr lang="ru-RU" sz="400" dirty="0"/>
          </a:p>
        </p:txBody>
      </p:sp>
      <p:cxnSp>
        <p:nvCxnSpPr>
          <p:cNvPr id="150" name="Соединительная линия уступом 149"/>
          <p:cNvCxnSpPr>
            <a:stCxn id="125" idx="2"/>
            <a:endCxn id="129" idx="0"/>
          </p:cNvCxnSpPr>
          <p:nvPr/>
        </p:nvCxnSpPr>
        <p:spPr>
          <a:xfrm rot="5400000">
            <a:off x="23459215" y="5041181"/>
            <a:ext cx="253113" cy="54022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25" idx="2"/>
            <a:endCxn id="143" idx="0"/>
          </p:cNvCxnSpPr>
          <p:nvPr/>
        </p:nvCxnSpPr>
        <p:spPr>
          <a:xfrm rot="16200000" flipH="1">
            <a:off x="24006611" y="5034010"/>
            <a:ext cx="250850" cy="552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6" name="Прямоугольник 115"/>
          <p:cNvSpPr/>
          <p:nvPr/>
        </p:nvSpPr>
        <p:spPr>
          <a:xfrm>
            <a:off x="16621687" y="544392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бюджет на образование </a:t>
            </a:r>
            <a:r>
              <a:rPr lang="ru-RU" sz="100" dirty="0"/>
              <a:t>(еще никогда раньше образованию не уделялось столько внимания. В 1937 году на него было потрачено 143 миллиона песет, по сравнению с 3 миллионами в 1936 году. Конечно, эта сумма не так велика, как может показаться, поскольку республиканская песета подверглась инфляции. Тем не менее реальные траты на образование выросли в пять раз. Количество новых школ, открытых в 1937 году, достигло тысячи. Если в Испании 1931 года было 37 000 учителей, то в республиканской Испании 1937 года их стало 60 000. В 1937 году действовало 2000 военных школ, в которых учили читать неграмотных милиционеров)</a:t>
            </a:r>
          </a:p>
        </p:txBody>
      </p:sp>
      <p:cxnSp>
        <p:nvCxnSpPr>
          <p:cNvPr id="117" name="Соединительная линия уступом 116"/>
          <p:cNvCxnSpPr>
            <a:stCxn id="836" idx="2"/>
            <a:endCxn id="116" idx="0"/>
          </p:cNvCxnSpPr>
          <p:nvPr/>
        </p:nvCxnSpPr>
        <p:spPr>
          <a:xfrm rot="5400000">
            <a:off x="17802178" y="4459321"/>
            <a:ext cx="267278" cy="17019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3" name="Прямоугольник 122"/>
          <p:cNvSpPr/>
          <p:nvPr/>
        </p:nvSpPr>
        <p:spPr>
          <a:xfrm>
            <a:off x="18323619" y="626187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Увеличить уровень здравоохранения </a:t>
            </a:r>
            <a:r>
              <a:rPr lang="ru-RU" sz="100" dirty="0"/>
              <a:t>(В здравоохранении, несмотря на нехватку врачей и потребности военной медицины, количество мест для туберкулезных больных стало на тысячу больше, чем в 1936 году. В 1937 году прошли повсеместные прививки от оспы, дифтерии и тифа, а к концу года центров помощи детям стало больше, чем перед войной во всей Испании. Самоотверженная деятельность иностранных медиков-добровольцев сказывалась по всей республике, устанавливая новые стандарты гигиены и заботы о здоровье. Эти успехи, достигнутые в военной обстановке, было нелегко игнорировать.)</a:t>
            </a:r>
          </a:p>
        </p:txBody>
      </p:sp>
      <p:cxnSp>
        <p:nvCxnSpPr>
          <p:cNvPr id="127" name="Соединительная линия уступом 126"/>
          <p:cNvCxnSpPr>
            <a:stCxn id="836" idx="2"/>
            <a:endCxn id="123" idx="0"/>
          </p:cNvCxnSpPr>
          <p:nvPr/>
        </p:nvCxnSpPr>
        <p:spPr>
          <a:xfrm rot="5400000">
            <a:off x="18244170" y="5719261"/>
            <a:ext cx="1085227"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p:cNvSpPr/>
          <p:nvPr/>
        </p:nvSpPr>
        <p:spPr>
          <a:xfrm>
            <a:off x="33213807" y="7069267"/>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a:t>
            </a:r>
            <a:r>
              <a:rPr lang="en-US" sz="700" dirty="0"/>
              <a:t>SIM </a:t>
            </a:r>
            <a:r>
              <a:rPr lang="ru-RU" sz="100" dirty="0"/>
              <a:t>(Появилась и новая организация SIM (тайная полиция и военная разведка). Ее с самого начала возглавляли коммунисты. Формально она Х.  Томас.  «Гражданская война в Испании. 1931-1939» 321 должна была выявлять шпионов. Но SIM не собиралась ограничиваться только этими задачами. С самого начала своей деятельности она взяла на вооружение все самые жуткие пытки НКВД. Камеры были такими маленькими, что заключенные с трудом в них умещались, еле удерживаясь на кирпичах, стоящих на ребре. Мощный электрический свет слепил, звуки глушили, на пленников лили ледяную воду, их жгли раскаленным железом, избивали дубинками. Вне всяких сомнений, SIM несет прямую ответственность за гибель многих призывников в республиканской армии, которые не столько проявляли трусость или плохо воевали, сколько не хотели подчиняться приказам командиров-коммунистов. Первый начальник этой службы, пианист </a:t>
            </a:r>
            <a:r>
              <a:rPr lang="ru-RU" sz="100" dirty="0" err="1"/>
              <a:t>Дуран</a:t>
            </a:r>
            <a:r>
              <a:rPr lang="ru-RU" sz="100" dirty="0"/>
              <a:t>, стал организатором омерзительного плана. Он позволил распространиться в Мадриде слухам, что из некоего дома в предместье </a:t>
            </a:r>
            <a:r>
              <a:rPr lang="ru-RU" sz="100" dirty="0" err="1"/>
              <a:t>Усера</a:t>
            </a:r>
            <a:r>
              <a:rPr lang="ru-RU" sz="100" dirty="0"/>
              <a:t> прорыт туннель, по которому можно выйти к передовой линии националистов. Немало сторонников националистов, включая и тех, кто укрывался в иностранных посольствах, попались на эти слухи и жестоко поплатились за легковерие. Когда они появлялись у входа в туннель, имея с собой лишь кое-какие ценные вещи, их встречал выстрел в упор. В конце войны в «туннеле смерти» было опознано 67 тел)  Во время этого военного кризиса SIM в Барселоне продолжал заниматься своими делами. Официально военная разведка должна была ловить шпионов, но теперь она с той же страстью выявляла «пораженцев». Сюда входили также спекулянты, грабители и те, кто прятал запасы продуктов. Трибуналы на скорую руку выносили приговоры по этим «преступлениям». SIM взял на себя обязанность с мстительной торопливостью приводить приговоры в исполнение. Были расстреляны сорок человек, прежде чем вмешательство правительства положило этому конец. Специальные тюрьмы SIM в Барселоне, особенно в монастыре Сан Хуана, стали местами изощренных пыток, которые могло придумать только больное воображение Эдгара </a:t>
            </a:r>
            <a:r>
              <a:rPr lang="ru-RU" sz="100" dirty="0" err="1"/>
              <a:t>Аллана</a:t>
            </a:r>
            <a:r>
              <a:rPr lang="ru-RU" sz="100" dirty="0"/>
              <a:t> По. Пребывание в круглых темных комнатах с единственной лампочкой наверху вызывало головокружение. Некоторые камеры были такими маленькими, что в них нельзя было даже сидеть. </a:t>
            </a:r>
          </a:p>
        </p:txBody>
      </p:sp>
      <p:cxnSp>
        <p:nvCxnSpPr>
          <p:cNvPr id="124" name="Соединительная линия уступом 123"/>
          <p:cNvCxnSpPr>
            <a:cxnSpLocks/>
            <a:stCxn id="164" idx="2"/>
            <a:endCxn id="162" idx="0"/>
          </p:cNvCxnSpPr>
          <p:nvPr/>
        </p:nvCxnSpPr>
        <p:spPr>
          <a:xfrm rot="5400000">
            <a:off x="27895369" y="9307421"/>
            <a:ext cx="260266" cy="2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49">
            <a:extLst>
              <a:ext uri="{FF2B5EF4-FFF2-40B4-BE49-F238E27FC236}">
                <a16:creationId xmlns:a16="http://schemas.microsoft.com/office/drawing/2014/main" id="{049E6984-8ADC-4F99-AD8D-0FE6D717D856}"/>
              </a:ext>
            </a:extLst>
          </p:cNvPr>
          <p:cNvCxnSpPr>
            <a:cxnSpLocks/>
            <a:stCxn id="808" idx="2"/>
            <a:endCxn id="801" idx="0"/>
          </p:cNvCxnSpPr>
          <p:nvPr/>
        </p:nvCxnSpPr>
        <p:spPr>
          <a:xfrm rot="16200000" flipH="1">
            <a:off x="25500980" y="89049"/>
            <a:ext cx="416225" cy="70441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a:extLst>
              <a:ext uri="{FF2B5EF4-FFF2-40B4-BE49-F238E27FC236}">
                <a16:creationId xmlns:a16="http://schemas.microsoft.com/office/drawing/2014/main" id="{32EFE5A9-491B-46C7-9CCC-EC70745CA00A}"/>
              </a:ext>
            </a:extLst>
          </p:cNvPr>
          <p:cNvSpPr/>
          <p:nvPr/>
        </p:nvSpPr>
        <p:spPr>
          <a:xfrm>
            <a:off x="13019863" y="382705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Сокрушить надежды вождя</a:t>
            </a:r>
          </a:p>
        </p:txBody>
      </p:sp>
      <p:cxnSp>
        <p:nvCxnSpPr>
          <p:cNvPr id="132" name="Соединительная линия уступом 149">
            <a:extLst>
              <a:ext uri="{FF2B5EF4-FFF2-40B4-BE49-F238E27FC236}">
                <a16:creationId xmlns:a16="http://schemas.microsoft.com/office/drawing/2014/main" id="{108DB51B-036F-47E1-B6AC-470821E61E9D}"/>
              </a:ext>
            </a:extLst>
          </p:cNvPr>
          <p:cNvCxnSpPr>
            <a:cxnSpLocks/>
            <a:stCxn id="808" idx="2"/>
            <a:endCxn id="130" idx="0"/>
          </p:cNvCxnSpPr>
          <p:nvPr/>
        </p:nvCxnSpPr>
        <p:spPr>
          <a:xfrm rot="5400000">
            <a:off x="17623003" y="-736987"/>
            <a:ext cx="424062" cy="87040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33" name="Прямая соединительная линия 132">
            <a:extLst>
              <a:ext uri="{FF2B5EF4-FFF2-40B4-BE49-F238E27FC236}">
                <a16:creationId xmlns:a16="http://schemas.microsoft.com/office/drawing/2014/main" id="{B210A86C-E791-474B-AD43-67AC3A2D8E92}"/>
              </a:ext>
            </a:extLst>
          </p:cNvPr>
          <p:cNvCxnSpPr>
            <a:cxnSpLocks/>
            <a:stCxn id="130" idx="3"/>
            <a:endCxn id="801" idx="1"/>
          </p:cNvCxnSpPr>
          <p:nvPr/>
        </p:nvCxnSpPr>
        <p:spPr>
          <a:xfrm flipV="1">
            <a:off x="13946188" y="4089214"/>
            <a:ext cx="14821793" cy="783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07" name="Прямоугольник 106">
            <a:extLst>
              <a:ext uri="{FF2B5EF4-FFF2-40B4-BE49-F238E27FC236}">
                <a16:creationId xmlns:a16="http://schemas.microsoft.com/office/drawing/2014/main" id="{B2FF6737-5293-4F39-BB5E-A666306D5E15}"/>
              </a:ext>
            </a:extLst>
          </p:cNvPr>
          <p:cNvSpPr/>
          <p:nvPr/>
        </p:nvSpPr>
        <p:spPr>
          <a:xfrm>
            <a:off x="13165221" y="6233241"/>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Иберийская коммунистическая молодёжь </a:t>
            </a:r>
            <a:r>
              <a:rPr lang="ru-RU" sz="500" dirty="0"/>
              <a:t>(</a:t>
            </a:r>
            <a:r>
              <a:rPr lang="en-US" sz="500" dirty="0"/>
              <a:t>Germinal Vidal</a:t>
            </a:r>
            <a:r>
              <a:rPr lang="ru-RU" sz="500" dirty="0"/>
              <a:t> как советник, только против СЕДА)</a:t>
            </a:r>
            <a:endParaRPr lang="ru-RU" sz="700" dirty="0"/>
          </a:p>
        </p:txBody>
      </p:sp>
      <p:sp>
        <p:nvSpPr>
          <p:cNvPr id="112" name="Прямоугольник 111">
            <a:extLst>
              <a:ext uri="{FF2B5EF4-FFF2-40B4-BE49-F238E27FC236}">
                <a16:creationId xmlns:a16="http://schemas.microsoft.com/office/drawing/2014/main" id="{2B34BD92-035E-496F-BA59-E167AF97AB50}"/>
              </a:ext>
            </a:extLst>
          </p:cNvPr>
          <p:cNvSpPr/>
          <p:nvPr/>
        </p:nvSpPr>
        <p:spPr>
          <a:xfrm>
            <a:off x="13165220" y="7069267"/>
            <a:ext cx="926325" cy="540000"/>
          </a:xfrm>
          <a:prstGeom prst="rect">
            <a:avLst/>
          </a:prstGeom>
          <a:solidFill>
            <a:srgbClr val="FFC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Революционный молодёжный фронт </a:t>
            </a:r>
            <a:r>
              <a:rPr lang="ru-RU" sz="300" dirty="0"/>
              <a:t>(сформировал Революционный молодежный фронт вместе с </a:t>
            </a:r>
            <a:r>
              <a:rPr lang="ru-RU" sz="300" dirty="0" err="1"/>
              <a:t>Либертарианской</a:t>
            </a:r>
            <a:r>
              <a:rPr lang="ru-RU" sz="300" dirty="0"/>
              <a:t> молодежью)</a:t>
            </a:r>
            <a:endParaRPr lang="ru-RU" sz="700" dirty="0"/>
          </a:p>
        </p:txBody>
      </p:sp>
      <p:sp>
        <p:nvSpPr>
          <p:cNvPr id="135" name="Прямоугольник 134">
            <a:extLst>
              <a:ext uri="{FF2B5EF4-FFF2-40B4-BE49-F238E27FC236}">
                <a16:creationId xmlns:a16="http://schemas.microsoft.com/office/drawing/2014/main" id="{3F73D485-85C1-4021-BF3A-F98C9D79AF9E}"/>
              </a:ext>
            </a:extLst>
          </p:cNvPr>
          <p:cNvSpPr/>
          <p:nvPr/>
        </p:nvSpPr>
        <p:spPr>
          <a:xfrm>
            <a:off x="33213807" y="6263408"/>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сталинистов</a:t>
            </a:r>
            <a:endParaRPr lang="ru-RU" sz="500" dirty="0"/>
          </a:p>
        </p:txBody>
      </p:sp>
      <p:cxnSp>
        <p:nvCxnSpPr>
          <p:cNvPr id="153" name="Прямая соединительная линия 152">
            <a:extLst>
              <a:ext uri="{FF2B5EF4-FFF2-40B4-BE49-F238E27FC236}">
                <a16:creationId xmlns:a16="http://schemas.microsoft.com/office/drawing/2014/main" id="{44D5A13D-ED90-4D47-9D98-6095F6E2D8DD}"/>
              </a:ext>
            </a:extLst>
          </p:cNvPr>
          <p:cNvCxnSpPr>
            <a:cxnSpLocks/>
            <a:stCxn id="63" idx="3"/>
            <a:endCxn id="135" idx="1"/>
          </p:cNvCxnSpPr>
          <p:nvPr/>
        </p:nvCxnSpPr>
        <p:spPr>
          <a:xfrm>
            <a:off x="29704510" y="6533408"/>
            <a:ext cx="35092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4" name="Прямоугольник 153">
            <a:extLst>
              <a:ext uri="{FF2B5EF4-FFF2-40B4-BE49-F238E27FC236}">
                <a16:creationId xmlns:a16="http://schemas.microsoft.com/office/drawing/2014/main" id="{1DE535CF-D5C4-47EA-8554-CD69456F19F1}"/>
              </a:ext>
            </a:extLst>
          </p:cNvPr>
          <p:cNvSpPr/>
          <p:nvPr/>
        </p:nvSpPr>
        <p:spPr>
          <a:xfrm>
            <a:off x="28745892"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Обобществление средств производства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5" name="Прямоугольник 154">
            <a:extLst>
              <a:ext uri="{FF2B5EF4-FFF2-40B4-BE49-F238E27FC236}">
                <a16:creationId xmlns:a16="http://schemas.microsoft.com/office/drawing/2014/main" id="{AE63F9D4-E3FE-49AD-A901-494855E870B6}"/>
              </a:ext>
            </a:extLst>
          </p:cNvPr>
          <p:cNvSpPr/>
          <p:nvPr/>
        </p:nvSpPr>
        <p:spPr>
          <a:xfrm>
            <a:off x="28745890" y="944021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Установление диктатуры пролетариата</a:t>
            </a:r>
          </a:p>
          <a:p>
            <a:pPr algn="ctr"/>
            <a:r>
              <a:rPr lang="ru-RU" sz="100" dirty="0"/>
              <a:t>(Следуя марксистскому философскому и политическому течению , он стремился к захвату политической власти пролетарским классом и обобществлению средств производства для установления диктатуры пролетариата)</a:t>
            </a:r>
            <a:endParaRPr lang="ru-RU" sz="700" dirty="0"/>
          </a:p>
        </p:txBody>
      </p:sp>
      <p:sp>
        <p:nvSpPr>
          <p:cNvPr id="156" name="Прямоугольник 155">
            <a:extLst>
              <a:ext uri="{FF2B5EF4-FFF2-40B4-BE49-F238E27FC236}">
                <a16:creationId xmlns:a16="http://schemas.microsoft.com/office/drawing/2014/main" id="{6EDC6DCB-25E6-4101-87E3-6FE8795BB9DC}"/>
              </a:ext>
            </a:extLst>
          </p:cNvPr>
          <p:cNvSpPr/>
          <p:nvPr/>
        </p:nvSpPr>
        <p:spPr>
          <a:xfrm>
            <a:off x="28753451" y="1022581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Построить социалистические общество</a:t>
            </a:r>
          </a:p>
          <a:p>
            <a:pPr algn="ctr"/>
            <a:r>
              <a:rPr lang="ru-RU" sz="400" dirty="0"/>
              <a:t>(исторически сентябрь 1936, если он займёт пост раньше, то начнётся вторая </a:t>
            </a:r>
            <a:r>
              <a:rPr lang="ru-RU" sz="400" dirty="0" err="1"/>
              <a:t>Санхурада</a:t>
            </a:r>
            <a:r>
              <a:rPr lang="ru-RU" sz="400" dirty="0"/>
              <a:t>)</a:t>
            </a:r>
            <a:endParaRPr lang="ru-RU" sz="200" dirty="0"/>
          </a:p>
        </p:txBody>
      </p:sp>
      <p:cxnSp>
        <p:nvCxnSpPr>
          <p:cNvPr id="157" name="Соединительная линия уступом 59">
            <a:extLst>
              <a:ext uri="{FF2B5EF4-FFF2-40B4-BE49-F238E27FC236}">
                <a16:creationId xmlns:a16="http://schemas.microsoft.com/office/drawing/2014/main" id="{ED19BEBE-D154-4028-B840-BC4A19EBF25A}"/>
              </a:ext>
            </a:extLst>
          </p:cNvPr>
          <p:cNvCxnSpPr>
            <a:cxnSpLocks/>
            <a:stCxn id="56" idx="2"/>
            <a:endCxn id="63" idx="0"/>
          </p:cNvCxnSpPr>
          <p:nvPr/>
        </p:nvCxnSpPr>
        <p:spPr>
          <a:xfrm rot="5400000">
            <a:off x="30295972" y="4939726"/>
            <a:ext cx="269059" cy="237830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59">
            <a:extLst>
              <a:ext uri="{FF2B5EF4-FFF2-40B4-BE49-F238E27FC236}">
                <a16:creationId xmlns:a16="http://schemas.microsoft.com/office/drawing/2014/main" id="{7066AE11-5134-458C-89E0-082A59BB1B0F}"/>
              </a:ext>
            </a:extLst>
          </p:cNvPr>
          <p:cNvCxnSpPr>
            <a:cxnSpLocks/>
            <a:stCxn id="56" idx="2"/>
            <a:endCxn id="135" idx="0"/>
          </p:cNvCxnSpPr>
          <p:nvPr/>
        </p:nvCxnSpPr>
        <p:spPr>
          <a:xfrm rot="16200000" flipH="1">
            <a:off x="32513782" y="5100219"/>
            <a:ext cx="269059" cy="20573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a:extLst>
              <a:ext uri="{FF2B5EF4-FFF2-40B4-BE49-F238E27FC236}">
                <a16:creationId xmlns:a16="http://schemas.microsoft.com/office/drawing/2014/main" id="{691AD626-DD8A-4A61-A88C-B3EB5598250C}"/>
              </a:ext>
            </a:extLst>
          </p:cNvPr>
          <p:cNvSpPr/>
          <p:nvPr/>
        </p:nvSpPr>
        <p:spPr>
          <a:xfrm>
            <a:off x="29302663"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Запретить ПОУМ (Правительство </a:t>
            </a:r>
            <a:r>
              <a:rPr lang="ru-RU" sz="700" dirty="0" err="1"/>
              <a:t>Прието</a:t>
            </a:r>
            <a:r>
              <a:rPr lang="ru-RU" sz="700" dirty="0"/>
              <a:t> и </a:t>
            </a:r>
            <a:r>
              <a:rPr lang="ru-RU" sz="700" dirty="0" err="1"/>
              <a:t>Негрина</a:t>
            </a:r>
            <a:r>
              <a:rPr lang="ru-RU" sz="700" dirty="0"/>
              <a:t>)</a:t>
            </a:r>
          </a:p>
        </p:txBody>
      </p:sp>
      <p:sp>
        <p:nvSpPr>
          <p:cNvPr id="160" name="Прямоугольник 159">
            <a:extLst>
              <a:ext uri="{FF2B5EF4-FFF2-40B4-BE49-F238E27FC236}">
                <a16:creationId xmlns:a16="http://schemas.microsoft.com/office/drawing/2014/main" id="{2A50D594-2C2E-4BDC-8F6D-0BE0FE128D99}"/>
              </a:ext>
            </a:extLst>
          </p:cNvPr>
          <p:cNvSpPr/>
          <p:nvPr/>
        </p:nvSpPr>
        <p:spPr>
          <a:xfrm>
            <a:off x="28197845" y="78783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Противостоять просоветской политике (</a:t>
            </a:r>
            <a:r>
              <a:rPr lang="en-US" sz="700" dirty="0"/>
              <a:t>Luis </a:t>
            </a:r>
            <a:r>
              <a:rPr lang="en-US" sz="700" dirty="0" err="1"/>
              <a:t>Araquistáin</a:t>
            </a:r>
            <a:r>
              <a:rPr lang="ru-RU" sz="700" dirty="0"/>
              <a:t> как советник)</a:t>
            </a:r>
          </a:p>
        </p:txBody>
      </p:sp>
      <p:cxnSp>
        <p:nvCxnSpPr>
          <p:cNvPr id="161" name="Прямая соединительная линия 160">
            <a:extLst>
              <a:ext uri="{FF2B5EF4-FFF2-40B4-BE49-F238E27FC236}">
                <a16:creationId xmlns:a16="http://schemas.microsoft.com/office/drawing/2014/main" id="{BF4D2C3F-BCB4-485D-98D8-A6C1B37BA272}"/>
              </a:ext>
            </a:extLst>
          </p:cNvPr>
          <p:cNvCxnSpPr>
            <a:cxnSpLocks/>
            <a:stCxn id="160" idx="3"/>
            <a:endCxn id="159" idx="1"/>
          </p:cNvCxnSpPr>
          <p:nvPr/>
        </p:nvCxnSpPr>
        <p:spPr>
          <a:xfrm flipV="1">
            <a:off x="29124170" y="8144808"/>
            <a:ext cx="178493" cy="35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62" name="Прямоугольник 161">
            <a:extLst>
              <a:ext uri="{FF2B5EF4-FFF2-40B4-BE49-F238E27FC236}">
                <a16:creationId xmlns:a16="http://schemas.microsoft.com/office/drawing/2014/main" id="{0F278698-6314-41F4-905C-AAC488F37EAD}"/>
              </a:ext>
            </a:extLst>
          </p:cNvPr>
          <p:cNvSpPr/>
          <p:nvPr/>
        </p:nvSpPr>
        <p:spPr>
          <a:xfrm>
            <a:off x="27561082" y="943881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Устранить волюнтаризм и свободу ополченцев</a:t>
            </a:r>
          </a:p>
          <a:p>
            <a:pPr algn="ctr"/>
            <a:r>
              <a:rPr lang="ru-RU" sz="100" dirty="0"/>
              <a:t>(Его большая забота, помимо хода конкурса, состоит в том, чтобы попытаться поддерживать дисциплину </a:t>
            </a:r>
            <a:r>
              <a:rPr lang="ru-RU" sz="100" dirty="0" err="1"/>
              <a:t>ввновь</a:t>
            </a:r>
            <a:r>
              <a:rPr lang="ru-RU" sz="100" dirty="0"/>
              <a:t> организованной армии и поддерживать власть центрального правительства в республиканской зоне любой ценой, полагая, что без дисциплинированных и военизированных войск Республика не сможет победить повстанцев .)</a:t>
            </a:r>
            <a:endParaRPr lang="ru-RU" sz="600" dirty="0"/>
          </a:p>
        </p:txBody>
      </p:sp>
      <p:cxnSp>
        <p:nvCxnSpPr>
          <p:cNvPr id="163" name="Соединительная линия уступом 59">
            <a:extLst>
              <a:ext uri="{FF2B5EF4-FFF2-40B4-BE49-F238E27FC236}">
                <a16:creationId xmlns:a16="http://schemas.microsoft.com/office/drawing/2014/main" id="{41E480A3-A812-4731-BA0E-CEBFE1B527FF}"/>
              </a:ext>
            </a:extLst>
          </p:cNvPr>
          <p:cNvCxnSpPr>
            <a:cxnSpLocks/>
            <a:stCxn id="160" idx="2"/>
            <a:endCxn id="164" idx="0"/>
          </p:cNvCxnSpPr>
          <p:nvPr/>
        </p:nvCxnSpPr>
        <p:spPr>
          <a:xfrm rot="5400000">
            <a:off x="28233767" y="8211304"/>
            <a:ext cx="220234" cy="6342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a:extLst>
              <a:ext uri="{FF2B5EF4-FFF2-40B4-BE49-F238E27FC236}">
                <a16:creationId xmlns:a16="http://schemas.microsoft.com/office/drawing/2014/main" id="{817CA413-A4A0-4A2F-9F7B-77FC6A4148F5}"/>
              </a:ext>
            </a:extLst>
          </p:cNvPr>
          <p:cNvSpPr/>
          <p:nvPr/>
        </p:nvSpPr>
        <p:spPr>
          <a:xfrm>
            <a:off x="27563596"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Отстранить </a:t>
            </a:r>
            <a:r>
              <a:rPr lang="ru-RU" sz="700" dirty="0" err="1"/>
              <a:t>Прието</a:t>
            </a:r>
            <a:r>
              <a:rPr lang="ru-RU" sz="700" dirty="0"/>
              <a:t> </a:t>
            </a:r>
            <a:r>
              <a:rPr lang="ru-RU" sz="200" dirty="0"/>
              <a:t>(Точно так же недовольство возникло в республиканской зоне из-за перехода Малаги в руки </a:t>
            </a:r>
            <a:r>
              <a:rPr lang="ru-RU" sz="200" dirty="0" err="1"/>
              <a:t>франкистов</a:t>
            </a:r>
            <a:r>
              <a:rPr lang="ru-RU" sz="200" dirty="0"/>
              <a:t> (февраль 1937 г.) и успехов национального наступления в Бискайе (апрель 1937 г.), неудач, использованных противниками Ларго: PCE и крыло PSOE, верный своему сопернику </a:t>
            </a:r>
            <a:r>
              <a:rPr lang="ru-RU" sz="200" dirty="0" err="1"/>
              <a:t>Индалесио</a:t>
            </a:r>
            <a:r>
              <a:rPr lang="ru-RU" sz="200" dirty="0"/>
              <a:t> </a:t>
            </a:r>
            <a:r>
              <a:rPr lang="ru-RU" sz="200" dirty="0" err="1"/>
              <a:t>Прието</a:t>
            </a:r>
            <a:r>
              <a:rPr lang="ru-RU" sz="200" dirty="0"/>
              <a:t>)</a:t>
            </a:r>
            <a:endParaRPr lang="ru-RU" sz="700" dirty="0"/>
          </a:p>
        </p:txBody>
      </p:sp>
      <p:sp>
        <p:nvSpPr>
          <p:cNvPr id="165" name="Прямоугольник 164">
            <a:extLst>
              <a:ext uri="{FF2B5EF4-FFF2-40B4-BE49-F238E27FC236}">
                <a16:creationId xmlns:a16="http://schemas.microsoft.com/office/drawing/2014/main" id="{FF2ECD0E-F830-493C-924F-6B0B2E2E822E}"/>
              </a:ext>
            </a:extLst>
          </p:cNvPr>
          <p:cNvSpPr/>
          <p:nvPr/>
        </p:nvSpPr>
        <p:spPr>
          <a:xfrm>
            <a:off x="2819784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«Правительство победы» (наше)</a:t>
            </a:r>
          </a:p>
        </p:txBody>
      </p:sp>
      <p:sp>
        <p:nvSpPr>
          <p:cNvPr id="166" name="Прямоугольник 165">
            <a:extLst>
              <a:ext uri="{FF2B5EF4-FFF2-40B4-BE49-F238E27FC236}">
                <a16:creationId xmlns:a16="http://schemas.microsoft.com/office/drawing/2014/main" id="{1237210D-3F71-4FFB-898E-68BAEFE6FDDA}"/>
              </a:ext>
            </a:extLst>
          </p:cNvPr>
          <p:cNvSpPr/>
          <p:nvPr/>
        </p:nvSpPr>
        <p:spPr>
          <a:xfrm>
            <a:off x="29302664" y="706062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 «Народный», но «Рабочий фронт» (наше)</a:t>
            </a:r>
          </a:p>
        </p:txBody>
      </p:sp>
      <p:cxnSp>
        <p:nvCxnSpPr>
          <p:cNvPr id="167" name="Соединительная линия уступом 59">
            <a:extLst>
              <a:ext uri="{FF2B5EF4-FFF2-40B4-BE49-F238E27FC236}">
                <a16:creationId xmlns:a16="http://schemas.microsoft.com/office/drawing/2014/main" id="{8BF20860-5267-4C89-9A69-5F2FF8043CE3}"/>
              </a:ext>
            </a:extLst>
          </p:cNvPr>
          <p:cNvCxnSpPr>
            <a:cxnSpLocks/>
            <a:stCxn id="63" idx="2"/>
            <a:endCxn id="165" idx="0"/>
          </p:cNvCxnSpPr>
          <p:nvPr/>
        </p:nvCxnSpPr>
        <p:spPr>
          <a:xfrm rot="5400000">
            <a:off x="28822570" y="6641846"/>
            <a:ext cx="257216" cy="5803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59">
            <a:extLst>
              <a:ext uri="{FF2B5EF4-FFF2-40B4-BE49-F238E27FC236}">
                <a16:creationId xmlns:a16="http://schemas.microsoft.com/office/drawing/2014/main" id="{8BB7AA36-FD11-40F3-952A-FDE960A6929F}"/>
              </a:ext>
            </a:extLst>
          </p:cNvPr>
          <p:cNvCxnSpPr>
            <a:cxnSpLocks/>
            <a:stCxn id="63" idx="2"/>
            <a:endCxn id="166" idx="0"/>
          </p:cNvCxnSpPr>
          <p:nvPr/>
        </p:nvCxnSpPr>
        <p:spPr>
          <a:xfrm rot="16200000" flipH="1">
            <a:off x="29374979" y="6669776"/>
            <a:ext cx="257216" cy="5244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60">
            <a:extLst>
              <a:ext uri="{FF2B5EF4-FFF2-40B4-BE49-F238E27FC236}">
                <a16:creationId xmlns:a16="http://schemas.microsoft.com/office/drawing/2014/main" id="{504572F0-7FA5-4F81-9D4B-C3FB5F7E24A6}"/>
              </a:ext>
            </a:extLst>
          </p:cNvPr>
          <p:cNvCxnSpPr>
            <a:cxnSpLocks/>
            <a:stCxn id="165" idx="2"/>
            <a:endCxn id="160" idx="0"/>
          </p:cNvCxnSpPr>
          <p:nvPr/>
        </p:nvCxnSpPr>
        <p:spPr>
          <a:xfrm rot="16200000" flipH="1">
            <a:off x="28522164" y="7739466"/>
            <a:ext cx="277687"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23">
            <a:extLst>
              <a:ext uri="{FF2B5EF4-FFF2-40B4-BE49-F238E27FC236}">
                <a16:creationId xmlns:a16="http://schemas.microsoft.com/office/drawing/2014/main" id="{0DD383AF-7358-4D05-9F30-B6B41AF854DB}"/>
              </a:ext>
            </a:extLst>
          </p:cNvPr>
          <p:cNvCxnSpPr>
            <a:cxnSpLocks/>
            <a:stCxn id="154" idx="2"/>
            <a:endCxn id="155" idx="0"/>
          </p:cNvCxnSpPr>
          <p:nvPr/>
        </p:nvCxnSpPr>
        <p:spPr>
          <a:xfrm rot="5400000">
            <a:off x="29078220" y="9309378"/>
            <a:ext cx="26166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3" name="Соединительная линия уступом 123">
            <a:extLst>
              <a:ext uri="{FF2B5EF4-FFF2-40B4-BE49-F238E27FC236}">
                <a16:creationId xmlns:a16="http://schemas.microsoft.com/office/drawing/2014/main" id="{08826EB2-04D8-4B9D-A85C-F5AB140406B1}"/>
              </a:ext>
            </a:extLst>
          </p:cNvPr>
          <p:cNvCxnSpPr>
            <a:cxnSpLocks/>
            <a:stCxn id="155" idx="2"/>
            <a:endCxn id="156" idx="0"/>
          </p:cNvCxnSpPr>
          <p:nvPr/>
        </p:nvCxnSpPr>
        <p:spPr>
          <a:xfrm rot="16200000" flipH="1">
            <a:off x="29090031" y="10099234"/>
            <a:ext cx="245605" cy="75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7" name="Соединительная линия уступом 59">
            <a:extLst>
              <a:ext uri="{FF2B5EF4-FFF2-40B4-BE49-F238E27FC236}">
                <a16:creationId xmlns:a16="http://schemas.microsoft.com/office/drawing/2014/main" id="{76206442-5802-4ECC-89FF-725CB9831F7E}"/>
              </a:ext>
            </a:extLst>
          </p:cNvPr>
          <p:cNvCxnSpPr>
            <a:cxnSpLocks/>
            <a:stCxn id="165" idx="2"/>
            <a:endCxn id="159" idx="0"/>
          </p:cNvCxnSpPr>
          <p:nvPr/>
        </p:nvCxnSpPr>
        <p:spPr>
          <a:xfrm rot="16200000" flipH="1">
            <a:off x="29076324" y="7185306"/>
            <a:ext cx="274184" cy="11048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0" name="Прямоугольник 179">
            <a:extLst>
              <a:ext uri="{FF2B5EF4-FFF2-40B4-BE49-F238E27FC236}">
                <a16:creationId xmlns:a16="http://schemas.microsoft.com/office/drawing/2014/main" id="{7DAEAC1F-B20B-46CD-B818-99851DE5EF87}"/>
              </a:ext>
            </a:extLst>
          </p:cNvPr>
          <p:cNvSpPr/>
          <p:nvPr/>
        </p:nvSpPr>
        <p:spPr>
          <a:xfrm>
            <a:off x="29928187" y="86385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Испания – колыбель партизан (наше)</a:t>
            </a:r>
          </a:p>
        </p:txBody>
      </p:sp>
      <p:cxnSp>
        <p:nvCxnSpPr>
          <p:cNvPr id="181" name="Соединительная линия уступом 59">
            <a:extLst>
              <a:ext uri="{FF2B5EF4-FFF2-40B4-BE49-F238E27FC236}">
                <a16:creationId xmlns:a16="http://schemas.microsoft.com/office/drawing/2014/main" id="{146CBA15-0EC9-4B49-9151-897C0373358B}"/>
              </a:ext>
            </a:extLst>
          </p:cNvPr>
          <p:cNvCxnSpPr>
            <a:cxnSpLocks/>
            <a:stCxn id="159" idx="2"/>
            <a:endCxn id="180" idx="0"/>
          </p:cNvCxnSpPr>
          <p:nvPr/>
        </p:nvCxnSpPr>
        <p:spPr>
          <a:xfrm rot="16200000" flipH="1">
            <a:off x="29966720" y="8213914"/>
            <a:ext cx="223737" cy="6255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4" name="Соединительная линия уступом 59">
            <a:extLst>
              <a:ext uri="{FF2B5EF4-FFF2-40B4-BE49-F238E27FC236}">
                <a16:creationId xmlns:a16="http://schemas.microsoft.com/office/drawing/2014/main" id="{C84E4D7F-D864-4DC0-BB2F-86D444193691}"/>
              </a:ext>
            </a:extLst>
          </p:cNvPr>
          <p:cNvCxnSpPr>
            <a:cxnSpLocks/>
            <a:stCxn id="159" idx="2"/>
            <a:endCxn id="154" idx="0"/>
          </p:cNvCxnSpPr>
          <p:nvPr/>
        </p:nvCxnSpPr>
        <p:spPr>
          <a:xfrm rot="5400000">
            <a:off x="29375573" y="8248291"/>
            <a:ext cx="223737" cy="5567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7" name="Соединительная линия уступом 59">
            <a:extLst>
              <a:ext uri="{FF2B5EF4-FFF2-40B4-BE49-F238E27FC236}">
                <a16:creationId xmlns:a16="http://schemas.microsoft.com/office/drawing/2014/main" id="{047E7F83-180D-4C03-BC66-692FB1C56DBF}"/>
              </a:ext>
            </a:extLst>
          </p:cNvPr>
          <p:cNvCxnSpPr>
            <a:cxnSpLocks/>
            <a:stCxn id="160" idx="2"/>
            <a:endCxn id="154" idx="0"/>
          </p:cNvCxnSpPr>
          <p:nvPr/>
        </p:nvCxnSpPr>
        <p:spPr>
          <a:xfrm rot="16200000" flipH="1">
            <a:off x="28824914" y="8254404"/>
            <a:ext cx="220234" cy="548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00" name="Прямоугольник 199">
            <a:extLst>
              <a:ext uri="{FF2B5EF4-FFF2-40B4-BE49-F238E27FC236}">
                <a16:creationId xmlns:a16="http://schemas.microsoft.com/office/drawing/2014/main" id="{E605C39C-68E5-47BE-BB9B-455D1E372FDC}"/>
              </a:ext>
            </a:extLst>
          </p:cNvPr>
          <p:cNvSpPr/>
          <p:nvPr/>
        </p:nvSpPr>
        <p:spPr>
          <a:xfrm>
            <a:off x="30495615" y="70604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Будущее республики (наше)</a:t>
            </a:r>
          </a:p>
        </p:txBody>
      </p:sp>
      <p:sp>
        <p:nvSpPr>
          <p:cNvPr id="201" name="Прямоугольник 200">
            <a:extLst>
              <a:ext uri="{FF2B5EF4-FFF2-40B4-BE49-F238E27FC236}">
                <a16:creationId xmlns:a16="http://schemas.microsoft.com/office/drawing/2014/main" id="{7F4404B0-4AD2-46F4-AED9-158653BD1476}"/>
              </a:ext>
            </a:extLst>
          </p:cNvPr>
          <p:cNvSpPr/>
          <p:nvPr/>
        </p:nvSpPr>
        <p:spPr>
          <a:xfrm>
            <a:off x="30495614" y="787822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Национализация тяжёлой промышленности (наше)</a:t>
            </a:r>
          </a:p>
        </p:txBody>
      </p:sp>
      <p:cxnSp>
        <p:nvCxnSpPr>
          <p:cNvPr id="202" name="Соединительная линия уступом 123">
            <a:extLst>
              <a:ext uri="{FF2B5EF4-FFF2-40B4-BE49-F238E27FC236}">
                <a16:creationId xmlns:a16="http://schemas.microsoft.com/office/drawing/2014/main" id="{95E12289-D5C4-4A71-B46E-2AB617265BCE}"/>
              </a:ext>
            </a:extLst>
          </p:cNvPr>
          <p:cNvCxnSpPr>
            <a:cxnSpLocks/>
            <a:stCxn id="200" idx="2"/>
            <a:endCxn id="201" idx="0"/>
          </p:cNvCxnSpPr>
          <p:nvPr/>
        </p:nvCxnSpPr>
        <p:spPr>
          <a:xfrm rot="5400000">
            <a:off x="30819871" y="7739315"/>
            <a:ext cx="277815"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Соединительная линия уступом 123">
            <a:extLst>
              <a:ext uri="{FF2B5EF4-FFF2-40B4-BE49-F238E27FC236}">
                <a16:creationId xmlns:a16="http://schemas.microsoft.com/office/drawing/2014/main" id="{57A7C273-2588-4AC4-A707-30CFC6E5A3DB}"/>
              </a:ext>
            </a:extLst>
          </p:cNvPr>
          <p:cNvCxnSpPr>
            <a:cxnSpLocks/>
            <a:stCxn id="63" idx="2"/>
            <a:endCxn id="200" idx="0"/>
          </p:cNvCxnSpPr>
          <p:nvPr/>
        </p:nvCxnSpPr>
        <p:spPr>
          <a:xfrm rot="16200000" flipH="1">
            <a:off x="29971563" y="6073193"/>
            <a:ext cx="257000" cy="17174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08" name="Прямоугольник 207">
            <a:extLst>
              <a:ext uri="{FF2B5EF4-FFF2-40B4-BE49-F238E27FC236}">
                <a16:creationId xmlns:a16="http://schemas.microsoft.com/office/drawing/2014/main" id="{3A936EB0-2B9C-480D-9F08-95DEDCB36930}"/>
              </a:ext>
            </a:extLst>
          </p:cNvPr>
          <p:cNvSpPr/>
          <p:nvPr/>
        </p:nvSpPr>
        <p:spPr>
          <a:xfrm>
            <a:off x="29928184" y="943954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Заручиться поддержкой международных держав </a:t>
            </a:r>
            <a:r>
              <a:rPr lang="ru-RU" sz="200" dirty="0"/>
              <a:t>(Цели </a:t>
            </a:r>
            <a:r>
              <a:rPr lang="ru-RU" sz="200" dirty="0" err="1"/>
              <a:t>Негрина</a:t>
            </a:r>
            <a:r>
              <a:rPr lang="ru-RU" sz="200" dirty="0"/>
              <a:t> заключались в том, чтобы продолжить восстановление государства и создание армии, а также заручиться поддержкой международных держав.)</a:t>
            </a:r>
            <a:endParaRPr lang="ru-RU" sz="700" dirty="0"/>
          </a:p>
        </p:txBody>
      </p:sp>
      <p:cxnSp>
        <p:nvCxnSpPr>
          <p:cNvPr id="209" name="Соединительная линия уступом 123">
            <a:extLst>
              <a:ext uri="{FF2B5EF4-FFF2-40B4-BE49-F238E27FC236}">
                <a16:creationId xmlns:a16="http://schemas.microsoft.com/office/drawing/2014/main" id="{14ADE0B2-43D1-4891-AD9B-AD5F899987C4}"/>
              </a:ext>
            </a:extLst>
          </p:cNvPr>
          <p:cNvCxnSpPr>
            <a:cxnSpLocks/>
            <a:stCxn id="180" idx="2"/>
            <a:endCxn id="208" idx="0"/>
          </p:cNvCxnSpPr>
          <p:nvPr/>
        </p:nvCxnSpPr>
        <p:spPr>
          <a:xfrm rot="5400000">
            <a:off x="30260850" y="9309043"/>
            <a:ext cx="260999" cy="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3" name="Соединительная линия уступом 613">
            <a:extLst>
              <a:ext uri="{FF2B5EF4-FFF2-40B4-BE49-F238E27FC236}">
                <a16:creationId xmlns:a16="http://schemas.microsoft.com/office/drawing/2014/main" id="{1344A1AC-A5D1-48D7-874F-0EA6B3953523}"/>
              </a:ext>
            </a:extLst>
          </p:cNvPr>
          <p:cNvCxnSpPr>
            <a:cxnSpLocks/>
            <a:stCxn id="801" idx="2"/>
            <a:endCxn id="97" idx="0"/>
          </p:cNvCxnSpPr>
          <p:nvPr/>
        </p:nvCxnSpPr>
        <p:spPr>
          <a:xfrm rot="16200000" flipH="1">
            <a:off x="30279395" y="3310963"/>
            <a:ext cx="292006" cy="23885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6" name="Прямоугольник 225">
            <a:extLst>
              <a:ext uri="{FF2B5EF4-FFF2-40B4-BE49-F238E27FC236}">
                <a16:creationId xmlns:a16="http://schemas.microsoft.com/office/drawing/2014/main" id="{F8D1DA47-C504-41CD-B91F-0C23B929D953}"/>
              </a:ext>
            </a:extLst>
          </p:cNvPr>
          <p:cNvSpPr/>
          <p:nvPr/>
        </p:nvSpPr>
        <p:spPr>
          <a:xfrm>
            <a:off x="32020854" y="708164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Вооружить рабочее ополчение (наше)</a:t>
            </a:r>
            <a:endParaRPr lang="ru-RU" sz="500" dirty="0"/>
          </a:p>
        </p:txBody>
      </p:sp>
      <p:cxnSp>
        <p:nvCxnSpPr>
          <p:cNvPr id="227" name="Соединительная линия уступом 123">
            <a:extLst>
              <a:ext uri="{FF2B5EF4-FFF2-40B4-BE49-F238E27FC236}">
                <a16:creationId xmlns:a16="http://schemas.microsoft.com/office/drawing/2014/main" id="{C9CBB17B-538D-4A64-A825-8B7B2B897D5D}"/>
              </a:ext>
            </a:extLst>
          </p:cNvPr>
          <p:cNvCxnSpPr>
            <a:cxnSpLocks/>
            <a:stCxn id="97" idx="2"/>
            <a:endCxn id="56" idx="0"/>
          </p:cNvCxnSpPr>
          <p:nvPr/>
        </p:nvCxnSpPr>
        <p:spPr>
          <a:xfrm rot="16200000" flipH="1">
            <a:off x="31488088" y="5322783"/>
            <a:ext cx="263129"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a:extLst>
              <a:ext uri="{FF2B5EF4-FFF2-40B4-BE49-F238E27FC236}">
                <a16:creationId xmlns:a16="http://schemas.microsoft.com/office/drawing/2014/main" id="{600D8C74-F74F-4295-8359-52067A77D9AA}"/>
              </a:ext>
            </a:extLst>
          </p:cNvPr>
          <p:cNvSpPr/>
          <p:nvPr/>
        </p:nvSpPr>
        <p:spPr>
          <a:xfrm>
            <a:off x="27320773" y="463826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Помощь от Мексики (???)</a:t>
            </a:r>
            <a:endParaRPr lang="ru-RU" sz="500" dirty="0"/>
          </a:p>
        </p:txBody>
      </p:sp>
      <p:cxnSp>
        <p:nvCxnSpPr>
          <p:cNvPr id="231" name="Соединительная линия уступом 105">
            <a:extLst>
              <a:ext uri="{FF2B5EF4-FFF2-40B4-BE49-F238E27FC236}">
                <a16:creationId xmlns:a16="http://schemas.microsoft.com/office/drawing/2014/main" id="{2527D34A-E27A-449A-93E5-C76A76CC4512}"/>
              </a:ext>
            </a:extLst>
          </p:cNvPr>
          <p:cNvCxnSpPr>
            <a:cxnSpLocks/>
            <a:stCxn id="801" idx="2"/>
            <a:endCxn id="230" idx="0"/>
          </p:cNvCxnSpPr>
          <p:nvPr/>
        </p:nvCxnSpPr>
        <p:spPr>
          <a:xfrm rot="5400000">
            <a:off x="28368015" y="3775135"/>
            <a:ext cx="279050" cy="14472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Соединительная линия уступом 836">
            <a:extLst>
              <a:ext uri="{FF2B5EF4-FFF2-40B4-BE49-F238E27FC236}">
                <a16:creationId xmlns:a16="http://schemas.microsoft.com/office/drawing/2014/main" id="{6F719142-1860-4581-9B41-8AADCCCE4BB0}"/>
              </a:ext>
            </a:extLst>
          </p:cNvPr>
          <p:cNvCxnSpPr>
            <a:cxnSpLocks/>
            <a:stCxn id="130" idx="2"/>
            <a:endCxn id="836" idx="0"/>
          </p:cNvCxnSpPr>
          <p:nvPr/>
        </p:nvCxnSpPr>
        <p:spPr>
          <a:xfrm rot="16200000" flipH="1">
            <a:off x="16000106" y="1849971"/>
            <a:ext cx="269598" cy="530375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Соединительная линия уступом 836">
            <a:extLst>
              <a:ext uri="{FF2B5EF4-FFF2-40B4-BE49-F238E27FC236}">
                <a16:creationId xmlns:a16="http://schemas.microsoft.com/office/drawing/2014/main" id="{EA3FC01F-F5CA-4FAE-8CEF-830AB1AAFB40}"/>
              </a:ext>
            </a:extLst>
          </p:cNvPr>
          <p:cNvCxnSpPr>
            <a:cxnSpLocks/>
            <a:stCxn id="130" idx="2"/>
            <a:endCxn id="829" idx="0"/>
          </p:cNvCxnSpPr>
          <p:nvPr/>
        </p:nvCxnSpPr>
        <p:spPr>
          <a:xfrm rot="16200000" flipH="1">
            <a:off x="17700234" y="149842"/>
            <a:ext cx="269598" cy="870401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Соединительная линия уступом 836">
            <a:extLst>
              <a:ext uri="{FF2B5EF4-FFF2-40B4-BE49-F238E27FC236}">
                <a16:creationId xmlns:a16="http://schemas.microsoft.com/office/drawing/2014/main" id="{6B629A61-C117-4B2E-9AEF-4EAF601A5B2F}"/>
              </a:ext>
            </a:extLst>
          </p:cNvPr>
          <p:cNvCxnSpPr>
            <a:cxnSpLocks/>
            <a:stCxn id="130" idx="2"/>
            <a:endCxn id="125" idx="0"/>
          </p:cNvCxnSpPr>
          <p:nvPr/>
        </p:nvCxnSpPr>
        <p:spPr>
          <a:xfrm rot="16200000" flipH="1">
            <a:off x="18530612" y="-680535"/>
            <a:ext cx="277687" cy="1037285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4" name="Прямоугольник 173">
            <a:extLst>
              <a:ext uri="{FF2B5EF4-FFF2-40B4-BE49-F238E27FC236}">
                <a16:creationId xmlns:a16="http://schemas.microsoft.com/office/drawing/2014/main" id="{957C12DC-D98B-4948-99D2-CFC7B8CFF4DE}"/>
              </a:ext>
            </a:extLst>
          </p:cNvPr>
          <p:cNvSpPr/>
          <p:nvPr/>
        </p:nvSpPr>
        <p:spPr>
          <a:xfrm>
            <a:off x="22309529"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местных комитетов управления</a:t>
            </a:r>
          </a:p>
        </p:txBody>
      </p:sp>
      <p:sp>
        <p:nvSpPr>
          <p:cNvPr id="175" name="Прямоугольник 174">
            <a:extLst>
              <a:ext uri="{FF2B5EF4-FFF2-40B4-BE49-F238E27FC236}">
                <a16:creationId xmlns:a16="http://schemas.microsoft.com/office/drawing/2014/main" id="{012D2E35-685E-4576-BCB6-C08D33426D27}"/>
              </a:ext>
            </a:extLst>
          </p:cNvPr>
          <p:cNvSpPr/>
          <p:nvPr/>
        </p:nvSpPr>
        <p:spPr>
          <a:xfrm>
            <a:off x="23467442" y="706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Марокко – часть республики!</a:t>
            </a:r>
          </a:p>
        </p:txBody>
      </p:sp>
      <p:sp>
        <p:nvSpPr>
          <p:cNvPr id="176" name="Прямоугольник 175">
            <a:extLst>
              <a:ext uri="{FF2B5EF4-FFF2-40B4-BE49-F238E27FC236}">
                <a16:creationId xmlns:a16="http://schemas.microsoft.com/office/drawing/2014/main" id="{05CD8A58-5676-43E8-BBE2-DC9229365C21}"/>
              </a:ext>
            </a:extLst>
          </p:cNvPr>
          <p:cNvSpPr/>
          <p:nvPr/>
        </p:nvSpPr>
        <p:spPr>
          <a:xfrm>
            <a:off x="23467442" y="787480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Ограничить в правах президента Каталонии</a:t>
            </a:r>
          </a:p>
        </p:txBody>
      </p:sp>
      <p:sp>
        <p:nvSpPr>
          <p:cNvPr id="178" name="Прямоугольник 177">
            <a:extLst>
              <a:ext uri="{FF2B5EF4-FFF2-40B4-BE49-F238E27FC236}">
                <a16:creationId xmlns:a16="http://schemas.microsoft.com/office/drawing/2014/main" id="{E01090B5-7811-4C8D-B542-DC3489C9632C}"/>
              </a:ext>
            </a:extLst>
          </p:cNvPr>
          <p:cNvSpPr/>
          <p:nvPr/>
        </p:nvSpPr>
        <p:spPr>
          <a:xfrm>
            <a:off x="22309725" y="787379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Разработать новое устройство республики</a:t>
            </a:r>
          </a:p>
        </p:txBody>
      </p:sp>
      <p:sp>
        <p:nvSpPr>
          <p:cNvPr id="182" name="Прямоугольник 181">
            <a:extLst>
              <a:ext uri="{FF2B5EF4-FFF2-40B4-BE49-F238E27FC236}">
                <a16:creationId xmlns:a16="http://schemas.microsoft.com/office/drawing/2014/main" id="{206D4D82-F261-452F-8D95-439FE5E0314A}"/>
              </a:ext>
            </a:extLst>
          </p:cNvPr>
          <p:cNvSpPr/>
          <p:nvPr/>
        </p:nvSpPr>
        <p:spPr>
          <a:xfrm>
            <a:off x="22852494" y="8689267"/>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Вновь объединить Испанию!</a:t>
            </a:r>
          </a:p>
        </p:txBody>
      </p:sp>
      <p:cxnSp>
        <p:nvCxnSpPr>
          <p:cNvPr id="183" name="Соединительная линия уступом 148">
            <a:extLst>
              <a:ext uri="{FF2B5EF4-FFF2-40B4-BE49-F238E27FC236}">
                <a16:creationId xmlns:a16="http://schemas.microsoft.com/office/drawing/2014/main" id="{74F58D4E-63E8-4F3B-AADA-F89E80EB0D7E}"/>
              </a:ext>
            </a:extLst>
          </p:cNvPr>
          <p:cNvCxnSpPr>
            <a:cxnSpLocks/>
            <a:stCxn id="38" idx="2"/>
            <a:endCxn id="175" idx="0"/>
          </p:cNvCxnSpPr>
          <p:nvPr/>
        </p:nvCxnSpPr>
        <p:spPr>
          <a:xfrm rot="16200000" flipH="1">
            <a:off x="23216648" y="6355310"/>
            <a:ext cx="270000" cy="115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53">
            <a:extLst>
              <a:ext uri="{FF2B5EF4-FFF2-40B4-BE49-F238E27FC236}">
                <a16:creationId xmlns:a16="http://schemas.microsoft.com/office/drawing/2014/main" id="{B661D22E-E444-4030-8910-C32F43264B7E}"/>
              </a:ext>
            </a:extLst>
          </p:cNvPr>
          <p:cNvCxnSpPr>
            <a:cxnSpLocks/>
            <a:stCxn id="38" idx="2"/>
            <a:endCxn id="174" idx="0"/>
          </p:cNvCxnSpPr>
          <p:nvPr/>
        </p:nvCxnSpPr>
        <p:spPr>
          <a:xfrm rot="5400000">
            <a:off x="22637692" y="6934267"/>
            <a:ext cx="270000" cy="127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48">
            <a:extLst>
              <a:ext uri="{FF2B5EF4-FFF2-40B4-BE49-F238E27FC236}">
                <a16:creationId xmlns:a16="http://schemas.microsoft.com/office/drawing/2014/main" id="{D9F54EA9-8E35-4F97-9346-ECC1DCF56114}"/>
              </a:ext>
            </a:extLst>
          </p:cNvPr>
          <p:cNvCxnSpPr>
            <a:cxnSpLocks/>
            <a:stCxn id="174" idx="2"/>
            <a:endCxn id="178" idx="0"/>
          </p:cNvCxnSpPr>
          <p:nvPr/>
        </p:nvCxnSpPr>
        <p:spPr>
          <a:xfrm rot="16200000" flipH="1">
            <a:off x="22640526" y="7741433"/>
            <a:ext cx="264529" cy="1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48">
            <a:extLst>
              <a:ext uri="{FF2B5EF4-FFF2-40B4-BE49-F238E27FC236}">
                <a16:creationId xmlns:a16="http://schemas.microsoft.com/office/drawing/2014/main" id="{46D280CB-FB83-4BF5-8B3A-DD7BD44AD1E7}"/>
              </a:ext>
            </a:extLst>
          </p:cNvPr>
          <p:cNvCxnSpPr>
            <a:cxnSpLocks/>
            <a:stCxn id="174" idx="2"/>
            <a:endCxn id="176" idx="0"/>
          </p:cNvCxnSpPr>
          <p:nvPr/>
        </p:nvCxnSpPr>
        <p:spPr>
          <a:xfrm rot="16200000" flipH="1">
            <a:off x="23218878" y="7163080"/>
            <a:ext cx="265541" cy="115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9" name="Соединительная линия уступом 148">
            <a:extLst>
              <a:ext uri="{FF2B5EF4-FFF2-40B4-BE49-F238E27FC236}">
                <a16:creationId xmlns:a16="http://schemas.microsoft.com/office/drawing/2014/main" id="{1C6858C7-8A93-4CF4-A3B3-6AB28CD215CB}"/>
              </a:ext>
            </a:extLst>
          </p:cNvPr>
          <p:cNvCxnSpPr>
            <a:cxnSpLocks/>
            <a:stCxn id="178" idx="2"/>
            <a:endCxn id="182" idx="0"/>
          </p:cNvCxnSpPr>
          <p:nvPr/>
        </p:nvCxnSpPr>
        <p:spPr>
          <a:xfrm rot="16200000" flipH="1">
            <a:off x="22906537" y="8280146"/>
            <a:ext cx="275471" cy="5427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0" name="Соединительная линия уступом 148">
            <a:extLst>
              <a:ext uri="{FF2B5EF4-FFF2-40B4-BE49-F238E27FC236}">
                <a16:creationId xmlns:a16="http://schemas.microsoft.com/office/drawing/2014/main" id="{CE2B2ACF-3CBE-48FA-AC43-7AD4B70A3FA6}"/>
              </a:ext>
            </a:extLst>
          </p:cNvPr>
          <p:cNvCxnSpPr>
            <a:cxnSpLocks/>
            <a:stCxn id="176" idx="2"/>
            <a:endCxn id="182" idx="0"/>
          </p:cNvCxnSpPr>
          <p:nvPr/>
        </p:nvCxnSpPr>
        <p:spPr>
          <a:xfrm rot="5400000">
            <a:off x="23485902" y="8244563"/>
            <a:ext cx="274459" cy="614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35930</TotalTime>
  <Words>1867</Words>
  <Application>Microsoft Office PowerPoint</Application>
  <PresentationFormat>Произвольный</PresentationFormat>
  <Paragraphs>75</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2084</cp:revision>
  <dcterms:created xsi:type="dcterms:W3CDTF">2018-10-23T08:09:21Z</dcterms:created>
  <dcterms:modified xsi:type="dcterms:W3CDTF">2022-12-30T06:48:14Z</dcterms:modified>
</cp:coreProperties>
</file>