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FB1"/>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374" autoAdjust="0"/>
  </p:normalViewPr>
  <p:slideViewPr>
    <p:cSldViewPr snapToGrid="0">
      <p:cViewPr>
        <p:scale>
          <a:sx n="120" d="100"/>
          <a:sy n="120" d="100"/>
        </p:scale>
        <p:origin x="-23004" y="-276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30.12.2022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30.12.2022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30.12.2022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30.12.2022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30.12.2022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30.12.2022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30.12.2022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30.12.2022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30.12.2022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30.12.2022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30.12.2022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30.12.2022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30.12.2022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a:t>340</a:t>
            </a:r>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Конкиста во имя </a:t>
            </a:r>
            <a:r>
              <a:rPr lang="ru-RU" sz="700" dirty="0" err="1"/>
              <a:t>Санхуро</a:t>
            </a:r>
            <a:r>
              <a:rPr lang="ru-RU" sz="700" dirty="0"/>
              <a:t> </a:t>
            </a:r>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Создать объединённое правительство</a:t>
            </a:r>
            <a:endParaRPr lang="ru-RU" sz="3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Новый визит в Германию</a:t>
            </a:r>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оружием из Германии</a:t>
            </a:r>
          </a:p>
        </p:txBody>
      </p:sp>
      <p:sp>
        <p:nvSpPr>
          <p:cNvPr id="21" name="Прямоугольник 20"/>
          <p:cNvSpPr/>
          <p:nvPr/>
        </p:nvSpPr>
        <p:spPr>
          <a:xfrm>
            <a:off x="6743032" y="33427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Принять военного атташе из Германии </a:t>
            </a:r>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a:t>
            </a:r>
            <a:r>
              <a:rPr lang="ru-RU" sz="700" dirty="0" err="1"/>
              <a:t>рекетэ</a:t>
            </a:r>
            <a:endParaRPr lang="ru-RU" sz="700" dirty="0"/>
          </a:p>
        </p:txBody>
      </p:sp>
      <p:cxnSp>
        <p:nvCxnSpPr>
          <p:cNvPr id="27" name="Соединительная линия уступом 26"/>
          <p:cNvCxnSpPr>
            <a:stCxn id="719" idx="2"/>
            <a:endCxn id="21" idx="0"/>
          </p:cNvCxnSpPr>
          <p:nvPr/>
        </p:nvCxnSpPr>
        <p:spPr>
          <a:xfrm rot="16200000" flipH="1">
            <a:off x="5460510" y="1597035"/>
            <a:ext cx="220232" cy="3271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Верность новому вождю</a:t>
            </a:r>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Избавиться от партийной системы</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Новый испанский режим</a:t>
            </a:r>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Избавиться от либералов</a:t>
            </a:r>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Репрессии против левых</a:t>
            </a:r>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Торжество традиционных ценностей</a:t>
            </a:r>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Великая Испания (армада у </a:t>
            </a:r>
            <a:r>
              <a:rPr lang="ru-RU" sz="700" dirty="0" err="1"/>
              <a:t>кири</a:t>
            </a:r>
            <a:r>
              <a:rPr lang="ru-RU" sz="700" dirty="0"/>
              <a:t>) </a:t>
            </a:r>
            <a:r>
              <a:rPr lang="ru-RU" sz="500" dirty="0"/>
              <a:t>(право на создание альянсов) (решения на поиск союзника в карибском море)</a:t>
            </a:r>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Гибралтаром</a:t>
            </a:r>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Возвращение новой Испании (клейм на Мексику)</a:t>
            </a:r>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18" idx="2"/>
            <a:endCxn id="33" idx="0"/>
          </p:cNvCxnSpPr>
          <p:nvPr/>
        </p:nvCxnSpPr>
        <p:spPr>
          <a:xfrm rot="16200000" flipH="1">
            <a:off x="2503392" y="3239973"/>
            <a:ext cx="216474" cy="15292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3530505" y="797678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Реставрация монархии</a:t>
            </a:r>
            <a:endParaRPr lang="ru-RU" sz="700" dirty="0">
              <a:solidFill>
                <a:srgbClr val="FF0000"/>
              </a:solidFill>
            </a:endParaRPr>
          </a:p>
        </p:txBody>
      </p:sp>
      <p:sp>
        <p:nvSpPr>
          <p:cNvPr id="106" name="Прямоугольник 105"/>
          <p:cNvSpPr/>
          <p:nvPr/>
        </p:nvSpPr>
        <p:spPr>
          <a:xfrm>
            <a:off x="23530505" y="642167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Восстание под королевским флагом</a:t>
            </a:r>
          </a:p>
        </p:txBody>
      </p:sp>
      <p:sp>
        <p:nvSpPr>
          <p:cNvPr id="107" name="Прямоугольник 106"/>
          <p:cNvSpPr/>
          <p:nvPr/>
        </p:nvSpPr>
        <p:spPr>
          <a:xfrm>
            <a:off x="19886202" y="872227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Карлос </a:t>
            </a:r>
            <a:r>
              <a:rPr lang="en-US" sz="700" dirty="0"/>
              <a:t>VIII</a:t>
            </a:r>
            <a:r>
              <a:rPr lang="ru-RU" sz="700" dirty="0"/>
              <a:t> (Карл </a:t>
            </a:r>
            <a:r>
              <a:rPr lang="ru-RU" sz="700" dirty="0" err="1"/>
              <a:t>Пио</a:t>
            </a:r>
            <a:r>
              <a:rPr lang="ru-RU" sz="700" dirty="0"/>
              <a:t> Габсбург-</a:t>
            </a:r>
            <a:r>
              <a:rPr lang="ru-RU" sz="700" dirty="0" err="1"/>
              <a:t>Бурбонский</a:t>
            </a:r>
            <a:r>
              <a:rPr lang="ru-RU" sz="700" dirty="0"/>
              <a:t>)</a:t>
            </a:r>
          </a:p>
        </p:txBody>
      </p:sp>
      <p:sp>
        <p:nvSpPr>
          <p:cNvPr id="108" name="Прямоугольник 107"/>
          <p:cNvSpPr/>
          <p:nvPr/>
        </p:nvSpPr>
        <p:spPr>
          <a:xfrm>
            <a:off x="22001090" y="872227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Хавьер</a:t>
            </a:r>
            <a:r>
              <a:rPr lang="en-US" sz="700" dirty="0"/>
              <a:t> I</a:t>
            </a:r>
            <a:r>
              <a:rPr lang="ru-RU" sz="700" dirty="0"/>
              <a:t> (Хавьер де Бурбон-Парма)</a:t>
            </a:r>
          </a:p>
        </p:txBody>
      </p:sp>
      <p:sp>
        <p:nvSpPr>
          <p:cNvPr id="109" name="Прямоугольник 108"/>
          <p:cNvSpPr/>
          <p:nvPr/>
        </p:nvSpPr>
        <p:spPr>
          <a:xfrm>
            <a:off x="25185793" y="872227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Хуан </a:t>
            </a:r>
            <a:r>
              <a:rPr lang="en-US" sz="700" dirty="0"/>
              <a:t>III</a:t>
            </a:r>
            <a:endParaRPr lang="ru-RU" sz="700" dirty="0"/>
          </a:p>
        </p:txBody>
      </p:sp>
      <p:sp>
        <p:nvSpPr>
          <p:cNvPr id="110" name="Прямоугольник 109"/>
          <p:cNvSpPr/>
          <p:nvPr/>
        </p:nvSpPr>
        <p:spPr>
          <a:xfrm>
            <a:off x="27432884"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Альфонс </a:t>
            </a:r>
            <a:r>
              <a:rPr lang="en-US" sz="700" dirty="0"/>
              <a:t>XIII</a:t>
            </a:r>
            <a:endParaRPr lang="ru-RU" sz="700" dirty="0"/>
          </a:p>
        </p:txBody>
      </p:sp>
      <p:sp>
        <p:nvSpPr>
          <p:cNvPr id="111" name="Прямоугольник 110"/>
          <p:cNvSpPr/>
          <p:nvPr/>
        </p:nvSpPr>
        <p:spPr>
          <a:xfrm>
            <a:off x="27432883"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a:t>Renovación</a:t>
            </a:r>
            <a:r>
              <a:rPr lang="en-US" sz="700" dirty="0"/>
              <a:t> </a:t>
            </a:r>
            <a:r>
              <a:rPr lang="en-US" sz="700" dirty="0" err="1"/>
              <a:t>Española</a:t>
            </a:r>
            <a:endParaRPr lang="ru-RU" sz="700" dirty="0"/>
          </a:p>
        </p:txBody>
      </p:sp>
      <p:sp>
        <p:nvSpPr>
          <p:cNvPr id="112" name="Прямоугольник 111"/>
          <p:cNvSpPr/>
          <p:nvPr/>
        </p:nvSpPr>
        <p:spPr>
          <a:xfrm>
            <a:off x="25185793" y="71900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Национальный блок</a:t>
            </a:r>
            <a:endParaRPr lang="ru-RU" sz="300" dirty="0"/>
          </a:p>
        </p:txBody>
      </p:sp>
      <p:sp>
        <p:nvSpPr>
          <p:cNvPr id="120" name="Прямоугольник 119"/>
          <p:cNvSpPr/>
          <p:nvPr/>
        </p:nvSpPr>
        <p:spPr>
          <a:xfrm>
            <a:off x="19886202" y="71900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Испанские крестоносцы</a:t>
            </a:r>
          </a:p>
        </p:txBody>
      </p:sp>
      <p:sp>
        <p:nvSpPr>
          <p:cNvPr id="121" name="Прямоугольник 120"/>
          <p:cNvSpPr/>
          <p:nvPr/>
        </p:nvSpPr>
        <p:spPr>
          <a:xfrm>
            <a:off x="22001090" y="71900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Традиционалисты</a:t>
            </a:r>
          </a:p>
        </p:txBody>
      </p:sp>
      <p:cxnSp>
        <p:nvCxnSpPr>
          <p:cNvPr id="134" name="Прямая соединительная линия 133"/>
          <p:cNvCxnSpPr>
            <a:stCxn id="121" idx="3"/>
            <a:endCxn id="112" idx="1"/>
          </p:cNvCxnSpPr>
          <p:nvPr/>
        </p:nvCxnSpPr>
        <p:spPr>
          <a:xfrm>
            <a:off x="22927415"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349365"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2464253"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564895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7896046"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3993668"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068773"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5842113"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126217"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4718568"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057342"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4707137"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114786"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0432127" y="797106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Женские секции «Маргариток»</a:t>
            </a:r>
            <a:endParaRPr lang="ru-RU" sz="200" dirty="0"/>
          </a:p>
        </p:txBody>
      </p:sp>
      <p:sp>
        <p:nvSpPr>
          <p:cNvPr id="80" name="Прямоугольник 79"/>
          <p:cNvSpPr/>
          <p:nvPr/>
        </p:nvSpPr>
        <p:spPr>
          <a:xfrm>
            <a:off x="20944924" y="9503005"/>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Восстановление привилегий церкви</a:t>
            </a:r>
          </a:p>
        </p:txBody>
      </p:sp>
      <p:sp>
        <p:nvSpPr>
          <p:cNvPr id="82" name="Прямоугольник 81"/>
          <p:cNvSpPr/>
          <p:nvPr/>
        </p:nvSpPr>
        <p:spPr>
          <a:xfrm>
            <a:off x="22002349" y="950300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Карлистская Королевская военная академия</a:t>
            </a:r>
            <a:endParaRPr lang="ru-RU" sz="100" dirty="0"/>
          </a:p>
        </p:txBody>
      </p:sp>
      <p:sp>
        <p:nvSpPr>
          <p:cNvPr id="83" name="Прямоугольник 82"/>
          <p:cNvSpPr/>
          <p:nvPr/>
        </p:nvSpPr>
        <p:spPr>
          <a:xfrm>
            <a:off x="22003453"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Голубой дивизион</a:t>
            </a:r>
            <a:endParaRPr lang="ru-RU" sz="100" dirty="0"/>
          </a:p>
        </p:txBody>
      </p:sp>
      <p:cxnSp>
        <p:nvCxnSpPr>
          <p:cNvPr id="85" name="Прямая со стрелкой 84"/>
          <p:cNvCxnSpPr>
            <a:stCxn id="82" idx="2"/>
            <a:endCxn id="83" idx="0"/>
          </p:cNvCxnSpPr>
          <p:nvPr/>
        </p:nvCxnSpPr>
        <p:spPr>
          <a:xfrm>
            <a:off x="22465512"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Бунт испанской фаланги</a:t>
            </a:r>
          </a:p>
        </p:txBody>
      </p:sp>
      <p:sp>
        <p:nvSpPr>
          <p:cNvPr id="104" name="Прямоугольник 103"/>
          <p:cNvSpPr/>
          <p:nvPr/>
        </p:nvSpPr>
        <p:spPr>
          <a:xfrm>
            <a:off x="21476765" y="797337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a:t>
            </a:r>
            <a:r>
              <a:rPr lang="ru-RU" sz="700" dirty="0" err="1"/>
              <a:t>Рекете</a:t>
            </a:r>
            <a:endParaRPr lang="ru-RU" sz="700" dirty="0"/>
          </a:p>
        </p:txBody>
      </p:sp>
      <p:cxnSp>
        <p:nvCxnSpPr>
          <p:cNvPr id="113" name="Прямая соединительная линия 112"/>
          <p:cNvCxnSpPr>
            <a:stCxn id="121" idx="1"/>
            <a:endCxn id="120" idx="3"/>
          </p:cNvCxnSpPr>
          <p:nvPr/>
        </p:nvCxnSpPr>
        <p:spPr>
          <a:xfrm flipH="1">
            <a:off x="20812527"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080419"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1559254"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0501809"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022974"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0758360"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a:endCxn id="80" idx="0"/>
          </p:cNvCxnSpPr>
          <p:nvPr/>
        </p:nvCxnSpPr>
        <p:spPr>
          <a:xfrm rot="5400000">
            <a:off x="21815804"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102982"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309747" y="950777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Ограничение финансовой власти олигархов</a:t>
            </a:r>
          </a:p>
        </p:txBody>
      </p:sp>
      <p:sp>
        <p:nvSpPr>
          <p:cNvPr id="139" name="Прямоугольник 138"/>
          <p:cNvSpPr/>
          <p:nvPr/>
        </p:nvSpPr>
        <p:spPr>
          <a:xfrm>
            <a:off x="26309750"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349365"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185792"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Прогрессивный подоходный налог</a:t>
            </a:r>
          </a:p>
        </p:txBody>
      </p:sp>
      <p:sp>
        <p:nvSpPr>
          <p:cNvPr id="144" name="Прямоугольник 143"/>
          <p:cNvSpPr/>
          <p:nvPr/>
        </p:nvSpPr>
        <p:spPr>
          <a:xfrm>
            <a:off x="25185792" y="1177043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Универсализация социального обеспечения</a:t>
            </a:r>
          </a:p>
        </p:txBody>
      </p:sp>
      <p:sp>
        <p:nvSpPr>
          <p:cNvPr id="145" name="Прямоугольник 144"/>
          <p:cNvSpPr/>
          <p:nvPr/>
        </p:nvSpPr>
        <p:spPr>
          <a:xfrm>
            <a:off x="24069478" y="9508610"/>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Коллективная аренда ферм</a:t>
            </a:r>
          </a:p>
        </p:txBody>
      </p:sp>
      <p:sp>
        <p:nvSpPr>
          <p:cNvPr id="147" name="Прямоугольник 146"/>
          <p:cNvSpPr/>
          <p:nvPr/>
        </p:nvSpPr>
        <p:spPr>
          <a:xfrm>
            <a:off x="26309750"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Акционеры-рабочие</a:t>
            </a:r>
          </a:p>
        </p:txBody>
      </p:sp>
      <p:sp>
        <p:nvSpPr>
          <p:cNvPr id="148" name="Прямоугольник 147"/>
          <p:cNvSpPr/>
          <p:nvPr/>
        </p:nvSpPr>
        <p:spPr>
          <a:xfrm>
            <a:off x="24069479"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Корпоративная монархия</a:t>
            </a:r>
          </a:p>
        </p:txBody>
      </p:sp>
      <p:cxnSp>
        <p:nvCxnSpPr>
          <p:cNvPr id="150" name="Соединительная линия уступом 149"/>
          <p:cNvCxnSpPr>
            <a:cxnSpLocks/>
            <a:stCxn id="109" idx="2"/>
            <a:endCxn id="145" idx="0"/>
          </p:cNvCxnSpPr>
          <p:nvPr/>
        </p:nvCxnSpPr>
        <p:spPr>
          <a:xfrm rot="5400000">
            <a:off x="24967631"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cxnSpLocks/>
            <a:stCxn id="109" idx="2"/>
            <a:endCxn id="138" idx="0"/>
          </p:cNvCxnSpPr>
          <p:nvPr/>
        </p:nvCxnSpPr>
        <p:spPr>
          <a:xfrm rot="16200000" flipH="1">
            <a:off x="26088181"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5648955"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29673645"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Запросить помощь в Италии</a:t>
            </a:r>
          </a:p>
        </p:txBody>
      </p:sp>
      <p:sp>
        <p:nvSpPr>
          <p:cNvPr id="176" name="Прямоугольник 175"/>
          <p:cNvSpPr/>
          <p:nvPr/>
        </p:nvSpPr>
        <p:spPr>
          <a:xfrm>
            <a:off x="21470884" y="1335380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Крестовый поход против революции</a:t>
            </a:r>
            <a:endParaRPr lang="ru-RU" sz="600" dirty="0"/>
          </a:p>
        </p:txBody>
      </p:sp>
      <p:sp>
        <p:nvSpPr>
          <p:cNvPr id="178" name="Прямоугольник 177"/>
          <p:cNvSpPr/>
          <p:nvPr/>
        </p:nvSpPr>
        <p:spPr>
          <a:xfrm>
            <a:off x="27432886"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a:t>Неотрадиционализм</a:t>
            </a:r>
            <a:endParaRPr lang="ru-RU" sz="700" dirty="0"/>
          </a:p>
        </p:txBody>
      </p:sp>
      <p:sp>
        <p:nvSpPr>
          <p:cNvPr id="179" name="Прямоугольник 178"/>
          <p:cNvSpPr/>
          <p:nvPr/>
        </p:nvSpPr>
        <p:spPr>
          <a:xfrm>
            <a:off x="2743288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Превознесения национальных ценностей</a:t>
            </a:r>
          </a:p>
        </p:txBody>
      </p:sp>
      <p:sp>
        <p:nvSpPr>
          <p:cNvPr id="181" name="Прямоугольник 180"/>
          <p:cNvSpPr/>
          <p:nvPr/>
        </p:nvSpPr>
        <p:spPr>
          <a:xfrm>
            <a:off x="28556022"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Содействие сельскохозяйственной кооперации</a:t>
            </a:r>
          </a:p>
        </p:txBody>
      </p:sp>
      <p:sp>
        <p:nvSpPr>
          <p:cNvPr id="193" name="Прямоугольник 192"/>
          <p:cNvSpPr/>
          <p:nvPr/>
        </p:nvSpPr>
        <p:spPr>
          <a:xfrm>
            <a:off x="2855602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Аграрный национализм</a:t>
            </a:r>
          </a:p>
        </p:txBody>
      </p:sp>
      <p:sp>
        <p:nvSpPr>
          <p:cNvPr id="194" name="Прямоугольник 193"/>
          <p:cNvSpPr/>
          <p:nvPr/>
        </p:nvSpPr>
        <p:spPr>
          <a:xfrm>
            <a:off x="2967364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Национализация служб здравоохранения и социальной помощи</a:t>
            </a:r>
          </a:p>
        </p:txBody>
      </p:sp>
      <p:sp>
        <p:nvSpPr>
          <p:cNvPr id="195" name="Прямоугольник 194"/>
          <p:cNvSpPr/>
          <p:nvPr/>
        </p:nvSpPr>
        <p:spPr>
          <a:xfrm>
            <a:off x="29117691"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Ввести бесплатное начальное образование </a:t>
            </a:r>
            <a:r>
              <a:rPr lang="ru-RU" sz="200" dirty="0"/>
              <a:t>(Бесплатное начальное образование и доступ для популярных классов к среднему и высшему образованию.)</a:t>
            </a:r>
          </a:p>
        </p:txBody>
      </p:sp>
      <p:cxnSp>
        <p:nvCxnSpPr>
          <p:cNvPr id="196" name="Соединительная линия уступом 195"/>
          <p:cNvCxnSpPr>
            <a:stCxn id="110" idx="2"/>
            <a:endCxn id="175" idx="0"/>
          </p:cNvCxnSpPr>
          <p:nvPr/>
        </p:nvCxnSpPr>
        <p:spPr>
          <a:xfrm rot="16200000" flipH="1">
            <a:off x="28896061"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337250"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7896047"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7896048"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019183"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29472177"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2991790" y="1025819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матери престол Португалии</a:t>
            </a:r>
          </a:p>
        </p:txBody>
      </p:sp>
      <p:cxnSp>
        <p:nvCxnSpPr>
          <p:cNvPr id="125" name="Соединительная линия уступом 124"/>
          <p:cNvCxnSpPr>
            <a:stCxn id="107" idx="2"/>
            <a:endCxn id="163" idx="0"/>
          </p:cNvCxnSpPr>
          <p:nvPr/>
        </p:nvCxnSpPr>
        <p:spPr>
          <a:xfrm rot="5400000">
            <a:off x="19701493"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005338" y="95014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Забрать Французский престол</a:t>
            </a:r>
          </a:p>
        </p:txBody>
      </p:sp>
      <p:cxnSp>
        <p:nvCxnSpPr>
          <p:cNvPr id="167" name="Прямая со стрелкой 166"/>
          <p:cNvCxnSpPr>
            <a:stCxn id="108" idx="2"/>
            <a:endCxn id="82" idx="0"/>
          </p:cNvCxnSpPr>
          <p:nvPr/>
        </p:nvCxnSpPr>
        <p:spPr>
          <a:xfrm>
            <a:off x="22464253"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2852635"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214152"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cxnSpLocks/>
            <a:stCxn id="112" idx="2"/>
            <a:endCxn id="139" idx="0"/>
          </p:cNvCxnSpPr>
          <p:nvPr/>
        </p:nvCxnSpPr>
        <p:spPr>
          <a:xfrm rot="16200000" flipH="1">
            <a:off x="26090329"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0944923"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титул короля обеих Сицилий</a:t>
            </a:r>
          </a:p>
        </p:txBody>
      </p:sp>
      <p:cxnSp>
        <p:nvCxnSpPr>
          <p:cNvPr id="160" name="Соединительная линия уступом 124"/>
          <p:cNvCxnSpPr>
            <a:stCxn id="82" idx="2"/>
            <a:endCxn id="159" idx="0"/>
          </p:cNvCxnSpPr>
          <p:nvPr/>
        </p:nvCxnSpPr>
        <p:spPr>
          <a:xfrm rot="5400000">
            <a:off x="21830979"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3530505" y="117747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Подтверждение легитимности</a:t>
            </a:r>
          </a:p>
        </p:txBody>
      </p:sp>
      <p:cxnSp>
        <p:nvCxnSpPr>
          <p:cNvPr id="173" name="Прямая со стрелкой 172"/>
          <p:cNvCxnSpPr>
            <a:stCxn id="105" idx="2"/>
            <a:endCxn id="170" idx="0"/>
          </p:cNvCxnSpPr>
          <p:nvPr/>
        </p:nvCxnSpPr>
        <p:spPr>
          <a:xfrm>
            <a:off x="23993668"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8829137" y="950095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Испанский средиземноморский флот</a:t>
            </a:r>
          </a:p>
        </p:txBody>
      </p:sp>
      <p:sp>
        <p:nvSpPr>
          <p:cNvPr id="155" name="Прямоугольник 154"/>
          <p:cNvSpPr/>
          <p:nvPr/>
        </p:nvSpPr>
        <p:spPr>
          <a:xfrm>
            <a:off x="19886784" y="950095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католика-монархического общества</a:t>
            </a:r>
          </a:p>
        </p:txBody>
      </p:sp>
      <p:sp>
        <p:nvSpPr>
          <p:cNvPr id="156" name="Прямоугольник 155"/>
          <p:cNvSpPr/>
          <p:nvPr/>
        </p:nvSpPr>
        <p:spPr>
          <a:xfrm>
            <a:off x="18829137" y="1025489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Претензии на земли Габсбургов</a:t>
            </a:r>
          </a:p>
        </p:txBody>
      </p:sp>
      <p:cxnSp>
        <p:nvCxnSpPr>
          <p:cNvPr id="164" name="Прямая со стрелкой 163"/>
          <p:cNvCxnSpPr>
            <a:stCxn id="163" idx="2"/>
            <a:endCxn id="156" idx="0"/>
          </p:cNvCxnSpPr>
          <p:nvPr/>
        </p:nvCxnSpPr>
        <p:spPr>
          <a:xfrm>
            <a:off x="19292300"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19885004" y="1025464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Идея превыше всего!</a:t>
            </a:r>
          </a:p>
        </p:txBody>
      </p:sp>
      <p:cxnSp>
        <p:nvCxnSpPr>
          <p:cNvPr id="184" name="Прямая со стрелкой 183"/>
          <p:cNvCxnSpPr>
            <a:stCxn id="155" idx="2"/>
            <a:endCxn id="183" idx="0"/>
          </p:cNvCxnSpPr>
          <p:nvPr/>
        </p:nvCxnSpPr>
        <p:spPr>
          <a:xfrm flipH="1">
            <a:off x="20348167"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0772171"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2992429" y="1105927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Заключить </a:t>
            </a:r>
            <a:r>
              <a:rPr lang="ru-RU" sz="700" dirty="0" err="1"/>
              <a:t>Виндзорский</a:t>
            </a:r>
            <a:r>
              <a:rPr lang="ru-RU" sz="700" dirty="0"/>
              <a:t> пакт от новой династии</a:t>
            </a:r>
          </a:p>
        </p:txBody>
      </p:sp>
      <p:sp>
        <p:nvSpPr>
          <p:cNvPr id="190" name="Прямоугольник 189"/>
          <p:cNvSpPr/>
          <p:nvPr/>
        </p:nvSpPr>
        <p:spPr>
          <a:xfrm>
            <a:off x="20941679" y="11052450"/>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Вернуться к союзу с Германией</a:t>
            </a:r>
          </a:p>
        </p:txBody>
      </p:sp>
      <p:sp>
        <p:nvSpPr>
          <p:cNvPr id="191" name="Прямоугольник 190"/>
          <p:cNvSpPr/>
          <p:nvPr/>
        </p:nvSpPr>
        <p:spPr>
          <a:xfrm>
            <a:off x="24072579" y="1105604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16200000" flipH="1">
            <a:off x="23324734" y="10928416"/>
            <a:ext cx="261076" cy="6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0747601" y="10395209"/>
            <a:ext cx="257806" cy="10566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1806826" y="10392660"/>
            <a:ext cx="257806" cy="106177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3370481"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flipV="1">
            <a:off x="21868004" y="11322450"/>
            <a:ext cx="1124425" cy="68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4439152"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5562697"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192614" y="951454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Забрать трон у </a:t>
            </a:r>
            <a:r>
              <a:rPr lang="ru-RU" sz="700" dirty="0" err="1"/>
              <a:t>Виндзоров</a:t>
            </a:r>
            <a:r>
              <a:rPr lang="ru-RU" sz="700" dirty="0"/>
              <a:t> (мать Хуана внучка королевы Виктории)</a:t>
            </a:r>
          </a:p>
        </p:txBody>
      </p:sp>
      <p:cxnSp>
        <p:nvCxnSpPr>
          <p:cNvPr id="234" name="Прямая со стрелкой 233"/>
          <p:cNvCxnSpPr>
            <a:stCxn id="138" idx="2"/>
            <a:endCxn id="147" idx="0"/>
          </p:cNvCxnSpPr>
          <p:nvPr/>
        </p:nvCxnSpPr>
        <p:spPr>
          <a:xfrm>
            <a:off x="26772910"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5648956"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311256"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4961651"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085197"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87" idx="3"/>
          </p:cNvCxnSpPr>
          <p:nvPr/>
        </p:nvCxnSpPr>
        <p:spPr>
          <a:xfrm flipH="1">
            <a:off x="23918754" y="11326041"/>
            <a:ext cx="153825" cy="323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2" name="Прямая соединительная линия 261"/>
          <p:cNvCxnSpPr>
            <a:stCxn id="350" idx="1"/>
            <a:endCxn id="191" idx="3"/>
          </p:cNvCxnSpPr>
          <p:nvPr/>
        </p:nvCxnSpPr>
        <p:spPr>
          <a:xfrm flipH="1">
            <a:off x="24998904" y="11315327"/>
            <a:ext cx="1316505" cy="1071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190" idx="0"/>
          </p:cNvCxnSpPr>
          <p:nvPr/>
        </p:nvCxnSpPr>
        <p:spPr>
          <a:xfrm rot="5400000">
            <a:off x="23397996" y="8801491"/>
            <a:ext cx="257806" cy="42441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1468105" y="1257530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Пулемёт и католический молитвенник</a:t>
            </a:r>
          </a:p>
        </p:txBody>
      </p:sp>
      <p:sp>
        <p:nvSpPr>
          <p:cNvPr id="281" name="Прямоугольник 280"/>
          <p:cNvSpPr/>
          <p:nvPr/>
        </p:nvSpPr>
        <p:spPr>
          <a:xfrm>
            <a:off x="25655776" y="1257530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Возродить империю</a:t>
            </a:r>
          </a:p>
        </p:txBody>
      </p:sp>
      <p:cxnSp>
        <p:nvCxnSpPr>
          <p:cNvPr id="282" name="Соединительная линия уступом 124"/>
          <p:cNvCxnSpPr>
            <a:stCxn id="170" idx="2"/>
            <a:endCxn id="281" idx="0"/>
          </p:cNvCxnSpPr>
          <p:nvPr/>
        </p:nvCxnSpPr>
        <p:spPr>
          <a:xfrm rot="16200000" flipH="1">
            <a:off x="24926016" y="11382378"/>
            <a:ext cx="260574" cy="21252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2832181" y="11413814"/>
            <a:ext cx="260574" cy="2062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4632750" y="1335982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Основать академию </a:t>
            </a:r>
            <a:r>
              <a:rPr lang="ru-RU" sz="700" dirty="0" err="1"/>
              <a:t>Васкеса</a:t>
            </a:r>
            <a:r>
              <a:rPr lang="ru-RU" sz="700" dirty="0"/>
              <a:t> де </a:t>
            </a:r>
            <a:r>
              <a:rPr lang="ru-RU" sz="700" dirty="0" err="1"/>
              <a:t>Меллы</a:t>
            </a:r>
            <a:endParaRPr lang="ru-RU" sz="700" dirty="0"/>
          </a:p>
        </p:txBody>
      </p:sp>
      <p:sp>
        <p:nvSpPr>
          <p:cNvPr id="295" name="Прямоугольник 294"/>
          <p:cNvSpPr/>
          <p:nvPr/>
        </p:nvSpPr>
        <p:spPr>
          <a:xfrm>
            <a:off x="20952238" y="8729299"/>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Patria y Rey</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Изгнать лидеров партий</a:t>
            </a:r>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5400000">
            <a:off x="25485166" y="12726048"/>
            <a:ext cx="244520" cy="10230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1569701"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046228"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7531601"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3532837" y="1258550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Подтвердить </a:t>
            </a:r>
            <a:r>
              <a:rPr lang="ru-RU" sz="700" dirty="0" err="1"/>
              <a:t>фуэрос</a:t>
            </a:r>
            <a:endParaRPr lang="ru-RU" sz="700" dirty="0"/>
          </a:p>
        </p:txBody>
      </p:sp>
      <p:cxnSp>
        <p:nvCxnSpPr>
          <p:cNvPr id="229" name="Прямая со стрелкой 228"/>
          <p:cNvCxnSpPr>
            <a:stCxn id="170" idx="2"/>
            <a:endCxn id="228" idx="0"/>
          </p:cNvCxnSpPr>
          <p:nvPr/>
        </p:nvCxnSpPr>
        <p:spPr>
          <a:xfrm>
            <a:off x="23993668" y="12314727"/>
            <a:ext cx="2332" cy="2707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1999229" y="1412414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Защитники католичества</a:t>
            </a:r>
          </a:p>
        </p:txBody>
      </p:sp>
      <p:sp>
        <p:nvSpPr>
          <p:cNvPr id="238" name="Прямоугольник 237"/>
          <p:cNvSpPr/>
          <p:nvPr/>
        </p:nvSpPr>
        <p:spPr>
          <a:xfrm>
            <a:off x="20951956" y="14124141"/>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Культивировать фанатизм</a:t>
            </a:r>
          </a:p>
        </p:txBody>
      </p:sp>
      <p:cxnSp>
        <p:nvCxnSpPr>
          <p:cNvPr id="239" name="Соединительная линия уступом 124"/>
          <p:cNvCxnSpPr>
            <a:stCxn id="280" idx="2"/>
            <a:endCxn id="176" idx="0"/>
          </p:cNvCxnSpPr>
          <p:nvPr/>
        </p:nvCxnSpPr>
        <p:spPr>
          <a:xfrm rot="16200000" flipH="1">
            <a:off x="21813404" y="13233164"/>
            <a:ext cx="238507" cy="27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3532109" y="1413510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Поощрить местную разработку месторождений</a:t>
            </a:r>
          </a:p>
        </p:txBody>
      </p:sp>
      <p:cxnSp>
        <p:nvCxnSpPr>
          <p:cNvPr id="261" name="Прямая со стрелкой 260"/>
          <p:cNvCxnSpPr>
            <a:stCxn id="228" idx="2"/>
            <a:endCxn id="284" idx="0"/>
          </p:cNvCxnSpPr>
          <p:nvPr/>
        </p:nvCxnSpPr>
        <p:spPr>
          <a:xfrm flipH="1">
            <a:off x="23995272" y="13125502"/>
            <a:ext cx="728"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5663003" y="1335860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Флот достойный короля </a:t>
            </a:r>
          </a:p>
        </p:txBody>
      </p:sp>
      <p:cxnSp>
        <p:nvCxnSpPr>
          <p:cNvPr id="267" name="Соединительная линия уступом 124"/>
          <p:cNvCxnSpPr>
            <a:stCxn id="281" idx="2"/>
            <a:endCxn id="266" idx="0"/>
          </p:cNvCxnSpPr>
          <p:nvPr/>
        </p:nvCxnSpPr>
        <p:spPr>
          <a:xfrm rot="16200000" flipH="1">
            <a:off x="26000902" y="13233337"/>
            <a:ext cx="243301" cy="72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5661784" y="1414742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славу Испанской армады </a:t>
            </a:r>
            <a:endParaRPr lang="ru-RU" sz="500" dirty="0"/>
          </a:p>
        </p:txBody>
      </p:sp>
      <p:sp>
        <p:nvSpPr>
          <p:cNvPr id="271" name="Прямоугольник 270"/>
          <p:cNvSpPr/>
          <p:nvPr/>
        </p:nvSpPr>
        <p:spPr>
          <a:xfrm>
            <a:off x="25661783" y="1490088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Имперская безопасность</a:t>
            </a:r>
          </a:p>
        </p:txBody>
      </p:sp>
      <p:cxnSp>
        <p:nvCxnSpPr>
          <p:cNvPr id="272" name="Прямая со стрелкой 271"/>
          <p:cNvCxnSpPr>
            <a:stCxn id="266" idx="2"/>
            <a:endCxn id="270" idx="0"/>
          </p:cNvCxnSpPr>
          <p:nvPr/>
        </p:nvCxnSpPr>
        <p:spPr>
          <a:xfrm flipH="1">
            <a:off x="26124947"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124946"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3532109" y="13359694"/>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Поощрить местную индустриализацию</a:t>
            </a:r>
          </a:p>
        </p:txBody>
      </p:sp>
      <p:cxnSp>
        <p:nvCxnSpPr>
          <p:cNvPr id="287" name="Прямая со стрелкой 286"/>
          <p:cNvCxnSpPr>
            <a:stCxn id="284" idx="2"/>
            <a:endCxn id="259" idx="0"/>
          </p:cNvCxnSpPr>
          <p:nvPr/>
        </p:nvCxnSpPr>
        <p:spPr>
          <a:xfrm>
            <a:off x="23995272" y="13899694"/>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6796830" y="1335128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Усилить империю</a:t>
            </a:r>
          </a:p>
        </p:txBody>
      </p:sp>
      <p:sp>
        <p:nvSpPr>
          <p:cNvPr id="297" name="Прямоугольник 296"/>
          <p:cNvSpPr/>
          <p:nvPr/>
        </p:nvSpPr>
        <p:spPr>
          <a:xfrm>
            <a:off x="24623026" y="14147425"/>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Отобрать Испанские Нидерланды</a:t>
            </a:r>
          </a:p>
        </p:txBody>
      </p:sp>
      <p:sp>
        <p:nvSpPr>
          <p:cNvPr id="298" name="Прямоугольник 297"/>
          <p:cNvSpPr/>
          <p:nvPr/>
        </p:nvSpPr>
        <p:spPr>
          <a:xfrm>
            <a:off x="24621807" y="1489967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Филиппины</a:t>
            </a:r>
          </a:p>
        </p:txBody>
      </p:sp>
      <p:sp>
        <p:nvSpPr>
          <p:cNvPr id="299" name="Прямоугольник 298"/>
          <p:cNvSpPr/>
          <p:nvPr/>
        </p:nvSpPr>
        <p:spPr>
          <a:xfrm>
            <a:off x="26778572" y="14152302"/>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Кубу</a:t>
            </a:r>
          </a:p>
        </p:txBody>
      </p:sp>
      <p:sp>
        <p:nvSpPr>
          <p:cNvPr id="300" name="Прямоугольник 299"/>
          <p:cNvSpPr/>
          <p:nvPr/>
        </p:nvSpPr>
        <p:spPr>
          <a:xfrm>
            <a:off x="26777352" y="1491186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Мексику</a:t>
            </a:r>
          </a:p>
        </p:txBody>
      </p:sp>
      <p:cxnSp>
        <p:nvCxnSpPr>
          <p:cNvPr id="301" name="Соединительная линия уступом 124"/>
          <p:cNvCxnSpPr>
            <a:stCxn id="266" idx="2"/>
            <a:endCxn id="299" idx="0"/>
          </p:cNvCxnSpPr>
          <p:nvPr/>
        </p:nvCxnSpPr>
        <p:spPr>
          <a:xfrm rot="16200000" flipH="1">
            <a:off x="26557100"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5481767"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084970"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240515"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165426"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29724239"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5664222" y="1570068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«долг» США</a:t>
            </a:r>
          </a:p>
        </p:txBody>
      </p:sp>
      <p:cxnSp>
        <p:nvCxnSpPr>
          <p:cNvPr id="322" name="Соединительная линия уступом 124"/>
          <p:cNvCxnSpPr>
            <a:stCxn id="298" idx="2"/>
            <a:endCxn id="321" idx="0"/>
          </p:cNvCxnSpPr>
          <p:nvPr/>
        </p:nvCxnSpPr>
        <p:spPr>
          <a:xfrm rot="16200000" flipH="1">
            <a:off x="25475670"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6559539"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002592" y="872171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белогвардейской дивизии</a:t>
            </a:r>
          </a:p>
        </p:txBody>
      </p:sp>
      <p:cxnSp>
        <p:nvCxnSpPr>
          <p:cNvPr id="329" name="Соединительная линия уступом 328"/>
          <p:cNvCxnSpPr>
            <a:stCxn id="105" idx="2"/>
            <a:endCxn id="328" idx="0"/>
          </p:cNvCxnSpPr>
          <p:nvPr/>
        </p:nvCxnSpPr>
        <p:spPr>
          <a:xfrm rot="5400000">
            <a:off x="23627246"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076707" y="872049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 генералитета</a:t>
            </a:r>
          </a:p>
        </p:txBody>
      </p:sp>
      <p:cxnSp>
        <p:nvCxnSpPr>
          <p:cNvPr id="333" name="Соединительная линия уступом 332"/>
          <p:cNvCxnSpPr>
            <a:stCxn id="105" idx="2"/>
            <a:endCxn id="332" idx="0"/>
          </p:cNvCxnSpPr>
          <p:nvPr/>
        </p:nvCxnSpPr>
        <p:spPr>
          <a:xfrm rot="16200000" flipH="1">
            <a:off x="24164913"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2505952" y="13357598"/>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Восстановление монастырей</a:t>
            </a:r>
          </a:p>
        </p:txBody>
      </p:sp>
      <p:cxnSp>
        <p:nvCxnSpPr>
          <p:cNvPr id="344" name="Соединительная линия уступом 124"/>
          <p:cNvCxnSpPr>
            <a:stCxn id="281" idx="2"/>
            <a:endCxn id="292" idx="0"/>
          </p:cNvCxnSpPr>
          <p:nvPr/>
        </p:nvCxnSpPr>
        <p:spPr>
          <a:xfrm rot="16200000" flipH="1">
            <a:off x="26571474" y="12662766"/>
            <a:ext cx="235985" cy="11410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16200000" flipH="1">
            <a:off x="22329043" y="12717525"/>
            <a:ext cx="242297" cy="10378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6315409" y="11045327"/>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с Италией</a:t>
            </a:r>
          </a:p>
        </p:txBody>
      </p:sp>
      <p:cxnSp>
        <p:nvCxnSpPr>
          <p:cNvPr id="354" name="Соединительная линия уступом 353"/>
          <p:cNvCxnSpPr>
            <a:stCxn id="179" idx="2"/>
            <a:endCxn id="350" idx="0"/>
          </p:cNvCxnSpPr>
          <p:nvPr/>
        </p:nvCxnSpPr>
        <p:spPr>
          <a:xfrm rot="5400000">
            <a:off x="27211969" y="10361247"/>
            <a:ext cx="250683" cy="1117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Отмена республиканской конституции</a:t>
            </a:r>
            <a:endParaRPr lang="ru-RU" sz="200" dirty="0"/>
          </a:p>
        </p:txBody>
      </p:sp>
      <p:sp>
        <p:nvSpPr>
          <p:cNvPr id="223" name="Прямоугольник 222"/>
          <p:cNvSpPr/>
          <p:nvPr/>
        </p:nvSpPr>
        <p:spPr>
          <a:xfrm>
            <a:off x="12178075" y="954262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веру в церковь (католицизм)</a:t>
            </a:r>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Тоталитарное государство профсоюзов</a:t>
            </a:r>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Вертикальный профсоюз</a:t>
            </a:r>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Объединение рабочих и работодателей по отраслям</a:t>
            </a:r>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Передача прав собственности и средств производства в профсоюзы</a:t>
            </a:r>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Социальная революция</a:t>
            </a:r>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Обязательная начальная военная подготовка</a:t>
            </a:r>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реконструкция</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Привить дисциплину и единство через религию</a:t>
            </a:r>
          </a:p>
        </p:txBody>
      </p:sp>
      <p:sp>
        <p:nvSpPr>
          <p:cNvPr id="253" name="Прямоугольник 252"/>
          <p:cNvSpPr/>
          <p:nvPr/>
        </p:nvSpPr>
        <p:spPr>
          <a:xfrm>
            <a:off x="11083094" y="95433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талантов</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Воплотить в жизнь национал-</a:t>
            </a:r>
            <a:r>
              <a:rPr lang="ru-RU" sz="700" dirty="0" err="1"/>
              <a:t>юнионизм</a:t>
            </a:r>
            <a:r>
              <a:rPr lang="ru-RU" sz="700" dirty="0"/>
              <a:t> </a:t>
            </a:r>
            <a:r>
              <a:rPr lang="ru-RU" sz="700" dirty="0" err="1"/>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34236" y="8035623"/>
            <a:ext cx="255420"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586385" y="8583475"/>
            <a:ext cx="256142" cy="16636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15875" y="9907988"/>
            <a:ext cx="206846"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Диктатура </a:t>
            </a:r>
            <a:r>
              <a:rPr lang="ru-RU" sz="700" dirty="0" err="1"/>
              <a:t>Примо</a:t>
            </a:r>
            <a:r>
              <a:rPr lang="ru-RU" sz="700" dirty="0"/>
              <a:t> де Риверы</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Представительство </a:t>
            </a:r>
            <a:r>
              <a:rPr lang="ru-RU" sz="700" dirty="0" err="1"/>
              <a:t>Эдильи</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Диалектика кулаков и ружей</a:t>
            </a:r>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Помочь </a:t>
            </a:r>
            <a:r>
              <a:rPr lang="ru-RU" sz="700" dirty="0" err="1"/>
              <a:t>Прету</a:t>
            </a:r>
            <a:r>
              <a:rPr lang="ru-RU" sz="700" dirty="0"/>
              <a:t> возглавить Португалию</a:t>
            </a:r>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Пригласить португальских национал-синдикалистов</a:t>
            </a:r>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Объединение под авторитетом государства</a:t>
            </a:r>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Концепция «Воинственной и жертвенной жизни»</a:t>
            </a:r>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Стимулирование роста промышленности</a:t>
            </a:r>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фаланги</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Филиппины</a:t>
            </a:r>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Взять руководство над Филиппинской фалангой</a:t>
            </a:r>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фашистский Интернационал </a:t>
            </a:r>
            <a:r>
              <a:rPr lang="ru-RU" sz="500" dirty="0"/>
              <a:t>(если </a:t>
            </a:r>
            <a:r>
              <a:rPr lang="ru-RU" sz="500" dirty="0" err="1"/>
              <a:t>Итал</a:t>
            </a:r>
            <a:r>
              <a:rPr lang="ru-RU" sz="500" dirty="0"/>
              <a:t> во главе, не даёт учить </a:t>
            </a:r>
            <a:r>
              <a:rPr lang="ru-RU" sz="500" dirty="0" err="1"/>
              <a:t>дип</a:t>
            </a:r>
            <a:r>
              <a:rPr lang="ru-RU" sz="500" dirty="0"/>
              <a:t> службу фаланги)</a:t>
            </a:r>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Превосходство старых рубашек</a:t>
            </a:r>
          </a:p>
        </p:txBody>
      </p:sp>
      <p:sp>
        <p:nvSpPr>
          <p:cNvPr id="405" name="Прямоугольник 404"/>
          <p:cNvSpPr/>
          <p:nvPr/>
        </p:nvSpPr>
        <p:spPr>
          <a:xfrm>
            <a:off x="12178074" y="7973646"/>
            <a:ext cx="926325" cy="540000"/>
          </a:xfrm>
          <a:prstGeom prst="rect">
            <a:avLst/>
          </a:prstGeom>
          <a:no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Построить культ личности</a:t>
            </a:r>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Пролетарская пропаганда</a:t>
            </a:r>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Пятая колонна</a:t>
            </a:r>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с национальной фалангой Чили</a:t>
            </a:r>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Передать власть «Национальной фаланге»</a:t>
            </a:r>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«Поколение </a:t>
            </a:r>
            <a:r>
              <a:rPr lang="ru-RU" sz="700" dirty="0" err="1"/>
              <a:t>Чако</a:t>
            </a:r>
            <a:r>
              <a:rPr lang="ru-RU" sz="700" dirty="0"/>
              <a:t>» в Боливии</a:t>
            </a:r>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Достигнуть консенсуса с Боливийской социалистической фалангой</a:t>
            </a:r>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Перетянуть Кубу на свою сторону</a:t>
            </a:r>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Поставить фалангу во главе Кубы</a:t>
            </a:r>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Оказать поддержку аргентинским филиалам фаланги</a:t>
            </a:r>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с Аргентиной</a:t>
            </a:r>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Объединить Испаноязычные страны</a:t>
            </a:r>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282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Все должны служить</a:t>
            </a:r>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Подготовить оборону Пиренеев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Слава и богатство на морях (ваниль)</a:t>
            </a:r>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Улучшить внутренние морские базы (ваниль)</a:t>
            </a:r>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Великая морская держава (ваниль)</a:t>
            </a:r>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Отмена статуса автономии 1932 года</a:t>
            </a:r>
            <a:endParaRPr lang="ru-RU" sz="300" dirty="0"/>
          </a:p>
        </p:txBody>
      </p:sp>
      <p:sp>
        <p:nvSpPr>
          <p:cNvPr id="343" name="Прямоугольник 342"/>
          <p:cNvSpPr/>
          <p:nvPr/>
        </p:nvSpPr>
        <p:spPr>
          <a:xfrm>
            <a:off x="14409007" y="954598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Закон о труде</a:t>
            </a:r>
            <a:endParaRPr lang="ru-RU" sz="200" dirty="0"/>
          </a:p>
        </p:txBody>
      </p:sp>
      <p:sp>
        <p:nvSpPr>
          <p:cNvPr id="345" name="Прямоугольник 344"/>
          <p:cNvSpPr/>
          <p:nvPr/>
        </p:nvSpPr>
        <p:spPr>
          <a:xfrm>
            <a:off x="16593383" y="954598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Закон о печати</a:t>
            </a:r>
            <a:endParaRPr lang="ru-RU" sz="300" dirty="0"/>
          </a:p>
        </p:txBody>
      </p:sp>
      <p:sp>
        <p:nvSpPr>
          <p:cNvPr id="348" name="Прямоугольник 347"/>
          <p:cNvSpPr/>
          <p:nvPr/>
        </p:nvSpPr>
        <p:spPr>
          <a:xfrm>
            <a:off x="15501195" y="9552806"/>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Закон о среднем образовании</a:t>
            </a:r>
            <a:endParaRPr lang="ru-RU" sz="300" dirty="0"/>
          </a:p>
        </p:txBody>
      </p:sp>
      <p:sp>
        <p:nvSpPr>
          <p:cNvPr id="357" name="Прямоугольник 356"/>
          <p:cNvSpPr/>
          <p:nvPr/>
        </p:nvSpPr>
        <p:spPr>
          <a:xfrm>
            <a:off x="15501194" y="8744948"/>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a:t>
            </a:r>
            <a:endParaRPr lang="ru-RU" sz="100" dirty="0"/>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Формирование подконтрольных кортесов</a:t>
            </a:r>
            <a:endParaRPr lang="ru-RU" sz="100" dirty="0"/>
          </a:p>
        </p:txBody>
      </p:sp>
      <p:sp>
        <p:nvSpPr>
          <p:cNvPr id="362" name="Прямоугольник 361"/>
          <p:cNvSpPr/>
          <p:nvPr/>
        </p:nvSpPr>
        <p:spPr>
          <a:xfrm>
            <a:off x="14398814" y="720688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a:t>
            </a:r>
            <a:endParaRPr lang="ru-RU" sz="700" dirty="0"/>
          </a:p>
        </p:txBody>
      </p:sp>
      <p:sp>
        <p:nvSpPr>
          <p:cNvPr id="363" name="Прямоугольник 362"/>
          <p:cNvSpPr/>
          <p:nvPr/>
        </p:nvSpPr>
        <p:spPr>
          <a:xfrm>
            <a:off x="16593383" y="721322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Генералиссимус Франсиско Франко</a:t>
            </a:r>
          </a:p>
        </p:txBody>
      </p:sp>
      <p:cxnSp>
        <p:nvCxnSpPr>
          <p:cNvPr id="364" name="Прямая соединительная линия 363"/>
          <p:cNvCxnSpPr>
            <a:stCxn id="362" idx="3"/>
            <a:endCxn id="363" idx="1"/>
          </p:cNvCxnSpPr>
          <p:nvPr/>
        </p:nvCxnSpPr>
        <p:spPr>
          <a:xfrm>
            <a:off x="15325139" y="7476880"/>
            <a:ext cx="1268244" cy="634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5297180" y="6539698"/>
            <a:ext cx="231979" cy="11023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91290" y="6547971"/>
            <a:ext cx="238326"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67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79935" y="8869369"/>
            <a:ext cx="261032"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287748" y="8869371"/>
            <a:ext cx="261032"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68518"/>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Новые инструкции</a:t>
            </a:r>
            <a:endParaRPr lang="ru-RU" sz="500" dirty="0"/>
          </a:p>
        </p:txBody>
      </p:sp>
      <p:sp>
        <p:nvSpPr>
          <p:cNvPr id="385" name="Прямоугольник 384"/>
          <p:cNvSpPr/>
          <p:nvPr/>
        </p:nvSpPr>
        <p:spPr>
          <a:xfrm>
            <a:off x="14409007" y="7971162"/>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Основать Испанскую директорию</a:t>
            </a:r>
            <a:endParaRPr lang="ru-RU" sz="100" dirty="0"/>
          </a:p>
        </p:txBody>
      </p:sp>
      <p:cxnSp>
        <p:nvCxnSpPr>
          <p:cNvPr id="393" name="Соединительная линия уступом 392"/>
          <p:cNvCxnSpPr>
            <a:stCxn id="362" idx="2"/>
            <a:endCxn id="405" idx="0"/>
          </p:cNvCxnSpPr>
          <p:nvPr/>
        </p:nvCxnSpPr>
        <p:spPr>
          <a:xfrm rot="5400000">
            <a:off x="13638224" y="6749893"/>
            <a:ext cx="226766" cy="222074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754932" y="7853924"/>
            <a:ext cx="224282" cy="101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Панамским перешейком </a:t>
            </a:r>
            <a:r>
              <a:rPr lang="ru-RU" sz="500" dirty="0"/>
              <a:t>(клейм на страны перешейка)</a:t>
            </a:r>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2405094" y="87271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Золотые берега</a:t>
            </a:r>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серебряный флот</a:t>
            </a:r>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a:t>
            </a:r>
          </a:p>
          <a:p>
            <a:pPr algn="ctr"/>
            <a:r>
              <a:rPr lang="ru-RU" sz="700" dirty="0"/>
              <a:t>морской инфраструктуры  Карибского моря</a:t>
            </a:r>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Сохранить личную диктатуру</a:t>
            </a:r>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испанский трон</a:t>
            </a:r>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Армия как основа Испании</a:t>
            </a:r>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Модернизация  верфей</a:t>
            </a:r>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Улучшение логистики флота (дальность флота)</a:t>
            </a:r>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национализм в свою пользу</a:t>
            </a:r>
          </a:p>
        </p:txBody>
      </p:sp>
      <p:sp>
        <p:nvSpPr>
          <p:cNvPr id="530" name="Прямоугольник 529"/>
          <p:cNvSpPr/>
          <p:nvPr/>
        </p:nvSpPr>
        <p:spPr>
          <a:xfrm>
            <a:off x="5098836" y="723167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Бывшие земли Арагона</a:t>
            </a:r>
            <a:endParaRPr lang="ru-RU" sz="700" dirty="0"/>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Возвращение Бакских и Каталонских земель</a:t>
            </a:r>
            <a:endParaRPr lang="ru-RU" sz="700" dirty="0"/>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a:t>
            </a:r>
            <a:r>
              <a:rPr lang="en-US" sz="700" dirty="0" err="1"/>
              <a:t>Naviera</a:t>
            </a:r>
            <a:r>
              <a:rPr lang="en-US" sz="700" dirty="0"/>
              <a:t> </a:t>
            </a:r>
            <a:r>
              <a:rPr lang="en-US" sz="700" dirty="0" err="1"/>
              <a:t>Armas</a:t>
            </a:r>
            <a:r>
              <a:rPr lang="ru-RU" sz="700" dirty="0"/>
              <a:t> (1941)</a:t>
            </a:r>
            <a:endParaRPr lang="ru-RU" sz="100" dirty="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a:t>Trasmediterránea</a:t>
            </a:r>
            <a:endParaRPr lang="ru-RU" sz="100" dirty="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флота</a:t>
            </a:r>
            <a:r>
              <a:rPr lang="ru-RU" sz="500" dirty="0"/>
              <a:t> (</a:t>
            </a:r>
            <a:r>
              <a:rPr lang="ru-RU" sz="500" dirty="0" err="1"/>
              <a:t>ист</a:t>
            </a:r>
            <a:r>
              <a:rPr lang="ru-RU" sz="500" dirty="0"/>
              <a:t> 11 мая 1937 года)</a:t>
            </a:r>
            <a:endParaRPr lang="ru-RU" sz="100" dirty="0"/>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училище </a:t>
            </a:r>
            <a:r>
              <a:rPr lang="ru-RU" sz="600" dirty="0"/>
              <a:t>(</a:t>
            </a:r>
            <a:r>
              <a:rPr lang="ru-RU" sz="600" dirty="0" err="1"/>
              <a:t>ист</a:t>
            </a:r>
            <a:r>
              <a:rPr lang="ru-RU" sz="600" dirty="0"/>
              <a:t> октябрь 1937 года)</a:t>
            </a:r>
            <a:endParaRPr lang="ru-RU" sz="2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Избавиться от пятой колонны националистов во флоте </a:t>
            </a:r>
            <a:r>
              <a:rPr lang="ru-RU" sz="500" dirty="0"/>
              <a:t>(не исторический)</a:t>
            </a:r>
            <a:endParaRPr lang="ru-RU" sz="100" dirty="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a:t>(исторический)</a:t>
            </a:r>
            <a:endParaRPr lang="ru-RU" sz="100" dirty="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Спустить со стапелей </a:t>
            </a:r>
            <a:r>
              <a:rPr lang="en-US" sz="700" dirty="0"/>
              <a:t>Canarias</a:t>
            </a:r>
            <a:r>
              <a:rPr lang="ru-RU" sz="700" dirty="0"/>
              <a:t> (</a:t>
            </a:r>
            <a:r>
              <a:rPr lang="ru-RU" sz="700" dirty="0" err="1"/>
              <a:t>ист</a:t>
            </a:r>
            <a:r>
              <a:rPr lang="ru-RU" sz="700" dirty="0"/>
              <a:t> сентябрь 1936)</a:t>
            </a:r>
            <a:endParaRPr lang="ru-RU" sz="100" dirty="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 и укрепление военно-морской базы </a:t>
            </a:r>
            <a:r>
              <a:rPr lang="ru-RU" sz="700" dirty="0" err="1"/>
              <a:t>Картахен</a:t>
            </a:r>
            <a:r>
              <a:rPr lang="ru-RU" sz="700" dirty="0"/>
              <a:t> </a:t>
            </a:r>
            <a:r>
              <a:rPr lang="ru-RU" sz="500" dirty="0"/>
              <a:t>(исторический)</a:t>
            </a:r>
            <a:endParaRPr lang="ru-RU" sz="100" dirty="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a:t>Эузкади</a:t>
            </a:r>
            <a:r>
              <a:rPr lang="ru-RU" sz="700" dirty="0"/>
              <a:t> </a:t>
            </a:r>
            <a:r>
              <a:rPr lang="ru-RU" sz="500" dirty="0"/>
              <a:t>(январь 1937)</a:t>
            </a:r>
            <a:endParaRPr lang="ru-RU" sz="100" dirty="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 </a:t>
            </a:r>
            <a:r>
              <a:rPr lang="en-US" sz="700" dirty="0"/>
              <a:t>Juan </a:t>
            </a:r>
            <a:r>
              <a:rPr lang="en-US" sz="700" dirty="0" err="1"/>
              <a:t>Cervera</a:t>
            </a:r>
            <a:r>
              <a:rPr lang="en-US" sz="700" dirty="0"/>
              <a:t> </a:t>
            </a:r>
            <a:r>
              <a:rPr lang="en-US" sz="700" dirty="0" err="1"/>
              <a:t>Valderrama</a:t>
            </a:r>
            <a:r>
              <a:rPr lang="ru-RU" sz="700" dirty="0"/>
              <a:t> </a:t>
            </a:r>
            <a:r>
              <a:rPr lang="ru-RU" sz="300" dirty="0"/>
              <a:t>(начальником Генерального штаба Военно-морского флота)</a:t>
            </a:r>
            <a:endParaRPr lang="ru-RU" sz="100" dirty="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Добровольный вспомогательный флот</a:t>
            </a:r>
            <a:endParaRPr lang="ru-RU" sz="100" dirty="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школу морского дела и артиллерии</a:t>
            </a:r>
            <a:endParaRPr lang="ru-RU" sz="100" dirty="0"/>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германского и итальянских флотов</a:t>
            </a:r>
            <a:endParaRPr lang="ru-RU" sz="100" dirty="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Испанские тральщики</a:t>
            </a:r>
            <a:endParaRPr lang="ru-RU" sz="100" dirty="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Усиление ВВС в Африке</a:t>
            </a:r>
            <a:endParaRPr lang="ru-RU" sz="100" dirty="0"/>
          </a:p>
        </p:txBody>
      </p:sp>
      <p:sp>
        <p:nvSpPr>
          <p:cNvPr id="475" name="Прямоугольник 474"/>
          <p:cNvSpPr/>
          <p:nvPr/>
        </p:nvSpPr>
        <p:spPr>
          <a:xfrm>
            <a:off x="2636408"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авиация</a:t>
            </a:r>
            <a:endParaRPr lang="ru-RU" sz="100" dirty="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ВВС Республики </a:t>
            </a:r>
            <a:r>
              <a:rPr lang="ru-RU" sz="500" dirty="0"/>
              <a:t>(исторический)</a:t>
            </a:r>
            <a:endParaRPr lang="ru-RU" sz="100" dirty="0"/>
          </a:p>
        </p:txBody>
      </p:sp>
      <p:sp>
        <p:nvSpPr>
          <p:cNvPr id="481" name="Прямоугольник 480"/>
          <p:cNvSpPr/>
          <p:nvPr/>
        </p:nvSpPr>
        <p:spPr>
          <a:xfrm>
            <a:off x="2640196" y="180392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Принять иностранных лётчиков</a:t>
            </a:r>
            <a:endParaRPr lang="ru-RU" sz="100" dirty="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Иностранный авиакорпус</a:t>
            </a:r>
            <a:endParaRPr lang="ru-RU" sz="100" dirty="0"/>
          </a:p>
        </p:txBody>
      </p:sp>
      <p:sp>
        <p:nvSpPr>
          <p:cNvPr id="485" name="Прямоугольник 484"/>
          <p:cNvSpPr/>
          <p:nvPr/>
        </p:nvSpPr>
        <p:spPr>
          <a:xfrm>
            <a:off x="1499484" y="180373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Новые истребители</a:t>
            </a:r>
            <a:endParaRPr lang="ru-RU" sz="100" dirty="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и авиации (май 1937)</a:t>
            </a:r>
            <a:endParaRPr lang="ru-RU" sz="100" dirty="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Французские истребители</a:t>
            </a:r>
            <a:endParaRPr lang="ru-RU" sz="100" dirty="0"/>
          </a:p>
        </p:txBody>
      </p:sp>
      <p:sp>
        <p:nvSpPr>
          <p:cNvPr id="493" name="Прямоугольник 492"/>
          <p:cNvSpPr/>
          <p:nvPr/>
        </p:nvSpPr>
        <p:spPr>
          <a:xfrm>
            <a:off x="2640195" y="1881246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Новая тактика </a:t>
            </a:r>
            <a:r>
              <a:rPr lang="ru-RU" sz="700" dirty="0" err="1"/>
              <a:t>Мёльдирса</a:t>
            </a:r>
            <a:endParaRPr lang="ru-RU" sz="100" dirty="0"/>
          </a:p>
        </p:txBody>
      </p:sp>
      <p:sp>
        <p:nvSpPr>
          <p:cNvPr id="495" name="Прямоугольник 494"/>
          <p:cNvSpPr/>
          <p:nvPr/>
        </p:nvSpPr>
        <p:spPr>
          <a:xfrm>
            <a:off x="2641073" y="195348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Использование рации в крыльях</a:t>
            </a:r>
            <a:endParaRPr lang="ru-RU" sz="100" dirty="0"/>
          </a:p>
        </p:txBody>
      </p:sp>
      <p:sp>
        <p:nvSpPr>
          <p:cNvPr id="497" name="Прямоугольник 496"/>
          <p:cNvSpPr/>
          <p:nvPr/>
        </p:nvSpPr>
        <p:spPr>
          <a:xfrm>
            <a:off x="5902416" y="18833402"/>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Опыт использования манёвренной авиации</a:t>
            </a:r>
            <a:endParaRPr lang="ru-RU" sz="100" dirty="0"/>
          </a:p>
        </p:txBody>
      </p:sp>
      <p:sp>
        <p:nvSpPr>
          <p:cNvPr id="501" name="Прямоугольник 500"/>
          <p:cNvSpPr/>
          <p:nvPr/>
        </p:nvSpPr>
        <p:spPr>
          <a:xfrm>
            <a:off x="6960985" y="18819739"/>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Шторм и пламя</a:t>
            </a:r>
            <a:endParaRPr lang="ru-RU" sz="100" dirty="0"/>
          </a:p>
        </p:txBody>
      </p:sp>
      <p:sp>
        <p:nvSpPr>
          <p:cNvPr id="502" name="Прямоугольник 501"/>
          <p:cNvSpPr/>
          <p:nvPr/>
        </p:nvSpPr>
        <p:spPr>
          <a:xfrm>
            <a:off x="3743575" y="1881123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министерства ВВС Испании </a:t>
            </a:r>
          </a:p>
        </p:txBody>
      </p:sp>
      <p:cxnSp>
        <p:nvCxnSpPr>
          <p:cNvPr id="505" name="Соединительная линия уступом 124"/>
          <p:cNvCxnSpPr>
            <a:stCxn id="486" idx="2"/>
            <a:endCxn id="502" idx="0"/>
          </p:cNvCxnSpPr>
          <p:nvPr/>
        </p:nvCxnSpPr>
        <p:spPr>
          <a:xfrm rot="5400000">
            <a:off x="4647822" y="18145553"/>
            <a:ext cx="224600" cy="1106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5400000">
            <a:off x="4098018" y="18695357"/>
            <a:ext cx="224600" cy="715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cxnSpLocks/>
            <a:stCxn id="475" idx="2"/>
            <a:endCxn id="485" idx="0"/>
          </p:cNvCxnSpPr>
          <p:nvPr/>
        </p:nvCxnSpPr>
        <p:spPr>
          <a:xfrm rot="5400000">
            <a:off x="2422626" y="17360407"/>
            <a:ext cx="216967" cy="1136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43609" y="17376348"/>
            <a:ext cx="226250" cy="11143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2986751" y="18695861"/>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12589" y="19443238"/>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6246197" y="18710416"/>
            <a:ext cx="242368" cy="36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782313" y="18177903"/>
            <a:ext cx="228705" cy="10549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Регулярная народная армия </a:t>
            </a:r>
            <a:r>
              <a:rPr lang="ru-RU" sz="500" dirty="0"/>
              <a:t>(исторический)</a:t>
            </a:r>
            <a:endParaRPr lang="ru-RU" sz="100" dirty="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Сохранить армию добровольцев</a:t>
            </a:r>
            <a:endParaRPr lang="ru-RU" sz="100" dirty="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Министерство национальной обороны</a:t>
            </a:r>
            <a:endParaRPr lang="ru-RU" sz="100" dirty="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Упор на смешанные бригады</a:t>
            </a:r>
            <a:endParaRPr lang="ru-RU" sz="100" dirty="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в армейские ряды</a:t>
            </a:r>
            <a:endParaRPr lang="ru-RU" sz="100" dirty="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Подножные ресурсы</a:t>
            </a:r>
            <a:endParaRPr lang="ru-RU" sz="100" dirty="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манёвренной армии</a:t>
            </a:r>
            <a:endParaRPr lang="ru-RU" sz="100" dirty="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образцы советской техники </a:t>
            </a:r>
            <a:r>
              <a:rPr lang="ru-RU" sz="500" dirty="0"/>
              <a:t>(исторический)</a:t>
            </a:r>
            <a:endParaRPr lang="ru-RU" sz="100" dirty="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Запустить </a:t>
            </a:r>
            <a:r>
              <a:rPr lang="en-US" sz="700" dirty="0" err="1"/>
              <a:t>Trubia</a:t>
            </a:r>
            <a:r>
              <a:rPr lang="en-US" sz="700" dirty="0"/>
              <a:t> A4</a:t>
            </a:r>
            <a:r>
              <a:rPr lang="ru-RU" sz="700" dirty="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Запустить </a:t>
            </a:r>
            <a:r>
              <a:rPr lang="en-US" sz="700" dirty="0" err="1"/>
              <a:t>Verdeja</a:t>
            </a:r>
            <a:r>
              <a:rPr lang="ru-RU" sz="700" dirty="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Советники правых сил</a:t>
            </a:r>
            <a:endParaRPr lang="ru-RU" sz="100" dirty="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Формирование армейских корпусов</a:t>
            </a:r>
            <a:endParaRPr lang="ru-RU" sz="100" dirty="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образцы немецкой техники </a:t>
            </a:r>
            <a:r>
              <a:rPr lang="ru-RU" sz="500" dirty="0"/>
              <a:t>(исторический)</a:t>
            </a:r>
            <a:endParaRPr lang="ru-RU" sz="100" dirty="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Школы и академии для временных офицеров</a:t>
            </a:r>
            <a:endParaRPr lang="ru-RU" sz="100" dirty="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Послевоенный НД «Коррупция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Программа </a:t>
            </a:r>
            <a:r>
              <a:rPr lang="en-US" sz="700" dirty="0" err="1"/>
              <a:t>Bär</a:t>
            </a:r>
            <a:endParaRPr lang="ru-RU" sz="100" dirty="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Крушение надежд (</a:t>
            </a:r>
            <a:r>
              <a:rPr lang="ru-RU" sz="700" dirty="0" err="1"/>
              <a:t>Санхуро</a:t>
            </a:r>
            <a:r>
              <a:rPr lang="ru-RU" sz="700" dirty="0"/>
              <a:t> наебнулся)</a:t>
            </a:r>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20301100" y="323661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Итальянский экспедиционный корпус (ваниль)</a:t>
            </a:r>
          </a:p>
        </p:txBody>
      </p:sp>
      <p:sp>
        <p:nvSpPr>
          <p:cNvPr id="592" name="Прямоугольник 591"/>
          <p:cNvSpPr/>
          <p:nvPr/>
        </p:nvSpPr>
        <p:spPr>
          <a:xfrm>
            <a:off x="21428232" y="32456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Легион Кондор (ваниль)</a:t>
            </a:r>
          </a:p>
        </p:txBody>
      </p:sp>
      <p:sp>
        <p:nvSpPr>
          <p:cNvPr id="593" name="Прямоугольник 592"/>
          <p:cNvSpPr/>
          <p:nvPr/>
        </p:nvSpPr>
        <p:spPr>
          <a:xfrm>
            <a:off x="20871087" y="40115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Поставки вооружения (ваниль)</a:t>
            </a:r>
          </a:p>
        </p:txBody>
      </p:sp>
      <p:cxnSp>
        <p:nvCxnSpPr>
          <p:cNvPr id="594" name="Соединительная линия уступом 593"/>
          <p:cNvCxnSpPr>
            <a:stCxn id="719" idx="2"/>
            <a:endCxn id="591" idx="0"/>
          </p:cNvCxnSpPr>
          <p:nvPr/>
        </p:nvCxnSpPr>
        <p:spPr>
          <a:xfrm rot="16200000" flipH="1">
            <a:off x="12292598" y="-5235053"/>
            <a:ext cx="114124" cy="1682920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12851667" y="-5794122"/>
            <a:ext cx="123119" cy="179563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16200000" flipH="1">
            <a:off x="18328117" y="800466"/>
            <a:ext cx="70184" cy="480210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16200000" flipH="1">
            <a:off x="18887186" y="241397"/>
            <a:ext cx="79179" cy="59292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20931776" y="3609098"/>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21499841" y="3620017"/>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20301101" y="4792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Получить обучающий персонал (ваниль)</a:t>
            </a:r>
          </a:p>
        </p:txBody>
      </p:sp>
      <p:sp>
        <p:nvSpPr>
          <p:cNvPr id="601" name="Прямоугольник 600"/>
          <p:cNvSpPr/>
          <p:nvPr/>
        </p:nvSpPr>
        <p:spPr>
          <a:xfrm>
            <a:off x="21428232" y="47978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Улучшение доктрин (ваниль)</a:t>
            </a:r>
          </a:p>
        </p:txBody>
      </p:sp>
      <p:cxnSp>
        <p:nvCxnSpPr>
          <p:cNvPr id="602" name="Соединительная линия уступом 601"/>
          <p:cNvCxnSpPr>
            <a:stCxn id="593" idx="2"/>
            <a:endCxn id="600" idx="0"/>
          </p:cNvCxnSpPr>
          <p:nvPr/>
        </p:nvCxnSpPr>
        <p:spPr>
          <a:xfrm rot="5400000">
            <a:off x="20928779" y="4387057"/>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21489708" y="4396113"/>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Научный блок Оси</a:t>
            </a:r>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7145931" y="33550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Подержать верных </a:t>
            </a:r>
            <a:r>
              <a:rPr lang="ru-RU" sz="700" dirty="0" err="1"/>
              <a:t>карлистов</a:t>
            </a:r>
            <a:endParaRPr lang="ru-RU" sz="700" dirty="0"/>
          </a:p>
        </p:txBody>
      </p:sp>
      <p:sp>
        <p:nvSpPr>
          <p:cNvPr id="609" name="Прямоугольник 608"/>
          <p:cNvSpPr/>
          <p:nvPr/>
        </p:nvSpPr>
        <p:spPr>
          <a:xfrm>
            <a:off x="16589510" y="41159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Интегрировать </a:t>
            </a:r>
            <a:r>
              <a:rPr lang="ru-RU" sz="700" dirty="0" err="1"/>
              <a:t>рекете</a:t>
            </a:r>
            <a:r>
              <a:rPr lang="ru-RU" sz="700" dirty="0"/>
              <a:t> (ваниль)</a:t>
            </a:r>
          </a:p>
        </p:txBody>
      </p:sp>
      <p:sp>
        <p:nvSpPr>
          <p:cNvPr id="610" name="Прямоугольник 609"/>
          <p:cNvSpPr/>
          <p:nvPr/>
        </p:nvSpPr>
        <p:spPr>
          <a:xfrm>
            <a:off x="13848107" y="3350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фалангой</a:t>
            </a:r>
          </a:p>
        </p:txBody>
      </p:sp>
      <p:sp>
        <p:nvSpPr>
          <p:cNvPr id="611" name="Прямоугольник 610"/>
          <p:cNvSpPr/>
          <p:nvPr/>
        </p:nvSpPr>
        <p:spPr>
          <a:xfrm>
            <a:off x="14408582" y="41098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Роль мученика </a:t>
            </a:r>
            <a:r>
              <a:rPr lang="ru-RU" sz="700" dirty="0" err="1"/>
              <a:t>Примо</a:t>
            </a:r>
            <a:r>
              <a:rPr lang="ru-RU" sz="700" dirty="0"/>
              <a:t> де Риверы (ваниль)</a:t>
            </a:r>
          </a:p>
        </p:txBody>
      </p:sp>
      <p:sp>
        <p:nvSpPr>
          <p:cNvPr id="612" name="Прямоугольник 611"/>
          <p:cNvSpPr/>
          <p:nvPr/>
        </p:nvSpPr>
        <p:spPr>
          <a:xfrm>
            <a:off x="14953007" y="494143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Превознести жертвы войны (ваниль)</a:t>
            </a:r>
          </a:p>
        </p:txBody>
      </p:sp>
      <p:cxnSp>
        <p:nvCxnSpPr>
          <p:cNvPr id="613" name="Соединительная линия уступом 612"/>
          <p:cNvCxnSpPr>
            <a:stCxn id="611" idx="2"/>
            <a:endCxn id="612" idx="0"/>
          </p:cNvCxnSpPr>
          <p:nvPr/>
        </p:nvCxnSpPr>
        <p:spPr>
          <a:xfrm rot="16200000" flipH="1">
            <a:off x="14998171" y="4523437"/>
            <a:ext cx="291572" cy="5444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19887377" y="2315386"/>
            <a:ext cx="187426" cy="80251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44858" y="2432840"/>
            <a:ext cx="183711" cy="1650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16200000" flipH="1">
            <a:off x="16691334" y="2437250"/>
            <a:ext cx="188583" cy="16469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Указ об объединении</a:t>
            </a:r>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6091679" y="3980442"/>
            <a:ext cx="285486" cy="163650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848107" y="873501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 шпионской деятельности</a:t>
            </a:r>
            <a:endParaRPr lang="ru-RU" sz="600" dirty="0"/>
          </a:p>
        </p:txBody>
      </p:sp>
      <p:sp>
        <p:nvSpPr>
          <p:cNvPr id="635" name="Прямоугольник 634"/>
          <p:cNvSpPr/>
          <p:nvPr/>
        </p:nvSpPr>
        <p:spPr>
          <a:xfrm>
            <a:off x="35708185" y="26065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Победа СЕДО (Хосе Мария </a:t>
            </a:r>
            <a:r>
              <a:rPr lang="ru-RU" sz="700" dirty="0" err="1"/>
              <a:t>Хиль-Роблес</a:t>
            </a:r>
            <a:r>
              <a:rPr lang="ru-RU" sz="700" dirty="0"/>
              <a:t> с </a:t>
            </a:r>
            <a:r>
              <a:rPr lang="ru-RU" sz="700" dirty="0" err="1"/>
              <a:t>трейтом</a:t>
            </a:r>
            <a:r>
              <a:rPr lang="ru-RU" sz="700" dirty="0"/>
              <a:t> </a:t>
            </a:r>
            <a:r>
              <a:rPr lang="ru-RU" sz="700" dirty="0" err="1"/>
              <a:t>Хефе</a:t>
            </a:r>
            <a:r>
              <a:rPr lang="ru-RU" sz="700" dirty="0"/>
              <a:t>)</a:t>
            </a:r>
          </a:p>
        </p:txBody>
      </p:sp>
      <p:cxnSp>
        <p:nvCxnSpPr>
          <p:cNvPr id="636" name="Прямая соединительная линия 635"/>
          <p:cNvCxnSpPr>
            <a:stCxn id="582" idx="3"/>
            <a:endCxn id="635" idx="1"/>
          </p:cNvCxnSpPr>
          <p:nvPr/>
        </p:nvCxnSpPr>
        <p:spPr>
          <a:xfrm flipV="1">
            <a:off x="16425318" y="2876551"/>
            <a:ext cx="19282867" cy="198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22548856" y="3240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Португальская помощь (ваниль)</a:t>
            </a:r>
          </a:p>
        </p:txBody>
      </p:sp>
      <p:sp>
        <p:nvSpPr>
          <p:cNvPr id="641" name="Прямоугольник 640"/>
          <p:cNvSpPr/>
          <p:nvPr/>
        </p:nvSpPr>
        <p:spPr>
          <a:xfrm>
            <a:off x="22548720" y="40095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Иберийский пакт (ваниль)</a:t>
            </a:r>
          </a:p>
        </p:txBody>
      </p:sp>
      <p:cxnSp>
        <p:nvCxnSpPr>
          <p:cNvPr id="642" name="Соединительная линия уступом 641"/>
          <p:cNvCxnSpPr>
            <a:stCxn id="719" idx="2"/>
            <a:endCxn id="640" idx="0"/>
          </p:cNvCxnSpPr>
          <p:nvPr/>
        </p:nvCxnSpPr>
        <p:spPr>
          <a:xfrm rot="16200000" flipH="1">
            <a:off x="13414388" y="-6356843"/>
            <a:ext cx="118301" cy="190769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16200000" flipH="1">
            <a:off x="19449907" y="-321324"/>
            <a:ext cx="74361" cy="70498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23011883" y="3780789"/>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странам Оси (ваниль)</a:t>
            </a:r>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фашистских стран</a:t>
            </a:r>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250-я дивизия</a:t>
            </a:r>
            <a:endParaRPr lang="ru-RU" sz="200" dirty="0"/>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корпус военной медицины</a:t>
            </a:r>
            <a:endParaRPr lang="ru-RU" sz="400" dirty="0"/>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дивизию артиллерийскими батальонами</a:t>
            </a:r>
            <a:endParaRPr lang="ru-RU" sz="200" dirty="0"/>
          </a:p>
        </p:txBody>
      </p:sp>
      <p:sp>
        <p:nvSpPr>
          <p:cNvPr id="653" name="Прямоугольник 652"/>
          <p:cNvSpPr/>
          <p:nvPr/>
        </p:nvSpPr>
        <p:spPr>
          <a:xfrm>
            <a:off x="16593376" y="7977862"/>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Каудильо Франсиско Франко</a:t>
            </a:r>
          </a:p>
        </p:txBody>
      </p:sp>
      <p:sp>
        <p:nvSpPr>
          <p:cNvPr id="654" name="Прямоугольник 653"/>
          <p:cNvSpPr/>
          <p:nvPr/>
        </p:nvSpPr>
        <p:spPr>
          <a:xfrm>
            <a:off x="17685559" y="7981403"/>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Фаланга, армия и церковь</a:t>
            </a:r>
            <a:endParaRPr lang="ru-RU" sz="200" dirty="0"/>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a:t>
            </a:r>
            <a:endParaRPr lang="ru-RU" sz="100" dirty="0"/>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Автаркия</a:t>
            </a:r>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a:t>
            </a:r>
            <a:endParaRPr lang="ru-RU" sz="200" dirty="0"/>
          </a:p>
        </p:txBody>
      </p:sp>
      <p:sp>
        <p:nvSpPr>
          <p:cNvPr id="660" name="Прямоугольник 659"/>
          <p:cNvSpPr/>
          <p:nvPr/>
        </p:nvSpPr>
        <p:spPr>
          <a:xfrm>
            <a:off x="13295061" y="9545980"/>
            <a:ext cx="926325" cy="540000"/>
          </a:xfrm>
          <a:prstGeom prst="rect">
            <a:avLst/>
          </a:prstGeom>
          <a:no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Реорганизация женской секции фаланги</a:t>
            </a:r>
            <a:endParaRPr lang="ru-RU" sz="100" dirty="0"/>
          </a:p>
        </p:txBody>
      </p:sp>
      <p:cxnSp>
        <p:nvCxnSpPr>
          <p:cNvPr id="661" name="Соединительная линия уступом 660"/>
          <p:cNvCxnSpPr>
            <a:stCxn id="357" idx="2"/>
            <a:endCxn id="660" idx="0"/>
          </p:cNvCxnSpPr>
          <p:nvPr/>
        </p:nvCxnSpPr>
        <p:spPr>
          <a:xfrm rot="5400000">
            <a:off x="14730775" y="8312398"/>
            <a:ext cx="261032"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691052" y="7478807"/>
            <a:ext cx="258775"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89666" y="9907586"/>
            <a:ext cx="204110"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90044" y="9918934"/>
            <a:ext cx="200442"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37790" y="9919373"/>
            <a:ext cx="199228"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21356" y="9921169"/>
            <a:ext cx="218562"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монархию</a:t>
            </a:r>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Пожизненный диктатор (ваниль)</a:t>
            </a:r>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союзникам (ваниль)</a:t>
            </a:r>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Бронетанковый корпус (ваниль)</a:t>
            </a:r>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Экономическая помощь от фашистов (ваниль)</a:t>
            </a:r>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Способствовать работе пиренейских грузовых перевозок (ваниль)</a:t>
            </a:r>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Итальянский судостроительный опыт(ваниль)</a:t>
            </a:r>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военную промышленность (ваниль)</a:t>
            </a:r>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Испанские базы (ваниль)</a:t>
            </a:r>
          </a:p>
        </p:txBody>
      </p:sp>
      <p:cxnSp>
        <p:nvCxnSpPr>
          <p:cNvPr id="755" name="Соединительная линия уступом 754"/>
          <p:cNvCxnSpPr>
            <a:stCxn id="363" idx="2"/>
            <a:endCxn id="654" idx="0"/>
          </p:cNvCxnSpPr>
          <p:nvPr/>
        </p:nvCxnSpPr>
        <p:spPr>
          <a:xfrm rot="16200000" flipH="1">
            <a:off x="17488546" y="7321227"/>
            <a:ext cx="228176"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3227"/>
            <a:ext cx="7" cy="2246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Экономическая помощь от капиталистов (ваниль)</a:t>
            </a:r>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Повысить уровень жизни (ваниль)</a:t>
            </a:r>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Развитие внутренней промышленности (ваниль)</a:t>
            </a:r>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Испанское чудо (ваниль)</a:t>
            </a:r>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Искоренить маки (ваниль)</a:t>
            </a:r>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a:t>Танжерский</a:t>
            </a:r>
            <a:r>
              <a:rPr lang="ru-RU" sz="700" dirty="0"/>
              <a:t> анклав (ваниль)</a:t>
            </a:r>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Защита от стратегических бомбардировок (ваниль)</a:t>
            </a:r>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Защита от вторжения с моря (ваниль)</a:t>
            </a:r>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Потребовать французскую Северную Африку (ваниль)</a:t>
            </a:r>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Отвоевать </a:t>
            </a:r>
            <a:r>
              <a:rPr lang="ru-RU" sz="700" dirty="0" err="1"/>
              <a:t>Гибраалтар</a:t>
            </a:r>
            <a:r>
              <a:rPr lang="ru-RU" sz="700" dirty="0"/>
              <a:t> (ваниль)</a:t>
            </a:r>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Заявить претензию на западную Африку (ваниль)</a:t>
            </a:r>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Синтез </a:t>
            </a:r>
            <a:r>
              <a:rPr lang="ru-RU" sz="600" dirty="0" err="1"/>
              <a:t>фалангизма</a:t>
            </a:r>
            <a:r>
              <a:rPr lang="ru-RU" sz="600" dirty="0"/>
              <a:t> и капитализма (наше)</a:t>
            </a:r>
          </a:p>
        </p:txBody>
      </p:sp>
      <p:cxnSp>
        <p:nvCxnSpPr>
          <p:cNvPr id="815" name="Соединительная линия уступом 814"/>
          <p:cNvCxnSpPr>
            <a:stCxn id="363" idx="2"/>
            <a:endCxn id="814" idx="0"/>
          </p:cNvCxnSpPr>
          <p:nvPr/>
        </p:nvCxnSpPr>
        <p:spPr>
          <a:xfrm rot="16200000" flipH="1">
            <a:off x="16834691" y="7975081"/>
            <a:ext cx="989793" cy="546083"/>
          </a:xfrm>
          <a:prstGeom prst="bentConnector3">
            <a:avLst>
              <a:gd name="adj1" fmla="val 11356"/>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3161186" y="29716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8422776" y="-4511961"/>
            <a:ext cx="90061" cy="154070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8981844" y="-3943897"/>
            <a:ext cx="99056" cy="1427995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9544565" y="-3385994"/>
            <a:ext cx="94238" cy="131593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4590250"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Защита христианской цивилизации</a:t>
            </a:r>
          </a:p>
        </p:txBody>
      </p:sp>
      <p:sp>
        <p:nvSpPr>
          <p:cNvPr id="627" name="Прямоугольник 626"/>
          <p:cNvSpPr/>
          <p:nvPr/>
        </p:nvSpPr>
        <p:spPr>
          <a:xfrm>
            <a:off x="35708183"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военного положения</a:t>
            </a:r>
          </a:p>
        </p:txBody>
      </p:sp>
      <p:sp>
        <p:nvSpPr>
          <p:cNvPr id="628" name="Прямоугольник 627"/>
          <p:cNvSpPr/>
          <p:nvPr/>
        </p:nvSpPr>
        <p:spPr>
          <a:xfrm>
            <a:off x="36826115"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Молодёжь народного действия </a:t>
            </a:r>
            <a:r>
              <a:rPr lang="ru-RU" sz="200" dirty="0"/>
              <a:t>(</a:t>
            </a:r>
            <a:r>
              <a:rPr lang="en-US" sz="200" dirty="0"/>
              <a:t>José </a:t>
            </a:r>
            <a:r>
              <a:rPr lang="en-US" sz="200" dirty="0" err="1"/>
              <a:t>María</a:t>
            </a:r>
            <a:r>
              <a:rPr lang="en-US" sz="200" dirty="0"/>
              <a:t> Pérez de </a:t>
            </a:r>
            <a:r>
              <a:rPr lang="en-US" sz="200" dirty="0" err="1"/>
              <a:t>Laborda</a:t>
            </a:r>
            <a:r>
              <a:rPr lang="ru-RU" sz="200" dirty="0"/>
              <a:t>как советник) (были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p>
        </p:txBody>
      </p:sp>
      <p:sp>
        <p:nvSpPr>
          <p:cNvPr id="629" name="Прямоугольник 628"/>
          <p:cNvSpPr/>
          <p:nvPr/>
        </p:nvSpPr>
        <p:spPr>
          <a:xfrm>
            <a:off x="34590249"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2384253"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Обострение культа 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p>
        </p:txBody>
      </p:sp>
      <p:sp>
        <p:nvSpPr>
          <p:cNvPr id="633" name="Прямоугольник 632"/>
          <p:cNvSpPr/>
          <p:nvPr/>
        </p:nvSpPr>
        <p:spPr>
          <a:xfrm>
            <a:off x="35152174"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Объявить войну коммунизму</a:t>
            </a:r>
          </a:p>
        </p:txBody>
      </p:sp>
      <p:sp>
        <p:nvSpPr>
          <p:cNvPr id="634" name="Прямоугольник 633"/>
          <p:cNvSpPr/>
          <p:nvPr/>
        </p:nvSpPr>
        <p:spPr>
          <a:xfrm>
            <a:off x="3627305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Ограничение власти олигархии (наше)</a:t>
            </a:r>
          </a:p>
        </p:txBody>
      </p:sp>
      <p:sp>
        <p:nvSpPr>
          <p:cNvPr id="637" name="Прямоугольник 636"/>
          <p:cNvSpPr/>
          <p:nvPr/>
        </p:nvSpPr>
        <p:spPr>
          <a:xfrm>
            <a:off x="37398231"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войнам</a:t>
            </a:r>
          </a:p>
        </p:txBody>
      </p:sp>
      <p:sp>
        <p:nvSpPr>
          <p:cNvPr id="638" name="Прямоугольник 637"/>
          <p:cNvSpPr/>
          <p:nvPr/>
        </p:nvSpPr>
        <p:spPr>
          <a:xfrm>
            <a:off x="33999661"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католическое учения в колониях</a:t>
            </a:r>
          </a:p>
        </p:txBody>
      </p:sp>
      <p:sp>
        <p:nvSpPr>
          <p:cNvPr id="639" name="Прямоугольник 638"/>
          <p:cNvSpPr/>
          <p:nvPr/>
        </p:nvSpPr>
        <p:spPr>
          <a:xfrm>
            <a:off x="35709078"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Радикальная Республиканская партия </a:t>
            </a:r>
            <a:r>
              <a:rPr lang="ru-RU" sz="200" dirty="0"/>
              <a:t>(не выучен фокус на гонение масонов, католические университеты не восстановлены) (Алехандро </a:t>
            </a:r>
            <a:r>
              <a:rPr lang="ru-RU" sz="200" dirty="0" err="1"/>
              <a:t>Лерру</a:t>
            </a:r>
            <a:r>
              <a:rPr lang="ru-RU" sz="200" dirty="0"/>
              <a:t> который в юности называли «императором </a:t>
            </a:r>
            <a:r>
              <a:rPr lang="ru-RU" sz="200" dirty="0" err="1"/>
              <a:t>Паралело</a:t>
            </a:r>
            <a:r>
              <a:rPr lang="ru-RU" sz="200" dirty="0"/>
              <a:t>» (квартала борделей в Барселоне))</a:t>
            </a:r>
          </a:p>
        </p:txBody>
      </p:sp>
      <p:sp>
        <p:nvSpPr>
          <p:cNvPr id="645" name="Прямоугольник 644"/>
          <p:cNvSpPr/>
          <p:nvPr/>
        </p:nvSpPr>
        <p:spPr>
          <a:xfrm>
            <a:off x="36273052"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Объявить войну масонству</a:t>
            </a:r>
          </a:p>
        </p:txBody>
      </p:sp>
      <p:sp>
        <p:nvSpPr>
          <p:cNvPr id="646" name="Прямоугольник 645"/>
          <p:cNvSpPr/>
          <p:nvPr/>
        </p:nvSpPr>
        <p:spPr>
          <a:xfrm>
            <a:off x="35708182"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Органическая демократия</a:t>
            </a:r>
          </a:p>
        </p:txBody>
      </p:sp>
      <p:sp>
        <p:nvSpPr>
          <p:cNvPr id="647" name="Прямоугольник 646"/>
          <p:cNvSpPr/>
          <p:nvPr/>
        </p:nvSpPr>
        <p:spPr>
          <a:xfrm>
            <a:off x="36826115"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земли помещикам (наше)</a:t>
            </a:r>
          </a:p>
        </p:txBody>
      </p:sp>
      <p:cxnSp>
        <p:nvCxnSpPr>
          <p:cNvPr id="659" name="Соединительная линия уступом 658"/>
          <p:cNvCxnSpPr>
            <a:stCxn id="635" idx="2"/>
            <a:endCxn id="618" idx="0"/>
          </p:cNvCxnSpPr>
          <p:nvPr/>
        </p:nvCxnSpPr>
        <p:spPr>
          <a:xfrm rot="5400000">
            <a:off x="35488471" y="2711494"/>
            <a:ext cx="247820"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6606403" y="2711496"/>
            <a:ext cx="247820"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5798646"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242256"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6920628"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6359084"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171345"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171346" y="3146551"/>
            <a:ext cx="2" cy="242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053412"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289278"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8359208"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5821756"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39593419"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Позиция </a:t>
            </a:r>
            <a:r>
              <a:rPr lang="ru-RU" sz="700" dirty="0" err="1"/>
              <a:t>Мануэля</a:t>
            </a:r>
            <a:r>
              <a:rPr lang="ru-RU" sz="700" dirty="0"/>
              <a:t> </a:t>
            </a:r>
            <a:r>
              <a:rPr lang="ru-RU" sz="700" dirty="0" err="1"/>
              <a:t>Вернандеса</a:t>
            </a:r>
            <a:r>
              <a:rPr lang="ru-RU" sz="700" dirty="0"/>
              <a:t> </a:t>
            </a:r>
            <a:r>
              <a:rPr lang="ru-RU" sz="500" dirty="0"/>
              <a:t>(не выучен фокус на гонение коммунистов</a:t>
            </a:r>
            <a:r>
              <a:rPr lang="ru-RU" sz="700" dirty="0"/>
              <a:t>)  </a:t>
            </a:r>
            <a:r>
              <a:rPr lang="ru-RU" sz="100" dirty="0"/>
              <a:t>(«Я не имею ничего против испанских епископов, кроме двух вещей: они не верят в Бога и не окончили среднюю школу».)</a:t>
            </a:r>
          </a:p>
        </p:txBody>
      </p:sp>
      <p:cxnSp>
        <p:nvCxnSpPr>
          <p:cNvPr id="680" name="Прямая соединительная линия 679"/>
          <p:cNvCxnSpPr>
            <a:stCxn id="632" idx="3"/>
            <a:endCxn id="639" idx="1"/>
          </p:cNvCxnSpPr>
          <p:nvPr/>
        </p:nvCxnSpPr>
        <p:spPr>
          <a:xfrm>
            <a:off x="33310578"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2384252"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средства нацистской пропаганды</a:t>
            </a:r>
          </a:p>
        </p:txBody>
      </p:sp>
      <p:sp>
        <p:nvSpPr>
          <p:cNvPr id="684" name="Прямоугольник 683"/>
          <p:cNvSpPr/>
          <p:nvPr/>
        </p:nvSpPr>
        <p:spPr>
          <a:xfrm>
            <a:off x="3238425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Оси</a:t>
            </a:r>
          </a:p>
        </p:txBody>
      </p:sp>
      <p:sp>
        <p:nvSpPr>
          <p:cNvPr id="687" name="Прямоугольник 686"/>
          <p:cNvSpPr/>
          <p:nvPr/>
        </p:nvSpPr>
        <p:spPr>
          <a:xfrm>
            <a:off x="35157568"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Социальное 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a:t>Анно</a:t>
            </a:r>
            <a:r>
              <a:rPr lang="ru-RU" sz="100" dirty="0"/>
              <a:t>)</a:t>
            </a:r>
          </a:p>
        </p:txBody>
      </p:sp>
      <p:cxnSp>
        <p:nvCxnSpPr>
          <p:cNvPr id="691" name="Соединительная линия уступом 690"/>
          <p:cNvCxnSpPr>
            <a:stCxn id="629" idx="2"/>
            <a:endCxn id="638" idx="0"/>
          </p:cNvCxnSpPr>
          <p:nvPr/>
        </p:nvCxnSpPr>
        <p:spPr>
          <a:xfrm rot="5400000">
            <a:off x="34637173"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218143"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1920300"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4396263"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7998067"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5709359"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Марш в Мадриде</a:t>
            </a:r>
          </a:p>
        </p:txBody>
      </p:sp>
      <p:cxnSp>
        <p:nvCxnSpPr>
          <p:cNvPr id="711" name="Прямая со стрелкой 710"/>
          <p:cNvCxnSpPr>
            <a:stCxn id="627" idx="2"/>
            <a:endCxn id="708" idx="0"/>
          </p:cNvCxnSpPr>
          <p:nvPr/>
        </p:nvCxnSpPr>
        <p:spPr>
          <a:xfrm>
            <a:off x="36171346"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6635403"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3999661"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Свернуть секуляризацию (наше)</a:t>
            </a:r>
          </a:p>
        </p:txBody>
      </p:sp>
      <p:cxnSp>
        <p:nvCxnSpPr>
          <p:cNvPr id="718" name="Соединительная линия уступом 717"/>
          <p:cNvCxnSpPr>
            <a:stCxn id="618" idx="2"/>
            <a:endCxn id="717" idx="0"/>
          </p:cNvCxnSpPr>
          <p:nvPr/>
        </p:nvCxnSpPr>
        <p:spPr>
          <a:xfrm rot="5400000">
            <a:off x="34663141"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7490283"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7398230"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прогрессивного налога (наше)</a:t>
            </a:r>
          </a:p>
        </p:txBody>
      </p:sp>
      <p:cxnSp>
        <p:nvCxnSpPr>
          <p:cNvPr id="724" name="Соединительная линия уступом 723"/>
          <p:cNvCxnSpPr>
            <a:stCxn id="647" idx="2"/>
            <a:endCxn id="723" idx="0"/>
          </p:cNvCxnSpPr>
          <p:nvPr/>
        </p:nvCxnSpPr>
        <p:spPr>
          <a:xfrm rot="16200000" flipH="1">
            <a:off x="37459597"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6895064"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1355241"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Строительство авиазавода в Гвадалахаре</a:t>
            </a:r>
            <a:endParaRPr lang="ru-RU" sz="200" dirty="0"/>
          </a:p>
        </p:txBody>
      </p:sp>
      <p:sp>
        <p:nvSpPr>
          <p:cNvPr id="731" name="Прямоугольник 730"/>
          <p:cNvSpPr/>
          <p:nvPr/>
        </p:nvSpPr>
        <p:spPr>
          <a:xfrm>
            <a:off x="30252506"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 оружейного завода в Толедо</a:t>
            </a:r>
          </a:p>
        </p:txBody>
      </p:sp>
      <p:sp>
        <p:nvSpPr>
          <p:cNvPr id="734" name="Прямоугольник 733"/>
          <p:cNvSpPr/>
          <p:nvPr/>
        </p:nvSpPr>
        <p:spPr>
          <a:xfrm>
            <a:off x="33495845"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0810455"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Оснащение современными касками </a:t>
            </a:r>
            <a:r>
              <a:rPr lang="ru-RU" sz="300" dirty="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p>
        </p:txBody>
      </p:sp>
      <p:cxnSp>
        <p:nvCxnSpPr>
          <p:cNvPr id="740" name="Соединительная линия уступом 739"/>
          <p:cNvCxnSpPr>
            <a:stCxn id="632" idx="2"/>
            <a:endCxn id="738" idx="0"/>
          </p:cNvCxnSpPr>
          <p:nvPr/>
        </p:nvCxnSpPr>
        <p:spPr>
          <a:xfrm rot="5400000">
            <a:off x="31928674"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0885816"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1437183"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2847415"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2847415"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3494316"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Собственный альянс</a:t>
            </a:r>
          </a:p>
        </p:txBody>
      </p:sp>
      <p:cxnSp>
        <p:nvCxnSpPr>
          <p:cNvPr id="757" name="Соединительная линия уступом 756"/>
          <p:cNvCxnSpPr>
            <a:stCxn id="683" idx="2"/>
            <a:endCxn id="756" idx="0"/>
          </p:cNvCxnSpPr>
          <p:nvPr/>
        </p:nvCxnSpPr>
        <p:spPr>
          <a:xfrm rot="16200000" flipH="1">
            <a:off x="33281646"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310577"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041652"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p>
        </p:txBody>
      </p:sp>
      <p:cxnSp>
        <p:nvCxnSpPr>
          <p:cNvPr id="769" name="Прямая со стрелкой 768"/>
          <p:cNvCxnSpPr>
            <a:stCxn id="646" idx="2"/>
            <a:endCxn id="639" idx="0"/>
          </p:cNvCxnSpPr>
          <p:nvPr/>
        </p:nvCxnSpPr>
        <p:spPr>
          <a:xfrm>
            <a:off x="36171345"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227843"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39594596"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Христианско-демократической партии</a:t>
            </a:r>
          </a:p>
        </p:txBody>
      </p:sp>
      <p:sp>
        <p:nvSpPr>
          <p:cNvPr id="773" name="Прямоугольник 772"/>
          <p:cNvSpPr/>
          <p:nvPr/>
        </p:nvSpPr>
        <p:spPr>
          <a:xfrm>
            <a:off x="40158289"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p>
        </p:txBody>
      </p:sp>
      <p:cxnSp>
        <p:nvCxnSpPr>
          <p:cNvPr id="775" name="Соединительная линия уступом 774"/>
          <p:cNvCxnSpPr>
            <a:stCxn id="772" idx="2"/>
            <a:endCxn id="763" idx="0"/>
          </p:cNvCxnSpPr>
          <p:nvPr/>
        </p:nvCxnSpPr>
        <p:spPr>
          <a:xfrm rot="5400000">
            <a:off x="39669383"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056582"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281821"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союзники</a:t>
            </a:r>
          </a:p>
        </p:txBody>
      </p:sp>
      <p:cxnSp>
        <p:nvCxnSpPr>
          <p:cNvPr id="788" name="Соединительная линия уступом 787"/>
          <p:cNvCxnSpPr>
            <a:stCxn id="772" idx="2"/>
            <a:endCxn id="786" idx="0"/>
          </p:cNvCxnSpPr>
          <p:nvPr/>
        </p:nvCxnSpPr>
        <p:spPr>
          <a:xfrm rot="16200000" flipH="1">
            <a:off x="40789609"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084614"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8470853"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Восстановление из кризиса (наше?)</a:t>
            </a:r>
          </a:p>
        </p:txBody>
      </p:sp>
      <p:cxnSp>
        <p:nvCxnSpPr>
          <p:cNvPr id="795" name="Прямая со стрелкой 794"/>
          <p:cNvCxnSpPr>
            <a:stCxn id="763" idx="2"/>
            <a:endCxn id="895" idx="0"/>
          </p:cNvCxnSpPr>
          <p:nvPr/>
        </p:nvCxnSpPr>
        <p:spPr>
          <a:xfrm>
            <a:off x="39504815"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7887624"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Порты Барселоны (наше)</a:t>
            </a:r>
          </a:p>
        </p:txBody>
      </p:sp>
      <p:sp>
        <p:nvSpPr>
          <p:cNvPr id="801" name="Прямоугольник 800"/>
          <p:cNvSpPr/>
          <p:nvPr/>
        </p:nvSpPr>
        <p:spPr>
          <a:xfrm>
            <a:off x="39039531"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Строительство новых железных дорог (наше)</a:t>
            </a:r>
          </a:p>
        </p:txBody>
      </p:sp>
      <p:sp>
        <p:nvSpPr>
          <p:cNvPr id="803" name="Прямоугольник 802"/>
          <p:cNvSpPr/>
          <p:nvPr/>
        </p:nvSpPr>
        <p:spPr>
          <a:xfrm>
            <a:off x="35709077"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Усмирить каталонский национализм</a:t>
            </a:r>
          </a:p>
        </p:txBody>
      </p:sp>
      <p:sp>
        <p:nvSpPr>
          <p:cNvPr id="804" name="Прямоугольник 803"/>
          <p:cNvSpPr/>
          <p:nvPr/>
        </p:nvSpPr>
        <p:spPr>
          <a:xfrm>
            <a:off x="36786115"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p>
        </p:txBody>
      </p:sp>
      <p:sp>
        <p:nvSpPr>
          <p:cNvPr id="805" name="Прямоугольник 804"/>
          <p:cNvSpPr/>
          <p:nvPr/>
        </p:nvSpPr>
        <p:spPr>
          <a:xfrm>
            <a:off x="36789250"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7905886"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4618391"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Разрешить азартные игры </a:t>
            </a:r>
            <a:r>
              <a:rPr lang="ru-RU" sz="100" dirty="0"/>
              <a:t>(строительство казино на </a:t>
            </a:r>
            <a:r>
              <a:rPr lang="ru-RU" sz="100" dirty="0" err="1"/>
              <a:t>Болеарских</a:t>
            </a:r>
            <a:r>
              <a:rPr lang="ru-RU" sz="100" dirty="0"/>
              <a:t> островах)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089017"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8513075"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8470854"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 реформаторского 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39376211"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101379"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39588474"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Закон об 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p>
        </p:txBody>
      </p:sp>
      <p:sp>
        <p:nvSpPr>
          <p:cNvPr id="851" name="Прямоугольник 850"/>
          <p:cNvSpPr/>
          <p:nvPr/>
        </p:nvSpPr>
        <p:spPr>
          <a:xfrm>
            <a:off x="35711381"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a:t>))</a:t>
            </a:r>
          </a:p>
        </p:txBody>
      </p:sp>
      <p:cxnSp>
        <p:nvCxnSpPr>
          <p:cNvPr id="853" name="Соединительная линия уступом 852"/>
          <p:cNvCxnSpPr>
            <a:stCxn id="639" idx="2"/>
            <a:endCxn id="804" idx="0"/>
          </p:cNvCxnSpPr>
          <p:nvPr/>
        </p:nvCxnSpPr>
        <p:spPr>
          <a:xfrm rot="16200000" flipH="1">
            <a:off x="36593858"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5507012"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172240"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172240"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4944058"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4630093"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Римскому Пакту</a:t>
            </a:r>
          </a:p>
        </p:txBody>
      </p:sp>
      <p:cxnSp>
        <p:nvCxnSpPr>
          <p:cNvPr id="869" name="Прямая соединительная линия 868"/>
          <p:cNvCxnSpPr>
            <a:stCxn id="756" idx="3"/>
            <a:endCxn id="868" idx="1"/>
          </p:cNvCxnSpPr>
          <p:nvPr/>
        </p:nvCxnSpPr>
        <p:spPr>
          <a:xfrm>
            <a:off x="34420641"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4389026"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cxnSpLocks/>
            <a:stCxn id="803" idx="2"/>
            <a:endCxn id="868" idx="0"/>
          </p:cNvCxnSpPr>
          <p:nvPr/>
        </p:nvCxnSpPr>
        <p:spPr>
          <a:xfrm rot="5400000">
            <a:off x="35511000"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3848587"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249278"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7685394"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3513457"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Автаркия</a:t>
            </a:r>
          </a:p>
        </p:txBody>
      </p:sp>
      <p:cxnSp>
        <p:nvCxnSpPr>
          <p:cNvPr id="888" name="Соединительная линия уступом 887"/>
          <p:cNvCxnSpPr>
            <a:stCxn id="632" idx="2"/>
            <a:endCxn id="887" idx="0"/>
          </p:cNvCxnSpPr>
          <p:nvPr/>
        </p:nvCxnSpPr>
        <p:spPr>
          <a:xfrm rot="16200000" flipH="1">
            <a:off x="33280879"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4943292"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046354"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Удержать республику (создание коалиционного правительства)</a:t>
            </a:r>
          </a:p>
        </p:txBody>
      </p:sp>
      <p:sp>
        <p:nvSpPr>
          <p:cNvPr id="897" name="Прямоугольник 896"/>
          <p:cNvSpPr/>
          <p:nvPr/>
        </p:nvSpPr>
        <p:spPr>
          <a:xfrm>
            <a:off x="37905886"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Продолжить индустриализацию страны</a:t>
            </a:r>
          </a:p>
        </p:txBody>
      </p:sp>
      <p:cxnSp>
        <p:nvCxnSpPr>
          <p:cNvPr id="898" name="Соединительная линия уступом 897"/>
          <p:cNvCxnSpPr>
            <a:stCxn id="763" idx="2"/>
            <a:endCxn id="897" idx="0"/>
          </p:cNvCxnSpPr>
          <p:nvPr/>
        </p:nvCxnSpPr>
        <p:spPr>
          <a:xfrm rot="5400000">
            <a:off x="38832302"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39667351"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346000"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Провести урбанизацию</a:t>
            </a:r>
          </a:p>
        </p:txBody>
      </p:sp>
      <p:cxnSp>
        <p:nvCxnSpPr>
          <p:cNvPr id="905" name="Соединительная линия уступом 904"/>
          <p:cNvCxnSpPr>
            <a:stCxn id="897" idx="2"/>
            <a:endCxn id="904" idx="0"/>
          </p:cNvCxnSpPr>
          <p:nvPr/>
        </p:nvCxnSpPr>
        <p:spPr>
          <a:xfrm rot="5400000">
            <a:off x="37976408"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107541"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8540980"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3494316"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границы Арагона</a:t>
            </a:r>
          </a:p>
        </p:txBody>
      </p:sp>
      <p:cxnSp>
        <p:nvCxnSpPr>
          <p:cNvPr id="915" name="Соединительная линия уступом 914"/>
          <p:cNvCxnSpPr>
            <a:stCxn id="684" idx="2"/>
            <a:endCxn id="914" idx="0"/>
          </p:cNvCxnSpPr>
          <p:nvPr/>
        </p:nvCxnSpPr>
        <p:spPr>
          <a:xfrm rot="16200000" flipH="1">
            <a:off x="33297655"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4421523"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3957479"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0808664"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271827"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462539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Объединить Иберийский полуостров</a:t>
            </a:r>
          </a:p>
        </p:txBody>
      </p:sp>
      <p:cxnSp>
        <p:nvCxnSpPr>
          <p:cNvPr id="932" name="Прямая со стрелкой 931"/>
          <p:cNvCxnSpPr>
            <a:stCxn id="868" idx="2"/>
            <a:endCxn id="931" idx="0"/>
          </p:cNvCxnSpPr>
          <p:nvPr/>
        </p:nvCxnSpPr>
        <p:spPr>
          <a:xfrm flipH="1">
            <a:off x="35088556"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3863193"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4418225"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2379549"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Гибралтаром (и </a:t>
            </a:r>
            <a:r>
              <a:rPr lang="ru-RU" sz="700" dirty="0" err="1"/>
              <a:t>танжером</a:t>
            </a:r>
            <a:r>
              <a:rPr lang="ru-RU" sz="700" dirty="0"/>
              <a:t>)</a:t>
            </a:r>
          </a:p>
        </p:txBody>
      </p:sp>
      <p:cxnSp>
        <p:nvCxnSpPr>
          <p:cNvPr id="942" name="Прямая со стрелкой 941"/>
          <p:cNvCxnSpPr>
            <a:stCxn id="684" idx="2"/>
            <a:endCxn id="941" idx="0"/>
          </p:cNvCxnSpPr>
          <p:nvPr/>
        </p:nvCxnSpPr>
        <p:spPr>
          <a:xfrm flipH="1">
            <a:off x="32842712"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298302"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3867137"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291017"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4416937"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3957479"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1354521"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Пригласить инструкторов из Рейха</a:t>
            </a:r>
          </a:p>
        </p:txBody>
      </p:sp>
      <p:sp>
        <p:nvSpPr>
          <p:cNvPr id="963" name="Прямоугольник 962"/>
          <p:cNvSpPr/>
          <p:nvPr/>
        </p:nvSpPr>
        <p:spPr>
          <a:xfrm>
            <a:off x="35708182"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Помощь итальянских судостроителей</a:t>
            </a:r>
          </a:p>
        </p:txBody>
      </p:sp>
      <p:cxnSp>
        <p:nvCxnSpPr>
          <p:cNvPr id="964" name="Соединительная линия уступом 963"/>
          <p:cNvCxnSpPr>
            <a:stCxn id="684" idx="2"/>
            <a:endCxn id="961" idx="0"/>
          </p:cNvCxnSpPr>
          <p:nvPr/>
        </p:nvCxnSpPr>
        <p:spPr>
          <a:xfrm rot="5400000">
            <a:off x="32233378"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5528455"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1867833"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Германские военные заводы</a:t>
            </a:r>
          </a:p>
        </p:txBody>
      </p:sp>
      <p:cxnSp>
        <p:nvCxnSpPr>
          <p:cNvPr id="971" name="Соединительная линия уступом 970"/>
          <p:cNvCxnSpPr>
            <a:stCxn id="684" idx="2"/>
            <a:endCxn id="970" idx="0"/>
          </p:cNvCxnSpPr>
          <p:nvPr/>
        </p:nvCxnSpPr>
        <p:spPr>
          <a:xfrm rot="5400000">
            <a:off x="32110569"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6786115"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верфи Средиземноморья</a:t>
            </a:r>
          </a:p>
        </p:txBody>
      </p:sp>
      <p:cxnSp>
        <p:nvCxnSpPr>
          <p:cNvPr id="976" name="Соединительная линия уступом 975"/>
          <p:cNvCxnSpPr>
            <a:stCxn id="868" idx="2"/>
            <a:endCxn id="975" idx="0"/>
          </p:cNvCxnSpPr>
          <p:nvPr/>
        </p:nvCxnSpPr>
        <p:spPr>
          <a:xfrm rot="16200000" flipH="1">
            <a:off x="36068577"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2379349"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Испанские Нидерланды</a:t>
            </a:r>
          </a:p>
        </p:txBody>
      </p:sp>
      <p:sp>
        <p:nvSpPr>
          <p:cNvPr id="981" name="Прямоугольник 980"/>
          <p:cNvSpPr/>
          <p:nvPr/>
        </p:nvSpPr>
        <p:spPr>
          <a:xfrm>
            <a:off x="34625214"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земли в Италии</a:t>
            </a:r>
          </a:p>
        </p:txBody>
      </p:sp>
      <p:cxnSp>
        <p:nvCxnSpPr>
          <p:cNvPr id="982" name="Прямая со стрелкой 981"/>
          <p:cNvCxnSpPr>
            <a:stCxn id="941" idx="2"/>
            <a:endCxn id="980" idx="0"/>
          </p:cNvCxnSpPr>
          <p:nvPr/>
        </p:nvCxnSpPr>
        <p:spPr>
          <a:xfrm flipH="1">
            <a:off x="32842512"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088377"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253502"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333389"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6871200"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1357698"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1817684"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1942965"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165113"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Воспользоваться Арагонским национализмом </a:t>
            </a:r>
            <a:r>
              <a:rPr lang="ru-RU" sz="500" dirty="0"/>
              <a:t>(референдум во французском </a:t>
            </a:r>
            <a:r>
              <a:rPr lang="ru-RU" sz="500" dirty="0" err="1"/>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084341"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0522575"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Освободить офицеров Первой </a:t>
            </a:r>
            <a:r>
              <a:rPr lang="ru-RU" sz="700" dirty="0" err="1"/>
              <a:t>Санхурады</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достигнутого! (лозунг УМЕ)</a:t>
            </a:r>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8" name="Соединительная линия уступом 807"/>
          <p:cNvCxnSpPr>
            <a:stCxn id="521" idx="2"/>
            <a:endCxn id="443" idx="0"/>
          </p:cNvCxnSpPr>
          <p:nvPr/>
        </p:nvCxnSpPr>
        <p:spPr>
          <a:xfrm rot="5400000">
            <a:off x="3017922" y="8336475"/>
            <a:ext cx="241018" cy="540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3" name="Соединительная линия уступом 812"/>
          <p:cNvCxnSpPr>
            <a:stCxn id="449" idx="2"/>
            <a:endCxn id="443" idx="0"/>
          </p:cNvCxnSpPr>
          <p:nvPr/>
        </p:nvCxnSpPr>
        <p:spPr>
          <a:xfrm rot="16200000" flipH="1">
            <a:off x="2489469" y="8348369"/>
            <a:ext cx="246958" cy="5106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9" name="Прямоугольник 748"/>
          <p:cNvSpPr/>
          <p:nvPr/>
        </p:nvSpPr>
        <p:spPr>
          <a:xfrm>
            <a:off x="6229039" y="4099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Построить военные заводы по германскому образцу</a:t>
            </a:r>
          </a:p>
        </p:txBody>
      </p:sp>
      <p:cxnSp>
        <p:nvCxnSpPr>
          <p:cNvPr id="785" name="Соединительная линия уступом 784"/>
          <p:cNvCxnSpPr>
            <a:stCxn id="19" idx="2"/>
            <a:endCxn id="749" idx="0"/>
          </p:cNvCxnSpPr>
          <p:nvPr/>
        </p:nvCxnSpPr>
        <p:spPr>
          <a:xfrm rot="16200000" flipH="1">
            <a:off x="6292200" y="3699786"/>
            <a:ext cx="215301" cy="5847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8" name="Прямоугольник 817"/>
          <p:cNvSpPr/>
          <p:nvPr/>
        </p:nvSpPr>
        <p:spPr>
          <a:xfrm>
            <a:off x="849025"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Подготовить плацдарм из островов</a:t>
            </a:r>
          </a:p>
        </p:txBody>
      </p:sp>
      <p:cxnSp>
        <p:nvCxnSpPr>
          <p:cNvPr id="822" name="Соединительная линия уступом 821"/>
          <p:cNvCxnSpPr>
            <a:stCxn id="403" idx="2"/>
            <a:endCxn id="818" idx="0"/>
          </p:cNvCxnSpPr>
          <p:nvPr/>
        </p:nvCxnSpPr>
        <p:spPr>
          <a:xfrm rot="5400000">
            <a:off x="1445835" y="6836408"/>
            <a:ext cx="253666" cy="5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4" name="Прямоугольник 823"/>
          <p:cNvSpPr/>
          <p:nvPr/>
        </p:nvSpPr>
        <p:spPr>
          <a:xfrm>
            <a:off x="850214" y="794019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влияние на </a:t>
            </a:r>
            <a:r>
              <a:rPr lang="ru-RU" sz="700" dirty="0" err="1"/>
              <a:t>Карибах</a:t>
            </a:r>
            <a:endParaRPr lang="ru-RU" sz="700" dirty="0"/>
          </a:p>
        </p:txBody>
      </p:sp>
      <p:cxnSp>
        <p:nvCxnSpPr>
          <p:cNvPr id="827" name="Прямая со стрелкой 826"/>
          <p:cNvCxnSpPr>
            <a:stCxn id="818" idx="2"/>
            <a:endCxn id="824" idx="0"/>
          </p:cNvCxnSpPr>
          <p:nvPr/>
        </p:nvCxnSpPr>
        <p:spPr>
          <a:xfrm>
            <a:off x="1312188" y="7763721"/>
            <a:ext cx="1189" cy="1764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8" name="Соединительная линия уступом 827"/>
          <p:cNvCxnSpPr>
            <a:stCxn id="529" idx="2"/>
            <a:endCxn id="530" idx="0"/>
          </p:cNvCxnSpPr>
          <p:nvPr/>
        </p:nvCxnSpPr>
        <p:spPr>
          <a:xfrm rot="5400000">
            <a:off x="5703350" y="6824784"/>
            <a:ext cx="265543" cy="5482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0" name="Соединительная линия уступом 749"/>
          <p:cNvCxnSpPr>
            <a:stCxn id="233" idx="2"/>
            <a:endCxn id="247" idx="0"/>
          </p:cNvCxnSpPr>
          <p:nvPr/>
        </p:nvCxnSpPr>
        <p:spPr>
          <a:xfrm rot="16200000" flipH="1">
            <a:off x="10882842" y="9079854"/>
            <a:ext cx="209433" cy="2209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2" name="Прямоугольник 751"/>
          <p:cNvSpPr/>
          <p:nvPr/>
        </p:nvSpPr>
        <p:spPr>
          <a:xfrm>
            <a:off x="16665836" y="180857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Набрать мавров в Африканскую армию (+</a:t>
            </a:r>
            <a:r>
              <a:rPr lang="ru-RU" sz="700" dirty="0" err="1"/>
              <a:t>дивки</a:t>
            </a:r>
            <a:r>
              <a:rPr lang="ru-RU" sz="700" dirty="0"/>
              <a:t>)</a:t>
            </a:r>
          </a:p>
        </p:txBody>
      </p:sp>
      <p:cxnSp>
        <p:nvCxnSpPr>
          <p:cNvPr id="829" name="Соединительная линия уступом 124"/>
          <p:cNvCxnSpPr>
            <a:stCxn id="564" idx="2"/>
            <a:endCxn id="752" idx="0"/>
          </p:cNvCxnSpPr>
          <p:nvPr/>
        </p:nvCxnSpPr>
        <p:spPr>
          <a:xfrm rot="16200000" flipH="1">
            <a:off x="16167004" y="17123779"/>
            <a:ext cx="239565" cy="16844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1" name="Прямоугольник 830"/>
          <p:cNvSpPr/>
          <p:nvPr/>
        </p:nvSpPr>
        <p:spPr>
          <a:xfrm>
            <a:off x="28630048" y="325061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Стабилизация валюты</a:t>
            </a:r>
            <a:endParaRPr lang="ru-RU" sz="100" dirty="0"/>
          </a:p>
        </p:txBody>
      </p:sp>
      <p:cxnSp>
        <p:nvCxnSpPr>
          <p:cNvPr id="832" name="Соединительная линия уступом 831"/>
          <p:cNvCxnSpPr>
            <a:stCxn id="635" idx="2"/>
            <a:endCxn id="831" idx="0"/>
          </p:cNvCxnSpPr>
          <p:nvPr/>
        </p:nvCxnSpPr>
        <p:spPr>
          <a:xfrm rot="5400000">
            <a:off x="32580249" y="-340486"/>
            <a:ext cx="104062" cy="70781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3" name="Соединительная линия уступом 832"/>
          <p:cNvCxnSpPr>
            <a:stCxn id="582" idx="2"/>
            <a:endCxn id="831" idx="0"/>
          </p:cNvCxnSpPr>
          <p:nvPr/>
        </p:nvCxnSpPr>
        <p:spPr>
          <a:xfrm rot="16200000" flipH="1">
            <a:off x="22485591" y="-3357008"/>
            <a:ext cx="84185" cy="131310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4" name="Соединительная линия уступом 833"/>
          <p:cNvCxnSpPr>
            <a:stCxn id="719" idx="2"/>
            <a:endCxn id="831" idx="0"/>
          </p:cNvCxnSpPr>
          <p:nvPr/>
        </p:nvCxnSpPr>
        <p:spPr>
          <a:xfrm rot="16200000" flipH="1">
            <a:off x="16450072" y="-9392527"/>
            <a:ext cx="128125" cy="2515815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5" name="Прямоугольник 834"/>
          <p:cNvSpPr/>
          <p:nvPr/>
        </p:nvSpPr>
        <p:spPr>
          <a:xfrm>
            <a:off x="26912219" y="404815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Экспортная торговля рудой</a:t>
            </a:r>
            <a:endParaRPr lang="ru-RU" sz="100" dirty="0"/>
          </a:p>
        </p:txBody>
      </p:sp>
      <p:cxnSp>
        <p:nvCxnSpPr>
          <p:cNvPr id="836" name="Соединительная линия уступом 835"/>
          <p:cNvCxnSpPr>
            <a:stCxn id="831" idx="2"/>
            <a:endCxn id="835" idx="0"/>
          </p:cNvCxnSpPr>
          <p:nvPr/>
        </p:nvCxnSpPr>
        <p:spPr>
          <a:xfrm rot="5400000">
            <a:off x="28105525" y="3060471"/>
            <a:ext cx="257545" cy="17178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7" name="Прямоугольник 836"/>
          <p:cNvSpPr/>
          <p:nvPr/>
        </p:nvSpPr>
        <p:spPr>
          <a:xfrm>
            <a:off x="26363796" y="480444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Нефтяной кредит в США</a:t>
            </a:r>
            <a:endParaRPr lang="ru-RU" sz="100" dirty="0"/>
          </a:p>
        </p:txBody>
      </p:sp>
      <p:sp>
        <p:nvSpPr>
          <p:cNvPr id="830" name="Прямоугольник 829"/>
          <p:cNvSpPr/>
          <p:nvPr/>
        </p:nvSpPr>
        <p:spPr>
          <a:xfrm>
            <a:off x="26914893" y="569021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Социальная помощь (есть свой символ)</a:t>
            </a:r>
            <a:endParaRPr lang="ru-RU" sz="100" dirty="0"/>
          </a:p>
        </p:txBody>
      </p:sp>
      <p:sp>
        <p:nvSpPr>
          <p:cNvPr id="840" name="Прямоугольник 839"/>
          <p:cNvSpPr/>
          <p:nvPr/>
        </p:nvSpPr>
        <p:spPr>
          <a:xfrm>
            <a:off x="28042041" y="40465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Германо-Испанское экономическое соглашение</a:t>
            </a:r>
            <a:endParaRPr lang="ru-RU" sz="100" dirty="0"/>
          </a:p>
        </p:txBody>
      </p:sp>
      <p:cxnSp>
        <p:nvCxnSpPr>
          <p:cNvPr id="841" name="Соединительная линия уступом 840"/>
          <p:cNvCxnSpPr>
            <a:cxnSpLocks/>
            <a:stCxn id="831" idx="2"/>
            <a:endCxn id="840" idx="0"/>
          </p:cNvCxnSpPr>
          <p:nvPr/>
        </p:nvCxnSpPr>
        <p:spPr>
          <a:xfrm rot="5400000">
            <a:off x="28671239" y="3624579"/>
            <a:ext cx="255938" cy="58800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2" name="Прямоугольник 841"/>
          <p:cNvSpPr/>
          <p:nvPr/>
        </p:nvSpPr>
        <p:spPr>
          <a:xfrm>
            <a:off x="30914610" y="479869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Текстильные фабрики в Севилье  (1938)</a:t>
            </a:r>
            <a:endParaRPr lang="ru-RU" sz="100" dirty="0"/>
          </a:p>
        </p:txBody>
      </p:sp>
      <p:sp>
        <p:nvSpPr>
          <p:cNvPr id="844" name="Прямоугольник 843"/>
          <p:cNvSpPr/>
          <p:nvPr/>
        </p:nvSpPr>
        <p:spPr>
          <a:xfrm>
            <a:off x="8665468" y="293451"/>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Ко времени окончания сражения националисты наконец создали постоянный кабинет министров. Франко стал президентом совета, а </a:t>
            </a:r>
            <a:r>
              <a:rPr lang="ru-RU" sz="200" dirty="0" err="1"/>
              <a:t>Хордана</a:t>
            </a:r>
            <a:r>
              <a:rPr lang="ru-RU" sz="200" dirty="0"/>
              <a:t> занял пост вице-президента и министра иностранных дел. Давила, продолжая командовать Армией Севера, стал министром обороны. Генерал </a:t>
            </a:r>
            <a:r>
              <a:rPr lang="ru-RU" sz="200" dirty="0" err="1"/>
              <a:t>Мартинес</a:t>
            </a:r>
            <a:r>
              <a:rPr lang="ru-RU" sz="200" dirty="0"/>
              <a:t> </a:t>
            </a:r>
            <a:r>
              <a:rPr lang="ru-RU" sz="200" dirty="0" err="1"/>
              <a:t>Анидо</a:t>
            </a:r>
            <a:r>
              <a:rPr lang="ru-RU" sz="200" dirty="0"/>
              <a:t>, который после 1917 года был капитан-генералом Барселоны, тиранически управляя ею, а потом входил в кабинет </a:t>
            </a:r>
            <a:r>
              <a:rPr lang="ru-RU" sz="200" dirty="0" err="1"/>
              <a:t>Примо</a:t>
            </a:r>
            <a:r>
              <a:rPr lang="ru-RU" sz="200" dirty="0"/>
              <a:t> де Риверы, получил пост министра общественного порядка. Остальные члены кабинета не имели отношения к военным. </a:t>
            </a:r>
            <a:r>
              <a:rPr lang="ru-RU" sz="200" dirty="0" err="1"/>
              <a:t>Андресу</a:t>
            </a:r>
            <a:r>
              <a:rPr lang="ru-RU" sz="200" dirty="0"/>
              <a:t> </a:t>
            </a:r>
            <a:r>
              <a:rPr lang="ru-RU" sz="200" dirty="0" err="1"/>
              <a:t>Амадо</a:t>
            </a:r>
            <a:r>
              <a:rPr lang="ru-RU" sz="200" dirty="0"/>
              <a:t>, близкому другу </a:t>
            </a:r>
            <a:r>
              <a:rPr lang="ru-RU" sz="200" dirty="0" err="1"/>
              <a:t>Кальво</a:t>
            </a:r>
            <a:r>
              <a:rPr lang="ru-RU" sz="200" dirty="0"/>
              <a:t> </a:t>
            </a:r>
            <a:r>
              <a:rPr lang="ru-RU" sz="200" dirty="0" err="1"/>
              <a:t>Сотело</a:t>
            </a:r>
            <a:r>
              <a:rPr lang="ru-RU" sz="200" dirty="0"/>
              <a:t>, достался пост министра финансов. Морской инженер Хуан Антонио </a:t>
            </a:r>
            <a:r>
              <a:rPr lang="ru-RU" sz="200" dirty="0" err="1"/>
              <a:t>Суансес</a:t>
            </a:r>
            <a:r>
              <a:rPr lang="ru-RU" sz="200" dirty="0"/>
              <a:t>, давний приятель Франко, стал министром торговли и промышленности, </a:t>
            </a:r>
            <a:r>
              <a:rPr lang="ru-RU" sz="200" dirty="0" err="1"/>
              <a:t>карлист</a:t>
            </a:r>
            <a:r>
              <a:rPr lang="ru-RU" sz="200" dirty="0"/>
              <a:t> граф де </a:t>
            </a:r>
            <a:r>
              <a:rPr lang="ru-RU" sz="200" dirty="0" err="1"/>
              <a:t>Родесно</a:t>
            </a:r>
            <a:r>
              <a:rPr lang="ru-RU" sz="200" dirty="0"/>
              <a:t> – министром юстиции, а </a:t>
            </a:r>
            <a:r>
              <a:rPr lang="ru-RU" sz="200" dirty="0" err="1"/>
              <a:t>Сайнс</a:t>
            </a:r>
            <a:r>
              <a:rPr lang="ru-RU" sz="200" dirty="0"/>
              <a:t> Родригес, монархист и интеллектуал, – министром образования. Они представляли старые политические партии, но самым влиятельным членом кабинета был </a:t>
            </a:r>
            <a:r>
              <a:rPr lang="ru-RU" sz="200" dirty="0" err="1"/>
              <a:t>Серрано</a:t>
            </a:r>
            <a:r>
              <a:rPr lang="ru-RU" sz="200" dirty="0"/>
              <a:t> </a:t>
            </a:r>
            <a:r>
              <a:rPr lang="ru-RU" sz="200" dirty="0" err="1"/>
              <a:t>Суньер</a:t>
            </a:r>
            <a:r>
              <a:rPr lang="ru-RU" sz="200" dirty="0"/>
              <a:t>, возглавлявший новую фалангу. Ему были вручены прерогативы министра внутренних дел и генерального секретаря фаланги, что наделяло его исчерпывающей властью над этой организацией. </a:t>
            </a:r>
            <a:r>
              <a:rPr lang="ru-RU" sz="200" dirty="0" err="1"/>
              <a:t>Фернандес</a:t>
            </a:r>
            <a:r>
              <a:rPr lang="ru-RU" sz="200" dirty="0"/>
              <a:t> </a:t>
            </a:r>
            <a:r>
              <a:rPr lang="ru-RU" sz="200" dirty="0" err="1"/>
              <a:t>Куэста</a:t>
            </a:r>
            <a:r>
              <a:rPr lang="ru-RU" sz="200" dirty="0"/>
              <a:t>, единственный из числа «старых рубашек», в дополнение к его почетному посту генерального секретаря Национального совета стал министром сельского хозяйства. Пост министра труда достался Педро Гонсалесу </a:t>
            </a:r>
            <a:r>
              <a:rPr lang="ru-RU" sz="200" dirty="0" err="1"/>
              <a:t>Буэно</a:t>
            </a:r>
            <a:r>
              <a:rPr lang="ru-RU" sz="200" dirty="0"/>
              <a:t>, типичному представителю новой фаланги. Последним членом кабинета стал Альфонсо Пенья-и-</a:t>
            </a:r>
            <a:r>
              <a:rPr lang="ru-RU" sz="200" dirty="0" err="1"/>
              <a:t>Боэф</a:t>
            </a:r>
            <a:r>
              <a:rPr lang="ru-RU" sz="200" dirty="0"/>
              <a:t>, который до этого не играл роли в политике.</a:t>
            </a:r>
          </a:p>
        </p:txBody>
      </p:sp>
      <p:sp>
        <p:nvSpPr>
          <p:cNvPr id="846" name="Прямоугольник 845"/>
          <p:cNvSpPr/>
          <p:nvPr/>
        </p:nvSpPr>
        <p:spPr>
          <a:xfrm>
            <a:off x="7798387" y="411285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b="1" i="1" dirty="0">
                <a:solidFill>
                  <a:srgbClr val="00B0F0"/>
                </a:solidFill>
              </a:rPr>
              <a:t>ЭТА ВЕТКА ПОЯВЛЯЕТСЯ ПО СЮЖЕТУ НА МЕСТЕ ВЕТКИ РИВЕРЫ!</a:t>
            </a:r>
            <a:br>
              <a:rPr lang="ru-RU" sz="600" b="1" i="1" dirty="0">
                <a:solidFill>
                  <a:srgbClr val="00B0F0"/>
                </a:solidFill>
              </a:rPr>
            </a:br>
            <a:r>
              <a:rPr lang="ru-RU" sz="700" dirty="0">
                <a:solidFill>
                  <a:schemeClr val="tx1"/>
                </a:solidFill>
              </a:rPr>
              <a:t>Власть </a:t>
            </a:r>
            <a:r>
              <a:rPr lang="ru-RU" sz="700" dirty="0"/>
              <a:t>Триумвирата</a:t>
            </a:r>
          </a:p>
        </p:txBody>
      </p:sp>
      <p:sp>
        <p:nvSpPr>
          <p:cNvPr id="858" name="Прямоугольник 857"/>
          <p:cNvSpPr/>
          <p:nvPr/>
        </p:nvSpPr>
        <p:spPr>
          <a:xfrm>
            <a:off x="7798386" y="563797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 </a:t>
            </a:r>
            <a:r>
              <a:rPr lang="ru-RU" sz="500" dirty="0"/>
              <a:t>(если Германия во главе, не даёт учить </a:t>
            </a:r>
            <a:r>
              <a:rPr lang="ru-RU" sz="500" dirty="0" err="1"/>
              <a:t>дип</a:t>
            </a:r>
            <a:r>
              <a:rPr lang="ru-RU" sz="500" dirty="0"/>
              <a:t> службу фаланги)</a:t>
            </a:r>
          </a:p>
        </p:txBody>
      </p:sp>
      <p:sp>
        <p:nvSpPr>
          <p:cNvPr id="860" name="Прямоугольник 859"/>
          <p:cNvSpPr/>
          <p:nvPr/>
        </p:nvSpPr>
        <p:spPr>
          <a:xfrm>
            <a:off x="7798386" y="48772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Отправить врачей в Германию</a:t>
            </a:r>
            <a:endParaRPr lang="ru-RU" sz="100" dirty="0"/>
          </a:p>
        </p:txBody>
      </p:sp>
      <p:sp>
        <p:nvSpPr>
          <p:cNvPr id="864" name="Прямоугольник 863"/>
          <p:cNvSpPr/>
          <p:nvPr/>
        </p:nvSpPr>
        <p:spPr>
          <a:xfrm>
            <a:off x="8986999"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«Молодёжного фронта»</a:t>
            </a:r>
          </a:p>
        </p:txBody>
      </p:sp>
      <p:cxnSp>
        <p:nvCxnSpPr>
          <p:cNvPr id="866" name="Соединительная линия уступом 865"/>
          <p:cNvCxnSpPr>
            <a:stCxn id="846" idx="2"/>
            <a:endCxn id="864" idx="0"/>
          </p:cNvCxnSpPr>
          <p:nvPr/>
        </p:nvCxnSpPr>
        <p:spPr>
          <a:xfrm rot="16200000" flipH="1">
            <a:off x="8744054" y="4170347"/>
            <a:ext cx="223604" cy="118861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7" name="Прямая со стрелкой 866"/>
          <p:cNvCxnSpPr>
            <a:stCxn id="846" idx="2"/>
            <a:endCxn id="860" idx="0"/>
          </p:cNvCxnSpPr>
          <p:nvPr/>
        </p:nvCxnSpPr>
        <p:spPr>
          <a:xfrm flipH="1">
            <a:off x="8261549" y="4652851"/>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70" name="Прямая со стрелкой 869"/>
          <p:cNvCxnSpPr>
            <a:cxnSpLocks/>
            <a:stCxn id="860" idx="2"/>
            <a:endCxn id="858" idx="0"/>
          </p:cNvCxnSpPr>
          <p:nvPr/>
        </p:nvCxnSpPr>
        <p:spPr>
          <a:xfrm>
            <a:off x="8261549" y="5417281"/>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4" name="Прямоугольник 873"/>
          <p:cNvSpPr/>
          <p:nvPr/>
        </p:nvSpPr>
        <p:spPr>
          <a:xfrm>
            <a:off x="6687855" y="487645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Поддержание культа Эль-</a:t>
            </a:r>
            <a:r>
              <a:rPr lang="ru-RU" sz="700" dirty="0" err="1"/>
              <a:t>Аусенте</a:t>
            </a:r>
            <a:r>
              <a:rPr lang="ru-RU" sz="700" dirty="0"/>
              <a:t> </a:t>
            </a:r>
          </a:p>
        </p:txBody>
      </p:sp>
      <p:cxnSp>
        <p:nvCxnSpPr>
          <p:cNvPr id="876" name="Соединительная линия уступом 875"/>
          <p:cNvCxnSpPr>
            <a:stCxn id="846" idx="2"/>
            <a:endCxn id="874" idx="0"/>
          </p:cNvCxnSpPr>
          <p:nvPr/>
        </p:nvCxnSpPr>
        <p:spPr>
          <a:xfrm rot="5400000">
            <a:off x="7594482" y="4209387"/>
            <a:ext cx="223604" cy="11105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77" name="Прямоугольник 876"/>
          <p:cNvSpPr/>
          <p:nvPr/>
        </p:nvSpPr>
        <p:spPr>
          <a:xfrm>
            <a:off x="6684441" y="564221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Повысить уровень здравоохранения в отсталых регионах</a:t>
            </a:r>
            <a:endParaRPr lang="ru-RU" sz="100" dirty="0"/>
          </a:p>
        </p:txBody>
      </p:sp>
      <p:cxnSp>
        <p:nvCxnSpPr>
          <p:cNvPr id="879" name="Соединительная линия уступом 878"/>
          <p:cNvCxnSpPr>
            <a:cxnSpLocks/>
            <a:stCxn id="860" idx="2"/>
            <a:endCxn id="877" idx="0"/>
          </p:cNvCxnSpPr>
          <p:nvPr/>
        </p:nvCxnSpPr>
        <p:spPr>
          <a:xfrm rot="5400000">
            <a:off x="7592109" y="4972777"/>
            <a:ext cx="224937"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5" name="Прямоугольник 844"/>
          <p:cNvSpPr/>
          <p:nvPr/>
        </p:nvSpPr>
        <p:spPr>
          <a:xfrm>
            <a:off x="12181343" y="872715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Основать личную транспортную кампанию</a:t>
            </a:r>
          </a:p>
        </p:txBody>
      </p:sp>
      <p:cxnSp>
        <p:nvCxnSpPr>
          <p:cNvPr id="847" name="Соединительная линия уступом 846"/>
          <p:cNvCxnSpPr>
            <a:stCxn id="404" idx="2"/>
            <a:endCxn id="845" idx="0"/>
          </p:cNvCxnSpPr>
          <p:nvPr/>
        </p:nvCxnSpPr>
        <p:spPr>
          <a:xfrm rot="16200000" flipH="1">
            <a:off x="11993435" y="8076085"/>
            <a:ext cx="206687" cy="1095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48" name="Соединительная линия уступом 847"/>
          <p:cNvCxnSpPr>
            <a:stCxn id="358" idx="2"/>
            <a:endCxn id="331" idx="0"/>
          </p:cNvCxnSpPr>
          <p:nvPr/>
        </p:nvCxnSpPr>
        <p:spPr>
          <a:xfrm rot="5400000">
            <a:off x="14466261" y="9009260"/>
            <a:ext cx="221416" cy="38669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49" name="Соединительная линия уступом 848"/>
          <p:cNvCxnSpPr>
            <a:stCxn id="358" idx="2"/>
            <a:endCxn id="377" idx="0"/>
          </p:cNvCxnSpPr>
          <p:nvPr/>
        </p:nvCxnSpPr>
        <p:spPr>
          <a:xfrm rot="5400000">
            <a:off x="14357080" y="9659803"/>
            <a:ext cx="981141" cy="3325603"/>
          </a:xfrm>
          <a:prstGeom prst="bentConnector3">
            <a:avLst>
              <a:gd name="adj1" fmla="val 1191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50" name="Соединительная линия уступом 849"/>
          <p:cNvCxnSpPr>
            <a:stCxn id="358" idx="2"/>
            <a:endCxn id="371" idx="0"/>
          </p:cNvCxnSpPr>
          <p:nvPr/>
        </p:nvCxnSpPr>
        <p:spPr>
          <a:xfrm rot="5400000">
            <a:off x="15008760" y="9547209"/>
            <a:ext cx="216866" cy="278651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1" name="Прямоугольник 860"/>
          <p:cNvSpPr/>
          <p:nvPr/>
        </p:nvSpPr>
        <p:spPr>
          <a:xfrm>
            <a:off x="22008118" y="11767903"/>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Вернуть матери престол Бразилии</a:t>
            </a:r>
          </a:p>
        </p:txBody>
      </p:sp>
      <p:cxnSp>
        <p:nvCxnSpPr>
          <p:cNvPr id="871" name="Соединительная линия уступом 124"/>
          <p:cNvCxnSpPr>
            <a:stCxn id="124" idx="2"/>
            <a:endCxn id="861" idx="0"/>
          </p:cNvCxnSpPr>
          <p:nvPr/>
        </p:nvCxnSpPr>
        <p:spPr>
          <a:xfrm rot="5400000">
            <a:off x="22478265" y="10791214"/>
            <a:ext cx="969705" cy="983672"/>
          </a:xfrm>
          <a:prstGeom prst="bentConnector3">
            <a:avLst>
              <a:gd name="adj1" fmla="val 13214"/>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2" name="Соединительная линия уступом 851"/>
          <p:cNvCxnSpPr>
            <a:stCxn id="108" idx="2"/>
            <a:endCxn id="154" idx="0"/>
          </p:cNvCxnSpPr>
          <p:nvPr/>
        </p:nvCxnSpPr>
        <p:spPr>
          <a:xfrm rot="16200000" flipH="1">
            <a:off x="22846800"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55" name="Соединительная линия уступом 854"/>
          <p:cNvCxnSpPr>
            <a:stCxn id="109" idx="2"/>
            <a:endCxn id="80" idx="0"/>
          </p:cNvCxnSpPr>
          <p:nvPr/>
        </p:nvCxnSpPr>
        <p:spPr>
          <a:xfrm rot="5400000">
            <a:off x="23408156" y="7262205"/>
            <a:ext cx="240732" cy="42408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57" name="Прямоугольник 856"/>
          <p:cNvSpPr/>
          <p:nvPr/>
        </p:nvSpPr>
        <p:spPr>
          <a:xfrm>
            <a:off x="20432126" y="13351286"/>
            <a:ext cx="926325" cy="540000"/>
          </a:xfrm>
          <a:prstGeom prst="rect">
            <a:avLst/>
          </a:prstGeom>
          <a:solidFill>
            <a:srgbClr val="7030A0"/>
          </a:solidFill>
          <a:ln w="19050">
            <a:solidFill>
              <a:schemeClr val="accent4">
                <a:lumMod val="75000"/>
              </a:schemeClr>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Благословление Ватикана</a:t>
            </a:r>
          </a:p>
        </p:txBody>
      </p:sp>
      <p:cxnSp>
        <p:nvCxnSpPr>
          <p:cNvPr id="873" name="Соединительная линия уступом 124"/>
          <p:cNvCxnSpPr>
            <a:stCxn id="280" idx="2"/>
            <a:endCxn id="857" idx="0"/>
          </p:cNvCxnSpPr>
          <p:nvPr/>
        </p:nvCxnSpPr>
        <p:spPr>
          <a:xfrm rot="5400000">
            <a:off x="21295287" y="12715304"/>
            <a:ext cx="235985" cy="10359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0" name="Соединительная линия уступом 124"/>
          <p:cNvCxnSpPr>
            <a:stCxn id="176" idx="2"/>
            <a:endCxn id="235" idx="0"/>
          </p:cNvCxnSpPr>
          <p:nvPr/>
        </p:nvCxnSpPr>
        <p:spPr>
          <a:xfrm rot="16200000" flipH="1">
            <a:off x="22083053" y="13744801"/>
            <a:ext cx="230333" cy="5283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2" name="Соединительная линия уступом 124"/>
          <p:cNvCxnSpPr>
            <a:stCxn id="176" idx="2"/>
            <a:endCxn id="238" idx="0"/>
          </p:cNvCxnSpPr>
          <p:nvPr/>
        </p:nvCxnSpPr>
        <p:spPr>
          <a:xfrm rot="5400000">
            <a:off x="21559417" y="13749510"/>
            <a:ext cx="230333" cy="51892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4" name="Соединительная линия уступом 124"/>
          <p:cNvCxnSpPr>
            <a:stCxn id="336" idx="2"/>
            <a:endCxn id="235" idx="0"/>
          </p:cNvCxnSpPr>
          <p:nvPr/>
        </p:nvCxnSpPr>
        <p:spPr>
          <a:xfrm rot="5400000">
            <a:off x="22602483" y="13757508"/>
            <a:ext cx="226543" cy="5067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3" name="Соединительная линия уступом 124"/>
          <p:cNvCxnSpPr>
            <a:stCxn id="857" idx="2"/>
            <a:endCxn id="238" idx="0"/>
          </p:cNvCxnSpPr>
          <p:nvPr/>
        </p:nvCxnSpPr>
        <p:spPr>
          <a:xfrm rot="16200000" flipH="1">
            <a:off x="21038777" y="13747798"/>
            <a:ext cx="232855" cy="5198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3" name="Соединительная линия уступом 882"/>
          <p:cNvCxnSpPr>
            <a:stCxn id="138" idx="2"/>
            <a:endCxn id="148" idx="0"/>
          </p:cNvCxnSpPr>
          <p:nvPr/>
        </p:nvCxnSpPr>
        <p:spPr>
          <a:xfrm rot="5400000">
            <a:off x="25549343" y="9031076"/>
            <a:ext cx="206867" cy="2240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5" name="Соединительная линия уступом 884"/>
          <p:cNvCxnSpPr>
            <a:stCxn id="138" idx="2"/>
            <a:endCxn id="142" idx="0"/>
          </p:cNvCxnSpPr>
          <p:nvPr/>
        </p:nvCxnSpPr>
        <p:spPr>
          <a:xfrm rot="5400000">
            <a:off x="26107500" y="9589233"/>
            <a:ext cx="206867" cy="11239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6" name="Соединительная линия уступом 885"/>
          <p:cNvCxnSpPr>
            <a:stCxn id="385" idx="2"/>
            <a:endCxn id="630" idx="0"/>
          </p:cNvCxnSpPr>
          <p:nvPr/>
        </p:nvCxnSpPr>
        <p:spPr>
          <a:xfrm rot="5400000">
            <a:off x="14479793" y="8342639"/>
            <a:ext cx="223855" cy="5609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9" name="Соединительная линия уступом 597">
            <a:extLst>
              <a:ext uri="{FF2B5EF4-FFF2-40B4-BE49-F238E27FC236}">
                <a16:creationId xmlns:a16="http://schemas.microsoft.com/office/drawing/2014/main" id="{A731F4E2-35CF-4955-98BB-9EA72915E541}"/>
              </a:ext>
            </a:extLst>
          </p:cNvPr>
          <p:cNvCxnSpPr>
            <a:cxnSpLocks/>
            <a:stCxn id="610" idx="2"/>
            <a:endCxn id="611" idx="0"/>
          </p:cNvCxnSpPr>
          <p:nvPr/>
        </p:nvCxnSpPr>
        <p:spPr>
          <a:xfrm rot="16200000" flipH="1">
            <a:off x="14481645" y="3719763"/>
            <a:ext cx="219725" cy="5604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90" name="Соединительная линия уступом 597">
            <a:extLst>
              <a:ext uri="{FF2B5EF4-FFF2-40B4-BE49-F238E27FC236}">
                <a16:creationId xmlns:a16="http://schemas.microsoft.com/office/drawing/2014/main" id="{D997A904-B93C-4810-B588-B7EA3D133D90}"/>
              </a:ext>
            </a:extLst>
          </p:cNvPr>
          <p:cNvCxnSpPr>
            <a:cxnSpLocks/>
            <a:stCxn id="607" idx="2"/>
            <a:endCxn id="609" idx="0"/>
          </p:cNvCxnSpPr>
          <p:nvPr/>
        </p:nvCxnSpPr>
        <p:spPr>
          <a:xfrm rot="5400000">
            <a:off x="17220415" y="3727270"/>
            <a:ext cx="220939" cy="5564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92" name="Прямоугольник 891">
            <a:extLst>
              <a:ext uri="{FF2B5EF4-FFF2-40B4-BE49-F238E27FC236}">
                <a16:creationId xmlns:a16="http://schemas.microsoft.com/office/drawing/2014/main" id="{8B84836F-6DB8-4D5D-BE52-F0D6F935D5A6}"/>
              </a:ext>
            </a:extLst>
          </p:cNvPr>
          <p:cNvSpPr/>
          <p:nvPr/>
        </p:nvSpPr>
        <p:spPr>
          <a:xfrm>
            <a:off x="16065979" y="494143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Сгладить шрамы войны</a:t>
            </a:r>
          </a:p>
        </p:txBody>
      </p:sp>
      <p:cxnSp>
        <p:nvCxnSpPr>
          <p:cNvPr id="893" name="Соединительная линия уступом 624">
            <a:extLst>
              <a:ext uri="{FF2B5EF4-FFF2-40B4-BE49-F238E27FC236}">
                <a16:creationId xmlns:a16="http://schemas.microsoft.com/office/drawing/2014/main" id="{2669992B-CE2D-4FC1-AE5F-B48958B14460}"/>
              </a:ext>
            </a:extLst>
          </p:cNvPr>
          <p:cNvCxnSpPr>
            <a:cxnSpLocks/>
            <a:stCxn id="609" idx="2"/>
            <a:endCxn id="892" idx="0"/>
          </p:cNvCxnSpPr>
          <p:nvPr/>
        </p:nvCxnSpPr>
        <p:spPr>
          <a:xfrm rot="5400000">
            <a:off x="16648165" y="4536928"/>
            <a:ext cx="285486" cy="52353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4" name="Соединительная линия уступом 624">
            <a:extLst>
              <a:ext uri="{FF2B5EF4-FFF2-40B4-BE49-F238E27FC236}">
                <a16:creationId xmlns:a16="http://schemas.microsoft.com/office/drawing/2014/main" id="{6BA93E0E-D676-4CDA-9937-9A62B931C48B}"/>
              </a:ext>
            </a:extLst>
          </p:cNvPr>
          <p:cNvCxnSpPr>
            <a:cxnSpLocks/>
            <a:stCxn id="611" idx="2"/>
            <a:endCxn id="892" idx="0"/>
          </p:cNvCxnSpPr>
          <p:nvPr/>
        </p:nvCxnSpPr>
        <p:spPr>
          <a:xfrm rot="16200000" flipH="1">
            <a:off x="15554657" y="3966951"/>
            <a:ext cx="291572" cy="16573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6" name="Прямая соединительная линия 895">
            <a:extLst>
              <a:ext uri="{FF2B5EF4-FFF2-40B4-BE49-F238E27FC236}">
                <a16:creationId xmlns:a16="http://schemas.microsoft.com/office/drawing/2014/main" id="{05D843C2-9B4C-46FF-B6D9-82BE7C0A1E5D}"/>
              </a:ext>
            </a:extLst>
          </p:cNvPr>
          <p:cNvCxnSpPr>
            <a:cxnSpLocks/>
            <a:stCxn id="612" idx="3"/>
            <a:endCxn id="892" idx="1"/>
          </p:cNvCxnSpPr>
          <p:nvPr/>
        </p:nvCxnSpPr>
        <p:spPr>
          <a:xfrm>
            <a:off x="15879332" y="5211436"/>
            <a:ext cx="18664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9" name="Соединительная линия уступом 885">
            <a:extLst>
              <a:ext uri="{FF2B5EF4-FFF2-40B4-BE49-F238E27FC236}">
                <a16:creationId xmlns:a16="http://schemas.microsoft.com/office/drawing/2014/main" id="{AE2E6EC3-F54F-4F9B-B53A-6A26AD50A6F1}"/>
              </a:ext>
            </a:extLst>
          </p:cNvPr>
          <p:cNvCxnSpPr>
            <a:cxnSpLocks/>
            <a:stCxn id="381" idx="2"/>
            <a:endCxn id="630" idx="0"/>
          </p:cNvCxnSpPr>
          <p:nvPr/>
        </p:nvCxnSpPr>
        <p:spPr>
          <a:xfrm rot="16200000" flipH="1">
            <a:off x="13921498" y="8345244"/>
            <a:ext cx="226499" cy="5530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0" name="Соединительная линия уступом 885">
            <a:extLst>
              <a:ext uri="{FF2B5EF4-FFF2-40B4-BE49-F238E27FC236}">
                <a16:creationId xmlns:a16="http://schemas.microsoft.com/office/drawing/2014/main" id="{E0B77D89-0D7D-4086-A28C-A9C4C7ABE8AA}"/>
              </a:ext>
            </a:extLst>
          </p:cNvPr>
          <p:cNvCxnSpPr>
            <a:cxnSpLocks/>
            <a:stCxn id="362" idx="2"/>
            <a:endCxn id="381" idx="0"/>
          </p:cNvCxnSpPr>
          <p:nvPr/>
        </p:nvCxnSpPr>
        <p:spPr>
          <a:xfrm rot="5400000">
            <a:off x="14199282" y="7305823"/>
            <a:ext cx="221638" cy="11037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9" name="Прямоугольник 908">
            <a:extLst>
              <a:ext uri="{FF2B5EF4-FFF2-40B4-BE49-F238E27FC236}">
                <a16:creationId xmlns:a16="http://schemas.microsoft.com/office/drawing/2014/main" id="{5AF50C78-7CED-461D-82DE-E1C6A169BCFD}"/>
              </a:ext>
            </a:extLst>
          </p:cNvPr>
          <p:cNvSpPr/>
          <p:nvPr/>
        </p:nvSpPr>
        <p:spPr>
          <a:xfrm>
            <a:off x="28646561" y="48068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Договор с Аргентиной (1947)</a:t>
            </a:r>
            <a:endParaRPr lang="ru-RU" sz="100" dirty="0"/>
          </a:p>
        </p:txBody>
      </p:sp>
      <p:sp>
        <p:nvSpPr>
          <p:cNvPr id="910" name="Прямоугольник 909">
            <a:extLst>
              <a:ext uri="{FF2B5EF4-FFF2-40B4-BE49-F238E27FC236}">
                <a16:creationId xmlns:a16="http://schemas.microsoft.com/office/drawing/2014/main" id="{C3436558-F784-4636-8E9B-1D6DB4305157}"/>
              </a:ext>
            </a:extLst>
          </p:cNvPr>
          <p:cNvSpPr/>
          <p:nvPr/>
        </p:nvSpPr>
        <p:spPr>
          <a:xfrm>
            <a:off x="27461753" y="48124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золотовалютные резервы (стабилизирует песо)</a:t>
            </a:r>
            <a:endParaRPr lang="ru-RU" sz="100" dirty="0"/>
          </a:p>
        </p:txBody>
      </p:sp>
      <p:cxnSp>
        <p:nvCxnSpPr>
          <p:cNvPr id="913" name="Соединительная линия уступом 835">
            <a:extLst>
              <a:ext uri="{FF2B5EF4-FFF2-40B4-BE49-F238E27FC236}">
                <a16:creationId xmlns:a16="http://schemas.microsoft.com/office/drawing/2014/main" id="{4EF6A03E-98A4-492D-B2D6-181CD409BD57}"/>
              </a:ext>
            </a:extLst>
          </p:cNvPr>
          <p:cNvCxnSpPr>
            <a:cxnSpLocks/>
            <a:stCxn id="840" idx="2"/>
            <a:endCxn id="910" idx="0"/>
          </p:cNvCxnSpPr>
          <p:nvPr/>
        </p:nvCxnSpPr>
        <p:spPr>
          <a:xfrm rot="5400000">
            <a:off x="28102086" y="4409381"/>
            <a:ext cx="225948" cy="580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6" name="Соединительная линия уступом 840">
            <a:extLst>
              <a:ext uri="{FF2B5EF4-FFF2-40B4-BE49-F238E27FC236}">
                <a16:creationId xmlns:a16="http://schemas.microsoft.com/office/drawing/2014/main" id="{107D7916-E974-4D93-BA21-E2D820CEC79A}"/>
              </a:ext>
            </a:extLst>
          </p:cNvPr>
          <p:cNvCxnSpPr>
            <a:cxnSpLocks/>
            <a:stCxn id="831" idx="2"/>
            <a:endCxn id="921" idx="0"/>
          </p:cNvCxnSpPr>
          <p:nvPr/>
        </p:nvCxnSpPr>
        <p:spPr>
          <a:xfrm rot="16200000" flipH="1">
            <a:off x="29260091" y="3623732"/>
            <a:ext cx="258308" cy="592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20" name="Прямоугольник 919">
            <a:extLst>
              <a:ext uri="{FF2B5EF4-FFF2-40B4-BE49-F238E27FC236}">
                <a16:creationId xmlns:a16="http://schemas.microsoft.com/office/drawing/2014/main" id="{6E3CDBC5-EB98-4EF8-80F7-EFE9C492FF32}"/>
              </a:ext>
            </a:extLst>
          </p:cNvPr>
          <p:cNvSpPr/>
          <p:nvPr/>
        </p:nvSpPr>
        <p:spPr>
          <a:xfrm>
            <a:off x="29794230" y="481143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Национальный институт промышленности (1941)</a:t>
            </a:r>
            <a:endParaRPr lang="ru-RU" sz="100" dirty="0"/>
          </a:p>
        </p:txBody>
      </p:sp>
      <p:sp>
        <p:nvSpPr>
          <p:cNvPr id="921" name="Прямоугольник 920">
            <a:extLst>
              <a:ext uri="{FF2B5EF4-FFF2-40B4-BE49-F238E27FC236}">
                <a16:creationId xmlns:a16="http://schemas.microsoft.com/office/drawing/2014/main" id="{A64CE2D1-CA6E-42FC-B022-CA2A2CF2EF1F}"/>
              </a:ext>
            </a:extLst>
          </p:cNvPr>
          <p:cNvSpPr/>
          <p:nvPr/>
        </p:nvSpPr>
        <p:spPr>
          <a:xfrm>
            <a:off x="29222117" y="40489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служба по пшенице</a:t>
            </a:r>
            <a:endParaRPr lang="ru-RU" sz="100" dirty="0"/>
          </a:p>
        </p:txBody>
      </p:sp>
      <p:cxnSp>
        <p:nvCxnSpPr>
          <p:cNvPr id="923" name="Соединительная линия уступом 835">
            <a:extLst>
              <a:ext uri="{FF2B5EF4-FFF2-40B4-BE49-F238E27FC236}">
                <a16:creationId xmlns:a16="http://schemas.microsoft.com/office/drawing/2014/main" id="{D1243D31-6783-4954-A676-C250BAF397AF}"/>
              </a:ext>
            </a:extLst>
          </p:cNvPr>
          <p:cNvCxnSpPr>
            <a:cxnSpLocks/>
            <a:stCxn id="840" idx="2"/>
            <a:endCxn id="909" idx="0"/>
          </p:cNvCxnSpPr>
          <p:nvPr/>
        </p:nvCxnSpPr>
        <p:spPr>
          <a:xfrm rot="16200000" flipH="1">
            <a:off x="28697290" y="4394465"/>
            <a:ext cx="220348" cy="60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26" name="Соединительная линия уступом 840">
            <a:extLst>
              <a:ext uri="{FF2B5EF4-FFF2-40B4-BE49-F238E27FC236}">
                <a16:creationId xmlns:a16="http://schemas.microsoft.com/office/drawing/2014/main" id="{DAFCFF06-47EB-4BF6-B42F-15C4D8980AD3}"/>
              </a:ext>
            </a:extLst>
          </p:cNvPr>
          <p:cNvCxnSpPr>
            <a:cxnSpLocks/>
            <a:stCxn id="921" idx="2"/>
            <a:endCxn id="909" idx="0"/>
          </p:cNvCxnSpPr>
          <p:nvPr/>
        </p:nvCxnSpPr>
        <p:spPr>
          <a:xfrm rot="5400000">
            <a:off x="29288513" y="4410132"/>
            <a:ext cx="217978" cy="5755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29" name="Соединительная линия уступом 840">
            <a:extLst>
              <a:ext uri="{FF2B5EF4-FFF2-40B4-BE49-F238E27FC236}">
                <a16:creationId xmlns:a16="http://schemas.microsoft.com/office/drawing/2014/main" id="{8DB18F5A-36FE-408B-9206-86DC3547B5A1}"/>
              </a:ext>
            </a:extLst>
          </p:cNvPr>
          <p:cNvCxnSpPr>
            <a:cxnSpLocks/>
            <a:stCxn id="835" idx="2"/>
            <a:endCxn id="910" idx="0"/>
          </p:cNvCxnSpPr>
          <p:nvPr/>
        </p:nvCxnSpPr>
        <p:spPr>
          <a:xfrm rot="16200000" flipH="1">
            <a:off x="27537979" y="4425561"/>
            <a:ext cx="224341" cy="5495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9" name="Прямоугольник 838">
            <a:extLst>
              <a:ext uri="{FF2B5EF4-FFF2-40B4-BE49-F238E27FC236}">
                <a16:creationId xmlns:a16="http://schemas.microsoft.com/office/drawing/2014/main" id="{573FCDE4-D6BD-4CD2-9BCB-74116200B42B}"/>
              </a:ext>
            </a:extLst>
          </p:cNvPr>
          <p:cNvSpPr/>
          <p:nvPr/>
        </p:nvSpPr>
        <p:spPr>
          <a:xfrm>
            <a:off x="29794230" y="569021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Объединить кампании энергетического сектора (1943)</a:t>
            </a:r>
            <a:endParaRPr lang="ru-RU" sz="100" dirty="0"/>
          </a:p>
        </p:txBody>
      </p:sp>
      <p:sp>
        <p:nvSpPr>
          <p:cNvPr id="843" name="Прямоугольник 842">
            <a:extLst>
              <a:ext uri="{FF2B5EF4-FFF2-40B4-BE49-F238E27FC236}">
                <a16:creationId xmlns:a16="http://schemas.microsoft.com/office/drawing/2014/main" id="{E086B258-090C-4BA3-8E5D-FD8FE4EEDB26}"/>
              </a:ext>
            </a:extLst>
          </p:cNvPr>
          <p:cNvSpPr/>
          <p:nvPr/>
        </p:nvSpPr>
        <p:spPr>
          <a:xfrm>
            <a:off x="30353421" y="641439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компания </a:t>
            </a:r>
            <a:r>
              <a:rPr lang="ru-RU" sz="700" dirty="0" err="1"/>
              <a:t>Кальво</a:t>
            </a:r>
            <a:r>
              <a:rPr lang="ru-RU" sz="700" dirty="0"/>
              <a:t> </a:t>
            </a:r>
            <a:r>
              <a:rPr lang="ru-RU" sz="700" dirty="0" err="1"/>
              <a:t>Сотело</a:t>
            </a:r>
            <a:r>
              <a:rPr lang="ru-RU" sz="700" dirty="0"/>
              <a:t>  (1942 есть символ) </a:t>
            </a:r>
            <a:r>
              <a:rPr lang="ru-RU" sz="100" dirty="0"/>
              <a:t>(</a:t>
            </a:r>
          </a:p>
        </p:txBody>
      </p:sp>
      <p:cxnSp>
        <p:nvCxnSpPr>
          <p:cNvPr id="902" name="Соединительная линия уступом 840">
            <a:extLst>
              <a:ext uri="{FF2B5EF4-FFF2-40B4-BE49-F238E27FC236}">
                <a16:creationId xmlns:a16="http://schemas.microsoft.com/office/drawing/2014/main" id="{9D25FF35-4556-4D76-8B00-8A009717F1C7}"/>
              </a:ext>
            </a:extLst>
          </p:cNvPr>
          <p:cNvCxnSpPr>
            <a:cxnSpLocks/>
            <a:stCxn id="831" idx="2"/>
            <a:endCxn id="920" idx="0"/>
          </p:cNvCxnSpPr>
          <p:nvPr/>
        </p:nvCxnSpPr>
        <p:spPr>
          <a:xfrm rot="16200000" flipH="1">
            <a:off x="29164890" y="3718934"/>
            <a:ext cx="1020824" cy="1164182"/>
          </a:xfrm>
          <a:prstGeom prst="bentConnector3">
            <a:avLst>
              <a:gd name="adj1" fmla="val 12504"/>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3" name="Соединительная линия уступом 840">
            <a:extLst>
              <a:ext uri="{FF2B5EF4-FFF2-40B4-BE49-F238E27FC236}">
                <a16:creationId xmlns:a16="http://schemas.microsoft.com/office/drawing/2014/main" id="{CAFAFB41-6212-44BC-94A0-2AEB42DC2E90}"/>
              </a:ext>
            </a:extLst>
          </p:cNvPr>
          <p:cNvCxnSpPr>
            <a:cxnSpLocks/>
            <a:stCxn id="831" idx="2"/>
            <a:endCxn id="842" idx="0"/>
          </p:cNvCxnSpPr>
          <p:nvPr/>
        </p:nvCxnSpPr>
        <p:spPr>
          <a:xfrm rot="16200000" flipH="1">
            <a:off x="29731452" y="3152372"/>
            <a:ext cx="1008080" cy="2284562"/>
          </a:xfrm>
          <a:prstGeom prst="bentConnector3">
            <a:avLst>
              <a:gd name="adj1" fmla="val 12557"/>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6" name="Соединительная линия уступом 840">
            <a:extLst>
              <a:ext uri="{FF2B5EF4-FFF2-40B4-BE49-F238E27FC236}">
                <a16:creationId xmlns:a16="http://schemas.microsoft.com/office/drawing/2014/main" id="{B7E64F36-A4F7-45DD-BFA1-7B133F7739A6}"/>
              </a:ext>
            </a:extLst>
          </p:cNvPr>
          <p:cNvCxnSpPr>
            <a:cxnSpLocks/>
            <a:stCxn id="831" idx="2"/>
            <a:endCxn id="837" idx="0"/>
          </p:cNvCxnSpPr>
          <p:nvPr/>
        </p:nvCxnSpPr>
        <p:spPr>
          <a:xfrm rot="5400000">
            <a:off x="27453170" y="3164402"/>
            <a:ext cx="1013830" cy="2266252"/>
          </a:xfrm>
          <a:prstGeom prst="bentConnector3">
            <a:avLst>
              <a:gd name="adj1" fmla="val 1224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7" name="Прямоугольник 906">
            <a:extLst>
              <a:ext uri="{FF2B5EF4-FFF2-40B4-BE49-F238E27FC236}">
                <a16:creationId xmlns:a16="http://schemas.microsoft.com/office/drawing/2014/main" id="{3311AEB8-8688-474F-80BB-EB7E3345C796}"/>
              </a:ext>
            </a:extLst>
          </p:cNvPr>
          <p:cNvSpPr/>
          <p:nvPr/>
        </p:nvSpPr>
        <p:spPr>
          <a:xfrm>
            <a:off x="30914610" y="569021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Объединить авиационные кампании (1943 с символами) </a:t>
            </a:r>
            <a:r>
              <a:rPr lang="ru-RU" sz="300" dirty="0"/>
              <a:t>(</a:t>
            </a:r>
            <a:r>
              <a:rPr lang="en-US" sz="300" dirty="0" err="1"/>
              <a:t>Construcciones</a:t>
            </a:r>
            <a:r>
              <a:rPr lang="en-US" sz="300" dirty="0"/>
              <a:t> </a:t>
            </a:r>
            <a:r>
              <a:rPr lang="en-US" sz="300" dirty="0" err="1"/>
              <a:t>Aeronáuticas</a:t>
            </a:r>
            <a:r>
              <a:rPr lang="en-US" sz="300" dirty="0"/>
              <a:t> S.A.; Iberia (</a:t>
            </a:r>
            <a:r>
              <a:rPr lang="en-US" sz="300" dirty="0" err="1"/>
              <a:t>aerolínea</a:t>
            </a:r>
            <a:r>
              <a:rPr lang="en-US" sz="300" dirty="0"/>
              <a:t>); </a:t>
            </a:r>
            <a:r>
              <a:rPr lang="en-US" sz="300" dirty="0" err="1"/>
              <a:t>Aviaco</a:t>
            </a:r>
            <a:r>
              <a:rPr lang="ru-RU" sz="300" dirty="0"/>
              <a:t>)</a:t>
            </a:r>
            <a:endParaRPr lang="ru-RU" sz="100" dirty="0"/>
          </a:p>
        </p:txBody>
      </p:sp>
      <p:cxnSp>
        <p:nvCxnSpPr>
          <p:cNvPr id="912" name="Прямая со стрелкой 911">
            <a:extLst>
              <a:ext uri="{FF2B5EF4-FFF2-40B4-BE49-F238E27FC236}">
                <a16:creationId xmlns:a16="http://schemas.microsoft.com/office/drawing/2014/main" id="{B0707D0A-663C-46F2-9B85-472A6576D5B3}"/>
              </a:ext>
            </a:extLst>
          </p:cNvPr>
          <p:cNvCxnSpPr>
            <a:cxnSpLocks/>
            <a:stCxn id="920" idx="2"/>
            <a:endCxn id="839" idx="0"/>
          </p:cNvCxnSpPr>
          <p:nvPr/>
        </p:nvCxnSpPr>
        <p:spPr>
          <a:xfrm>
            <a:off x="30257393" y="5351437"/>
            <a:ext cx="0" cy="3387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7" name="Соединительная линия уступом 840">
            <a:extLst>
              <a:ext uri="{FF2B5EF4-FFF2-40B4-BE49-F238E27FC236}">
                <a16:creationId xmlns:a16="http://schemas.microsoft.com/office/drawing/2014/main" id="{5598FABD-5449-4376-AC0B-A914D7810808}"/>
              </a:ext>
            </a:extLst>
          </p:cNvPr>
          <p:cNvCxnSpPr>
            <a:cxnSpLocks/>
            <a:stCxn id="920" idx="2"/>
            <a:endCxn id="907" idx="0"/>
          </p:cNvCxnSpPr>
          <p:nvPr/>
        </p:nvCxnSpPr>
        <p:spPr>
          <a:xfrm rot="16200000" flipH="1">
            <a:off x="30648194" y="4960636"/>
            <a:ext cx="338779" cy="11203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9" name="Соединительная линия уступом 840">
            <a:extLst>
              <a:ext uri="{FF2B5EF4-FFF2-40B4-BE49-F238E27FC236}">
                <a16:creationId xmlns:a16="http://schemas.microsoft.com/office/drawing/2014/main" id="{4C17A63C-4FA2-4AB9-B4BA-42A9AB9ACABA}"/>
              </a:ext>
            </a:extLst>
          </p:cNvPr>
          <p:cNvCxnSpPr>
            <a:cxnSpLocks/>
            <a:stCxn id="920" idx="2"/>
            <a:endCxn id="843" idx="0"/>
          </p:cNvCxnSpPr>
          <p:nvPr/>
        </p:nvCxnSpPr>
        <p:spPr>
          <a:xfrm rot="16200000" flipH="1">
            <a:off x="30005508" y="5603321"/>
            <a:ext cx="1062961" cy="559191"/>
          </a:xfrm>
          <a:prstGeom prst="bentConnector3">
            <a:avLst>
              <a:gd name="adj1" fmla="val 1596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3" name="Прямоугольник 932">
            <a:extLst>
              <a:ext uri="{FF2B5EF4-FFF2-40B4-BE49-F238E27FC236}">
                <a16:creationId xmlns:a16="http://schemas.microsoft.com/office/drawing/2014/main" id="{591D7410-4EE7-4EC5-B7B2-2E2398945347}"/>
              </a:ext>
            </a:extLst>
          </p:cNvPr>
          <p:cNvSpPr/>
          <p:nvPr/>
        </p:nvSpPr>
        <p:spPr>
          <a:xfrm>
            <a:off x="4849379" y="188150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Испанская авиация (</a:t>
            </a:r>
            <a:r>
              <a:rPr lang="en-US" sz="700" dirty="0"/>
              <a:t>Hispano </a:t>
            </a:r>
            <a:r>
              <a:rPr lang="en-US" sz="700" dirty="0" err="1"/>
              <a:t>Aviación</a:t>
            </a:r>
            <a:r>
              <a:rPr lang="ru-RU" sz="700" dirty="0"/>
              <a:t> )</a:t>
            </a:r>
            <a:endParaRPr lang="ru-RU" sz="100" dirty="0"/>
          </a:p>
        </p:txBody>
      </p:sp>
      <p:cxnSp>
        <p:nvCxnSpPr>
          <p:cNvPr id="934" name="Соединительная линия уступом 124">
            <a:extLst>
              <a:ext uri="{FF2B5EF4-FFF2-40B4-BE49-F238E27FC236}">
                <a16:creationId xmlns:a16="http://schemas.microsoft.com/office/drawing/2014/main" id="{A1754BDF-5260-4306-BCBD-63C0B1AEF514}"/>
              </a:ext>
            </a:extLst>
          </p:cNvPr>
          <p:cNvCxnSpPr>
            <a:cxnSpLocks/>
            <a:stCxn id="475" idx="2"/>
            <a:endCxn id="481" idx="0"/>
          </p:cNvCxnSpPr>
          <p:nvPr/>
        </p:nvCxnSpPr>
        <p:spPr>
          <a:xfrm rot="16200000" flipH="1">
            <a:off x="2992032" y="17927925"/>
            <a:ext cx="218867" cy="37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9" name="Прямоугольник 938">
            <a:extLst>
              <a:ext uri="{FF2B5EF4-FFF2-40B4-BE49-F238E27FC236}">
                <a16:creationId xmlns:a16="http://schemas.microsoft.com/office/drawing/2014/main" id="{E51DB72E-870D-4D22-B162-1956ABEA5CFA}"/>
              </a:ext>
            </a:extLst>
          </p:cNvPr>
          <p:cNvSpPr/>
          <p:nvPr/>
        </p:nvSpPr>
        <p:spPr>
          <a:xfrm>
            <a:off x="4296959" y="19532727"/>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Разработка</a:t>
            </a:r>
            <a:r>
              <a:rPr lang="en-US" sz="700" dirty="0"/>
              <a:t> El Hispano-</a:t>
            </a:r>
            <a:r>
              <a:rPr lang="en-US" sz="700" dirty="0" err="1"/>
              <a:t>Suiza</a:t>
            </a:r>
            <a:r>
              <a:rPr lang="en-US" sz="700" dirty="0"/>
              <a:t> HS-42</a:t>
            </a:r>
            <a:r>
              <a:rPr lang="ru-RU" sz="700" dirty="0"/>
              <a:t> </a:t>
            </a:r>
            <a:r>
              <a:rPr lang="en-US" sz="700" dirty="0"/>
              <a:t>(5 </a:t>
            </a:r>
            <a:r>
              <a:rPr lang="ru-RU" sz="700" dirty="0"/>
              <a:t>апреля</a:t>
            </a:r>
            <a:r>
              <a:rPr lang="en-US" sz="700" dirty="0"/>
              <a:t> 1942)</a:t>
            </a:r>
            <a:endParaRPr lang="ru-RU" sz="100" dirty="0"/>
          </a:p>
        </p:txBody>
      </p:sp>
      <p:cxnSp>
        <p:nvCxnSpPr>
          <p:cNvPr id="940" name="Соединительная линия уступом 124">
            <a:extLst>
              <a:ext uri="{FF2B5EF4-FFF2-40B4-BE49-F238E27FC236}">
                <a16:creationId xmlns:a16="http://schemas.microsoft.com/office/drawing/2014/main" id="{09F529F3-C46D-41B0-9198-9D36F1BED8C1}"/>
              </a:ext>
            </a:extLst>
          </p:cNvPr>
          <p:cNvCxnSpPr>
            <a:cxnSpLocks/>
            <a:stCxn id="432" idx="2"/>
            <a:endCxn id="933" idx="0"/>
          </p:cNvCxnSpPr>
          <p:nvPr/>
        </p:nvCxnSpPr>
        <p:spPr>
          <a:xfrm rot="16200000" flipH="1">
            <a:off x="4649037" y="18151495"/>
            <a:ext cx="228364" cy="10986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3" name="Соединительная линия уступом 124">
            <a:extLst>
              <a:ext uri="{FF2B5EF4-FFF2-40B4-BE49-F238E27FC236}">
                <a16:creationId xmlns:a16="http://schemas.microsoft.com/office/drawing/2014/main" id="{9C77E6FD-98C8-4A95-A02E-DDFE00D8EFC9}"/>
              </a:ext>
            </a:extLst>
          </p:cNvPr>
          <p:cNvCxnSpPr>
            <a:cxnSpLocks/>
            <a:stCxn id="486" idx="2"/>
            <a:endCxn id="933" idx="0"/>
          </p:cNvCxnSpPr>
          <p:nvPr/>
        </p:nvCxnSpPr>
        <p:spPr>
          <a:xfrm rot="5400000">
            <a:off x="5198842" y="18700337"/>
            <a:ext cx="228364" cy="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4" name="Соединительная линия уступом 124">
            <a:extLst>
              <a:ext uri="{FF2B5EF4-FFF2-40B4-BE49-F238E27FC236}">
                <a16:creationId xmlns:a16="http://schemas.microsoft.com/office/drawing/2014/main" id="{35041960-15A8-4FBF-8916-8A613114B6DA}"/>
              </a:ext>
            </a:extLst>
          </p:cNvPr>
          <p:cNvCxnSpPr>
            <a:cxnSpLocks/>
            <a:stCxn id="933" idx="2"/>
            <a:endCxn id="939" idx="0"/>
          </p:cNvCxnSpPr>
          <p:nvPr/>
        </p:nvCxnSpPr>
        <p:spPr>
          <a:xfrm rot="5400000">
            <a:off x="4947469" y="19167653"/>
            <a:ext cx="177727" cy="5524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46" name="Прямоугольник 945">
            <a:extLst>
              <a:ext uri="{FF2B5EF4-FFF2-40B4-BE49-F238E27FC236}">
                <a16:creationId xmlns:a16="http://schemas.microsoft.com/office/drawing/2014/main" id="{9321C6A2-7E43-4A6A-8A56-B1AF1D569B22}"/>
              </a:ext>
            </a:extLst>
          </p:cNvPr>
          <p:cNvSpPr/>
          <p:nvPr/>
        </p:nvSpPr>
        <p:spPr>
          <a:xfrm>
            <a:off x="5372958" y="1953488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Разработка </a:t>
            </a:r>
            <a:r>
              <a:rPr lang="en-US" sz="700" dirty="0"/>
              <a:t>Hispano </a:t>
            </a:r>
            <a:r>
              <a:rPr lang="en-US" sz="700" dirty="0" err="1"/>
              <a:t>Aviación</a:t>
            </a:r>
            <a:r>
              <a:rPr lang="en-US" sz="700" dirty="0"/>
              <a:t> HA-43</a:t>
            </a:r>
            <a:endParaRPr lang="ru-RU" sz="100" dirty="0"/>
          </a:p>
        </p:txBody>
      </p:sp>
      <p:cxnSp>
        <p:nvCxnSpPr>
          <p:cNvPr id="947" name="Соединительная линия уступом 124">
            <a:extLst>
              <a:ext uri="{FF2B5EF4-FFF2-40B4-BE49-F238E27FC236}">
                <a16:creationId xmlns:a16="http://schemas.microsoft.com/office/drawing/2014/main" id="{E547B9EB-19DB-46DC-AE08-8AD10781A9F9}"/>
              </a:ext>
            </a:extLst>
          </p:cNvPr>
          <p:cNvCxnSpPr>
            <a:cxnSpLocks/>
            <a:stCxn id="933" idx="2"/>
            <a:endCxn id="946" idx="0"/>
          </p:cNvCxnSpPr>
          <p:nvPr/>
        </p:nvCxnSpPr>
        <p:spPr>
          <a:xfrm rot="16200000" flipH="1">
            <a:off x="5484389" y="19183152"/>
            <a:ext cx="179885" cy="5235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49" name="Прямоугольник 948">
            <a:extLst>
              <a:ext uri="{FF2B5EF4-FFF2-40B4-BE49-F238E27FC236}">
                <a16:creationId xmlns:a16="http://schemas.microsoft.com/office/drawing/2014/main" id="{0634CBD3-C01E-41BC-A313-07E91F5B7741}"/>
              </a:ext>
            </a:extLst>
          </p:cNvPr>
          <p:cNvSpPr/>
          <p:nvPr/>
        </p:nvSpPr>
        <p:spPr>
          <a:xfrm>
            <a:off x="30355799" y="404579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Папский университет Саламанки (1940)</a:t>
            </a:r>
            <a:endParaRPr lang="ru-RU" sz="100" dirty="0"/>
          </a:p>
        </p:txBody>
      </p:sp>
      <p:cxnSp>
        <p:nvCxnSpPr>
          <p:cNvPr id="950" name="Соединительная линия уступом 840">
            <a:extLst>
              <a:ext uri="{FF2B5EF4-FFF2-40B4-BE49-F238E27FC236}">
                <a16:creationId xmlns:a16="http://schemas.microsoft.com/office/drawing/2014/main" id="{8A9A2C1B-C1E8-4441-ABD7-F246BCE4F7F6}"/>
              </a:ext>
            </a:extLst>
          </p:cNvPr>
          <p:cNvCxnSpPr>
            <a:cxnSpLocks/>
            <a:stCxn id="831" idx="2"/>
            <a:endCxn id="949" idx="0"/>
          </p:cNvCxnSpPr>
          <p:nvPr/>
        </p:nvCxnSpPr>
        <p:spPr>
          <a:xfrm rot="16200000" flipH="1">
            <a:off x="29828494" y="3055329"/>
            <a:ext cx="255184" cy="17257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2" name="Соединительная линия уступом 840">
            <a:extLst>
              <a:ext uri="{FF2B5EF4-FFF2-40B4-BE49-F238E27FC236}">
                <a16:creationId xmlns:a16="http://schemas.microsoft.com/office/drawing/2014/main" id="{16E0DB7B-4E31-48E3-9706-D68DC9FFD9BA}"/>
              </a:ext>
            </a:extLst>
          </p:cNvPr>
          <p:cNvCxnSpPr>
            <a:cxnSpLocks/>
            <a:stCxn id="835" idx="2"/>
            <a:endCxn id="830" idx="0"/>
          </p:cNvCxnSpPr>
          <p:nvPr/>
        </p:nvCxnSpPr>
        <p:spPr>
          <a:xfrm rot="16200000" flipH="1">
            <a:off x="26825690" y="5137850"/>
            <a:ext cx="1102058" cy="26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53" name="Прямоугольник 952">
            <a:extLst>
              <a:ext uri="{FF2B5EF4-FFF2-40B4-BE49-F238E27FC236}">
                <a16:creationId xmlns:a16="http://schemas.microsoft.com/office/drawing/2014/main" id="{50E572D2-7DF7-40C6-9CB7-0E62603CC6E4}"/>
              </a:ext>
            </a:extLst>
          </p:cNvPr>
          <p:cNvSpPr/>
          <p:nvPr/>
        </p:nvSpPr>
        <p:spPr>
          <a:xfrm>
            <a:off x="28042041" y="56936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Университет Наварры (1952)</a:t>
            </a:r>
            <a:endParaRPr lang="ru-RU" sz="100" dirty="0"/>
          </a:p>
        </p:txBody>
      </p:sp>
      <p:cxnSp>
        <p:nvCxnSpPr>
          <p:cNvPr id="955" name="Соединительная линия уступом 840">
            <a:extLst>
              <a:ext uri="{FF2B5EF4-FFF2-40B4-BE49-F238E27FC236}">
                <a16:creationId xmlns:a16="http://schemas.microsoft.com/office/drawing/2014/main" id="{3BE71C79-A3F9-4318-917D-24B000A95849}"/>
              </a:ext>
            </a:extLst>
          </p:cNvPr>
          <p:cNvCxnSpPr>
            <a:cxnSpLocks/>
            <a:stCxn id="910" idx="2"/>
            <a:endCxn id="953" idx="0"/>
          </p:cNvCxnSpPr>
          <p:nvPr/>
        </p:nvCxnSpPr>
        <p:spPr>
          <a:xfrm rot="16200000" flipH="1">
            <a:off x="28044489" y="5232926"/>
            <a:ext cx="341143" cy="580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6" name="Соединительная линия уступом 840">
            <a:extLst>
              <a:ext uri="{FF2B5EF4-FFF2-40B4-BE49-F238E27FC236}">
                <a16:creationId xmlns:a16="http://schemas.microsoft.com/office/drawing/2014/main" id="{798D03FA-B126-4F82-914E-F7E75FE6327F}"/>
              </a:ext>
            </a:extLst>
          </p:cNvPr>
          <p:cNvCxnSpPr>
            <a:cxnSpLocks/>
            <a:stCxn id="920" idx="2"/>
            <a:endCxn id="953" idx="0"/>
          </p:cNvCxnSpPr>
          <p:nvPr/>
        </p:nvCxnSpPr>
        <p:spPr>
          <a:xfrm rot="5400000">
            <a:off x="29210197" y="4646445"/>
            <a:ext cx="342205" cy="175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58" name="Прямоугольник 957">
            <a:extLst>
              <a:ext uri="{FF2B5EF4-FFF2-40B4-BE49-F238E27FC236}">
                <a16:creationId xmlns:a16="http://schemas.microsoft.com/office/drawing/2014/main" id="{9203EA80-D8BC-431E-8DD3-BBCB51553123}"/>
              </a:ext>
            </a:extLst>
          </p:cNvPr>
          <p:cNvSpPr/>
          <p:nvPr/>
        </p:nvSpPr>
        <p:spPr>
          <a:xfrm>
            <a:off x="27472219"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Строительство новых школ по всей стране</a:t>
            </a:r>
            <a:endParaRPr lang="ru-RU" sz="100" dirty="0"/>
          </a:p>
        </p:txBody>
      </p:sp>
      <p:cxnSp>
        <p:nvCxnSpPr>
          <p:cNvPr id="959" name="Соединительная линия уступом 840">
            <a:extLst>
              <a:ext uri="{FF2B5EF4-FFF2-40B4-BE49-F238E27FC236}">
                <a16:creationId xmlns:a16="http://schemas.microsoft.com/office/drawing/2014/main" id="{835F8A16-4896-4E0E-9090-9E7203019807}"/>
              </a:ext>
            </a:extLst>
          </p:cNvPr>
          <p:cNvCxnSpPr>
            <a:cxnSpLocks/>
            <a:stCxn id="953" idx="2"/>
            <a:endCxn id="958" idx="0"/>
          </p:cNvCxnSpPr>
          <p:nvPr/>
        </p:nvCxnSpPr>
        <p:spPr>
          <a:xfrm rot="5400000">
            <a:off x="28125220" y="6043804"/>
            <a:ext cx="190147" cy="5698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0" name="Соединительная линия уступом 840">
            <a:extLst>
              <a:ext uri="{FF2B5EF4-FFF2-40B4-BE49-F238E27FC236}">
                <a16:creationId xmlns:a16="http://schemas.microsoft.com/office/drawing/2014/main" id="{D6524018-1237-4F00-B538-F48E7BCF53EC}"/>
              </a:ext>
            </a:extLst>
          </p:cNvPr>
          <p:cNvCxnSpPr>
            <a:cxnSpLocks/>
            <a:stCxn id="830" idx="2"/>
            <a:endCxn id="958" idx="0"/>
          </p:cNvCxnSpPr>
          <p:nvPr/>
        </p:nvCxnSpPr>
        <p:spPr>
          <a:xfrm rot="16200000" flipH="1">
            <a:off x="27559933" y="6048339"/>
            <a:ext cx="193573" cy="5573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41100</TotalTime>
  <Words>2853</Words>
  <Application>Microsoft Office PowerPoint</Application>
  <PresentationFormat>Произвольный</PresentationFormat>
  <Paragraphs>352</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2213</cp:revision>
  <dcterms:created xsi:type="dcterms:W3CDTF">2018-10-23T08:09:21Z</dcterms:created>
  <dcterms:modified xsi:type="dcterms:W3CDTF">2022-12-30T05:24:22Z</dcterms:modified>
</cp:coreProperties>
</file>