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42" y="-379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293247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086110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2933820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986030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090237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833055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140677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985802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192310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090123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92538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149147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032119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173571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238626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2986030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032119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43430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884234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28405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731309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33716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783106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610773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344013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312384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279708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086208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610774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178841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248409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511032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717223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61077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771586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507006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657090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825096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589413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721473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778569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832542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825095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717223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610774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507975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399960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399960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664967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558890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453361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341818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664967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558890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453361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771586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592007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696631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643392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487418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446277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553323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803778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763539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871412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404243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460014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458236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514008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566772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620017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509649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565421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618185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671430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562860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618632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671396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724641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542032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594766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647834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701114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594863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647598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700666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753946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434450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651522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600608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703406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545994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757599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657090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456979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097952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27723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09486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28457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28431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30506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10931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08984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10321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474748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132426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482259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507698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554014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771586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736692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790592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92697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219621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339014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136439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200355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143009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149906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201157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065879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2883553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883644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784926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2967155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2942197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2891710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2944916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2894638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783106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015141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2964644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787549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688375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2883872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783788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867227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2929960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680293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736029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682795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734884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2913124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775427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630706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723338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689578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741781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588336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639516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867117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2918296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330355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428470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30138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28375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474691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474691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31431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413522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412491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512087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474748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840174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789165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530506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576822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070430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121410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680293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815555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785750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796325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684611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745558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735477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781200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29941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576257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330435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376672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530308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576624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21037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529941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617037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576257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44645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434996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428357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959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8299" y="6729204"/>
            <a:ext cx="219109" cy="157018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 </a:t>
            </a:r>
            <a:r>
              <a:rPr lang="ru-RU" sz="100" dirty="0"/>
              <a:t>(В письме к </a:t>
            </a:r>
            <a:r>
              <a:rPr lang="ru-RU" sz="100" dirty="0" err="1"/>
              <a:t>Коррадини</a:t>
            </a:r>
            <a:r>
              <a:rPr lang="ru-RU" sz="100" dirty="0"/>
              <a:t>, которое он опубликует в 1920 году, </a:t>
            </a:r>
            <a:r>
              <a:rPr lang="ru-RU" sz="100" dirty="0" err="1"/>
              <a:t>Прето</a:t>
            </a:r>
            <a:r>
              <a:rPr lang="ru-RU" sz="100" dirty="0"/>
              <a:t> показал, что верит в возрождение этого нового антидемократического национализма, который возродит новую классическую эру в латинских странах. «Мы должны верить, — писал он, — в торжество латинского порядка, классического порядка, который охватит и объединит всех наследников римской цивилизации — Францию, Испанию, Италию и Португалию». </a:t>
            </a:r>
            <a:r>
              <a:rPr lang="ru-RU" sz="100" dirty="0" err="1"/>
              <a:t>Прето</a:t>
            </a:r>
            <a:r>
              <a:rPr lang="ru-RU" sz="100" dirty="0"/>
              <a:t> навсегда останется в культурной сфере этого латинского </a:t>
            </a:r>
            <a:r>
              <a:rPr lang="ru-RU" sz="100" dirty="0" err="1"/>
              <a:t>неонационализма</a:t>
            </a:r>
            <a:r>
              <a:rPr lang="ru-RU" sz="100" dirty="0"/>
              <a:t>, глубоко отмеченного имперской и цивилизационной мифологией народов, унаследовавших латынь, тружеников открытия мира, «колонизаторов и воинов». Однако его первые статьи для газеты </a:t>
            </a:r>
            <a:r>
              <a:rPr lang="ru-RU" sz="100" dirty="0" err="1"/>
              <a:t>Integalista</a:t>
            </a:r>
            <a:r>
              <a:rPr lang="ru-RU" sz="100" dirty="0"/>
              <a:t> были гораздо более ориентированы на непосредственное, стремясь увидеть в войне подтверждение авторитарного национализма как единственное решение для нового мира, вытекающего из нее.)</a:t>
            </a:r>
            <a:endParaRPr lang="ru-RU" sz="700" dirty="0"/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5811" y="6747794"/>
            <a:ext cx="224512" cy="938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474673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31559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885854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31653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877798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896887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3963924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610629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 </a:t>
            </a:r>
          </a:p>
          <a:p>
            <a:pPr algn="ctr"/>
            <a:r>
              <a:rPr lang="ru-RU" sz="100" dirty="0"/>
              <a:t>(были восторженными для объединений предпринимателей: «национальная диктатура; восстановление смертной казни, упразднение ГНР», объявив, что «во всех городах будет создана фашистская милиция, состоящая из добровольцев без какого-либо вознаграждения», в ответ на «преступления профсоюзных активистов и коммунистов»</a:t>
            </a:r>
            <a:endParaRPr lang="ru-RU" sz="700" dirty="0"/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  <a:p>
            <a:pPr algn="ctr"/>
            <a:r>
              <a:rPr lang="ru-RU" sz="100" dirty="0"/>
              <a:t>чтобы армия была усилена и достойна для национальной обороны; чтобы собственность была защищена в своих правах и была принуждена выполнять свои обязанности по отношению к нации и особенно по отношению к рабочим, [приверженцы обязуются] встать на сторону любого португальского правительства против иностранной агрессии и большевизма</a:t>
            </a:r>
            <a:endParaRPr lang="ru-RU" sz="700" dirty="0"/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5152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  <a:p>
            <a:pPr algn="ctr"/>
            <a:r>
              <a:rPr lang="ru-RU" sz="100" dirty="0"/>
              <a:t>ON/S рассматривала коммунистическую и социалистическую угрозу как главную и добавляла к ней вызов «национализации» «лишенных капитализма».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  <a:p>
            <a:pPr algn="ctr"/>
            <a:r>
              <a:rPr lang="ru-RU" sz="200" dirty="0"/>
              <a:t>Однако больше, чем </a:t>
            </a:r>
            <a:r>
              <a:rPr lang="ru-RU" sz="200" dirty="0" err="1"/>
              <a:t>интегралисты</a:t>
            </a:r>
            <a:r>
              <a:rPr lang="ru-RU" sz="200" dirty="0"/>
              <a:t>, озабоченные исторической легитимацией своего ультранационализма, </a:t>
            </a:r>
            <a:r>
              <a:rPr lang="ru-RU" sz="200" dirty="0" err="1"/>
              <a:t>Прето</a:t>
            </a:r>
            <a:r>
              <a:rPr lang="ru-RU" sz="200" dirty="0"/>
              <a:t> был ориентирован на будущее и считал, что национализм должен быть ключевым элементом. национальное и «имперское» возрождение. Он даже иронизировал над «</a:t>
            </a:r>
            <a:r>
              <a:rPr lang="ru-RU" sz="200" dirty="0" err="1"/>
              <a:t>саудосистами</a:t>
            </a:r>
            <a:r>
              <a:rPr lang="ru-RU" sz="200" dirty="0"/>
              <a:t>» истории, заявив, что «боль и страсть Португалии на этапах ее имперской истории всегда проистекают из этой фатальности ее судьбы: усилия страны никогда не совпадали с мышлением тогдашнего национального главы.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  <a:p>
            <a:pPr algn="ctr"/>
            <a:r>
              <a:rPr lang="ru-RU" sz="100" dirty="0"/>
              <a:t>Предусматривалось, что «государственная и частная национальная экономика должна дисциплинироваться и направляться государством, которое должно направлять ее и вмешиваться в нее всякий раз, когда эта необходимость навязывает себя общему или коллективному благу, равновесию или социальной справедливости». Государство, организованное таким образом «как руководитель национального производства», не станет устанавливать «новую тиранию», напротив, «</a:t>
            </a:r>
            <a:r>
              <a:rPr lang="ru-RU" sz="100" dirty="0" err="1"/>
              <a:t>вдохновленнуюво</a:t>
            </a:r>
            <a:r>
              <a:rPr lang="ru-RU" sz="100" dirty="0"/>
              <a:t> имя общего блага», в национал-синдикалистском режиме государство «является всей экономической и социальной нацией, организованной в соответствии с моральными и материальными интересами и представляющей через свою иерархию работу и гражданскую жизнь нации»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46785" y="7264683"/>
            <a:ext cx="249058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64803" y="7273570"/>
            <a:ext cx="246784" cy="50913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  <a:br>
              <a:rPr lang="en-US" sz="700" dirty="0"/>
            </a:br>
            <a:r>
              <a:rPr lang="ru-RU" sz="200" dirty="0"/>
              <a:t>установление минимальной социальной заработной платы (которая защищает семью и уважает роль женщины в семье) и страхование по инвалидности и болезни, социальная помощь материнству и ребенку, достойные реформы и государственная политика социальные кварталы</a:t>
            </a:r>
            <a:endParaRPr lang="ru-RU" sz="700" dirty="0"/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991" name="Соединительная линия уступом 744">
            <a:extLst>
              <a:ext uri="{FF2B5EF4-FFF2-40B4-BE49-F238E27FC236}">
                <a16:creationId xmlns:a16="http://schemas.microsoft.com/office/drawing/2014/main" id="{6CDA600B-1368-4A85-B868-0869E94315C7}"/>
              </a:ext>
            </a:extLst>
          </p:cNvPr>
          <p:cNvCxnSpPr>
            <a:cxnSpLocks/>
            <a:stCxn id="919" idx="2"/>
            <a:endCxn id="990" idx="0"/>
          </p:cNvCxnSpPr>
          <p:nvPr/>
        </p:nvCxnSpPr>
        <p:spPr>
          <a:xfrm rot="16200000" flipH="1">
            <a:off x="1459864" y="6490454"/>
            <a:ext cx="235973" cy="5449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37438</TotalTime>
  <Words>2570</Words>
  <Application>Microsoft Office PowerPoint</Application>
  <PresentationFormat>Произвольный</PresentationFormat>
  <Paragraphs>376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2152</cp:revision>
  <dcterms:created xsi:type="dcterms:W3CDTF">2018-10-23T08:09:21Z</dcterms:created>
  <dcterms:modified xsi:type="dcterms:W3CDTF">2023-06-19T11:24:59Z</dcterms:modified>
</cp:coreProperties>
</file>