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14208" y="9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13.04.2022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13.04.2022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13.04.2022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51571" y="2436939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6896624" y="2231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29222646" y="44520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29222646" y="162657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29206806" y="2648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29222646" y="298738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a:extLst>
              <a:ext uri="{FF2B5EF4-FFF2-40B4-BE49-F238E27FC236}">
                <a16:creationId xmlns:a16="http://schemas.microsoft.com/office/drawing/2014/main" id="{DD45E7B9-6EA8-46DC-9B0E-B3E030E4D9AD}"/>
              </a:ext>
            </a:extLst>
          </p:cNvPr>
          <p:cNvSpPr/>
          <p:nvPr/>
        </p:nvSpPr>
        <p:spPr>
          <a:xfrm>
            <a:off x="26913306" y="44203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Движение безработных завершилось в июле 1934 года настоящим восстанием, когда консервативный кабинет Антиреволюционной партии во главе с </a:t>
            </a:r>
            <a:r>
              <a:rPr lang="ru-RU" sz="300" dirty="0" err="1"/>
              <a:t>Хендрийком</a:t>
            </a:r>
            <a:r>
              <a:rPr lang="ru-RU" sz="300" dirty="0"/>
              <a:t> Колейном (1869-1944) решил сократить пособие по безработице. 4 июля рабочие района Йордан в Амстердаме спонтанно, без каких-либо указаний партии или профсоюза, выступили против мер правительства. В этом районе, как и в «индонезийском квартале», оказывалось живое сопротивление нападениям моторизованной и конной полиции. Улицы </a:t>
            </a:r>
            <a:r>
              <a:rPr lang="ru-RU" sz="300" dirty="0" err="1"/>
              <a:t>Йорданского</a:t>
            </a:r>
            <a:r>
              <a:rPr lang="ru-RU" sz="300" dirty="0"/>
              <a:t> района вскоре были забаррикадированы и оказались в руках рабочих и безработных, которые, «победив», разошлись по домам. Но на следующий день армия заняла район танками и пулеметами. Репрессии против рабочих закончились семеро убитыми и 200 ранеными. Укрепленный этой победой, правительство Нидерландов запретило все демонстрации и митинги. Хотя она дистанцировалась от борьбы </a:t>
            </a:r>
            <a:r>
              <a:rPr lang="ru-RU" sz="300" dirty="0" err="1"/>
              <a:t>иордаанских</a:t>
            </a:r>
            <a:r>
              <a:rPr lang="ru-RU" sz="300" dirty="0"/>
              <a:t> рабочих, видя лишь «грабеж и провокацию»72, орган компартии «Де </a:t>
            </a:r>
            <a:r>
              <a:rPr lang="ru-RU" sz="300" dirty="0" err="1"/>
              <a:t>трибюн</a:t>
            </a:r>
            <a:r>
              <a:rPr lang="ru-RU" sz="300" dirty="0"/>
              <a:t>» был запрещен. Небольшая </a:t>
            </a:r>
            <a:r>
              <a:rPr lang="ru-RU" sz="300" dirty="0" err="1"/>
              <a:t>левосоциалистическая</a:t>
            </a:r>
            <a:r>
              <a:rPr lang="ru-RU" sz="300" dirty="0"/>
              <a:t> партия, OSP, арестовала нескольких своих лидеров, хотя одна из ее фракций, вокруг Де </a:t>
            </a:r>
            <a:r>
              <a:rPr lang="ru-RU" sz="300" dirty="0" err="1"/>
              <a:t>Кадта</a:t>
            </a:r>
            <a:r>
              <a:rPr lang="ru-RU" sz="300" dirty="0"/>
              <a:t>, отказалась выразить солидарность с движением, критикуя «авантюризм» руководства </a:t>
            </a:r>
            <a:r>
              <a:rPr lang="ru-RU" sz="300" dirty="0" err="1"/>
              <a:t>OSP.Поражение</a:t>
            </a:r>
            <a:r>
              <a:rPr lang="ru-RU" sz="300" dirty="0"/>
              <a:t> амстердамских безработных было тяжелым, так как означало серьезное поражение пролетариата в Нидерландах, остававшегося пассивным. На самом деле борьба безработных рассматривалась как нечто отдельное, как особая категория. Сами безработные не пытались обобщить свое движение. Этот корпоративизм и отсутствие солидарности между разными категориями рабочих были настоящей слабостью:¬¬70 Об истории восстания амстердамских рабочих в июле 1934 г. см. </a:t>
            </a:r>
            <a:r>
              <a:rPr lang="ru-RU" sz="300" dirty="0" err="1"/>
              <a:t>Kielich</a:t>
            </a:r>
            <a:r>
              <a:rPr lang="ru-RU" sz="300" dirty="0"/>
              <a:t> 1984.71 рис, № 4, февраль 1932 г.72 </a:t>
            </a:r>
            <a:r>
              <a:rPr lang="ru-RU" sz="300" dirty="0" err="1"/>
              <a:t>De</a:t>
            </a:r>
            <a:r>
              <a:rPr lang="ru-RU" sz="300" dirty="0"/>
              <a:t> </a:t>
            </a:r>
            <a:r>
              <a:rPr lang="ru-RU" sz="300" dirty="0" err="1"/>
              <a:t>Tribune</a:t>
            </a:r>
            <a:r>
              <a:rPr lang="ru-RU" sz="300" dirty="0"/>
              <a:t> (дополнение), 6 июля 1934 г.... Силы рабочего класса были еще так слабы, что борющиеся рабочие не видели в расширении движения своей собственной задачи. Идея заключалась в том, что это была борьба одних безработных, и она должна была вестись только ими. В Иордане и его окрестностях есть разные фабрики, но безработные не пытались вовлечь их в борьбу73.¬Причины этого поражения были не только субъективными, но и объективными. Буржуазия «не могла больше терпеть ни малейшего сопротивления со стороны рабочих»74. Единственным выходом для рабочего класса были массовые движения, расширение и всеобщее распространение забастовок. Но будет ли этого достаточно, чтобы остановить наступление буржуазии на пролетариат, особенно угрозу войны? Были ли крупные забастовки лета 1936 года во Франции под знаменем «Народного фронта» предвестниками нового периода массовых забастовок?</a:t>
            </a:r>
          </a:p>
        </p:txBody>
      </p:sp>
      <p:sp>
        <p:nvSpPr>
          <p:cNvPr id="288" name="Прямоугольник 287">
            <a:extLst>
              <a:ext uri="{FF2B5EF4-FFF2-40B4-BE49-F238E27FC236}">
                <a16:creationId xmlns:a16="http://schemas.microsoft.com/office/drawing/2014/main" id="{E43200DB-36C7-4343-98ED-6660199BC5F5}"/>
              </a:ext>
            </a:extLst>
          </p:cNvPr>
          <p:cNvSpPr/>
          <p:nvPr/>
        </p:nvSpPr>
        <p:spPr>
          <a:xfrm>
            <a:off x="26896624" y="298738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июне 1936 года в </a:t>
            </a:r>
            <a:r>
              <a:rPr lang="ru-RU" sz="500" dirty="0" err="1"/>
              <a:t>Эймейдене</a:t>
            </a:r>
            <a:r>
              <a:rPr lang="ru-RU" sz="500" dirty="0"/>
              <a:t>, Голландия, вспыхнула крупная забастовка рыбаков. В стачкоме доминировала КПН. Во время забастовки последние, не колеблясь, предложили «объединенный фронт» с фашистами: «Мы приветствуем рыбаков-национал-социалистов, которые борются в </a:t>
            </a:r>
            <a:r>
              <a:rPr lang="ru-RU" sz="500" dirty="0" err="1"/>
              <a:t>Эймёйдене</a:t>
            </a:r>
            <a:r>
              <a:rPr lang="ru-RU" sz="500" dirty="0"/>
              <a:t> вместе со своими красными братьями»</a:t>
            </a:r>
          </a:p>
        </p:txBody>
      </p:sp>
      <p:sp>
        <p:nvSpPr>
          <p:cNvPr id="289" name="Прямоугольник 288">
            <a:extLst>
              <a:ext uri="{FF2B5EF4-FFF2-40B4-BE49-F238E27FC236}">
                <a16:creationId xmlns:a16="http://schemas.microsoft.com/office/drawing/2014/main"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109</a:t>
            </a:r>
          </a:p>
        </p:txBody>
      </p:sp>
      <p:sp>
        <p:nvSpPr>
          <p:cNvPr id="309" name="Прямоугольник 308">
            <a:extLst>
              <a:ext uri="{FF2B5EF4-FFF2-40B4-BE49-F238E27FC236}">
                <a16:creationId xmlns:a16="http://schemas.microsoft.com/office/drawing/2014/main"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 (не марксисты)</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28292"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 (не </a:t>
            </a:r>
            <a:r>
              <a:rPr lang="ru-RU" sz="1400" dirty="0" err="1"/>
              <a:t>комми</a:t>
            </a:r>
            <a:r>
              <a:rPr lang="ru-RU" sz="1400" dirty="0"/>
              <a:t>)</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312" idx="1"/>
            <a:endCxn id="311" idx="3"/>
          </p:cNvCxnSpPr>
          <p:nvPr/>
        </p:nvCxnSpPr>
        <p:spPr>
          <a:xfrm flipH="1">
            <a:off x="20679866" y="26424160"/>
            <a:ext cx="2848426"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 ()</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 (Рустам </a:t>
            </a:r>
            <a:r>
              <a:rPr lang="ru-RU" sz="1400" dirty="0" err="1"/>
              <a:t>Эффенди</a:t>
            </a:r>
            <a:r>
              <a:rPr lang="ru-RU" sz="1400" dirty="0"/>
              <a:t> встанет во главе </a:t>
            </a:r>
            <a:r>
              <a:rPr lang="ru-RU" sz="1400" dirty="0" err="1"/>
              <a:t>индонезии</a:t>
            </a:r>
            <a:r>
              <a:rPr lang="ru-RU" sz="1400" dirty="0"/>
              <a:t>)</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Предоставить свободу (не </a:t>
            </a:r>
            <a:r>
              <a:rPr lang="ru-RU" sz="1400" dirty="0" err="1"/>
              <a:t>комми</a:t>
            </a:r>
            <a:r>
              <a:rPr lang="ru-RU" sz="1400" dirty="0"/>
              <a:t>)</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27499" y="27186026"/>
            <a:ext cx="480618" cy="368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86808" y="25945335"/>
            <a:ext cx="480618" cy="2518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60721" y="24716306"/>
            <a:ext cx="477677" cy="49733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cxnSp>
        <p:nvCxnSpPr>
          <p:cNvPr id="331" name="Соединительная линия уступом 175">
            <a:extLst>
              <a:ext uri="{FF2B5EF4-FFF2-40B4-BE49-F238E27FC236}">
                <a16:creationId xmlns:a16="http://schemas.microsoft.com/office/drawing/2014/main" id="{7D3E2AC7-9562-4CCE-8A61-09D57122D7A4}"/>
              </a:ext>
            </a:extLst>
          </p:cNvPr>
          <p:cNvCxnSpPr>
            <a:cxnSpLocks/>
            <a:stCxn id="312" idx="2"/>
            <a:endCxn id="330" idx="0"/>
          </p:cNvCxnSpPr>
          <p:nvPr/>
        </p:nvCxnSpPr>
        <p:spPr>
          <a:xfrm rot="16200000" flipH="1">
            <a:off x="25622322" y="25928089"/>
            <a:ext cx="458627" cy="25307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 (не марксисты)</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7" name="Прямоугольник 346">
            <a:extLst>
              <a:ext uri="{FF2B5EF4-FFF2-40B4-BE49-F238E27FC236}">
                <a16:creationId xmlns:a16="http://schemas.microsoft.com/office/drawing/2014/main" id="{6DA44530-CDCA-4A43-A104-0F8AA8953980}"/>
              </a:ext>
            </a:extLst>
          </p:cNvPr>
          <p:cNvSpPr/>
          <p:nvPr/>
        </p:nvSpPr>
        <p:spPr>
          <a:xfrm>
            <a:off x="26896624" y="16265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Во время кризиса партия предложила несколько планов экономических реформ. В 1935 г. СДАП опубликовала «План труда» (Plan </a:t>
            </a:r>
            <a:r>
              <a:rPr lang="ru-RU" sz="500" dirty="0" err="1"/>
              <a:t>van</a:t>
            </a:r>
            <a:r>
              <a:rPr lang="ru-RU" sz="500" dirty="0"/>
              <a:t> </a:t>
            </a:r>
            <a:r>
              <a:rPr lang="ru-RU" sz="500" dirty="0" err="1"/>
              <a:t>de</a:t>
            </a:r>
            <a:r>
              <a:rPr lang="ru-RU" sz="500" dirty="0"/>
              <a:t> </a:t>
            </a:r>
            <a:r>
              <a:rPr lang="ru-RU" sz="500" dirty="0" err="1"/>
              <a:t>Arbeid</a:t>
            </a:r>
            <a:r>
              <a:rPr lang="ru-RU" sz="500" dirty="0"/>
              <a:t>), который включал планы по увеличению занятости, национализации жизненно важных отраслей промышленности и внедрению системы пособий по безработице. Конфессионально-либеральное правительство отвергло социалистические предложения по экономической реформе. Однако после 1936 года он изменил свой курс, уступив социалистическим требованиям, девальвировав гульден и позволив государственному долгу расти, чтобы увеличить занятость.</a:t>
            </a:r>
          </a:p>
        </p:txBody>
      </p: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 </a:t>
            </a:r>
            <a:r>
              <a:rPr lang="ru-RU" sz="500" dirty="0"/>
              <a:t>(Научной организацией партии был Институт политических и социальных исследований (</a:t>
            </a:r>
            <a:r>
              <a:rPr lang="ru-RU" sz="500" dirty="0" err="1"/>
              <a:t>Instituut</a:t>
            </a:r>
            <a:r>
              <a:rPr lang="ru-RU" sz="500" dirty="0"/>
              <a:t> </a:t>
            </a:r>
            <a:r>
              <a:rPr lang="ru-RU" sz="500" dirty="0" err="1"/>
              <a:t>voor</a:t>
            </a:r>
            <a:r>
              <a:rPr lang="ru-RU" sz="500" dirty="0"/>
              <a:t> </a:t>
            </a:r>
            <a:r>
              <a:rPr lang="ru-RU" sz="500" dirty="0" err="1"/>
              <a:t>Politiek</a:t>
            </a:r>
            <a:r>
              <a:rPr lang="ru-RU" sz="500" dirty="0"/>
              <a:t> </a:t>
            </a:r>
            <a:r>
              <a:rPr lang="ru-RU" sz="500" dirty="0" err="1"/>
              <a:t>en</a:t>
            </a:r>
            <a:r>
              <a:rPr lang="ru-RU" sz="500" dirty="0"/>
              <a:t> </a:t>
            </a:r>
            <a:r>
              <a:rPr lang="ru-RU" sz="500" dirty="0" err="1"/>
              <a:t>Sociaal</a:t>
            </a:r>
            <a:r>
              <a:rPr lang="ru-RU" sz="500" dirty="0"/>
              <a:t> </a:t>
            </a:r>
            <a:r>
              <a:rPr lang="ru-RU" sz="500" dirty="0" err="1"/>
              <a:t>Onderzoek</a:t>
            </a:r>
            <a:r>
              <a:rPr lang="ru-RU" sz="500" dirty="0"/>
              <a:t>), который издавал </a:t>
            </a:r>
            <a:r>
              <a:rPr lang="ru-RU" sz="500" dirty="0" err="1"/>
              <a:t>Politiek</a:t>
            </a:r>
            <a:r>
              <a:rPr lang="ru-RU" sz="500" dirty="0"/>
              <a:t> </a:t>
            </a:r>
            <a:r>
              <a:rPr lang="ru-RU" sz="500" dirty="0" err="1"/>
              <a:t>en</a:t>
            </a:r>
            <a:r>
              <a:rPr lang="ru-RU" sz="500" dirty="0"/>
              <a:t> </a:t>
            </a:r>
            <a:r>
              <a:rPr lang="ru-RU" sz="500" dirty="0" err="1"/>
              <a:t>Cultuur</a:t>
            </a:r>
            <a:r>
              <a:rPr lang="ru-RU" sz="500" dirty="0"/>
              <a:t> (Политика и культура).)</a:t>
            </a:r>
            <a:endParaRPr lang="ru-RU" sz="1400" dirty="0"/>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187" idx="2"/>
            <a:endCxn id="312" idx="0"/>
          </p:cNvCxnSpPr>
          <p:nvPr/>
        </p:nvCxnSpPr>
        <p:spPr>
          <a:xfrm rot="16200000" flipH="1">
            <a:off x="23130507" y="24428416"/>
            <a:ext cx="434766" cy="2476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646865" y="24424437"/>
            <a:ext cx="437708" cy="2487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24523</TotalTime>
  <Words>9969</Words>
  <Application>Microsoft Office PowerPoint</Application>
  <PresentationFormat>Произвольный</PresentationFormat>
  <Paragraphs>172</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1561</cp:revision>
  <dcterms:created xsi:type="dcterms:W3CDTF">2018-10-23T08:09:21Z</dcterms:created>
  <dcterms:modified xsi:type="dcterms:W3CDTF">2022-04-13T11:47:42Z</dcterms:modified>
</cp:coreProperties>
</file>