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110" d="100"/>
          <a:sy n="110" d="100"/>
        </p:scale>
        <p:origin x="-11742" y="-780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04.05.2022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04.05.2022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04.05.2022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04.05.2022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04.05.2022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04.05.2022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04.05.2022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04.05.2022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04.05.2022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04.05.2022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04.05.2022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04.05.2022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04.05.2022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45508" y="152027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Голландский антивоенный фронт </a:t>
            </a:r>
            <a:r>
              <a:rPr lang="ru-RU" sz="400" dirty="0"/>
              <a:t>(Столкнувшись с войной и угрозой распространения военных действий на территорию Нидерландов, коммунисты совета, казалось, не решались проводить свою антивоенную революционную пропаганду. Правда, у них не было никакого желания проводить «</a:t>
            </a:r>
            <a:r>
              <a:rPr lang="ru-RU" sz="400" dirty="0" err="1"/>
              <a:t>фронтистскую</a:t>
            </a:r>
            <a:r>
              <a:rPr lang="ru-RU" sz="400" dirty="0"/>
              <a:t>» политику с </a:t>
            </a:r>
            <a:r>
              <a:rPr lang="ru-RU" sz="400" dirty="0" err="1"/>
              <a:t>rsap</a:t>
            </a:r>
            <a:r>
              <a:rPr lang="ru-RU" sz="400" dirty="0"/>
              <a:t> </a:t>
            </a:r>
            <a:r>
              <a:rPr lang="ru-RU" sz="400" dirty="0" err="1"/>
              <a:t>Сневлита</a:t>
            </a:r>
            <a:r>
              <a:rPr lang="ru-RU" sz="400" dirty="0"/>
              <a:t>, который в начале 1940-х предложил создать антивоенный фронт (</a:t>
            </a:r>
            <a:r>
              <a:rPr lang="ru-RU" sz="400" dirty="0" err="1"/>
              <a:t>Nederlands</a:t>
            </a:r>
            <a:r>
              <a:rPr lang="ru-RU" sz="400" dirty="0"/>
              <a:t> </a:t>
            </a:r>
            <a:r>
              <a:rPr lang="ru-RU" sz="400" dirty="0" err="1"/>
              <a:t>Anti-Oorlog</a:t>
            </a:r>
            <a:r>
              <a:rPr lang="ru-RU" sz="400" dirty="0"/>
              <a:t> </a:t>
            </a:r>
            <a:r>
              <a:rPr lang="ru-RU" sz="400" dirty="0" err="1"/>
              <a:t>Front</a:t>
            </a:r>
            <a:r>
              <a:rPr lang="ru-RU" sz="400" dirty="0"/>
              <a:t>), объединяющий синдикалистов, анархистов и троцкистов для общего действие. Они отказались присоединяться к этому фронту2)</a:t>
            </a:r>
            <a:endParaRPr lang="ru-RU" sz="1400" dirty="0"/>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17364628" y="13050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1736462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 конце концов Троцкий и </a:t>
            </a:r>
            <a:r>
              <a:rPr lang="ru-RU" sz="1100" dirty="0" err="1"/>
              <a:t>Сневлит</a:t>
            </a:r>
            <a:r>
              <a:rPr lang="ru-RU" sz="11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55804" y="12330192"/>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44278" y="1674868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074095" y="1672440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2464570"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95" idx="0"/>
          </p:cNvCxnSpPr>
          <p:nvPr/>
        </p:nvCxnSpPr>
        <p:spPr>
          <a:xfrm rot="5400000">
            <a:off x="15758023" y="10984548"/>
            <a:ext cx="419253" cy="2330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5400000">
            <a:off x="14569908" y="16515124"/>
            <a:ext cx="465889" cy="12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13246958" y="15167892"/>
            <a:ext cx="441606" cy="2671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14004770" y="17346443"/>
            <a:ext cx="315226" cy="12797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12657537" y="17278917"/>
            <a:ext cx="339509" cy="1390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Международного бюро революционного социалистического единства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49649" y="1965404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6461" y="18729835"/>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5651" y="20319898"/>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4586251" y="14881262"/>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 (те, кто не имеет работы, должны получать льготы.)</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19803731" y="2436591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8482" y="10894910"/>
            <a:ext cx="389859" cy="2480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a:t>
            </a:r>
            <a:r>
              <a:rPr lang="en-US" sz="1400" dirty="0"/>
              <a:t>POUM</a:t>
            </a:r>
            <a:r>
              <a:rPr lang="ru-RU" sz="1400" dirty="0"/>
              <a:t> (союз с Испанией)</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25015"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Найти общий язык с Британскими лейбористами (союз с ВБ)</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575742" y="18114255"/>
            <a:ext cx="1864547" cy="1250082"/>
          </a:xfrm>
          <a:prstGeom prst="bentConnector3">
            <a:avLst>
              <a:gd name="adj1" fmla="val 8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нацизма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 </a:t>
            </a:r>
            <a:r>
              <a:rPr lang="ru-RU" sz="700" dirty="0"/>
              <a:t>(В 1930-х </a:t>
            </a:r>
            <a:r>
              <a:rPr lang="ru-RU" sz="700" dirty="0" err="1"/>
              <a:t>Сневлит</a:t>
            </a:r>
            <a:r>
              <a:rPr lang="ru-RU" sz="700" dirty="0"/>
              <a:t> выступал решительным противником нацизма и сталинизма, который также считал разновидностью фашизма.)</a:t>
            </a:r>
            <a:endParaRPr lang="ru-RU" sz="1400" dirty="0"/>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Группа интернациональных коммунистов </a:t>
            </a:r>
            <a:r>
              <a:rPr lang="ru-RU" sz="1000" dirty="0"/>
              <a:t>(</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Groep</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van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Internationale</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Communisten</a:t>
            </a:r>
            <a:r>
              <a:rPr lang="ru-RU"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a:t>
            </a:r>
            <a:endParaRPr lang="ru-RU" sz="1400" dirty="0"/>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594472"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4872671" y="152103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29" name="Прямоугольник 228">
            <a:extLst>
              <a:ext uri="{FF2B5EF4-FFF2-40B4-BE49-F238E27FC236}">
                <a16:creationId xmlns:a16="http://schemas.microsoft.com/office/drawing/2014/main" id="{A5171FC1-3957-48C7-8A18-AE335D0D3217}"/>
              </a:ext>
            </a:extLst>
          </p:cNvPr>
          <p:cNvSpPr/>
          <p:nvPr/>
        </p:nvSpPr>
        <p:spPr>
          <a:xfrm>
            <a:off x="29482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Только с 1928 года GIC издавала собственную прессу: </a:t>
            </a:r>
            <a:r>
              <a:rPr lang="ru-RU" sz="500" dirty="0" err="1"/>
              <a:t>Persmateriaal</a:t>
            </a:r>
            <a:r>
              <a:rPr lang="ru-RU" sz="500" dirty="0"/>
              <a:t> </a:t>
            </a:r>
            <a:r>
              <a:rPr lang="ru-RU" sz="500" dirty="0" err="1"/>
              <a:t>van</a:t>
            </a:r>
            <a:r>
              <a:rPr lang="ru-RU" sz="500" dirty="0"/>
              <a:t> </a:t>
            </a:r>
            <a:r>
              <a:rPr lang="ru-RU" sz="500" dirty="0" err="1"/>
              <a:t>de</a:t>
            </a:r>
            <a:r>
              <a:rPr lang="ru-RU" sz="500" dirty="0"/>
              <a:t> </a:t>
            </a:r>
            <a:r>
              <a:rPr lang="ru-RU" sz="500" dirty="0" err="1"/>
              <a:t>Groepen</a:t>
            </a:r>
            <a:r>
              <a:rPr lang="ru-RU" sz="500" dirty="0"/>
              <a:t> </a:t>
            </a:r>
            <a:r>
              <a:rPr lang="ru-RU" sz="500" dirty="0" err="1"/>
              <a:t>van</a:t>
            </a:r>
            <a:r>
              <a:rPr lang="ru-RU" sz="500" dirty="0"/>
              <a:t> </a:t>
            </a:r>
            <a:r>
              <a:rPr lang="ru-RU" sz="500" dirty="0" err="1"/>
              <a:t>Internationale</a:t>
            </a:r>
            <a:r>
              <a:rPr lang="ru-RU" sz="500" dirty="0"/>
              <a:t> </a:t>
            </a:r>
            <a:r>
              <a:rPr lang="ru-RU" sz="500" dirty="0" err="1"/>
              <a:t>Communtien</a:t>
            </a:r>
            <a:r>
              <a:rPr lang="ru-RU" sz="500" dirty="0"/>
              <a:t> («пресс-материалы GIC») на голландском и немецком языках. Вдобавок к этому теоретическому обзору были многочисленные брошюры, призванные быть более пропагандистскими, более современными и более доступными для рабочих8. Позже, с ростом безработицы, гик выпустил агитационный листок, распространяемый среди безработных в Амстердаме: </a:t>
            </a:r>
            <a:r>
              <a:rPr lang="ru-RU" sz="500" dirty="0" err="1"/>
              <a:t>Proletenstemmen</a:t>
            </a:r>
            <a:r>
              <a:rPr lang="ru-RU" sz="500" dirty="0"/>
              <a:t> («Пролетарские голоса») с 1936 года до войны. Тон был очень воинственным, а содержание очень живым.</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0609" y="1521879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37" name="Прямоугольник 236">
            <a:extLst>
              <a:ext uri="{FF2B5EF4-FFF2-40B4-BE49-F238E27FC236}">
                <a16:creationId xmlns:a16="http://schemas.microsoft.com/office/drawing/2014/main" id="{6F8111E7-1B25-4AA9-8608-4460F1F39721}"/>
              </a:ext>
            </a:extLst>
          </p:cNvPr>
          <p:cNvSpPr/>
          <p:nvPr/>
        </p:nvSpPr>
        <p:spPr>
          <a:xfrm>
            <a:off x="294820" y="134481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Группа интернациональных коммунистов не имела ни устава, ни обязательных взносов, а ее «внутренние» собрания были открыты для всех остальных товарищей из других групп. В результате никогда не было известно точное количество участников в группе. Никогда не было голосования; это было сочтено ненужным, потому что нужно было избегать какой-либо партийной политики. Вы обсуждали проблему, и когда возникало важное расхождение во мнениях, отмечались различные точки зрения, и все. Решение большинства не имело значения. Решать будет рабочий класс22.Этот способ функционирования, который соответствовал образу дискуссионного кружка, был небезопасен. Он обрек гик на то, чтобы уходить в чисто теоретические проблемы, а когда ставились политические проблемы, вроде испанского вопроса (см. главу восьмую), было очень трудно увидеть принципиальную демаркацию между большинством и меньшинством группы. В то же время разногласия по поводу интервенции, отражавшие противостояние активистских и более теоретических тенденций, не могли быть преодолены голосованием или другими средствами и часто приводили к довольно неясным расколам.¬</a:t>
            </a:r>
          </a:p>
        </p:txBody>
      </p:sp>
      <p:sp>
        <p:nvSpPr>
          <p:cNvPr id="238" name="Прямоугольник 237">
            <a:extLst>
              <a:ext uri="{FF2B5EF4-FFF2-40B4-BE49-F238E27FC236}">
                <a16:creationId xmlns:a16="http://schemas.microsoft.com/office/drawing/2014/main" id="{57D01D21-9C92-4D5D-912D-78EABFD4B423}"/>
              </a:ext>
            </a:extLst>
          </p:cNvPr>
          <p:cNvSpPr/>
          <p:nvPr/>
        </p:nvSpPr>
        <p:spPr>
          <a:xfrm>
            <a:off x="5051692" y="134658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Сначала ядро группы полностью составляли школьные учителя: </a:t>
            </a:r>
            <a:r>
              <a:rPr lang="ru-RU" sz="400" dirty="0" err="1"/>
              <a:t>Хенк</a:t>
            </a:r>
            <a:r>
              <a:rPr lang="ru-RU" sz="400" dirty="0"/>
              <a:t> Канне Мейер, Тео </a:t>
            </a:r>
            <a:r>
              <a:rPr lang="ru-RU" sz="400" dirty="0" err="1"/>
              <a:t>Маассен</a:t>
            </a:r>
            <a:r>
              <a:rPr lang="ru-RU" sz="400" dirty="0"/>
              <a:t> (1891–1974) и Пит </a:t>
            </a:r>
            <a:r>
              <a:rPr lang="ru-RU" sz="400" dirty="0" err="1"/>
              <a:t>Коэрман</a:t>
            </a:r>
            <a:r>
              <a:rPr lang="ru-RU" sz="400" dirty="0"/>
              <a:t> (1890–1962), бывший друг </a:t>
            </a:r>
            <a:r>
              <a:rPr lang="ru-RU" sz="400" dirty="0" err="1"/>
              <a:t>Гортера</a:t>
            </a:r>
            <a:r>
              <a:rPr lang="ru-RU" sz="400" dirty="0"/>
              <a:t> в </a:t>
            </a:r>
            <a:r>
              <a:rPr lang="ru-RU" sz="400" dirty="0" err="1"/>
              <a:t>Бюссуме</a:t>
            </a:r>
            <a:r>
              <a:rPr lang="ru-RU" sz="400" dirty="0"/>
              <a:t>. Позже появились и другие элементы: либо студенты, либо рабочие. Вклад этих последних, большинство из которых были молодыми и без особых политических традиций, был доказательством того, что источники революционной активности не иссякли. Приверженность рабочих, которая привнесла в организацию некоторую «пролетарскую кровь», также доказывала, что организация была далеко не просто кружком интеллектуалов, проявлявших академический интерес к </a:t>
            </a:r>
            <a:r>
              <a:rPr lang="ru-RU" sz="400" dirty="0" err="1"/>
              <a:t>марксизму.Однако</a:t>
            </a:r>
            <a:r>
              <a:rPr lang="ru-RU" sz="400" dirty="0"/>
              <a:t>, как и всякая малая группа, гик был очень сильно отмечен своими наиболее видными личностями, что придавало определенный колорит жизни </a:t>
            </a:r>
            <a:r>
              <a:rPr lang="ru-RU" sz="400" dirty="0" err="1"/>
              <a:t>группы.Душой</a:t>
            </a:r>
            <a:r>
              <a:rPr lang="ru-RU" sz="400" dirty="0"/>
              <a:t> группы на самом деле был </a:t>
            </a:r>
            <a:r>
              <a:rPr lang="ru-RU" sz="400" dirty="0" err="1"/>
              <a:t>Хенк</a:t>
            </a:r>
            <a:r>
              <a:rPr lang="ru-RU" sz="400" dirty="0"/>
              <a:t> Канне Мейер24. Он был бывшим инженером, который стал учителем, чтобы получить свободное время, необходимое для политической деятельности, а не для любой педагогической деятельности. Он был жив В то время как </a:t>
            </a:r>
            <a:r>
              <a:rPr lang="ru-RU" sz="400" dirty="0" err="1"/>
              <a:t>Бордига</a:t>
            </a:r>
            <a:r>
              <a:rPr lang="ru-RU" sz="400" dirty="0"/>
              <a:t> отказался от политической деятельности в период с 1929 по 1944 год, </a:t>
            </a:r>
            <a:r>
              <a:rPr lang="ru-RU" sz="400" dirty="0" err="1"/>
              <a:t>Дамен</a:t>
            </a:r>
            <a:r>
              <a:rPr lang="ru-RU" sz="400" dirty="0"/>
              <a:t> продолжал свою деятельность в качестве боевика; именно он, а не </a:t>
            </a:r>
            <a:r>
              <a:rPr lang="ru-RU" sz="400" dirty="0" err="1"/>
              <a:t>Бордига</a:t>
            </a:r>
            <a:r>
              <a:rPr lang="ru-RU" sz="400" dirty="0"/>
              <a:t>, был настоящим основателем Интернационалистской коммунистической партии (ПКНТ), образованной в 1943 году на севере Италии.</a:t>
            </a:r>
          </a:p>
        </p:txBody>
      </p:sp>
      <p:sp>
        <p:nvSpPr>
          <p:cNvPr id="240" name="Прямоугольник 239">
            <a:extLst>
              <a:ext uri="{FF2B5EF4-FFF2-40B4-BE49-F238E27FC236}">
                <a16:creationId xmlns:a16="http://schemas.microsoft.com/office/drawing/2014/main" id="{5D946F78-13AF-4E5D-821E-15E9D1C480EA}"/>
              </a:ext>
            </a:extLst>
          </p:cNvPr>
          <p:cNvSpPr/>
          <p:nvPr/>
        </p:nvSpPr>
        <p:spPr>
          <a:xfrm>
            <a:off x="294820" y="385919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err="1"/>
              <a:t>Хенк</a:t>
            </a:r>
            <a:r>
              <a:rPr lang="ru-RU" sz="300" dirty="0"/>
              <a:t> Канне Мейер (1890–1962) был членом НАС — в 1917 году он руководил </a:t>
            </a:r>
            <a:r>
              <a:rPr lang="ru-RU" sz="300" dirty="0" err="1"/>
              <a:t>De</a:t>
            </a:r>
            <a:r>
              <a:rPr lang="ru-RU" sz="300" dirty="0"/>
              <a:t> </a:t>
            </a:r>
            <a:r>
              <a:rPr lang="ru-RU" sz="300" dirty="0" err="1"/>
              <a:t>jeugdige</a:t>
            </a:r>
            <a:r>
              <a:rPr lang="ru-RU" sz="300" dirty="0"/>
              <a:t>, приводя доказательства огромных теоретических и политических способностей, существующих в пролетарском движении, живое доказательство того, что политическое сознание среди рабочих не было поднято. извне «буржуазной интеллигенцией», как утверждал Ленин в «Что делать?». С умом скорее теоретическим, чем практическим, одаренным ясностью и простотой, чрезвычайно прямолинейным, Канне Мейер обладал некоторыми типичными характеристиками самоучки. Энциклопедический дух привел его к изучению биологии и психологии. Такое отношение, окрашенное педагогикой, было особенно сильным в определенные периоды рабочего движения, особенно среди самоучек. Хотя такие черты могут не вызывать больших проблем в узком кругу дискуссий, то же самое не верно для политической организации. Канне Мейер, а также ряд членов организации имели сильную склонность рассматривать организацию как «учебную группу», задачей которой было просвещение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«просвещением» подходивших к ней элементов рабочего класса.</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5051692" y="264414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Другой элемент, очень представительный для политической жизни гика, Ян </a:t>
            </a:r>
            <a:r>
              <a:rPr lang="ru-RU" sz="200" dirty="0" err="1"/>
              <a:t>Аппель</a:t>
            </a:r>
            <a:r>
              <a:rPr lang="ru-RU" sz="200" dirty="0"/>
              <a:t>, проявлял большую активность в качестве активиста в группе. Как и Пауль </a:t>
            </a:r>
            <a:r>
              <a:rPr lang="ru-RU" sz="200" dirty="0" err="1"/>
              <a:t>Маттик</a:t>
            </a:r>
            <a:r>
              <a:rPr lang="ru-RU" sz="200" dirty="0"/>
              <a:t>, </a:t>
            </a:r>
            <a:r>
              <a:rPr lang="ru-RU" sz="200" dirty="0" err="1"/>
              <a:t>Аппель</a:t>
            </a:r>
            <a:r>
              <a:rPr lang="ru-RU" sz="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200" dirty="0" err="1"/>
              <a:t>Аппель</a:t>
            </a:r>
            <a:r>
              <a:rPr lang="ru-RU" sz="200" dirty="0"/>
              <a:t> (1890–1985; псевдонимы: Макс </a:t>
            </a:r>
            <a:r>
              <a:rPr lang="ru-RU" sz="200" dirty="0" err="1"/>
              <a:t>Хемпель</a:t>
            </a:r>
            <a:r>
              <a:rPr lang="ru-RU" sz="200" dirty="0"/>
              <a:t>, Ян </a:t>
            </a:r>
            <a:r>
              <a:rPr lang="ru-RU" sz="200" dirty="0" err="1"/>
              <a:t>Арндт</a:t>
            </a:r>
            <a:r>
              <a:rPr lang="ru-RU" sz="200" dirty="0"/>
              <a:t>, Ян </a:t>
            </a:r>
            <a:r>
              <a:rPr lang="ru-RU" sz="200" dirty="0" err="1"/>
              <a:t>Вос</a:t>
            </a:r>
            <a:r>
              <a:rPr lang="ru-RU" sz="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200" dirty="0" err="1"/>
              <a:t>Linksradikal</a:t>
            </a:r>
            <a:r>
              <a:rPr lang="ru-RU" sz="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200" dirty="0" err="1"/>
              <a:t>Betriebsorganisationen</a:t>
            </a:r>
            <a:r>
              <a:rPr lang="ru-RU" sz="200" dirty="0"/>
              <a:t>), что привело к основанию </a:t>
            </a:r>
            <a:r>
              <a:rPr lang="ru-RU" sz="200" dirty="0" err="1"/>
              <a:t>Allgemeine</a:t>
            </a:r>
            <a:r>
              <a:rPr lang="ru-RU" sz="200" dirty="0"/>
              <a:t> </a:t>
            </a:r>
            <a:r>
              <a:rPr lang="ru-RU" sz="200" dirty="0" err="1"/>
              <a:t>Arbeiter</a:t>
            </a:r>
            <a:r>
              <a:rPr lang="ru-RU" sz="200" dirty="0"/>
              <a:t> </a:t>
            </a:r>
            <a:r>
              <a:rPr lang="ru-RU" sz="200" dirty="0" err="1"/>
              <a:t>Union</a:t>
            </a:r>
            <a:r>
              <a:rPr lang="ru-RU" sz="200" dirty="0"/>
              <a:t> </a:t>
            </a:r>
            <a:r>
              <a:rPr lang="ru-RU" sz="200" dirty="0" err="1"/>
              <a:t>Deutschlands</a:t>
            </a:r>
            <a:r>
              <a:rPr lang="ru-RU" sz="200" dirty="0"/>
              <a:t>, или </a:t>
            </a:r>
            <a:r>
              <a:rPr lang="ru-RU" sz="200" dirty="0" err="1"/>
              <a:t>aaud</a:t>
            </a:r>
            <a:r>
              <a:rPr lang="ru-RU" sz="200" dirty="0"/>
              <a:t>, и был одним из главных пропагандистов </a:t>
            </a:r>
            <a:r>
              <a:rPr lang="ru-RU" sz="200" dirty="0" err="1"/>
              <a:t>aau</a:t>
            </a:r>
            <a:r>
              <a:rPr lang="ru-RU" sz="200" dirty="0"/>
              <a:t>.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a:t>
            </a:r>
            <a:r>
              <a:rPr lang="ru-RU" sz="200" dirty="0" err="1"/>
              <a:t>вКуксхафена</a:t>
            </a:r>
            <a:r>
              <a:rPr lang="ru-RU" sz="200" dirty="0"/>
              <a:t> и Германа </a:t>
            </a:r>
            <a:r>
              <a:rPr lang="ru-RU" sz="200" dirty="0" err="1"/>
              <a:t>Кнуфкена</a:t>
            </a:r>
            <a:r>
              <a:rPr lang="ru-RU" sz="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200" dirty="0" err="1"/>
              <a:t>Кнуфкеном</a:t>
            </a:r>
            <a:r>
              <a:rPr lang="ru-RU" sz="200" dirty="0"/>
              <a:t> его вскоре принял сам Ленин. По его </a:t>
            </a:r>
            <a:r>
              <a:rPr lang="ru-RU" sz="200" dirty="0" err="1"/>
              <a:t>словам:«Ленин</a:t>
            </a:r>
            <a:r>
              <a:rPr lang="ru-RU" sz="200" dirty="0"/>
              <a:t>, конечно, выступал против нашей и </a:t>
            </a:r>
            <a:r>
              <a:rPr lang="ru-RU" sz="200" dirty="0" err="1"/>
              <a:t>капд</a:t>
            </a:r>
            <a:r>
              <a:rPr lang="ru-RU" sz="200" dirty="0"/>
              <a:t>-точки зрения. В ходе второго приема, немного позже, он дал нам свой ответ. Это он сделал, читая до пределов этой среды. Как и Пол </a:t>
            </a:r>
            <a:r>
              <a:rPr lang="ru-RU" sz="200" dirty="0" err="1"/>
              <a:t>Маттик</a:t>
            </a:r>
            <a:r>
              <a:rPr lang="ru-RU" sz="200" dirty="0"/>
              <a:t>, Ян </a:t>
            </a:r>
            <a:r>
              <a:rPr lang="ru-RU" sz="200" dirty="0" err="1"/>
              <a:t>Аппель</a:t>
            </a:r>
            <a:r>
              <a:rPr lang="ru-RU" sz="200" dirty="0"/>
              <a:t> был членом </a:t>
            </a:r>
            <a:r>
              <a:rPr lang="ru-RU" sz="200" dirty="0" err="1"/>
              <a:t>капд</a:t>
            </a:r>
            <a:r>
              <a:rPr lang="ru-RU" sz="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id="{0B36D4C6-890A-4DC6-AFC6-6DE050D12592}"/>
              </a:ext>
            </a:extLst>
          </p:cNvPr>
          <p:cNvCxnSpPr>
            <a:cxnSpLocks/>
            <a:stCxn id="220" idx="2"/>
            <a:endCxn id="264" idx="0"/>
          </p:cNvCxnSpPr>
          <p:nvPr/>
        </p:nvCxnSpPr>
        <p:spPr>
          <a:xfrm rot="16200000" flipH="1">
            <a:off x="10098127" y="12993890"/>
            <a:ext cx="358972" cy="12503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18270" y="11525424"/>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340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id="{18A3BD3D-2E3E-47A1-BB11-345C593A5420}"/>
              </a:ext>
            </a:extLst>
          </p:cNvPr>
          <p:cNvCxnSpPr>
            <a:cxnSpLocks/>
            <a:stCxn id="223" idx="2"/>
            <a:endCxn id="225" idx="0"/>
          </p:cNvCxnSpPr>
          <p:nvPr/>
        </p:nvCxnSpPr>
        <p:spPr>
          <a:xfrm>
            <a:off x="5930630" y="14880646"/>
            <a:ext cx="0" cy="329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id="{AA2B5DCE-C3B5-45F7-ADEC-9B05B81579C2}"/>
              </a:ext>
            </a:extLst>
          </p:cNvPr>
          <p:cNvCxnSpPr>
            <a:cxnSpLocks/>
            <a:stCxn id="225" idx="2"/>
            <a:endCxn id="228" idx="0"/>
          </p:cNvCxnSpPr>
          <p:nvPr/>
        </p:nvCxnSpPr>
        <p:spPr>
          <a:xfrm>
            <a:off x="5930630" y="16290386"/>
            <a:ext cx="0" cy="4340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 </a:t>
            </a:r>
            <a:r>
              <a:rPr lang="ru-RU" sz="200" dirty="0"/>
              <a:t>(</a:t>
            </a:r>
            <a:r>
              <a:rPr lang="ru-RU" sz="400" dirty="0">
                <a:solidFill>
                  <a:srgbClr val="000000"/>
                </a:solidFill>
                <a:latin typeface="Times New Roman" panose="02020603050405020304" pitchFamily="18" charset="0"/>
                <a:ea typeface="Arial Unicode MS"/>
                <a:cs typeface="Times New Roman" panose="02020603050405020304" pitchFamily="18" charset="0"/>
              </a:rPr>
              <a:t>«</a:t>
            </a:r>
            <a:r>
              <a:rPr lang="ru-RU" sz="400" dirty="0" err="1">
                <a:solidFill>
                  <a:srgbClr val="000000"/>
                </a:solidFill>
                <a:latin typeface="Times New Roman" panose="02020603050405020304" pitchFamily="18" charset="0"/>
                <a:ea typeface="Arial Unicode MS"/>
                <a:cs typeface="Times New Roman" panose="02020603050405020304" pitchFamily="18" charset="0"/>
              </a:rPr>
              <a:t>Советничество</a:t>
            </a:r>
            <a:r>
              <a:rPr lang="ru-RU" sz="400" dirty="0">
                <a:solidFill>
                  <a:srgbClr val="000000"/>
                </a:solidFill>
                <a:latin typeface="Times New Roman" panose="02020603050405020304" pitchFamily="18" charset="0"/>
                <a:ea typeface="Arial Unicode MS"/>
                <a:cs typeface="Times New Roman" panose="02020603050405020304" pitchFamily="18" charset="0"/>
              </a:rPr>
              <a:t>» не есть просто защита рабочих советов как органов диктатуры пролетариата после разрушения старого буржуазного государства. Он выражает рабочее видение, которое рассматривает существование революционных политических партий в рабочих советах как негативный фактор. Эта негативная концепция революционной партии исходит из того, что рабочие советы являются единственной горнилом революционного сознания в рабочем классе. В соответствии с «антиавторитарной» концепцией </a:t>
            </a:r>
            <a:r>
              <a:rPr lang="ru-RU" sz="400" dirty="0" err="1">
                <a:solidFill>
                  <a:srgbClr val="000000"/>
                </a:solidFill>
                <a:latin typeface="Times New Roman" panose="02020603050405020304" pitchFamily="18" charset="0"/>
                <a:ea typeface="Arial Unicode MS"/>
                <a:cs typeface="Times New Roman" panose="02020603050405020304" pitchFamily="18" charset="0"/>
              </a:rPr>
              <a:t>Рюле</a:t>
            </a:r>
            <a:r>
              <a:rPr lang="ru-RU" sz="400" dirty="0">
                <a:solidFill>
                  <a:srgbClr val="000000"/>
                </a:solidFill>
                <a:latin typeface="Times New Roman" panose="02020603050405020304" pitchFamily="18" charset="0"/>
                <a:ea typeface="Arial Unicode MS"/>
                <a:cs typeface="Times New Roman" panose="02020603050405020304" pitchFamily="18" charset="0"/>
              </a:rPr>
              <a:t> всякая партия, даже революционная, буржуазна по своей сути и стремится к захвату власти группой интеллигентов вместо революционного пролетариата)</a:t>
            </a:r>
            <a:endParaRPr lang="ru-RU" sz="1400" dirty="0"/>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60896" y="14327259"/>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4470302" y="15274708"/>
            <a:ext cx="444650" cy="2476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5DBD3CC3-56B7-43B0-B75E-CCB520915EEB}"/>
              </a:ext>
            </a:extLst>
          </p:cNvPr>
          <p:cNvSpPr/>
          <p:nvPr/>
        </p:nvSpPr>
        <p:spPr>
          <a:xfrm>
            <a:off x="294820" y="521309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err="1"/>
              <a:t>Паннекук</a:t>
            </a:r>
            <a:r>
              <a:rPr lang="ru-RU" sz="600" dirty="0"/>
              <a:t> подчеркнул всемирное значение русской революции:</a:t>
            </a:r>
            <a:br>
              <a:rPr lang="ru-RU" sz="100" dirty="0"/>
            </a:br>
            <a:r>
              <a:rPr lang="ru-RU" sz="600" dirty="0"/>
              <a:t>Подобно ослепительному метеору, русская революция осветила Землю. Но рабочим нужна была другая революция. Наполнив их такой надеждой и энергией, ослепительный свет русской революции ослепил рабочих, так что они уже не видели, по какому пути им идти</a:t>
            </a:r>
            <a:endParaRPr lang="ru-RU" sz="100" dirty="0"/>
          </a:p>
        </p:txBody>
      </p:sp>
      <p:sp>
        <p:nvSpPr>
          <p:cNvPr id="258" name="Прямоугольник 257">
            <a:extLst>
              <a:ext uri="{FF2B5EF4-FFF2-40B4-BE49-F238E27FC236}">
                <a16:creationId xmlns:a16="http://schemas.microsoft.com/office/drawing/2014/main" id="{8CE32021-A14C-4A8F-B8AE-7B6E05598AAA}"/>
              </a:ext>
            </a:extLst>
          </p:cNvPr>
          <p:cNvSpPr/>
          <p:nvPr/>
        </p:nvSpPr>
        <p:spPr>
          <a:xfrm>
            <a:off x="12464570"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cxnSp>
        <p:nvCxnSpPr>
          <p:cNvPr id="265" name="Прямая со стрелкой 264">
            <a:extLst>
              <a:ext uri="{FF2B5EF4-FFF2-40B4-BE49-F238E27FC236}">
                <a16:creationId xmlns:a16="http://schemas.microsoft.com/office/drawing/2014/main" id="{48A67696-AF72-427C-8A7C-14137E729AAC}"/>
              </a:ext>
            </a:extLst>
          </p:cNvPr>
          <p:cNvCxnSpPr>
            <a:cxnSpLocks/>
            <a:stCxn id="147" idx="2"/>
            <a:endCxn id="258" idx="0"/>
          </p:cNvCxnSpPr>
          <p:nvPr/>
        </p:nvCxnSpPr>
        <p:spPr>
          <a:xfrm>
            <a:off x="13522529" y="19223910"/>
            <a:ext cx="0" cy="447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7" name="Прямоугольник 276">
            <a:extLst>
              <a:ext uri="{FF2B5EF4-FFF2-40B4-BE49-F238E27FC236}">
                <a16:creationId xmlns:a16="http://schemas.microsoft.com/office/drawing/2014/main" id="{B86A586B-4F9A-4916-8217-F57208117953}"/>
              </a:ext>
            </a:extLst>
          </p:cNvPr>
          <p:cNvSpPr/>
          <p:nvPr/>
        </p:nvSpPr>
        <p:spPr>
          <a:xfrm>
            <a:off x="10019946" y="782074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Первые дни переходного периода между капитализмом и коммунизмом будут отмечены дефицитом, учитывая необходимость восстановления экономики, разрушенной либо гражданской войной, либо мировым экономическим кризисом (</a:t>
            </a:r>
            <a:r>
              <a:rPr lang="ru-RU" sz="400" dirty="0" err="1"/>
              <a:t>Паннекук</a:t>
            </a:r>
            <a:r>
              <a:rPr lang="ru-RU" sz="400" dirty="0"/>
              <a:t> не был точен в этом). Это все еще была бы экономика войны и дефицита, при которой справедливость в распределении предметов потребления основывалась бы не на справедливом учете рабочего времени, а на принудительном, но нравственном принципе принуждения каждого работать за вознаграждение. сообщество:¬¬В начале переходного периода, когда хозяйство будет в руинах, насущной проблемой будет создание аппарата производства и обеспечение непосредственного существования населения. Очень возможно, что в этих условиях основные продовольственные запасы будут распределяться равномерно, как это всегда делается во время войны или голода. Но более вероятно, что на этом этапе реконструкции, когда все имеющиеся силы будут использованы </a:t>
            </a:r>
            <a:r>
              <a:rPr lang="ru-RU" sz="400" dirty="0" err="1"/>
              <a:t>дляполной</a:t>
            </a:r>
            <a:r>
              <a:rPr lang="ru-RU" sz="400" dirty="0"/>
              <a:t> и в которой новые нравственные принципы общего труда будут формироваться лишь постепенно, право потребления будет связано с выполнением какого-либо труда. Старая народная поговорка «кто не работает, тот не ест» выражает инстинктивное чувство справедливости94.</a:t>
            </a:r>
            <a:endParaRPr lang="ru-RU" sz="300" dirty="0"/>
          </a:p>
        </p:txBody>
      </p: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89" name="Прямоугольник 288">
            <a:extLst>
              <a:ext uri="{FF2B5EF4-FFF2-40B4-BE49-F238E27FC236}">
                <a16:creationId xmlns:a16="http://schemas.microsoft.com/office/drawing/2014/main" id="{A98FC12A-9364-42ED-A04F-AE2FDE4D1EB1}"/>
              </a:ext>
            </a:extLst>
          </p:cNvPr>
          <p:cNvSpPr/>
          <p:nvPr/>
        </p:nvSpPr>
        <p:spPr>
          <a:xfrm>
            <a:off x="294820" y="65238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1936 году голландский совет-коммунисты разделились на четыре группы. Помимо </a:t>
            </a:r>
            <a:r>
              <a:rPr lang="ru-RU" sz="500" dirty="0" err="1"/>
              <a:t>gic</a:t>
            </a:r>
            <a:r>
              <a:rPr lang="ru-RU" sz="500" dirty="0"/>
              <a:t>, из </a:t>
            </a:r>
            <a:r>
              <a:rPr lang="ru-RU" sz="500" dirty="0" err="1"/>
              <a:t>капна</a:t>
            </a:r>
            <a:r>
              <a:rPr lang="ru-RU" sz="500" dirty="0"/>
              <a:t> выходили две группы: </a:t>
            </a:r>
            <a:r>
              <a:rPr lang="ru-RU" sz="500" dirty="0" err="1"/>
              <a:t>De</a:t>
            </a:r>
            <a:r>
              <a:rPr lang="ru-RU" sz="500" dirty="0"/>
              <a:t> </a:t>
            </a:r>
            <a:r>
              <a:rPr lang="ru-RU" sz="500" dirty="0" err="1"/>
              <a:t>Arbeider-sraad</a:t>
            </a:r>
            <a:r>
              <a:rPr lang="ru-RU" sz="500" dirty="0"/>
              <a:t> («Рабочий совет») и группа советников Гааги5, издававшая журнал «Пролетарий». Эти три группы называли себя марксистскими. Существовала и четвертая группа, отколовшаяся от гика. Эта группа издавала журнал «</a:t>
            </a:r>
            <a:r>
              <a:rPr lang="ru-RU" sz="500" dirty="0" err="1"/>
              <a:t>Дискусси</a:t>
            </a:r>
            <a:r>
              <a:rPr lang="ru-RU" sz="500" dirty="0"/>
              <a:t>», орган «рабочих групп».</a:t>
            </a:r>
            <a:br>
              <a:rPr lang="ru-RU" sz="500" dirty="0"/>
            </a:br>
            <a:r>
              <a:rPr lang="ru-RU" sz="500" dirty="0"/>
              <a:t>5 Эта группа, к которой принадлежал </a:t>
            </a:r>
            <a:r>
              <a:rPr lang="ru-RU" sz="500" dirty="0" err="1"/>
              <a:t>Кайо</a:t>
            </a:r>
            <a:r>
              <a:rPr lang="ru-RU" sz="500" dirty="0"/>
              <a:t> </a:t>
            </a:r>
            <a:r>
              <a:rPr lang="ru-RU" sz="500" dirty="0" err="1"/>
              <a:t>Брендель</a:t>
            </a:r>
            <a:r>
              <a:rPr lang="ru-RU" sz="500" dirty="0"/>
              <a:t>, один из основателей советско-коммунистической группы </a:t>
            </a:r>
            <a:r>
              <a:rPr lang="ru-RU" sz="500" dirty="0" err="1"/>
              <a:t>Daad</a:t>
            </a:r>
            <a:r>
              <a:rPr lang="ru-RU" sz="500" dirty="0"/>
              <a:t> </a:t>
            </a:r>
            <a:r>
              <a:rPr lang="ru-RU" sz="500" dirty="0" err="1"/>
              <a:t>en</a:t>
            </a:r>
            <a:r>
              <a:rPr lang="ru-RU" sz="500" dirty="0"/>
              <a:t> </a:t>
            </a:r>
            <a:r>
              <a:rPr lang="ru-RU" sz="500" dirty="0" err="1"/>
              <a:t>Gedachte</a:t>
            </a:r>
            <a:r>
              <a:rPr lang="ru-RU" sz="500" dirty="0"/>
              <a:t> (вместе с </a:t>
            </a:r>
            <a:r>
              <a:rPr lang="ru-RU" sz="500" dirty="0" err="1"/>
              <a:t>Яапом</a:t>
            </a:r>
            <a:r>
              <a:rPr lang="ru-RU" sz="500" dirty="0"/>
              <a:t> </a:t>
            </a:r>
            <a:r>
              <a:rPr lang="ru-RU" sz="500" dirty="0" err="1"/>
              <a:t>Меуленкампом</a:t>
            </a:r>
            <a:r>
              <a:rPr lang="ru-RU" sz="500" dirty="0"/>
              <a:t>), впервые опубликовала журнал </a:t>
            </a:r>
            <a:r>
              <a:rPr lang="ru-RU" sz="500" dirty="0" err="1"/>
              <a:t>De</a:t>
            </a:r>
            <a:r>
              <a:rPr lang="ru-RU" sz="500" dirty="0"/>
              <a:t> </a:t>
            </a:r>
            <a:r>
              <a:rPr lang="ru-RU" sz="500" dirty="0" err="1"/>
              <a:t>Radencommunist</a:t>
            </a:r>
            <a:r>
              <a:rPr lang="ru-RU" sz="500" dirty="0"/>
              <a:t> в 1933 году. близок к </a:t>
            </a:r>
            <a:r>
              <a:rPr lang="ru-RU" sz="500" dirty="0" err="1"/>
              <a:t>gic.AfterProletarier</a:t>
            </a:r>
            <a:r>
              <a:rPr lang="ru-RU" sz="500" dirty="0"/>
              <a:t> с 1936 по 1938 год издавал </a:t>
            </a:r>
            <a:r>
              <a:rPr lang="ru-RU" sz="500" dirty="0" err="1"/>
              <a:t>Proletarische</a:t>
            </a:r>
            <a:r>
              <a:rPr lang="ru-RU" sz="500" dirty="0"/>
              <a:t> </a:t>
            </a:r>
            <a:r>
              <a:rPr lang="ru-RU" sz="500" dirty="0" err="1"/>
              <a:t>Beschouwingen</a:t>
            </a:r>
            <a:r>
              <a:rPr lang="ru-RU" sz="500" dirty="0"/>
              <a:t> («Пролетарские размышления»). -1950) - никогда не отказываясь от собственных позиций.</a:t>
            </a:r>
          </a:p>
        </p:txBody>
      </p: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p>
          <a:p>
            <a:pPr algn="ctr"/>
            <a:r>
              <a:rPr lang="ru-RU" sz="200" dirty="0">
                <a:solidFill>
                  <a:srgbClr val="000000"/>
                </a:solidFill>
                <a:latin typeface="Times New Roman" panose="02020603050405020304" pitchFamily="18" charset="0"/>
                <a:ea typeface="Arial Unicode MS"/>
                <a:cs typeface="Times New Roman" panose="02020603050405020304" pitchFamily="18" charset="0"/>
              </a:rPr>
              <a:t>«Война, которую советские коммунисты сочли неизбежной, разразилась в сентябре 1939 года. Тем не менее голландцам понадобилось два месяца, чтобы опубликовать свой теоретический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Radencommunisme</a:t>
            </a:r>
            <a:r>
              <a:rPr lang="ru-RU" sz="200" dirty="0">
                <a:solidFill>
                  <a:srgbClr val="000000"/>
                </a:solidFill>
                <a:latin typeface="Times New Roman" panose="02020603050405020304" pitchFamily="18" charset="0"/>
                <a:ea typeface="Arial Unicode MS"/>
                <a:cs typeface="Times New Roman" panose="02020603050405020304" pitchFamily="18" charset="0"/>
              </a:rPr>
              <a:t>, а его агитационный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Proletenstempmen</a:t>
            </a:r>
            <a:r>
              <a:rPr lang="ru-RU" sz="200" dirty="0">
                <a:solidFill>
                  <a:srgbClr val="000000"/>
                </a:solidFill>
                <a:latin typeface="Times New Roman" panose="02020603050405020304" pitchFamily="18" charset="0"/>
                <a:ea typeface="Arial Unicode MS"/>
                <a:cs typeface="Times New Roman" panose="02020603050405020304" pitchFamily="18" charset="0"/>
              </a:rPr>
              <a:t> прекратил публикацию в июле. Атмосфера войны сильнее давила на Нидерланды, которые оставались нейтральными в конфликте, и, казалось, парализовала советских коммунистов, поскольку их организация оставалась очень небрежной и совершенно неподготовленной к подпольной работе, если они будут вынуждены уйти в подполье.¬¬Тем не менее, первый номер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Раденкоммунизма</a:t>
            </a:r>
            <a:r>
              <a:rPr lang="ru-RU" sz="200" dirty="0">
                <a:solidFill>
                  <a:srgbClr val="000000"/>
                </a:solidFill>
                <a:latin typeface="Times New Roman" panose="02020603050405020304" pitchFamily="18" charset="0"/>
                <a:ea typeface="Arial Unicode MS"/>
                <a:cs typeface="Times New Roman" panose="02020603050405020304" pitchFamily="18" charset="0"/>
              </a:rPr>
              <a:t>» (ноябрь 1939 г.) твердо стоял на своих интернационалистских принципах. Анализируя причины войны, он отказывался проводить различие между «демократическим» и «фашистским» лагерями. Принимая анализ революционеров во время Первой мировой войны, он пришел к выводу: «... именно мировой капитализм как экономическая система несет ответственность за эту войну, а не какая-либо конкретная страна».</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Раденкоммунизмпоказал</a:t>
            </a:r>
            <a:r>
              <a:rPr lang="ru-RU" sz="200" dirty="0">
                <a:solidFill>
                  <a:srgbClr val="000000"/>
                </a:solidFill>
                <a:latin typeface="Times New Roman" panose="02020603050405020304" pitchFamily="18" charset="0"/>
                <a:ea typeface="Arial Unicode MS"/>
                <a:cs typeface="Times New Roman" panose="02020603050405020304" pitchFamily="18" charset="0"/>
              </a:rPr>
              <a:t>, что развязывание войны Германией стало возможным благодаря «концентрации всего капитала в руках государства» и «растущей эксплуатации рабочего класса» в Германии. Это явление, согласно этому периодическому изданию, было идентичным в «демократическом» лагере, поскольку «в короткий срок Англия создала свою собственную «тоталитарную» капиталистическую организацию».</a:t>
            </a:r>
            <a:endParaRPr lang="ru-RU" sz="1100" dirty="0"/>
          </a:p>
        </p:txBody>
      </p:sp>
      <p:sp>
        <p:nvSpPr>
          <p:cNvPr id="292" name="Прямоугольник 291">
            <a:extLst>
              <a:ext uri="{FF2B5EF4-FFF2-40B4-BE49-F238E27FC236}">
                <a16:creationId xmlns:a16="http://schemas.microsoft.com/office/drawing/2014/main" id="{FD2FD090-F8B9-469A-A122-D9BEE9E3E9DA}"/>
              </a:ext>
            </a:extLst>
          </p:cNvPr>
          <p:cNvSpPr/>
          <p:nvPr/>
        </p:nvSpPr>
        <p:spPr>
          <a:xfrm>
            <a:off x="15034534" y="12685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3" name="Прямоугольник 292">
            <a:extLst>
              <a:ext uri="{FF2B5EF4-FFF2-40B4-BE49-F238E27FC236}">
                <a16:creationId xmlns:a16="http://schemas.microsoft.com/office/drawing/2014/main" id="{9ACE45BC-584E-4646-8304-CA0940F6F0F3}"/>
              </a:ext>
            </a:extLst>
          </p:cNvPr>
          <p:cNvSpPr/>
          <p:nvPr/>
        </p:nvSpPr>
        <p:spPr>
          <a:xfrm>
            <a:off x="1505528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В 1937 году раскол между </a:t>
            </a:r>
            <a:r>
              <a:rPr lang="ru-RU" sz="400" dirty="0" err="1"/>
              <a:t>рсапом</a:t>
            </a:r>
            <a:r>
              <a:rPr lang="ru-RU" sz="400" dirty="0"/>
              <a:t> и Троцким постепенно осуществился. Подобно своему отношению к </a:t>
            </a:r>
            <a:r>
              <a:rPr lang="ru-RU" sz="400" dirty="0" err="1"/>
              <a:t>поуму</a:t>
            </a:r>
            <a:r>
              <a:rPr lang="ru-RU" sz="400" dirty="0"/>
              <a:t>, Троцкий упрекал </a:t>
            </a:r>
            <a:r>
              <a:rPr lang="ru-RU" sz="400" dirty="0" err="1"/>
              <a:t>Сневлита</a:t>
            </a:r>
            <a:r>
              <a:rPr lang="ru-RU" sz="400" dirty="0"/>
              <a:t> в том, что он поддерживает жизнь нас. Троцкий настаивал на роспуске НАС в Социалистический союз НВВ. Обвинив НАС в получении финансовой поддержки от голландского правительства44 и </a:t>
            </a:r>
            <a:r>
              <a:rPr lang="ru-RU" sz="400" dirty="0" err="1"/>
              <a:t>Сневлита</a:t>
            </a:r>
            <a:r>
              <a:rPr lang="ru-RU" sz="400" dirty="0"/>
              <a:t> в безответственности45, Троцкий заключил: ...Если вы и дальше будете занимать ту же совершенно двусмысленную позицию — с Четвертым Интернационалом на словах, против него на деле, — то лучше открытый и честный раскол. В таком случае вы останетесь с нас, а мы с Четвертым Интернационалом. Мы создаем секцию в Голландии и постараемся построить открытой борьбой то, что не смогли создать терпеливым сотрудничеством и обсуждением между </a:t>
            </a:r>
            <a:r>
              <a:rPr lang="ru-RU" sz="400" dirty="0" err="1"/>
              <a:t>товарищами.Этот</a:t>
            </a:r>
            <a:r>
              <a:rPr lang="ru-RU" sz="400" dirty="0"/>
              <a:t> ультиматум привел к полному разрыву в 1938 г. Вскоре была создана голландская троцкистская группа — </a:t>
            </a:r>
            <a:r>
              <a:rPr lang="ru-RU" sz="400" dirty="0" err="1"/>
              <a:t>гбл</a:t>
            </a:r>
            <a:r>
              <a:rPr lang="ru-RU" sz="400" dirty="0"/>
              <a:t> (или </a:t>
            </a:r>
            <a:r>
              <a:rPr lang="ru-RU" sz="400" dirty="0" err="1"/>
              <a:t>большевистско</a:t>
            </a:r>
            <a:r>
              <a:rPr lang="ru-RU" sz="400" dirty="0"/>
              <a:t>-ленинская группа), состоявшая частью из бывших членов </a:t>
            </a:r>
            <a:r>
              <a:rPr lang="ru-RU" sz="400" dirty="0" err="1"/>
              <a:t>рсап</a:t>
            </a:r>
            <a:r>
              <a:rPr lang="ru-RU" sz="400" dirty="0"/>
              <a:t>.</a:t>
            </a:r>
            <a:endParaRPr lang="ru-RU" sz="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 </a:t>
            </a:r>
            <a:r>
              <a:rPr lang="ru-RU" sz="600" dirty="0"/>
              <a:t>(52 Бельгийские троцкисты, издававшие «Международную корреспонденцию», утверждали в своем номере 14 от 15 декабря 1939 г.: «РСАП довела до предела двусмысленность в организации сборов для финского народа, чтобы можно было посылать деньги финским рабочим организациям!».)</a:t>
            </a:r>
            <a:endParaRPr lang="ru-RU" sz="1400" dirty="0"/>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44278" y="1235958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 </a:t>
            </a:r>
            <a:br>
              <a:rPr lang="ru-RU" sz="1400" dirty="0"/>
            </a:b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6" name="Прямоугольник 295">
            <a:extLst>
              <a:ext uri="{FF2B5EF4-FFF2-40B4-BE49-F238E27FC236}">
                <a16:creationId xmlns:a16="http://schemas.microsoft.com/office/drawing/2014/main" id="{D2852B51-92B4-4B2D-9023-CD739175E45A}"/>
              </a:ext>
            </a:extLst>
          </p:cNvPr>
          <p:cNvSpPr/>
          <p:nvPr/>
        </p:nvSpPr>
        <p:spPr>
          <a:xfrm>
            <a:off x="17442454" y="2589768"/>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Был создан центральный комитет из девяти членов. В нее входили </a:t>
            </a:r>
            <a:r>
              <a:rPr lang="ru-RU" sz="400" dirty="0" err="1"/>
              <a:t>Сневлит</a:t>
            </a:r>
            <a:r>
              <a:rPr lang="ru-RU" sz="400" dirty="0"/>
              <a:t>, </a:t>
            </a:r>
            <a:r>
              <a:rPr lang="ru-RU" sz="400" dirty="0" err="1"/>
              <a:t>Менист</a:t>
            </a:r>
            <a:r>
              <a:rPr lang="ru-RU" sz="400" dirty="0"/>
              <a:t>, </a:t>
            </a:r>
            <a:r>
              <a:rPr lang="ru-RU" sz="400" dirty="0" err="1"/>
              <a:t>Доллеман</a:t>
            </a:r>
            <a:r>
              <a:rPr lang="ru-RU" sz="400" dirty="0"/>
              <a:t>, </a:t>
            </a:r>
            <a:r>
              <a:rPr lang="ru-RU" sz="400" dirty="0" err="1"/>
              <a:t>Герритсен</a:t>
            </a:r>
            <a:r>
              <a:rPr lang="ru-RU" sz="400" dirty="0"/>
              <a:t>, де </a:t>
            </a:r>
            <a:r>
              <a:rPr lang="ru-RU" sz="400" dirty="0" err="1"/>
              <a:t>Хаан-Цвагерман</a:t>
            </a:r>
            <a:r>
              <a:rPr lang="ru-RU" sz="400" dirty="0"/>
              <a:t>, Ян </a:t>
            </a:r>
            <a:r>
              <a:rPr lang="ru-RU" sz="400" dirty="0" err="1"/>
              <a:t>Кёслаг</a:t>
            </a:r>
            <a:r>
              <a:rPr lang="ru-RU" sz="400" dirty="0"/>
              <a:t>, Питер </a:t>
            </a:r>
            <a:r>
              <a:rPr lang="ru-RU" sz="400" dirty="0" err="1"/>
              <a:t>ван</a:t>
            </a:r>
            <a:r>
              <a:rPr lang="ru-RU" sz="400" dirty="0"/>
              <a:t> 'т </a:t>
            </a:r>
            <a:r>
              <a:rPr lang="ru-RU" sz="400" dirty="0" err="1"/>
              <a:t>Харт</a:t>
            </a:r>
            <a:r>
              <a:rPr lang="ru-RU" sz="400" dirty="0"/>
              <a:t>, известный как Макс </a:t>
            </a:r>
            <a:r>
              <a:rPr lang="ru-RU" sz="400" dirty="0" err="1"/>
              <a:t>Пертус</a:t>
            </a:r>
            <a:r>
              <a:rPr lang="ru-RU" sz="400" dirty="0"/>
              <a:t> (1910-75) - Ян </a:t>
            </a:r>
            <a:r>
              <a:rPr lang="ru-RU" sz="400" dirty="0" err="1"/>
              <a:t>Шрифер</a:t>
            </a:r>
            <a:r>
              <a:rPr lang="ru-RU" sz="400" dirty="0"/>
              <a:t> и </a:t>
            </a:r>
            <a:r>
              <a:rPr lang="ru-RU" sz="400" dirty="0" err="1"/>
              <a:t>Стэн</a:t>
            </a:r>
            <a:r>
              <a:rPr lang="ru-RU" sz="400" dirty="0"/>
              <a:t> </a:t>
            </a:r>
            <a:r>
              <a:rPr lang="ru-RU" sz="400" dirty="0" err="1"/>
              <a:t>Попп</a:t>
            </a:r>
            <a:r>
              <a:rPr lang="ru-RU" sz="400" dirty="0"/>
              <a:t>, последний сыграл решающую роль в Создание Спартака. </a:t>
            </a:r>
            <a:r>
              <a:rPr lang="ru-RU" sz="400" dirty="0" err="1"/>
              <a:t>Сневлит</a:t>
            </a:r>
            <a:r>
              <a:rPr lang="ru-RU" sz="400" dirty="0"/>
              <a:t> был бесспорным лидером, написавшим почти все политические позиции Фронта. Рядом с ним Аб(</a:t>
            </a:r>
            <a:r>
              <a:rPr lang="ru-RU" sz="400" dirty="0" err="1"/>
              <a:t>рахам</a:t>
            </a:r>
            <a:r>
              <a:rPr lang="ru-RU" sz="400" dirty="0"/>
              <a:t>) </a:t>
            </a:r>
            <a:r>
              <a:rPr lang="ru-RU" sz="400" dirty="0" err="1"/>
              <a:t>Менист</a:t>
            </a:r>
            <a:r>
              <a:rPr lang="ru-RU" sz="400" dirty="0"/>
              <a:t> – еврей по происхождению – был прирожденным организатором; </a:t>
            </a:r>
            <a:r>
              <a:rPr lang="ru-RU" sz="400" dirty="0" err="1"/>
              <a:t>Доллеман</a:t>
            </a:r>
            <a:r>
              <a:rPr lang="ru-RU" sz="400" dirty="0"/>
              <a:t> был казначеем и отвечал за </a:t>
            </a:r>
            <a:r>
              <a:rPr lang="ru-RU" sz="400" dirty="0" err="1"/>
              <a:t>публикации.Под</a:t>
            </a:r>
            <a:r>
              <a:rPr lang="ru-RU" sz="400" dirty="0"/>
              <a:t> руководством этого центрального комитета регулярно издавался внешний бюллетень (</a:t>
            </a:r>
            <a:r>
              <a:rPr lang="ru-RU" sz="400" dirty="0" err="1"/>
              <a:t>Het</a:t>
            </a:r>
            <a:r>
              <a:rPr lang="ru-RU" sz="400" dirty="0"/>
              <a:t> </a:t>
            </a:r>
            <a:r>
              <a:rPr lang="ru-RU" sz="400" dirty="0" err="1"/>
              <a:t>mll</a:t>
            </a:r>
            <a:r>
              <a:rPr lang="ru-RU" sz="400" dirty="0"/>
              <a:t> </a:t>
            </a:r>
            <a:r>
              <a:rPr lang="ru-RU" sz="400" dirty="0" err="1"/>
              <a:t>Bulletin</a:t>
            </a:r>
            <a:r>
              <a:rPr lang="ru-RU" sz="400" dirty="0"/>
              <a:t>), а также внутренний орган (</a:t>
            </a:r>
            <a:r>
              <a:rPr lang="ru-RU" sz="400" dirty="0" err="1"/>
              <a:t>Richtlijnen</a:t>
            </a:r>
            <a:r>
              <a:rPr lang="ru-RU" sz="400" dirty="0"/>
              <a:t>; «Директивы»). Некоторое время мл-л-Фронт вел пропаганду, направленную на </a:t>
            </a:r>
            <a:r>
              <a:rPr lang="ru-RU" sz="400" dirty="0" err="1"/>
              <a:t>сдапбоевиков</a:t>
            </a:r>
            <a:r>
              <a:rPr lang="ru-RU" sz="400" dirty="0"/>
              <a:t> и опубликовал «Письма к социал-демократам» («</a:t>
            </a:r>
            <a:r>
              <a:rPr lang="ru-RU" sz="400" dirty="0" err="1"/>
              <a:t>Brieven</a:t>
            </a:r>
            <a:r>
              <a:rPr lang="ru-RU" sz="400" dirty="0"/>
              <a:t> </a:t>
            </a:r>
            <a:r>
              <a:rPr lang="ru-RU" sz="400" dirty="0" err="1"/>
              <a:t>aan</a:t>
            </a:r>
            <a:r>
              <a:rPr lang="ru-RU" sz="400" dirty="0"/>
              <a:t> </a:t>
            </a:r>
            <a:r>
              <a:rPr lang="ru-RU" sz="400" dirty="0" err="1"/>
              <a:t>Social-Democraten</a:t>
            </a:r>
            <a:r>
              <a:rPr lang="ru-RU" sz="400" dirty="0"/>
              <a:t>»). СДАП осудили как «Иуду рабочего движения» после того, как в июле 1940 года она приняла участие в голландском союзе, объединившем либералов, религиозные партии и социал-демократов.56 Этот союз заявил о своей приверженности</a:t>
            </a:r>
            <a:endParaRPr lang="ru-RU" sz="1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 </a:t>
            </a:r>
            <a:r>
              <a:rPr lang="ru-RU" sz="700" dirty="0"/>
              <a:t>(У него был выбор: принять </a:t>
            </a:r>
            <a:r>
              <a:rPr lang="ru-RU" sz="700" dirty="0" err="1"/>
              <a:t>троцкий</a:t>
            </a:r>
            <a:r>
              <a:rPr lang="ru-RU" sz="700" dirty="0"/>
              <a:t> анализ российского государства и призвать к защите «рабочего государства» или отвергнуть его и призвать к борьбе против обоих империализмов.)</a:t>
            </a:r>
            <a:endParaRPr lang="ru-RU" sz="1400" dirty="0"/>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04832" y="196592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 </a:t>
            </a:r>
            <a:r>
              <a:rPr lang="ru-RU" sz="600" dirty="0"/>
              <a:t>(</a:t>
            </a:r>
            <a:r>
              <a:rPr lang="ru-RU" sz="600" dirty="0" err="1"/>
              <a:t>Сневлит</a:t>
            </a:r>
            <a:r>
              <a:rPr lang="ru-RU" sz="600" dirty="0"/>
              <a:t> — при поддержке </a:t>
            </a:r>
            <a:r>
              <a:rPr lang="ru-RU" sz="600" dirty="0" err="1"/>
              <a:t>Стэна</a:t>
            </a:r>
            <a:r>
              <a:rPr lang="ru-RU" sz="600" dirty="0"/>
              <a:t> </a:t>
            </a:r>
            <a:r>
              <a:rPr lang="ru-RU" sz="600" dirty="0" err="1"/>
              <a:t>Поппе</a:t>
            </a:r>
            <a:r>
              <a:rPr lang="ru-RU" sz="600" dirty="0"/>
              <a:t> и Аба </a:t>
            </a:r>
            <a:r>
              <a:rPr lang="ru-RU" sz="600" dirty="0" err="1"/>
              <a:t>Мениста</a:t>
            </a:r>
            <a:r>
              <a:rPr lang="ru-RU" sz="600" dirty="0"/>
              <a:t> — запретил дискуссию о защите СССР75. Этот запрет был снят в конце год. Большинство вокруг </a:t>
            </a:r>
            <a:r>
              <a:rPr lang="ru-RU" sz="600" dirty="0" err="1"/>
              <a:t>Сневлита</a:t>
            </a:r>
            <a:r>
              <a:rPr lang="ru-RU" sz="600" dirty="0"/>
              <a:t> было усилено поддержкой группы </a:t>
            </a:r>
            <a:r>
              <a:rPr lang="ru-RU" sz="600" dirty="0" err="1"/>
              <a:t>Верикена</a:t>
            </a:r>
            <a:r>
              <a:rPr lang="ru-RU" sz="600" dirty="0"/>
              <a:t> «Против течения» (</a:t>
            </a:r>
            <a:r>
              <a:rPr lang="ru-RU" sz="600" dirty="0" err="1"/>
              <a:t>Contre</a:t>
            </a:r>
            <a:r>
              <a:rPr lang="ru-RU" sz="600" dirty="0"/>
              <a:t> </a:t>
            </a:r>
            <a:r>
              <a:rPr lang="ru-RU" sz="600" dirty="0" err="1"/>
              <a:t>le</a:t>
            </a:r>
            <a:r>
              <a:rPr lang="ru-RU" sz="600" dirty="0"/>
              <a:t> </a:t>
            </a:r>
            <a:r>
              <a:rPr lang="ru-RU" sz="600" dirty="0" err="1"/>
              <a:t>Courant</a:t>
            </a:r>
            <a:r>
              <a:rPr lang="ru-RU" sz="600" dirty="0"/>
              <a:t>) в Бельгии,¬¬)</a:t>
            </a:r>
            <a:endParaRPr lang="ru-RU" sz="1400" dirty="0"/>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1796" y="18118282"/>
            <a:ext cx="1852254" cy="122973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1702" y="18108113"/>
            <a:ext cx="1852254" cy="125007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28107" y="20344227"/>
            <a:ext cx="439635" cy="12297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1060" y="20331007"/>
            <a:ext cx="442578" cy="1259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74095" y="123595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br>
              <a:rPr lang="ru-RU" sz="1400" dirty="0"/>
            </a:br>
            <a:r>
              <a:rPr lang="ru-RU" sz="400" dirty="0"/>
              <a:t>- профсоюзные организации должны были быть заменены фабрично-заводскими;- парламентаризм должен быть отвергнут и с ним нужно бороться79.Эта эволюция проявилась на практике в призыве со стороны </a:t>
            </a:r>
            <a:r>
              <a:rPr lang="ru-RU" sz="400" dirty="0" err="1"/>
              <a:t>Миллфронта</a:t>
            </a:r>
            <a:r>
              <a:rPr lang="ru-RU" sz="400" dirty="0"/>
              <a:t> отказаться от профсоюзов и образовать фабрично-заводские комитеты. Разрыв со старой профсоюзной политикой был разрывом со старой политикой РСАП. После «нормализации» Социалистического союза НВВ немецкими властями в июле 1940 г. М11-Фронт подстрекал своих членов к работе внутри него. NVV стал прикрытием для NSB </a:t>
            </a:r>
            <a:r>
              <a:rPr lang="ru-RU" sz="400" dirty="0" err="1"/>
              <a:t>Мюссерта</a:t>
            </a:r>
            <a:r>
              <a:rPr lang="ru-RU" sz="400" dirty="0"/>
              <a:t>. Пропаганда в июле 1941 г. в пользу выхода из профсоюзного движения завершила весь процесс развития. Вместо союза отстаивалась непостоянная форма «борцовских комитетов» на заводах.¬¬</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flipV="1">
            <a:off x="13190013" y="12899585"/>
            <a:ext cx="55426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332" idx="0"/>
          </p:cNvCxnSpPr>
          <p:nvPr/>
        </p:nvCxnSpPr>
        <p:spPr>
          <a:xfrm rot="5400000">
            <a:off x="14422931" y="9649456"/>
            <a:ext cx="419252" cy="5001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332" idx="2"/>
            <a:endCxn id="188" idx="0"/>
          </p:cNvCxnSpPr>
          <p:nvPr/>
        </p:nvCxnSpPr>
        <p:spPr>
          <a:xfrm rot="16200000" flipH="1">
            <a:off x="12617077" y="12954562"/>
            <a:ext cx="326556" cy="12966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95" idx="2"/>
            <a:endCxn id="188" idx="0"/>
          </p:cNvCxnSpPr>
          <p:nvPr/>
        </p:nvCxnSpPr>
        <p:spPr>
          <a:xfrm rot="5400000">
            <a:off x="13952170" y="12916073"/>
            <a:ext cx="326555" cy="13735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7" name="Соединительная линия уступом 175">
            <a:extLst>
              <a:ext uri="{FF2B5EF4-FFF2-40B4-BE49-F238E27FC236}">
                <a16:creationId xmlns:a16="http://schemas.microsoft.com/office/drawing/2014/main" id="{D01429FC-CE80-4996-A684-B17824DAB48E}"/>
              </a:ext>
            </a:extLst>
          </p:cNvPr>
          <p:cNvCxnSpPr>
            <a:cxnSpLocks/>
            <a:stCxn id="332" idx="2"/>
            <a:endCxn id="201" idx="0"/>
          </p:cNvCxnSpPr>
          <p:nvPr/>
        </p:nvCxnSpPr>
        <p:spPr>
          <a:xfrm rot="16200000" flipH="1">
            <a:off x="12586155" y="12985483"/>
            <a:ext cx="1763210" cy="2671413"/>
          </a:xfrm>
          <a:prstGeom prst="bentConnector3">
            <a:avLst>
              <a:gd name="adj1" fmla="val 975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1" name="Соединительная линия уступом 175">
            <a:extLst>
              <a:ext uri="{FF2B5EF4-FFF2-40B4-BE49-F238E27FC236}">
                <a16:creationId xmlns:a16="http://schemas.microsoft.com/office/drawing/2014/main" id="{0E18121D-DF93-40C7-B0CE-8D64DCA1F4B4}"/>
              </a:ext>
            </a:extLst>
          </p:cNvPr>
          <p:cNvCxnSpPr>
            <a:cxnSpLocks/>
            <a:stCxn id="295" idx="2"/>
            <a:endCxn id="201" idx="0"/>
          </p:cNvCxnSpPr>
          <p:nvPr/>
        </p:nvCxnSpPr>
        <p:spPr>
          <a:xfrm rot="16200000" flipH="1">
            <a:off x="13921248" y="14320575"/>
            <a:ext cx="1763209" cy="12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6953526" y="15267490"/>
            <a:ext cx="434016"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699" y="15892533"/>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02177" y="2269849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0136"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204" idx="2"/>
            <a:endCxn id="376" idx="0"/>
          </p:cNvCxnSpPr>
          <p:nvPr/>
        </p:nvCxnSpPr>
        <p:spPr>
          <a:xfrm rot="5400000">
            <a:off x="20547389" y="18106754"/>
            <a:ext cx="1861872" cy="1262411"/>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4" name="Прямоугольник 423">
            <a:extLst>
              <a:ext uri="{FF2B5EF4-FFF2-40B4-BE49-F238E27FC236}">
                <a16:creationId xmlns:a16="http://schemas.microsoft.com/office/drawing/2014/main" id="{F2D8BDB2-013B-48BE-83D8-8C6DF63CEA4C}"/>
              </a:ext>
            </a:extLst>
          </p:cNvPr>
          <p:cNvSpPr/>
          <p:nvPr/>
        </p:nvSpPr>
        <p:spPr>
          <a:xfrm>
            <a:off x="15034534" y="25716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err="1"/>
              <a:t>Стэн</a:t>
            </a:r>
            <a:r>
              <a:rPr lang="ru-RU" sz="500" dirty="0"/>
              <a:t> </a:t>
            </a:r>
            <a:r>
              <a:rPr lang="ru-RU" sz="500" dirty="0" err="1"/>
              <a:t>Поппе</a:t>
            </a:r>
            <a:r>
              <a:rPr lang="ru-RU" sz="500" dirty="0"/>
              <a:t> (1899-1991) сыграл важную роль в </a:t>
            </a:r>
            <a:r>
              <a:rPr lang="ru-RU" sz="500" dirty="0" err="1"/>
              <a:t>osp</a:t>
            </a:r>
            <a:r>
              <a:rPr lang="ru-RU" sz="500" dirty="0"/>
              <a:t>. Работал секретарем в партийном руководстве. Во время слияния с РСП он стал членом политбюро РСП. В 1936 году он был назначен партийным секретарем и казначеем, а в декабре был делегатом вместе с Аб </a:t>
            </a:r>
            <a:r>
              <a:rPr lang="ru-RU" sz="500" dirty="0" err="1"/>
              <a:t>Менистом</a:t>
            </a:r>
            <a:r>
              <a:rPr lang="ru-RU" sz="500" dirty="0"/>
              <a:t> на конференции Центра Четвертого Интернационала. Член руководящих органов </a:t>
            </a:r>
            <a:r>
              <a:rPr lang="ru-RU" sz="500" dirty="0" err="1"/>
              <a:t>рсап</a:t>
            </a:r>
            <a:r>
              <a:rPr lang="ru-RU" sz="500" dirty="0"/>
              <a:t> с 1938 г., он был в 1940 г. одним из руководителей мл-л-фронта. На фронте, а позже и в коммунистическом спартаковском союзе он был известен под псевдонимом </a:t>
            </a:r>
            <a:r>
              <a:rPr lang="ru-RU" sz="500" dirty="0" err="1"/>
              <a:t>Тджерд</a:t>
            </a:r>
            <a:r>
              <a:rPr lang="ru-RU" sz="500" dirty="0"/>
              <a:t> </a:t>
            </a:r>
            <a:r>
              <a:rPr lang="ru-RU" sz="500" dirty="0" err="1"/>
              <a:t>Вудстра</a:t>
            </a:r>
            <a:r>
              <a:rPr lang="ru-RU" sz="500" dirty="0"/>
              <a:t>. Особенно его интересовали экономические исследования, а его политическая ориентация оставалась смесью ленинизма и «советизма».¬</a:t>
            </a:r>
          </a:p>
        </p:txBody>
      </p: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23</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145</a:t>
            </a:r>
          </a:p>
        </p:txBody>
      </p:sp>
      <p:sp>
        <p:nvSpPr>
          <p:cNvPr id="309" name="Прямоугольник 308">
            <a:extLst>
              <a:ext uri="{FF2B5EF4-FFF2-40B4-BE49-F238E27FC236}">
                <a16:creationId xmlns:a16="http://schemas.microsoft.com/office/drawing/2014/main" id="{48182F7E-1D91-4D5F-95EF-DBD6F3B7FEB9}"/>
              </a:ext>
            </a:extLst>
          </p:cNvPr>
          <p:cNvSpPr/>
          <p:nvPr/>
        </p:nvSpPr>
        <p:spPr>
          <a:xfrm>
            <a:off x="23409070" y="13044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отличие от предыдущих лет, CPH выступала за национальное единство, защиту парламентской демократии и прекращение борьбы с религией. Чтобы получить национальный имидж и укрепить новую политическую линию, партия во главе с новым секретарем партии Полем де </a:t>
            </a:r>
            <a:r>
              <a:rPr lang="ru-RU" sz="500" dirty="0" err="1"/>
              <a:t>Гроотом</a:t>
            </a:r>
            <a:r>
              <a:rPr lang="ru-RU" sz="500" dirty="0"/>
              <a:t> изменила название партии на «Коммунистическую партию Нидерландов» (КПН) во время партийного съезда 1935 года. Чтобы оправдать это решение, Де </a:t>
            </a:r>
            <a:r>
              <a:rPr lang="ru-RU" sz="500" dirty="0" err="1"/>
              <a:t>Гроот</a:t>
            </a:r>
            <a:r>
              <a:rPr lang="ru-RU" sz="500" dirty="0"/>
              <a:t> заявил на этом съезде: «Мы не хотим, чтобы наша партия стала врагом и изолировала себя в рабочем движении». Новая политика нашей партии, направленная на единство, требует, чтобы мы знали только одного врага: фашизм и капитализм, но чтобы наша партия была другом и союзником всех рабочих этой страны»</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00996"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20679866" y="26421218"/>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13851" y="27199674"/>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73160" y="25958983"/>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47073" y="24729954"/>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30774"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 </a:t>
            </a:r>
            <a:r>
              <a:rPr lang="ru-RU" sz="600" dirty="0"/>
              <a:t>(о их мнению, важные отрасли промышленности должны быть национализированы в краткосрочной перспективе, а в долгосрочной перспективе должна быть запланирована вся экономика),.)</a:t>
            </a:r>
            <a:endParaRPr lang="ru-RU" sz="1400" dirty="0"/>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 </a:t>
            </a:r>
            <a:r>
              <a:rPr lang="ru-RU" sz="600" dirty="0"/>
              <a:t>Молодёжной организацией партии была формально независимая Всеобщая голландская молодёжная лига.</a:t>
            </a:r>
            <a:endParaRPr lang="ru-RU" sz="1400" dirty="0"/>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23727582" y="25052787"/>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021208" y="25046619"/>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5078" y="9649018"/>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13763" y="13410192"/>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905713"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369" name="Прямоугольник 368">
            <a:extLst>
              <a:ext uri="{FF2B5EF4-FFF2-40B4-BE49-F238E27FC236}">
                <a16:creationId xmlns:a16="http://schemas.microsoft.com/office/drawing/2014/main" id="{E86C5F17-7265-4E19-B915-C7F4545A35A1}"/>
              </a:ext>
            </a:extLst>
          </p:cNvPr>
          <p:cNvSpPr/>
          <p:nvPr/>
        </p:nvSpPr>
        <p:spPr>
          <a:xfrm>
            <a:off x="40680922" y="227909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78" name="Прямая соединительная линия 377">
            <a:extLst>
              <a:ext uri="{FF2B5EF4-FFF2-40B4-BE49-F238E27FC236}">
                <a16:creationId xmlns:a16="http://schemas.microsoft.com/office/drawing/2014/main" id="{8466F45B-9126-45EB-8FE8-FE23FCABF06E}"/>
              </a:ext>
            </a:extLst>
          </p:cNvPr>
          <p:cNvCxnSpPr>
            <a:cxnSpLocks/>
          </p:cNvCxnSpPr>
          <p:nvPr/>
        </p:nvCxnSpPr>
        <p:spPr>
          <a:xfrm>
            <a:off x="42837374" y="23330939"/>
            <a:ext cx="836902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1" name="Прямоугольник 390">
            <a:extLst>
              <a:ext uri="{FF2B5EF4-FFF2-40B4-BE49-F238E27FC236}">
                <a16:creationId xmlns:a16="http://schemas.microsoft.com/office/drawing/2014/main" id="{B5D6DF9B-21B2-4CEA-936A-625EDCD2C861}"/>
              </a:ext>
            </a:extLst>
          </p:cNvPr>
          <p:cNvSpPr/>
          <p:nvPr/>
        </p:nvSpPr>
        <p:spPr>
          <a:xfrm>
            <a:off x="34462533" y="273419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93" name="Прямоугольник 392">
            <a:extLst>
              <a:ext uri="{FF2B5EF4-FFF2-40B4-BE49-F238E27FC236}">
                <a16:creationId xmlns:a16="http://schemas.microsoft.com/office/drawing/2014/main" id="{44C06B54-3281-4073-8A86-0CF5478BB2ED}"/>
              </a:ext>
            </a:extLst>
          </p:cNvPr>
          <p:cNvSpPr/>
          <p:nvPr/>
        </p:nvSpPr>
        <p:spPr>
          <a:xfrm>
            <a:off x="35696182"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94" name="Прямоугольник 393">
            <a:extLst>
              <a:ext uri="{FF2B5EF4-FFF2-40B4-BE49-F238E27FC236}">
                <a16:creationId xmlns:a16="http://schemas.microsoft.com/office/drawing/2014/main" id="{AF1ADB56-BB1F-41D5-9E42-8E85D39F32AF}"/>
              </a:ext>
            </a:extLst>
          </p:cNvPr>
          <p:cNvSpPr/>
          <p:nvPr/>
        </p:nvSpPr>
        <p:spPr>
          <a:xfrm>
            <a:off x="33323114"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95" name="Прямоугольник 394">
            <a:extLst>
              <a:ext uri="{FF2B5EF4-FFF2-40B4-BE49-F238E27FC236}">
                <a16:creationId xmlns:a16="http://schemas.microsoft.com/office/drawing/2014/main" id="{A67554A5-F069-4423-8800-7F865A71AAC9}"/>
              </a:ext>
            </a:extLst>
          </p:cNvPr>
          <p:cNvSpPr/>
          <p:nvPr/>
        </p:nvSpPr>
        <p:spPr>
          <a:xfrm>
            <a:off x="3570053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96" name="Прямоугольник 395">
            <a:extLst>
              <a:ext uri="{FF2B5EF4-FFF2-40B4-BE49-F238E27FC236}">
                <a16:creationId xmlns:a16="http://schemas.microsoft.com/office/drawing/2014/main" id="{42E20D41-9358-43C8-AC34-7415A6263541}"/>
              </a:ext>
            </a:extLst>
          </p:cNvPr>
          <p:cNvSpPr/>
          <p:nvPr/>
        </p:nvSpPr>
        <p:spPr>
          <a:xfrm>
            <a:off x="3811858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98" name="Прямая соединительная линия 397">
            <a:extLst>
              <a:ext uri="{FF2B5EF4-FFF2-40B4-BE49-F238E27FC236}">
                <a16:creationId xmlns:a16="http://schemas.microsoft.com/office/drawing/2014/main" id="{900756FE-5E3B-49DF-8D51-779F2D97B6C3}"/>
              </a:ext>
            </a:extLst>
          </p:cNvPr>
          <p:cNvCxnSpPr>
            <a:cxnSpLocks/>
            <a:stCxn id="395" idx="1"/>
            <a:endCxn id="394" idx="3"/>
          </p:cNvCxnSpPr>
          <p:nvPr/>
        </p:nvCxnSpPr>
        <p:spPr>
          <a:xfrm flipH="1">
            <a:off x="35439032" y="26384332"/>
            <a:ext cx="2615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Прямая соединительная линия 398">
            <a:extLst>
              <a:ext uri="{FF2B5EF4-FFF2-40B4-BE49-F238E27FC236}">
                <a16:creationId xmlns:a16="http://schemas.microsoft.com/office/drawing/2014/main" id="{6D9FA165-2070-4044-8B37-B5B6F72467E2}"/>
              </a:ext>
            </a:extLst>
          </p:cNvPr>
          <p:cNvCxnSpPr>
            <a:cxnSpLocks/>
            <a:stCxn id="396" idx="1"/>
            <a:endCxn id="395" idx="3"/>
          </p:cNvCxnSpPr>
          <p:nvPr/>
        </p:nvCxnSpPr>
        <p:spPr>
          <a:xfrm flipH="1">
            <a:off x="37816455" y="26384332"/>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0" name="Соединительная линия уступом 175">
            <a:extLst>
              <a:ext uri="{FF2B5EF4-FFF2-40B4-BE49-F238E27FC236}">
                <a16:creationId xmlns:a16="http://schemas.microsoft.com/office/drawing/2014/main" id="{1DDA4EBB-7DBF-416F-B0B4-41BCF1846544}"/>
              </a:ext>
            </a:extLst>
          </p:cNvPr>
          <p:cNvCxnSpPr>
            <a:cxnSpLocks/>
            <a:stCxn id="369" idx="2"/>
            <a:endCxn id="393" idx="0"/>
          </p:cNvCxnSpPr>
          <p:nvPr/>
        </p:nvCxnSpPr>
        <p:spPr>
          <a:xfrm rot="5400000">
            <a:off x="39040205" y="21584875"/>
            <a:ext cx="412613" cy="4984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Соединительная линия уступом 175">
            <a:extLst>
              <a:ext uri="{FF2B5EF4-FFF2-40B4-BE49-F238E27FC236}">
                <a16:creationId xmlns:a16="http://schemas.microsoft.com/office/drawing/2014/main" id="{837C0581-8229-4EC6-A4C4-EE16B95588A5}"/>
              </a:ext>
            </a:extLst>
          </p:cNvPr>
          <p:cNvCxnSpPr>
            <a:cxnSpLocks/>
            <a:stCxn id="393" idx="2"/>
            <a:endCxn id="394" idx="0"/>
          </p:cNvCxnSpPr>
          <p:nvPr/>
        </p:nvCxnSpPr>
        <p:spPr>
          <a:xfrm rot="5400000">
            <a:off x="35327217" y="24417408"/>
            <a:ext cx="480780" cy="2373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2" name="Соединительная линия уступом 175">
            <a:extLst>
              <a:ext uri="{FF2B5EF4-FFF2-40B4-BE49-F238E27FC236}">
                <a16:creationId xmlns:a16="http://schemas.microsoft.com/office/drawing/2014/main" id="{C75827AD-FFBE-4DC1-B296-11872514F88B}"/>
              </a:ext>
            </a:extLst>
          </p:cNvPr>
          <p:cNvCxnSpPr>
            <a:cxnSpLocks/>
            <a:stCxn id="393" idx="2"/>
            <a:endCxn id="396" idx="0"/>
          </p:cNvCxnSpPr>
          <p:nvPr/>
        </p:nvCxnSpPr>
        <p:spPr>
          <a:xfrm rot="16200000" flipH="1">
            <a:off x="37724953" y="24392739"/>
            <a:ext cx="480780" cy="2422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3" name="Прямая со стрелкой 402">
            <a:extLst>
              <a:ext uri="{FF2B5EF4-FFF2-40B4-BE49-F238E27FC236}">
                <a16:creationId xmlns:a16="http://schemas.microsoft.com/office/drawing/2014/main" id="{9042E04C-DFF6-4D6D-A193-3A00D4141CD4}"/>
              </a:ext>
            </a:extLst>
          </p:cNvPr>
          <p:cNvCxnSpPr>
            <a:cxnSpLocks/>
            <a:stCxn id="393" idx="2"/>
            <a:endCxn id="395" idx="0"/>
          </p:cNvCxnSpPr>
          <p:nvPr/>
        </p:nvCxnSpPr>
        <p:spPr>
          <a:xfrm>
            <a:off x="36754141" y="25363552"/>
            <a:ext cx="4355"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a:extLst>
              <a:ext uri="{FF2B5EF4-FFF2-40B4-BE49-F238E27FC236}">
                <a16:creationId xmlns:a16="http://schemas.microsoft.com/office/drawing/2014/main" id="{484CC994-9DDB-46CD-8A18-988005353D81}"/>
              </a:ext>
            </a:extLst>
          </p:cNvPr>
          <p:cNvSpPr/>
          <p:nvPr/>
        </p:nvSpPr>
        <p:spPr>
          <a:xfrm>
            <a:off x="35709223"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405" name="Прямая со стрелкой 404">
            <a:extLst>
              <a:ext uri="{FF2B5EF4-FFF2-40B4-BE49-F238E27FC236}">
                <a16:creationId xmlns:a16="http://schemas.microsoft.com/office/drawing/2014/main" id="{4199483D-C6CF-4A07-9A27-B9990579FEB4}"/>
              </a:ext>
            </a:extLst>
          </p:cNvPr>
          <p:cNvCxnSpPr>
            <a:cxnSpLocks/>
            <a:stCxn id="395" idx="2"/>
            <a:endCxn id="404" idx="0"/>
          </p:cNvCxnSpPr>
          <p:nvPr/>
        </p:nvCxnSpPr>
        <p:spPr>
          <a:xfrm>
            <a:off x="36758496" y="26924332"/>
            <a:ext cx="8686"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CD2C4F75-4C6D-41AE-8EDE-00C04CD7D72B}"/>
              </a:ext>
            </a:extLst>
          </p:cNvPr>
          <p:cNvCxnSpPr>
            <a:cxnSpLocks/>
            <a:stCxn id="396" idx="2"/>
            <a:endCxn id="391" idx="0"/>
          </p:cNvCxnSpPr>
          <p:nvPr/>
        </p:nvCxnSpPr>
        <p:spPr>
          <a:xfrm rot="5400000">
            <a:off x="37139726" y="25305098"/>
            <a:ext cx="417586" cy="36560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4FB2E672-A687-448E-9EEB-98732CDE113F}"/>
              </a:ext>
            </a:extLst>
          </p:cNvPr>
          <p:cNvCxnSpPr>
            <a:cxnSpLocks/>
            <a:stCxn id="395" idx="2"/>
            <a:endCxn id="391" idx="0"/>
          </p:cNvCxnSpPr>
          <p:nvPr/>
        </p:nvCxnSpPr>
        <p:spPr>
          <a:xfrm rot="5400000">
            <a:off x="35930701" y="26514123"/>
            <a:ext cx="417586" cy="123800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2E65A80B-0469-46CC-B0AC-4AE52AD1B04C}"/>
              </a:ext>
            </a:extLst>
          </p:cNvPr>
          <p:cNvSpPr/>
          <p:nvPr/>
        </p:nvSpPr>
        <p:spPr>
          <a:xfrm>
            <a:off x="36938540"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409" name="Соединительная линия уступом 175">
            <a:extLst>
              <a:ext uri="{FF2B5EF4-FFF2-40B4-BE49-F238E27FC236}">
                <a16:creationId xmlns:a16="http://schemas.microsoft.com/office/drawing/2014/main" id="{C9D1960B-38D5-414C-AAFE-51C414237620}"/>
              </a:ext>
            </a:extLst>
          </p:cNvPr>
          <p:cNvCxnSpPr>
            <a:cxnSpLocks/>
            <a:stCxn id="394" idx="2"/>
            <a:endCxn id="391" idx="0"/>
          </p:cNvCxnSpPr>
          <p:nvPr/>
        </p:nvCxnSpPr>
        <p:spPr>
          <a:xfrm rot="16200000" flipH="1">
            <a:off x="34741989" y="26563415"/>
            <a:ext cx="417586" cy="113941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0" name="Прямоугольник 409">
            <a:extLst>
              <a:ext uri="{FF2B5EF4-FFF2-40B4-BE49-F238E27FC236}">
                <a16:creationId xmlns:a16="http://schemas.microsoft.com/office/drawing/2014/main" id="{73CD13B2-1C37-43AD-A48B-6C11EBD0C47F}"/>
              </a:ext>
            </a:extLst>
          </p:cNvPr>
          <p:cNvSpPr/>
          <p:nvPr/>
        </p:nvSpPr>
        <p:spPr>
          <a:xfrm>
            <a:off x="38118587"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1" name="Прямая со стрелкой 410">
            <a:extLst>
              <a:ext uri="{FF2B5EF4-FFF2-40B4-BE49-F238E27FC236}">
                <a16:creationId xmlns:a16="http://schemas.microsoft.com/office/drawing/2014/main" id="{18866F54-58D0-49CA-AF7E-4C8756C05A81}"/>
              </a:ext>
            </a:extLst>
          </p:cNvPr>
          <p:cNvCxnSpPr>
            <a:cxnSpLocks/>
            <a:stCxn id="396" idx="2"/>
            <a:endCxn id="410" idx="0"/>
          </p:cNvCxnSpPr>
          <p:nvPr/>
        </p:nvCxnSpPr>
        <p:spPr>
          <a:xfrm>
            <a:off x="39176546" y="26924332"/>
            <a:ext cx="0"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2" name="Прямоугольник 411">
            <a:extLst>
              <a:ext uri="{FF2B5EF4-FFF2-40B4-BE49-F238E27FC236}">
                <a16:creationId xmlns:a16="http://schemas.microsoft.com/office/drawing/2014/main" id="{ADBFD3AA-DF9E-41A5-9992-6F85DE7481DC}"/>
              </a:ext>
            </a:extLst>
          </p:cNvPr>
          <p:cNvSpPr/>
          <p:nvPr/>
        </p:nvSpPr>
        <p:spPr>
          <a:xfrm>
            <a:off x="33327452"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3" name="Прямая со стрелкой 412">
            <a:extLst>
              <a:ext uri="{FF2B5EF4-FFF2-40B4-BE49-F238E27FC236}">
                <a16:creationId xmlns:a16="http://schemas.microsoft.com/office/drawing/2014/main" id="{4CE2EE3E-D9CC-4744-BD50-F34DD985FA28}"/>
              </a:ext>
            </a:extLst>
          </p:cNvPr>
          <p:cNvCxnSpPr>
            <a:cxnSpLocks/>
            <a:stCxn id="394" idx="2"/>
            <a:endCxn id="412" idx="0"/>
          </p:cNvCxnSpPr>
          <p:nvPr/>
        </p:nvCxnSpPr>
        <p:spPr>
          <a:xfrm>
            <a:off x="34381073" y="26924332"/>
            <a:ext cx="4338"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4" name="Прямоугольник 413">
            <a:extLst>
              <a:ext uri="{FF2B5EF4-FFF2-40B4-BE49-F238E27FC236}">
                <a16:creationId xmlns:a16="http://schemas.microsoft.com/office/drawing/2014/main" id="{5B2DAA12-7223-4C02-A3FD-55D4FBA67895}"/>
              </a:ext>
            </a:extLst>
          </p:cNvPr>
          <p:cNvSpPr/>
          <p:nvPr/>
        </p:nvSpPr>
        <p:spPr>
          <a:xfrm>
            <a:off x="34458920"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415" name="Прямоугольник 414">
            <a:extLst>
              <a:ext uri="{FF2B5EF4-FFF2-40B4-BE49-F238E27FC236}">
                <a16:creationId xmlns:a16="http://schemas.microsoft.com/office/drawing/2014/main" id="{935011A5-F01B-44A4-BD24-001B35DCB2DC}"/>
              </a:ext>
            </a:extLst>
          </p:cNvPr>
          <p:cNvSpPr/>
          <p:nvPr/>
        </p:nvSpPr>
        <p:spPr>
          <a:xfrm>
            <a:off x="36907384"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416" name="Соединительная линия уступом 175">
            <a:extLst>
              <a:ext uri="{FF2B5EF4-FFF2-40B4-BE49-F238E27FC236}">
                <a16:creationId xmlns:a16="http://schemas.microsoft.com/office/drawing/2014/main" id="{4E24EEA1-11CC-41B5-A7CD-C9AC5EAEE5BD}"/>
              </a:ext>
            </a:extLst>
          </p:cNvPr>
          <p:cNvCxnSpPr>
            <a:cxnSpLocks/>
            <a:stCxn id="410" idx="2"/>
            <a:endCxn id="414" idx="0"/>
          </p:cNvCxnSpPr>
          <p:nvPr/>
        </p:nvCxnSpPr>
        <p:spPr>
          <a:xfrm rot="5400000">
            <a:off x="37137921" y="28298462"/>
            <a:ext cx="417585" cy="36596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7" name="Соединительная линия уступом 175">
            <a:extLst>
              <a:ext uri="{FF2B5EF4-FFF2-40B4-BE49-F238E27FC236}">
                <a16:creationId xmlns:a16="http://schemas.microsoft.com/office/drawing/2014/main" id="{F9C030BA-09B1-4F38-ADEA-58333678A556}"/>
              </a:ext>
            </a:extLst>
          </p:cNvPr>
          <p:cNvCxnSpPr>
            <a:cxnSpLocks/>
            <a:stCxn id="404" idx="2"/>
            <a:endCxn id="414" idx="0"/>
          </p:cNvCxnSpPr>
          <p:nvPr/>
        </p:nvCxnSpPr>
        <p:spPr>
          <a:xfrm rot="5400000">
            <a:off x="35933239" y="29503144"/>
            <a:ext cx="417585" cy="12503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0" name="Соединительная линия уступом 175">
            <a:extLst>
              <a:ext uri="{FF2B5EF4-FFF2-40B4-BE49-F238E27FC236}">
                <a16:creationId xmlns:a16="http://schemas.microsoft.com/office/drawing/2014/main" id="{59A83AA4-4DB3-4BAF-B8B6-6BD38C52F1F7}"/>
              </a:ext>
            </a:extLst>
          </p:cNvPr>
          <p:cNvCxnSpPr>
            <a:cxnSpLocks/>
            <a:stCxn id="412" idx="2"/>
            <a:endCxn id="414" idx="0"/>
          </p:cNvCxnSpPr>
          <p:nvPr/>
        </p:nvCxnSpPr>
        <p:spPr>
          <a:xfrm rot="16200000" flipH="1">
            <a:off x="34742353" y="29562561"/>
            <a:ext cx="417585" cy="11314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Соединительная линия уступом 175">
            <a:extLst>
              <a:ext uri="{FF2B5EF4-FFF2-40B4-BE49-F238E27FC236}">
                <a16:creationId xmlns:a16="http://schemas.microsoft.com/office/drawing/2014/main" id="{AD3F1D18-EDD0-4229-801A-8FBE28C4D7D7}"/>
              </a:ext>
            </a:extLst>
          </p:cNvPr>
          <p:cNvCxnSpPr>
            <a:cxnSpLocks/>
            <a:stCxn id="412" idx="2"/>
            <a:endCxn id="415" idx="0"/>
          </p:cNvCxnSpPr>
          <p:nvPr/>
        </p:nvCxnSpPr>
        <p:spPr>
          <a:xfrm rot="16200000" flipH="1">
            <a:off x="35966585" y="28338329"/>
            <a:ext cx="417585"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2" name="Соединительная линия уступом 175">
            <a:extLst>
              <a:ext uri="{FF2B5EF4-FFF2-40B4-BE49-F238E27FC236}">
                <a16:creationId xmlns:a16="http://schemas.microsoft.com/office/drawing/2014/main" id="{F673E2A7-3D59-4EE7-B3CB-539FA1163F79}"/>
              </a:ext>
            </a:extLst>
          </p:cNvPr>
          <p:cNvCxnSpPr>
            <a:cxnSpLocks/>
            <a:stCxn id="404" idx="2"/>
            <a:endCxn id="415" idx="0"/>
          </p:cNvCxnSpPr>
          <p:nvPr/>
        </p:nvCxnSpPr>
        <p:spPr>
          <a:xfrm rot="16200000" flipH="1">
            <a:off x="37157470" y="29529214"/>
            <a:ext cx="41758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0119C34F-73B5-4432-9175-D924BF33B890}"/>
              </a:ext>
            </a:extLst>
          </p:cNvPr>
          <p:cNvCxnSpPr>
            <a:cxnSpLocks/>
            <a:stCxn id="410" idx="2"/>
            <a:endCxn id="415" idx="0"/>
          </p:cNvCxnSpPr>
          <p:nvPr/>
        </p:nvCxnSpPr>
        <p:spPr>
          <a:xfrm rot="5400000">
            <a:off x="38362153" y="29522694"/>
            <a:ext cx="41758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5" name="Соединительная линия уступом 175">
            <a:extLst>
              <a:ext uri="{FF2B5EF4-FFF2-40B4-BE49-F238E27FC236}">
                <a16:creationId xmlns:a16="http://schemas.microsoft.com/office/drawing/2014/main" id="{B5EC89C8-8F10-4B38-AE6B-08A0B5E4959E}"/>
              </a:ext>
            </a:extLst>
          </p:cNvPr>
          <p:cNvCxnSpPr>
            <a:cxnSpLocks/>
            <a:stCxn id="396" idx="2"/>
            <a:endCxn id="408" idx="0"/>
          </p:cNvCxnSpPr>
          <p:nvPr/>
        </p:nvCxnSpPr>
        <p:spPr>
          <a:xfrm rot="5400000">
            <a:off x="38377731" y="26543101"/>
            <a:ext cx="4175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6" name="Соединительная линия уступом 175">
            <a:extLst>
              <a:ext uri="{FF2B5EF4-FFF2-40B4-BE49-F238E27FC236}">
                <a16:creationId xmlns:a16="http://schemas.microsoft.com/office/drawing/2014/main" id="{16E873C8-A588-454E-AA03-B55FE1EEB56B}"/>
              </a:ext>
            </a:extLst>
          </p:cNvPr>
          <p:cNvCxnSpPr>
            <a:cxnSpLocks/>
            <a:stCxn id="395" idx="2"/>
            <a:endCxn id="408" idx="0"/>
          </p:cNvCxnSpPr>
          <p:nvPr/>
        </p:nvCxnSpPr>
        <p:spPr>
          <a:xfrm rot="16200000" flipH="1">
            <a:off x="37168705" y="26514122"/>
            <a:ext cx="4175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Соединительная линия уступом 175">
            <a:extLst>
              <a:ext uri="{FF2B5EF4-FFF2-40B4-BE49-F238E27FC236}">
                <a16:creationId xmlns:a16="http://schemas.microsoft.com/office/drawing/2014/main" id="{8D4DD233-EC4C-42F1-84D0-805ECD8A7824}"/>
              </a:ext>
            </a:extLst>
          </p:cNvPr>
          <p:cNvCxnSpPr>
            <a:cxnSpLocks/>
            <a:stCxn id="394" idx="2"/>
            <a:endCxn id="408" idx="0"/>
          </p:cNvCxnSpPr>
          <p:nvPr/>
        </p:nvCxnSpPr>
        <p:spPr>
          <a:xfrm rot="16200000" flipH="1">
            <a:off x="35979994" y="25325411"/>
            <a:ext cx="417585" cy="361542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9" name="Прямоугольник 428">
            <a:extLst>
              <a:ext uri="{FF2B5EF4-FFF2-40B4-BE49-F238E27FC236}">
                <a16:creationId xmlns:a16="http://schemas.microsoft.com/office/drawing/2014/main" id="{F3E18413-49E4-4756-AD0A-7DCFEAAFD7C5}"/>
              </a:ext>
            </a:extLst>
          </p:cNvPr>
          <p:cNvSpPr/>
          <p:nvPr/>
        </p:nvSpPr>
        <p:spPr>
          <a:xfrm>
            <a:off x="40680922" y="242835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430" name="Прямоугольник 429">
            <a:extLst>
              <a:ext uri="{FF2B5EF4-FFF2-40B4-BE49-F238E27FC236}">
                <a16:creationId xmlns:a16="http://schemas.microsoft.com/office/drawing/2014/main" id="{B8821B44-3C16-49F5-AF6E-A459DAB3173E}"/>
              </a:ext>
            </a:extLst>
          </p:cNvPr>
          <p:cNvSpPr/>
          <p:nvPr/>
        </p:nvSpPr>
        <p:spPr>
          <a:xfrm>
            <a:off x="40680922" y="258443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21029959" y="25881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3145877" y="26421218"/>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4" name="Прямоугольник 433">
            <a:extLst>
              <a:ext uri="{FF2B5EF4-FFF2-40B4-BE49-F238E27FC236}">
                <a16:creationId xmlns:a16="http://schemas.microsoft.com/office/drawing/2014/main" id="{2EB1B2CD-4E62-474D-88CB-896850643FB6}"/>
              </a:ext>
            </a:extLst>
          </p:cNvPr>
          <p:cNvSpPr/>
          <p:nvPr/>
        </p:nvSpPr>
        <p:spPr>
          <a:xfrm>
            <a:off x="38118587"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435" name="Прямоугольник 434">
            <a:extLst>
              <a:ext uri="{FF2B5EF4-FFF2-40B4-BE49-F238E27FC236}">
                <a16:creationId xmlns:a16="http://schemas.microsoft.com/office/drawing/2014/main" id="{4345DEF6-70FC-4C98-AB46-32C4B1454488}"/>
              </a:ext>
            </a:extLst>
          </p:cNvPr>
          <p:cNvSpPr/>
          <p:nvPr/>
        </p:nvSpPr>
        <p:spPr>
          <a:xfrm>
            <a:off x="45615731"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436" name="Прямоугольник 435">
            <a:extLst>
              <a:ext uri="{FF2B5EF4-FFF2-40B4-BE49-F238E27FC236}">
                <a16:creationId xmlns:a16="http://schemas.microsoft.com/office/drawing/2014/main" id="{34150BB0-8305-4A2C-93E2-D26EB15407C1}"/>
              </a:ext>
            </a:extLst>
          </p:cNvPr>
          <p:cNvSpPr/>
          <p:nvPr/>
        </p:nvSpPr>
        <p:spPr>
          <a:xfrm>
            <a:off x="43148644"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437" name="Прямоугольник 436">
            <a:extLst>
              <a:ext uri="{FF2B5EF4-FFF2-40B4-BE49-F238E27FC236}">
                <a16:creationId xmlns:a16="http://schemas.microsoft.com/office/drawing/2014/main" id="{C51074D0-D2A5-44B1-A0A7-977D3E858F5B}"/>
              </a:ext>
            </a:extLst>
          </p:cNvPr>
          <p:cNvSpPr/>
          <p:nvPr/>
        </p:nvSpPr>
        <p:spPr>
          <a:xfrm>
            <a:off x="40680922"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439" name="Прямоугольник 438">
            <a:extLst>
              <a:ext uri="{FF2B5EF4-FFF2-40B4-BE49-F238E27FC236}">
                <a16:creationId xmlns:a16="http://schemas.microsoft.com/office/drawing/2014/main" id="{D7E17053-54C0-491D-8025-C4956CCDE2B2}"/>
              </a:ext>
            </a:extLst>
          </p:cNvPr>
          <p:cNvSpPr/>
          <p:nvPr/>
        </p:nvSpPr>
        <p:spPr>
          <a:xfrm>
            <a:off x="43148326"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440" name="Прямоугольник 439">
            <a:extLst>
              <a:ext uri="{FF2B5EF4-FFF2-40B4-BE49-F238E27FC236}">
                <a16:creationId xmlns:a16="http://schemas.microsoft.com/office/drawing/2014/main" id="{0D5254C6-4FF2-4B00-865C-ADAE3847F4FD}"/>
              </a:ext>
            </a:extLst>
          </p:cNvPr>
          <p:cNvSpPr/>
          <p:nvPr/>
        </p:nvSpPr>
        <p:spPr>
          <a:xfrm>
            <a:off x="43148644"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443" name="Прямая соединительная линия 442">
            <a:extLst>
              <a:ext uri="{FF2B5EF4-FFF2-40B4-BE49-F238E27FC236}">
                <a16:creationId xmlns:a16="http://schemas.microsoft.com/office/drawing/2014/main" id="{EC46EE79-AC81-4BAA-8AD1-0F53539027F6}"/>
              </a:ext>
            </a:extLst>
          </p:cNvPr>
          <p:cNvCxnSpPr>
            <a:cxnSpLocks/>
            <a:stCxn id="437" idx="3"/>
            <a:endCxn id="436" idx="1"/>
          </p:cNvCxnSpPr>
          <p:nvPr/>
        </p:nvCxnSpPr>
        <p:spPr>
          <a:xfrm>
            <a:off x="42796840" y="27881914"/>
            <a:ext cx="3518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7" name="Соединительная линия уступом 175">
            <a:extLst>
              <a:ext uri="{FF2B5EF4-FFF2-40B4-BE49-F238E27FC236}">
                <a16:creationId xmlns:a16="http://schemas.microsoft.com/office/drawing/2014/main" id="{A106BAF7-16AD-4C25-B749-DA38D1F1F223}"/>
              </a:ext>
            </a:extLst>
          </p:cNvPr>
          <p:cNvCxnSpPr>
            <a:cxnSpLocks/>
            <a:stCxn id="430" idx="2"/>
            <a:endCxn id="436" idx="0"/>
          </p:cNvCxnSpPr>
          <p:nvPr/>
        </p:nvCxnSpPr>
        <p:spPr>
          <a:xfrm rot="16200000" flipH="1">
            <a:off x="42763951" y="25899261"/>
            <a:ext cx="417583"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1" name="Прямая со стрелкой 450">
            <a:extLst>
              <a:ext uri="{FF2B5EF4-FFF2-40B4-BE49-F238E27FC236}">
                <a16:creationId xmlns:a16="http://schemas.microsoft.com/office/drawing/2014/main" id="{A857A4A8-1F25-4BD4-A2F1-F5803781B154}"/>
              </a:ext>
            </a:extLst>
          </p:cNvPr>
          <p:cNvCxnSpPr>
            <a:cxnSpLocks/>
            <a:stCxn id="430" idx="2"/>
            <a:endCxn id="437" idx="0"/>
          </p:cNvCxnSpPr>
          <p:nvPr/>
        </p:nvCxnSpPr>
        <p:spPr>
          <a:xfrm>
            <a:off x="41738881" y="26924331"/>
            <a:ext cx="0" cy="4175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Прямая со стрелкой 453">
            <a:extLst>
              <a:ext uri="{FF2B5EF4-FFF2-40B4-BE49-F238E27FC236}">
                <a16:creationId xmlns:a16="http://schemas.microsoft.com/office/drawing/2014/main" id="{6AC7D04B-7CD6-4D9B-BF85-E6B81B8E2DF1}"/>
              </a:ext>
            </a:extLst>
          </p:cNvPr>
          <p:cNvCxnSpPr>
            <a:cxnSpLocks/>
            <a:stCxn id="369" idx="2"/>
            <a:endCxn id="429" idx="0"/>
          </p:cNvCxnSpPr>
          <p:nvPr/>
        </p:nvCxnSpPr>
        <p:spPr>
          <a:xfrm>
            <a:off x="41738881" y="23870939"/>
            <a:ext cx="0" cy="4126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Соединительная линия уступом 175">
            <a:extLst>
              <a:ext uri="{FF2B5EF4-FFF2-40B4-BE49-F238E27FC236}">
                <a16:creationId xmlns:a16="http://schemas.microsoft.com/office/drawing/2014/main" id="{01714FE1-B08C-41B0-883D-866BDA22F6D7}"/>
              </a:ext>
            </a:extLst>
          </p:cNvPr>
          <p:cNvCxnSpPr>
            <a:cxnSpLocks/>
            <a:stCxn id="369" idx="2"/>
            <a:endCxn id="434" idx="0"/>
          </p:cNvCxnSpPr>
          <p:nvPr/>
        </p:nvCxnSpPr>
        <p:spPr>
          <a:xfrm rot="5400000">
            <a:off x="40251408" y="22796078"/>
            <a:ext cx="412613" cy="2562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Соединительная линия уступом 175">
            <a:extLst>
              <a:ext uri="{FF2B5EF4-FFF2-40B4-BE49-F238E27FC236}">
                <a16:creationId xmlns:a16="http://schemas.microsoft.com/office/drawing/2014/main" id="{F9060CFE-6AE8-4595-A6E5-910BC59B8AD3}"/>
              </a:ext>
            </a:extLst>
          </p:cNvPr>
          <p:cNvCxnSpPr>
            <a:cxnSpLocks/>
            <a:stCxn id="369" idx="2"/>
            <a:endCxn id="440" idx="0"/>
          </p:cNvCxnSpPr>
          <p:nvPr/>
        </p:nvCxnSpPr>
        <p:spPr>
          <a:xfrm rot="16200000" flipH="1">
            <a:off x="42767460" y="22842360"/>
            <a:ext cx="410564"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Соединительная линия уступом 175">
            <a:extLst>
              <a:ext uri="{FF2B5EF4-FFF2-40B4-BE49-F238E27FC236}">
                <a16:creationId xmlns:a16="http://schemas.microsoft.com/office/drawing/2014/main" id="{C6B94B3F-E5F3-463E-89AC-A3E2F4762A69}"/>
              </a:ext>
            </a:extLst>
          </p:cNvPr>
          <p:cNvCxnSpPr>
            <a:cxnSpLocks/>
            <a:stCxn id="369" idx="2"/>
            <a:endCxn id="435" idx="0"/>
          </p:cNvCxnSpPr>
          <p:nvPr/>
        </p:nvCxnSpPr>
        <p:spPr>
          <a:xfrm rot="16200000" flipH="1">
            <a:off x="44001003" y="21608816"/>
            <a:ext cx="410564" cy="49348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Прямая со стрелкой 465">
            <a:extLst>
              <a:ext uri="{FF2B5EF4-FFF2-40B4-BE49-F238E27FC236}">
                <a16:creationId xmlns:a16="http://schemas.microsoft.com/office/drawing/2014/main" id="{1D279105-1240-46CC-B22F-CF62B0569E2D}"/>
              </a:ext>
            </a:extLst>
          </p:cNvPr>
          <p:cNvCxnSpPr>
            <a:cxnSpLocks/>
            <a:stCxn id="429" idx="2"/>
            <a:endCxn id="430" idx="0"/>
          </p:cNvCxnSpPr>
          <p:nvPr/>
        </p:nvCxnSpPr>
        <p:spPr>
          <a:xfrm>
            <a:off x="41738881" y="25363551"/>
            <a:ext cx="0"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9" name="Прямоугольник 468">
            <a:extLst>
              <a:ext uri="{FF2B5EF4-FFF2-40B4-BE49-F238E27FC236}">
                <a16:creationId xmlns:a16="http://schemas.microsoft.com/office/drawing/2014/main" id="{A0C21635-991F-4AA2-B3B5-D78C97E045E3}"/>
              </a:ext>
            </a:extLst>
          </p:cNvPr>
          <p:cNvSpPr/>
          <p:nvPr/>
        </p:nvSpPr>
        <p:spPr>
          <a:xfrm>
            <a:off x="38089136" y="224790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470" name="Прямоугольник 469">
            <a:extLst>
              <a:ext uri="{FF2B5EF4-FFF2-40B4-BE49-F238E27FC236}">
                <a16:creationId xmlns:a16="http://schemas.microsoft.com/office/drawing/2014/main" id="{18A5E3D0-5296-4421-A78E-F53BB618FC15}"/>
              </a:ext>
            </a:extLst>
          </p:cNvPr>
          <p:cNvSpPr/>
          <p:nvPr/>
        </p:nvSpPr>
        <p:spPr>
          <a:xfrm>
            <a:off x="44996300" y="2199337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471" name="Прямоугольник 470">
            <a:extLst>
              <a:ext uri="{FF2B5EF4-FFF2-40B4-BE49-F238E27FC236}">
                <a16:creationId xmlns:a16="http://schemas.microsoft.com/office/drawing/2014/main" id="{55192DA9-6577-4FBB-9E87-A6863A9B0B89}"/>
              </a:ext>
            </a:extLst>
          </p:cNvPr>
          <p:cNvSpPr/>
          <p:nvPr/>
        </p:nvSpPr>
        <p:spPr>
          <a:xfrm>
            <a:off x="44382187" y="2584432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472" name="Соединительная линия уступом 175">
            <a:extLst>
              <a:ext uri="{FF2B5EF4-FFF2-40B4-BE49-F238E27FC236}">
                <a16:creationId xmlns:a16="http://schemas.microsoft.com/office/drawing/2014/main" id="{3EFB5F95-15D5-4AB1-A98F-BFC7858ACE86}"/>
              </a:ext>
            </a:extLst>
          </p:cNvPr>
          <p:cNvCxnSpPr>
            <a:cxnSpLocks/>
            <a:stCxn id="440" idx="2"/>
            <a:endCxn id="471" idx="0"/>
          </p:cNvCxnSpPr>
          <p:nvPr/>
        </p:nvCxnSpPr>
        <p:spPr>
          <a:xfrm rot="16200000" flipH="1">
            <a:off x="44581962" y="24986143"/>
            <a:ext cx="482825"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7" name="Прямоугольник 476">
            <a:extLst>
              <a:ext uri="{FF2B5EF4-FFF2-40B4-BE49-F238E27FC236}">
                <a16:creationId xmlns:a16="http://schemas.microsoft.com/office/drawing/2014/main" id="{64EBD9B7-7491-427C-9D2C-E0B07AA44DE3}"/>
              </a:ext>
            </a:extLst>
          </p:cNvPr>
          <p:cNvSpPr/>
          <p:nvPr/>
        </p:nvSpPr>
        <p:spPr>
          <a:xfrm>
            <a:off x="45610413" y="2734860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478" name="Соединительная линия уступом 175">
            <a:extLst>
              <a:ext uri="{FF2B5EF4-FFF2-40B4-BE49-F238E27FC236}">
                <a16:creationId xmlns:a16="http://schemas.microsoft.com/office/drawing/2014/main" id="{166C3203-8507-4330-8A18-FD0D613FC852}"/>
              </a:ext>
            </a:extLst>
          </p:cNvPr>
          <p:cNvCxnSpPr>
            <a:cxnSpLocks/>
            <a:stCxn id="471" idx="2"/>
            <a:endCxn id="477" idx="0"/>
          </p:cNvCxnSpPr>
          <p:nvPr/>
        </p:nvCxnSpPr>
        <p:spPr>
          <a:xfrm rot="16200000" flipH="1">
            <a:off x="45842121" y="26522353"/>
            <a:ext cx="424276"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3" name="Прямоугольник 482">
            <a:extLst>
              <a:ext uri="{FF2B5EF4-FFF2-40B4-BE49-F238E27FC236}">
                <a16:creationId xmlns:a16="http://schemas.microsoft.com/office/drawing/2014/main" id="{2F81E91C-D85F-4115-9BA7-049B5DB8AE10}"/>
              </a:ext>
            </a:extLst>
          </p:cNvPr>
          <p:cNvSpPr/>
          <p:nvPr/>
        </p:nvSpPr>
        <p:spPr>
          <a:xfrm>
            <a:off x="39478558" y="303358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484" name="Соединительная линия уступом 175">
            <a:extLst>
              <a:ext uri="{FF2B5EF4-FFF2-40B4-BE49-F238E27FC236}">
                <a16:creationId xmlns:a16="http://schemas.microsoft.com/office/drawing/2014/main" id="{03E14101-98DA-4D50-B8CC-EEE41D7E204A}"/>
              </a:ext>
            </a:extLst>
          </p:cNvPr>
          <p:cNvCxnSpPr>
            <a:cxnSpLocks/>
            <a:stCxn id="369" idx="2"/>
            <a:endCxn id="483" idx="0"/>
          </p:cNvCxnSpPr>
          <p:nvPr/>
        </p:nvCxnSpPr>
        <p:spPr>
          <a:xfrm rot="5400000">
            <a:off x="37905232" y="26502224"/>
            <a:ext cx="6464935" cy="1202364"/>
          </a:xfrm>
          <a:prstGeom prst="bentConnector3">
            <a:avLst>
              <a:gd name="adj1" fmla="val 328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7" name="Прямоугольник 486">
            <a:extLst>
              <a:ext uri="{FF2B5EF4-FFF2-40B4-BE49-F238E27FC236}">
                <a16:creationId xmlns:a16="http://schemas.microsoft.com/office/drawing/2014/main" id="{7F06A351-42B8-46B7-8546-A8854F4B3E84}"/>
              </a:ext>
            </a:extLst>
          </p:cNvPr>
          <p:cNvSpPr/>
          <p:nvPr/>
        </p:nvSpPr>
        <p:spPr>
          <a:xfrm>
            <a:off x="45610413"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sp>
        <p:nvSpPr>
          <p:cNvPr id="488" name="Прямоугольник 487">
            <a:extLst>
              <a:ext uri="{FF2B5EF4-FFF2-40B4-BE49-F238E27FC236}">
                <a16:creationId xmlns:a16="http://schemas.microsoft.com/office/drawing/2014/main" id="{0C7B52E4-9877-4B97-A57D-E4F55FBBED64}"/>
              </a:ext>
            </a:extLst>
          </p:cNvPr>
          <p:cNvSpPr/>
          <p:nvPr/>
        </p:nvSpPr>
        <p:spPr>
          <a:xfrm>
            <a:off x="43148326"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489" name="Прямая со стрелкой 488">
            <a:extLst>
              <a:ext uri="{FF2B5EF4-FFF2-40B4-BE49-F238E27FC236}">
                <a16:creationId xmlns:a16="http://schemas.microsoft.com/office/drawing/2014/main" id="{31C7DAC6-5602-4552-A406-EFBCABC4040D}"/>
              </a:ext>
            </a:extLst>
          </p:cNvPr>
          <p:cNvCxnSpPr>
            <a:cxnSpLocks/>
            <a:stCxn id="436" idx="2"/>
            <a:endCxn id="488" idx="0"/>
          </p:cNvCxnSpPr>
          <p:nvPr/>
        </p:nvCxnSpPr>
        <p:spPr>
          <a:xfrm flipH="1">
            <a:off x="44206285" y="28421914"/>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6" name="Прямоугольник 495">
            <a:extLst>
              <a:ext uri="{FF2B5EF4-FFF2-40B4-BE49-F238E27FC236}">
                <a16:creationId xmlns:a16="http://schemas.microsoft.com/office/drawing/2014/main" id="{01B36607-B25C-4740-95A0-0C5DFF7FD982}"/>
              </a:ext>
            </a:extLst>
          </p:cNvPr>
          <p:cNvSpPr/>
          <p:nvPr/>
        </p:nvSpPr>
        <p:spPr>
          <a:xfrm>
            <a:off x="43148326"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500" name="Прямоугольник 499">
            <a:extLst>
              <a:ext uri="{FF2B5EF4-FFF2-40B4-BE49-F238E27FC236}">
                <a16:creationId xmlns:a16="http://schemas.microsoft.com/office/drawing/2014/main" id="{FC75B930-026F-4A5E-BF65-4E9AD1594330}"/>
              </a:ext>
            </a:extLst>
          </p:cNvPr>
          <p:cNvSpPr/>
          <p:nvPr/>
        </p:nvSpPr>
        <p:spPr>
          <a:xfrm>
            <a:off x="45610413"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510" name="Прямоугольник 509">
            <a:extLst>
              <a:ext uri="{FF2B5EF4-FFF2-40B4-BE49-F238E27FC236}">
                <a16:creationId xmlns:a16="http://schemas.microsoft.com/office/drawing/2014/main" id="{24061DB5-C489-431C-9189-4DC5206E6C53}"/>
              </a:ext>
            </a:extLst>
          </p:cNvPr>
          <p:cNvSpPr/>
          <p:nvPr/>
        </p:nvSpPr>
        <p:spPr>
          <a:xfrm>
            <a:off x="41914783" y="3033587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512" name="Прямоугольник 511">
            <a:extLst>
              <a:ext uri="{FF2B5EF4-FFF2-40B4-BE49-F238E27FC236}">
                <a16:creationId xmlns:a16="http://schemas.microsoft.com/office/drawing/2014/main" id="{D8AF6B63-D360-47BE-BD85-5F688602A282}"/>
              </a:ext>
            </a:extLst>
          </p:cNvPr>
          <p:cNvSpPr/>
          <p:nvPr/>
        </p:nvSpPr>
        <p:spPr>
          <a:xfrm>
            <a:off x="44382187" y="3033709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Отказаться от союза с радикалами</a:t>
            </a:r>
          </a:p>
        </p:txBody>
      </p:sp>
      <p:cxnSp>
        <p:nvCxnSpPr>
          <p:cNvPr id="513" name="Прямая соединительная линия 512">
            <a:extLst>
              <a:ext uri="{FF2B5EF4-FFF2-40B4-BE49-F238E27FC236}">
                <a16:creationId xmlns:a16="http://schemas.microsoft.com/office/drawing/2014/main" id="{0D4B854A-8CC7-44FA-8C16-2B875D78D2EF}"/>
              </a:ext>
            </a:extLst>
          </p:cNvPr>
          <p:cNvCxnSpPr>
            <a:cxnSpLocks/>
            <a:stCxn id="510" idx="3"/>
            <a:endCxn id="512" idx="1"/>
          </p:cNvCxnSpPr>
          <p:nvPr/>
        </p:nvCxnSpPr>
        <p:spPr>
          <a:xfrm>
            <a:off x="44030701" y="30875875"/>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175">
            <a:extLst>
              <a:ext uri="{FF2B5EF4-FFF2-40B4-BE49-F238E27FC236}">
                <a16:creationId xmlns:a16="http://schemas.microsoft.com/office/drawing/2014/main" id="{F44F525B-E618-45E0-B9EF-5F906451BBA4}"/>
              </a:ext>
            </a:extLst>
          </p:cNvPr>
          <p:cNvCxnSpPr>
            <a:cxnSpLocks/>
            <a:stCxn id="512" idx="2"/>
            <a:endCxn id="439" idx="0"/>
          </p:cNvCxnSpPr>
          <p:nvPr/>
        </p:nvCxnSpPr>
        <p:spPr>
          <a:xfrm rot="5400000">
            <a:off x="44621536" y="31001841"/>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1" name="Соединительная линия уступом 175">
            <a:extLst>
              <a:ext uri="{FF2B5EF4-FFF2-40B4-BE49-F238E27FC236}">
                <a16:creationId xmlns:a16="http://schemas.microsoft.com/office/drawing/2014/main" id="{DF6149B9-3766-4D30-A857-751804664437}"/>
              </a:ext>
            </a:extLst>
          </p:cNvPr>
          <p:cNvCxnSpPr>
            <a:cxnSpLocks/>
            <a:stCxn id="510" idx="2"/>
            <a:endCxn id="439" idx="0"/>
          </p:cNvCxnSpPr>
          <p:nvPr/>
        </p:nvCxnSpPr>
        <p:spPr>
          <a:xfrm rot="16200000" flipH="1">
            <a:off x="43387225" y="31001391"/>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75">
            <a:extLst>
              <a:ext uri="{FF2B5EF4-FFF2-40B4-BE49-F238E27FC236}">
                <a16:creationId xmlns:a16="http://schemas.microsoft.com/office/drawing/2014/main" id="{6F2B59C2-96C3-45F0-8E47-7AB0B9B6789C}"/>
              </a:ext>
            </a:extLst>
          </p:cNvPr>
          <p:cNvCxnSpPr>
            <a:cxnSpLocks/>
            <a:stCxn id="488" idx="2"/>
            <a:endCxn id="512" idx="0"/>
          </p:cNvCxnSpPr>
          <p:nvPr/>
        </p:nvCxnSpPr>
        <p:spPr>
          <a:xfrm rot="16200000" flipH="1">
            <a:off x="44614421" y="29511366"/>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75">
            <a:extLst>
              <a:ext uri="{FF2B5EF4-FFF2-40B4-BE49-F238E27FC236}">
                <a16:creationId xmlns:a16="http://schemas.microsoft.com/office/drawing/2014/main" id="{C626ADAF-7A95-4EBB-84F0-C3C484D06528}"/>
              </a:ext>
            </a:extLst>
          </p:cNvPr>
          <p:cNvCxnSpPr>
            <a:cxnSpLocks/>
            <a:stCxn id="488" idx="2"/>
            <a:endCxn id="510" idx="0"/>
          </p:cNvCxnSpPr>
          <p:nvPr/>
        </p:nvCxnSpPr>
        <p:spPr>
          <a:xfrm rot="5400000">
            <a:off x="43381328" y="29510918"/>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0" name="Прямоугольник 529">
            <a:extLst>
              <a:ext uri="{FF2B5EF4-FFF2-40B4-BE49-F238E27FC236}">
                <a16:creationId xmlns:a16="http://schemas.microsoft.com/office/drawing/2014/main" id="{C1C76B9F-F2EA-4D46-8F96-0B00437CAF39}"/>
              </a:ext>
            </a:extLst>
          </p:cNvPr>
          <p:cNvSpPr/>
          <p:nvPr/>
        </p:nvSpPr>
        <p:spPr>
          <a:xfrm>
            <a:off x="40685284"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531" name="Соединительная линия уступом 175">
            <a:extLst>
              <a:ext uri="{FF2B5EF4-FFF2-40B4-BE49-F238E27FC236}">
                <a16:creationId xmlns:a16="http://schemas.microsoft.com/office/drawing/2014/main" id="{743AC6D8-46BC-4E92-90BA-B6DD67805533}"/>
              </a:ext>
            </a:extLst>
          </p:cNvPr>
          <p:cNvCxnSpPr>
            <a:cxnSpLocks/>
            <a:stCxn id="510" idx="2"/>
            <a:endCxn id="530" idx="0"/>
          </p:cNvCxnSpPr>
          <p:nvPr/>
        </p:nvCxnSpPr>
        <p:spPr>
          <a:xfrm rot="5400000">
            <a:off x="42155705" y="31003414"/>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Соединительная линия уступом 175">
            <a:extLst>
              <a:ext uri="{FF2B5EF4-FFF2-40B4-BE49-F238E27FC236}">
                <a16:creationId xmlns:a16="http://schemas.microsoft.com/office/drawing/2014/main" id="{DC741C57-5EF0-4A81-A3FD-762DAF83E6FC}"/>
              </a:ext>
            </a:extLst>
          </p:cNvPr>
          <p:cNvCxnSpPr>
            <a:cxnSpLocks/>
            <a:stCxn id="512" idx="2"/>
            <a:endCxn id="487" idx="0"/>
          </p:cNvCxnSpPr>
          <p:nvPr/>
        </p:nvCxnSpPr>
        <p:spPr>
          <a:xfrm rot="16200000" flipH="1">
            <a:off x="45852579" y="31004658"/>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7" name="Соединительная линия уступом 175">
            <a:extLst>
              <a:ext uri="{FF2B5EF4-FFF2-40B4-BE49-F238E27FC236}">
                <a16:creationId xmlns:a16="http://schemas.microsoft.com/office/drawing/2014/main" id="{929DDA0B-3D12-4005-8196-90E9FD25A0C1}"/>
              </a:ext>
            </a:extLst>
          </p:cNvPr>
          <p:cNvCxnSpPr>
            <a:cxnSpLocks/>
            <a:stCxn id="530" idx="2"/>
            <a:endCxn id="496" idx="0"/>
          </p:cNvCxnSpPr>
          <p:nvPr/>
        </p:nvCxnSpPr>
        <p:spPr>
          <a:xfrm rot="16200000" flipH="1">
            <a:off x="42773486" y="31870208"/>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0" name="Соединительная линия уступом 175">
            <a:extLst>
              <a:ext uri="{FF2B5EF4-FFF2-40B4-BE49-F238E27FC236}">
                <a16:creationId xmlns:a16="http://schemas.microsoft.com/office/drawing/2014/main" id="{60751D89-A337-4A33-8C72-457CAAEC52E1}"/>
              </a:ext>
            </a:extLst>
          </p:cNvPr>
          <p:cNvCxnSpPr>
            <a:cxnSpLocks/>
            <a:stCxn id="487" idx="2"/>
            <a:endCxn id="496" idx="0"/>
          </p:cNvCxnSpPr>
          <p:nvPr/>
        </p:nvCxnSpPr>
        <p:spPr>
          <a:xfrm rot="5400000">
            <a:off x="45236051" y="31870686"/>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a:extLst>
              <a:ext uri="{FF2B5EF4-FFF2-40B4-BE49-F238E27FC236}">
                <a16:creationId xmlns:a16="http://schemas.microsoft.com/office/drawing/2014/main" id="{63F9AAEB-96F0-4AE2-B6DC-1B13D241A1B7}"/>
              </a:ext>
            </a:extLst>
          </p:cNvPr>
          <p:cNvSpPr/>
          <p:nvPr/>
        </p:nvSpPr>
        <p:spPr>
          <a:xfrm>
            <a:off x="40680922" y="3332983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544" name="Прямоугольник 543">
            <a:extLst>
              <a:ext uri="{FF2B5EF4-FFF2-40B4-BE49-F238E27FC236}">
                <a16:creationId xmlns:a16="http://schemas.microsoft.com/office/drawing/2014/main" id="{7BB47993-0E46-480C-BC24-34A83B498E24}"/>
              </a:ext>
            </a:extLst>
          </p:cNvPr>
          <p:cNvSpPr/>
          <p:nvPr/>
        </p:nvSpPr>
        <p:spPr>
          <a:xfrm>
            <a:off x="35700537" y="318204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545" name="Соединительная линия уступом 175">
            <a:extLst>
              <a:ext uri="{FF2B5EF4-FFF2-40B4-BE49-F238E27FC236}">
                <a16:creationId xmlns:a16="http://schemas.microsoft.com/office/drawing/2014/main" id="{94524370-5811-4092-81BF-DCF781763F22}"/>
              </a:ext>
            </a:extLst>
          </p:cNvPr>
          <p:cNvCxnSpPr>
            <a:cxnSpLocks/>
            <a:stCxn id="415" idx="2"/>
            <a:endCxn id="544" idx="0"/>
          </p:cNvCxnSpPr>
          <p:nvPr/>
        </p:nvCxnSpPr>
        <p:spPr>
          <a:xfrm rot="5400000">
            <a:off x="37160239" y="31015346"/>
            <a:ext cx="403362"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8" name="Соединительная линия уступом 175">
            <a:extLst>
              <a:ext uri="{FF2B5EF4-FFF2-40B4-BE49-F238E27FC236}">
                <a16:creationId xmlns:a16="http://schemas.microsoft.com/office/drawing/2014/main" id="{E5FF09CF-D871-428E-B268-998929192BE7}"/>
              </a:ext>
            </a:extLst>
          </p:cNvPr>
          <p:cNvCxnSpPr>
            <a:cxnSpLocks/>
            <a:stCxn id="414" idx="2"/>
            <a:endCxn id="544" idx="0"/>
          </p:cNvCxnSpPr>
          <p:nvPr/>
        </p:nvCxnSpPr>
        <p:spPr>
          <a:xfrm rot="16200000" flipH="1">
            <a:off x="35936006" y="30997960"/>
            <a:ext cx="403362" cy="12416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Прямая со стрелкой 551">
            <a:extLst>
              <a:ext uri="{FF2B5EF4-FFF2-40B4-BE49-F238E27FC236}">
                <a16:creationId xmlns:a16="http://schemas.microsoft.com/office/drawing/2014/main" id="{8EC67531-4F3C-4E25-907D-C8909E2B1333}"/>
              </a:ext>
            </a:extLst>
          </p:cNvPr>
          <p:cNvCxnSpPr>
            <a:cxnSpLocks/>
            <a:stCxn id="487" idx="2"/>
            <a:endCxn id="500" idx="0"/>
          </p:cNvCxnSpPr>
          <p:nvPr/>
        </p:nvCxnSpPr>
        <p:spPr>
          <a:xfrm>
            <a:off x="46668372" y="32900451"/>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Прямая со стрелкой 554">
            <a:extLst>
              <a:ext uri="{FF2B5EF4-FFF2-40B4-BE49-F238E27FC236}">
                <a16:creationId xmlns:a16="http://schemas.microsoft.com/office/drawing/2014/main" id="{F1CB00CD-616B-4179-8C8B-BD18EAAB31E8}"/>
              </a:ext>
            </a:extLst>
          </p:cNvPr>
          <p:cNvCxnSpPr>
            <a:cxnSpLocks/>
            <a:stCxn id="530" idx="2"/>
            <a:endCxn id="543" idx="0"/>
          </p:cNvCxnSpPr>
          <p:nvPr/>
        </p:nvCxnSpPr>
        <p:spPr>
          <a:xfrm flipH="1">
            <a:off x="41738881" y="32900451"/>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8" name="Прямоугольник 557">
            <a:extLst>
              <a:ext uri="{FF2B5EF4-FFF2-40B4-BE49-F238E27FC236}">
                <a16:creationId xmlns:a16="http://schemas.microsoft.com/office/drawing/2014/main" id="{63649C78-A0E5-4B6E-B5E3-2219E6BBAC40}"/>
              </a:ext>
            </a:extLst>
          </p:cNvPr>
          <p:cNvSpPr/>
          <p:nvPr/>
        </p:nvSpPr>
        <p:spPr>
          <a:xfrm>
            <a:off x="41915321" y="348274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559" name="Соединительная линия уступом 175">
            <a:extLst>
              <a:ext uri="{FF2B5EF4-FFF2-40B4-BE49-F238E27FC236}">
                <a16:creationId xmlns:a16="http://schemas.microsoft.com/office/drawing/2014/main" id="{DC1F00DD-B53C-4BA2-9DAC-A6AA130CEAEF}"/>
              </a:ext>
            </a:extLst>
          </p:cNvPr>
          <p:cNvCxnSpPr>
            <a:cxnSpLocks/>
            <a:stCxn id="530" idx="2"/>
            <a:endCxn id="558" idx="0"/>
          </p:cNvCxnSpPr>
          <p:nvPr/>
        </p:nvCxnSpPr>
        <p:spPr>
          <a:xfrm rot="16200000" flipH="1">
            <a:off x="41394774" y="33248919"/>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9F1F6D49-CF22-428D-B931-1BC4F30137BE}"/>
              </a:ext>
            </a:extLst>
          </p:cNvPr>
          <p:cNvSpPr/>
          <p:nvPr/>
        </p:nvSpPr>
        <p:spPr>
          <a:xfrm>
            <a:off x="44379370" y="3478556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563" name="Соединительная линия уступом 175">
            <a:extLst>
              <a:ext uri="{FF2B5EF4-FFF2-40B4-BE49-F238E27FC236}">
                <a16:creationId xmlns:a16="http://schemas.microsoft.com/office/drawing/2014/main" id="{44BAF38A-4E6C-49EE-A57C-06F76FB7006D}"/>
              </a:ext>
            </a:extLst>
          </p:cNvPr>
          <p:cNvCxnSpPr>
            <a:cxnSpLocks/>
            <a:stCxn id="487" idx="2"/>
            <a:endCxn id="562" idx="0"/>
          </p:cNvCxnSpPr>
          <p:nvPr/>
        </p:nvCxnSpPr>
        <p:spPr>
          <a:xfrm rot="5400000">
            <a:off x="45110294" y="33227487"/>
            <a:ext cx="1885114" cy="1231043"/>
          </a:xfrm>
          <a:prstGeom prst="bentConnector3">
            <a:avLst>
              <a:gd name="adj1" fmla="val 915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22277762" y="2436464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21257587" y="23808968"/>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22491202" y="23816406"/>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21257155" y="25050454"/>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22493535" y="25039032"/>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20641157" y="27493546"/>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23110877" y="27481884"/>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21870185" y="28722575"/>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20610083" y="25964001"/>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23076861" y="25972274"/>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25608674" y="25914441"/>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26690</TotalTime>
  <Words>8665</Words>
  <Application>Microsoft Office PowerPoint</Application>
  <PresentationFormat>Произвольный</PresentationFormat>
  <Paragraphs>201</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 Unicode MS</vt: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1605</cp:revision>
  <dcterms:created xsi:type="dcterms:W3CDTF">2018-10-23T08:09:21Z</dcterms:created>
  <dcterms:modified xsi:type="dcterms:W3CDTF">2022-05-04T11:38:04Z</dcterms:modified>
</cp:coreProperties>
</file>