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3FB1"/>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270" autoAdjust="0"/>
  </p:normalViewPr>
  <p:slideViewPr>
    <p:cSldViewPr snapToGrid="0">
      <p:cViewPr>
        <p:scale>
          <a:sx n="240" d="100"/>
          <a:sy n="240" d="100"/>
        </p:scale>
        <p:origin x="-20526" y="-16788"/>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24.02.2022</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24.02.2022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24.02.2022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24.02.2022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24.02.2022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24.02.2022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24.02.2022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24.02.2022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24.02.2022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24.02.2022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24.02.2022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24.02.2022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24.02.2022</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a:t>326</a:t>
            </a:r>
          </a:p>
        </p:txBody>
      </p:sp>
      <p:sp>
        <p:nvSpPr>
          <p:cNvPr id="759" name="Прямоугольник 758"/>
          <p:cNvSpPr/>
          <p:nvPr/>
        </p:nvSpPr>
        <p:spPr>
          <a:xfrm>
            <a:off x="3471894" y="3357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Да здравствует Уникальная и Бессмертная Испания!</a:t>
            </a:r>
          </a:p>
        </p:txBody>
      </p:sp>
      <p:sp>
        <p:nvSpPr>
          <p:cNvPr id="714" name="Прямоугольник 713"/>
          <p:cNvSpPr/>
          <p:nvPr/>
        </p:nvSpPr>
        <p:spPr>
          <a:xfrm>
            <a:off x="3472771" y="49002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Конкиста во имя </a:t>
            </a:r>
            <a:r>
              <a:rPr lang="ru-RU" sz="700" dirty="0" err="1"/>
              <a:t>Санхуро</a:t>
            </a:r>
            <a:r>
              <a:rPr lang="ru-RU" sz="700" dirty="0"/>
              <a:t> </a:t>
            </a:r>
          </a:p>
        </p:txBody>
      </p:sp>
      <p:sp>
        <p:nvSpPr>
          <p:cNvPr id="719" name="Прямоугольник 718"/>
          <p:cNvSpPr/>
          <p:nvPr/>
        </p:nvSpPr>
        <p:spPr>
          <a:xfrm>
            <a:off x="3471895" y="25824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Вторая </a:t>
            </a:r>
            <a:r>
              <a:rPr lang="ru-RU" sz="700" dirty="0" err="1"/>
              <a:t>Санхурада</a:t>
            </a:r>
            <a:endParaRPr lang="ru-RU" sz="700" dirty="0"/>
          </a:p>
        </p:txBody>
      </p:sp>
      <p:sp>
        <p:nvSpPr>
          <p:cNvPr id="777" name="Прямоугольник 776"/>
          <p:cNvSpPr/>
          <p:nvPr/>
        </p:nvSpPr>
        <p:spPr>
          <a:xfrm>
            <a:off x="5498918" y="297166"/>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НД «нехватка школ», в 1930 80000к детей не училось в школах</a:t>
            </a:r>
          </a:p>
        </p:txBody>
      </p:sp>
      <p:sp>
        <p:nvSpPr>
          <p:cNvPr id="18" name="Прямоугольник 17"/>
          <p:cNvSpPr/>
          <p:nvPr/>
        </p:nvSpPr>
        <p:spPr>
          <a:xfrm>
            <a:off x="1383839"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Создать объединённое правительство</a:t>
            </a:r>
            <a:endParaRPr lang="ru-RU" sz="300" dirty="0"/>
          </a:p>
        </p:txBody>
      </p:sp>
      <p:sp>
        <p:nvSpPr>
          <p:cNvPr id="19" name="Прямоугольник 18"/>
          <p:cNvSpPr/>
          <p:nvPr/>
        </p:nvSpPr>
        <p:spPr>
          <a:xfrm>
            <a:off x="5644335" y="3344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Новый визит в Германию</a:t>
            </a:r>
          </a:p>
        </p:txBody>
      </p:sp>
      <p:sp>
        <p:nvSpPr>
          <p:cNvPr id="20" name="Прямоугольник 19"/>
          <p:cNvSpPr/>
          <p:nvPr/>
        </p:nvSpPr>
        <p:spPr>
          <a:xfrm>
            <a:off x="507918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оружием из Германии</a:t>
            </a:r>
          </a:p>
        </p:txBody>
      </p:sp>
      <p:sp>
        <p:nvSpPr>
          <p:cNvPr id="21" name="Прямоугольник 20"/>
          <p:cNvSpPr/>
          <p:nvPr/>
        </p:nvSpPr>
        <p:spPr>
          <a:xfrm>
            <a:off x="6743032" y="33427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Принять военного атташе из Германии </a:t>
            </a:r>
          </a:p>
        </p:txBody>
      </p:sp>
      <p:sp>
        <p:nvSpPr>
          <p:cNvPr id="22" name="Прямоугольник 21"/>
          <p:cNvSpPr/>
          <p:nvPr/>
        </p:nvSpPr>
        <p:spPr>
          <a:xfrm>
            <a:off x="5644335" y="56402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a:t>
            </a:r>
          </a:p>
        </p:txBody>
      </p:sp>
      <p:cxnSp>
        <p:nvCxnSpPr>
          <p:cNvPr id="23" name="Прямая со стрелкой 22"/>
          <p:cNvCxnSpPr>
            <a:stCxn id="19" idx="2"/>
            <a:endCxn id="22" idx="0"/>
          </p:cNvCxnSpPr>
          <p:nvPr/>
        </p:nvCxnSpPr>
        <p:spPr>
          <a:xfrm>
            <a:off x="6107498" y="3884488"/>
            <a:ext cx="0" cy="17557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Прямоугольник 25"/>
          <p:cNvSpPr/>
          <p:nvPr/>
        </p:nvSpPr>
        <p:spPr>
          <a:xfrm>
            <a:off x="1891839" y="411283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Привлечь </a:t>
            </a:r>
            <a:r>
              <a:rPr lang="ru-RU" sz="700" dirty="0" err="1"/>
              <a:t>рекетэ</a:t>
            </a:r>
            <a:endParaRPr lang="ru-RU" sz="700" dirty="0"/>
          </a:p>
        </p:txBody>
      </p:sp>
      <p:cxnSp>
        <p:nvCxnSpPr>
          <p:cNvPr id="27" name="Соединительная линия уступом 26"/>
          <p:cNvCxnSpPr>
            <a:stCxn id="719" idx="2"/>
            <a:endCxn id="21" idx="0"/>
          </p:cNvCxnSpPr>
          <p:nvPr/>
        </p:nvCxnSpPr>
        <p:spPr>
          <a:xfrm rot="16200000" flipH="1">
            <a:off x="5460510" y="1597035"/>
            <a:ext cx="220232" cy="3271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a:stCxn id="719" idx="2"/>
            <a:endCxn id="759" idx="0"/>
          </p:cNvCxnSpPr>
          <p:nvPr/>
        </p:nvCxnSpPr>
        <p:spPr>
          <a:xfrm flipH="1">
            <a:off x="3935057" y="3122488"/>
            <a:ext cx="1" cy="234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a:stCxn id="759" idx="2"/>
            <a:endCxn id="714" idx="0"/>
          </p:cNvCxnSpPr>
          <p:nvPr/>
        </p:nvCxnSpPr>
        <p:spPr>
          <a:xfrm>
            <a:off x="3935057" y="3897188"/>
            <a:ext cx="877" cy="10030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 name="Прямоугольник 31"/>
          <p:cNvSpPr/>
          <p:nvPr/>
        </p:nvSpPr>
        <p:spPr>
          <a:xfrm>
            <a:off x="24050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Верность новому вождю</a:t>
            </a:r>
          </a:p>
        </p:txBody>
      </p:sp>
      <p:sp>
        <p:nvSpPr>
          <p:cNvPr id="33" name="Прямоугольник 32"/>
          <p:cNvSpPr/>
          <p:nvPr/>
        </p:nvSpPr>
        <p:spPr>
          <a:xfrm>
            <a:off x="2913094" y="41128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Избавиться от партийной системы</a:t>
            </a:r>
            <a:endParaRPr lang="ru-RU" sz="700" dirty="0"/>
          </a:p>
        </p:txBody>
      </p:sp>
      <p:sp>
        <p:nvSpPr>
          <p:cNvPr id="35" name="Прямоугольник 34"/>
          <p:cNvSpPr/>
          <p:nvPr/>
        </p:nvSpPr>
        <p:spPr>
          <a:xfrm>
            <a:off x="1888102" y="563650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Новый испанский режим</a:t>
            </a:r>
          </a:p>
        </p:txBody>
      </p:sp>
      <p:sp>
        <p:nvSpPr>
          <p:cNvPr id="36" name="Прямоугольник 35"/>
          <p:cNvSpPr/>
          <p:nvPr/>
        </p:nvSpPr>
        <p:spPr>
          <a:xfrm>
            <a:off x="45386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Избавиться от либералов</a:t>
            </a:r>
          </a:p>
        </p:txBody>
      </p:sp>
      <p:sp>
        <p:nvSpPr>
          <p:cNvPr id="37" name="Прямоугольник 36"/>
          <p:cNvSpPr/>
          <p:nvPr/>
        </p:nvSpPr>
        <p:spPr>
          <a:xfrm>
            <a:off x="4005294" y="4119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Репрессии против левых</a:t>
            </a:r>
          </a:p>
        </p:txBody>
      </p:sp>
      <p:sp>
        <p:nvSpPr>
          <p:cNvPr id="39" name="Прямоугольник 38"/>
          <p:cNvSpPr/>
          <p:nvPr/>
        </p:nvSpPr>
        <p:spPr>
          <a:xfrm>
            <a:off x="4551394" y="49065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Торжество традиционных ценностей</a:t>
            </a:r>
          </a:p>
        </p:txBody>
      </p:sp>
      <p:sp>
        <p:nvSpPr>
          <p:cNvPr id="41" name="Прямоугольник 40"/>
          <p:cNvSpPr/>
          <p:nvPr/>
        </p:nvSpPr>
        <p:spPr>
          <a:xfrm>
            <a:off x="3472771" y="56401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Великая Испания (армада у </a:t>
            </a:r>
            <a:r>
              <a:rPr lang="ru-RU" sz="700" dirty="0" err="1"/>
              <a:t>кири</a:t>
            </a:r>
            <a:r>
              <a:rPr lang="ru-RU" sz="700" dirty="0"/>
              <a:t>) </a:t>
            </a:r>
            <a:r>
              <a:rPr lang="ru-RU" sz="500" dirty="0"/>
              <a:t>(право на создание альянсов) (решения на поиск союзника в карибском море)</a:t>
            </a:r>
          </a:p>
        </p:txBody>
      </p:sp>
      <p:sp>
        <p:nvSpPr>
          <p:cNvPr id="43" name="Прямоугольник 42"/>
          <p:cNvSpPr/>
          <p:nvPr/>
        </p:nvSpPr>
        <p:spPr>
          <a:xfrm>
            <a:off x="4553426" y="6426347"/>
            <a:ext cx="926325" cy="540000"/>
          </a:xfrm>
          <a:prstGeom prst="rect">
            <a:avLst/>
          </a:prstGeom>
          <a:solidFill>
            <a:schemeClr val="bg1">
              <a:lumMod val="50000"/>
            </a:schemeClr>
          </a:solidFill>
          <a:ln w="19050">
            <a:solidFill>
              <a:schemeClr val="accent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Гибралтаром</a:t>
            </a:r>
          </a:p>
        </p:txBody>
      </p:sp>
      <p:sp>
        <p:nvSpPr>
          <p:cNvPr id="44" name="Прямоугольник 43"/>
          <p:cNvSpPr/>
          <p:nvPr/>
        </p:nvSpPr>
        <p:spPr>
          <a:xfrm>
            <a:off x="2412321" y="64275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Возвращение новой Испании (клейм на Мексику)</a:t>
            </a:r>
          </a:p>
        </p:txBody>
      </p:sp>
      <p:cxnSp>
        <p:nvCxnSpPr>
          <p:cNvPr id="50" name="Соединительная линия уступом 49"/>
          <p:cNvCxnSpPr>
            <a:stCxn id="18" idx="2"/>
            <a:endCxn id="26" idx="0"/>
          </p:cNvCxnSpPr>
          <p:nvPr/>
        </p:nvCxnSpPr>
        <p:spPr>
          <a:xfrm rot="16200000" flipH="1">
            <a:off x="1992765" y="3750601"/>
            <a:ext cx="216474" cy="5080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719" idx="2"/>
            <a:endCxn id="18" idx="0"/>
          </p:cNvCxnSpPr>
          <p:nvPr/>
        </p:nvCxnSpPr>
        <p:spPr>
          <a:xfrm rot="5400000">
            <a:off x="2774092" y="2195398"/>
            <a:ext cx="233876" cy="20880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6" name="Соединительная линия уступом 55"/>
          <p:cNvCxnSpPr>
            <a:stCxn id="719" idx="2"/>
            <a:endCxn id="32" idx="0"/>
          </p:cNvCxnSpPr>
          <p:nvPr/>
        </p:nvCxnSpPr>
        <p:spPr>
          <a:xfrm rot="5400000">
            <a:off x="3284308" y="2706438"/>
            <a:ext cx="234700" cy="10668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 name="Соединительная линия уступом 58"/>
          <p:cNvCxnSpPr>
            <a:stCxn id="719" idx="2"/>
            <a:endCxn id="36" idx="0"/>
          </p:cNvCxnSpPr>
          <p:nvPr/>
        </p:nvCxnSpPr>
        <p:spPr>
          <a:xfrm rot="16200000" flipH="1">
            <a:off x="4351107" y="2706438"/>
            <a:ext cx="234700" cy="1066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Соединительная линия уступом 61"/>
          <p:cNvCxnSpPr>
            <a:stCxn id="719" idx="2"/>
            <a:endCxn id="19" idx="0"/>
          </p:cNvCxnSpPr>
          <p:nvPr/>
        </p:nvCxnSpPr>
        <p:spPr>
          <a:xfrm rot="16200000" flipH="1">
            <a:off x="4910278" y="2147268"/>
            <a:ext cx="222000" cy="21724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5" name="Соединительная линия уступом 64"/>
          <p:cNvCxnSpPr>
            <a:stCxn id="719" idx="2"/>
            <a:endCxn id="20" idx="0"/>
          </p:cNvCxnSpPr>
          <p:nvPr/>
        </p:nvCxnSpPr>
        <p:spPr>
          <a:xfrm rot="16200000" flipH="1">
            <a:off x="4246703" y="2810843"/>
            <a:ext cx="984000" cy="1607290"/>
          </a:xfrm>
          <a:prstGeom prst="bentConnector3">
            <a:avLst>
              <a:gd name="adj1" fmla="val 1128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 name="Соединительная линия уступом 68"/>
          <p:cNvCxnSpPr>
            <a:stCxn id="18" idx="2"/>
            <a:endCxn id="33" idx="0"/>
          </p:cNvCxnSpPr>
          <p:nvPr/>
        </p:nvCxnSpPr>
        <p:spPr>
          <a:xfrm rot="16200000" flipH="1">
            <a:off x="2503392" y="3239973"/>
            <a:ext cx="216474" cy="15292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 name="Соединительная линия уступом 71"/>
          <p:cNvCxnSpPr>
            <a:stCxn id="26" idx="2"/>
            <a:endCxn id="461" idx="0"/>
          </p:cNvCxnSpPr>
          <p:nvPr/>
        </p:nvCxnSpPr>
        <p:spPr>
          <a:xfrm rot="5400000">
            <a:off x="1965468" y="4518538"/>
            <a:ext cx="255234" cy="5238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 name="Соединительная линия уступом 74"/>
          <p:cNvCxnSpPr>
            <a:stCxn id="33" idx="2"/>
            <a:endCxn id="460" idx="0"/>
          </p:cNvCxnSpPr>
          <p:nvPr/>
        </p:nvCxnSpPr>
        <p:spPr>
          <a:xfrm rot="5400000">
            <a:off x="2995641" y="4529436"/>
            <a:ext cx="257214" cy="5040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 name="Соединительная линия уступом 77"/>
          <p:cNvCxnSpPr>
            <a:stCxn id="37" idx="2"/>
            <a:endCxn id="39" idx="0"/>
          </p:cNvCxnSpPr>
          <p:nvPr/>
        </p:nvCxnSpPr>
        <p:spPr>
          <a:xfrm rot="16200000" flipH="1">
            <a:off x="4617807" y="4509838"/>
            <a:ext cx="247400" cy="5461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 name="Соединительная линия уступом 80"/>
          <p:cNvCxnSpPr>
            <a:stCxn id="36" idx="2"/>
            <a:endCxn id="37" idx="0"/>
          </p:cNvCxnSpPr>
          <p:nvPr/>
        </p:nvCxnSpPr>
        <p:spPr>
          <a:xfrm rot="5400000">
            <a:off x="4624157" y="3741488"/>
            <a:ext cx="222000" cy="533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 name="Прямая со стрелкой 95"/>
          <p:cNvCxnSpPr>
            <a:stCxn id="714" idx="2"/>
            <a:endCxn id="41" idx="0"/>
          </p:cNvCxnSpPr>
          <p:nvPr/>
        </p:nvCxnSpPr>
        <p:spPr>
          <a:xfrm>
            <a:off x="3935934" y="5440238"/>
            <a:ext cx="0" cy="19994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p:cNvSpPr/>
          <p:nvPr/>
        </p:nvSpPr>
        <p:spPr>
          <a:xfrm>
            <a:off x="24180206" y="797678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Реставрация монархии</a:t>
            </a:r>
            <a:endParaRPr lang="ru-RU" sz="700" dirty="0">
              <a:solidFill>
                <a:srgbClr val="FF0000"/>
              </a:solidFill>
            </a:endParaRPr>
          </a:p>
        </p:txBody>
      </p:sp>
      <p:sp>
        <p:nvSpPr>
          <p:cNvPr id="106" name="Прямоугольник 105"/>
          <p:cNvSpPr/>
          <p:nvPr/>
        </p:nvSpPr>
        <p:spPr>
          <a:xfrm>
            <a:off x="24180206" y="642167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Восстание под королевским флагом</a:t>
            </a:r>
          </a:p>
        </p:txBody>
      </p:sp>
      <p:sp>
        <p:nvSpPr>
          <p:cNvPr id="107" name="Прямоугольник 106"/>
          <p:cNvSpPr/>
          <p:nvPr/>
        </p:nvSpPr>
        <p:spPr>
          <a:xfrm>
            <a:off x="20535903" y="872227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Карлос </a:t>
            </a:r>
            <a:r>
              <a:rPr lang="en-US" sz="700" dirty="0"/>
              <a:t>VIII</a:t>
            </a:r>
            <a:r>
              <a:rPr lang="ru-RU" sz="700" dirty="0"/>
              <a:t> (Карл </a:t>
            </a:r>
            <a:r>
              <a:rPr lang="ru-RU" sz="700" dirty="0" err="1"/>
              <a:t>Пио</a:t>
            </a:r>
            <a:r>
              <a:rPr lang="ru-RU" sz="700" dirty="0"/>
              <a:t> Габсбург-</a:t>
            </a:r>
            <a:r>
              <a:rPr lang="ru-RU" sz="700" dirty="0" err="1"/>
              <a:t>Бурбонский</a:t>
            </a:r>
            <a:r>
              <a:rPr lang="ru-RU" sz="700" dirty="0"/>
              <a:t>)</a:t>
            </a:r>
          </a:p>
        </p:txBody>
      </p:sp>
      <p:sp>
        <p:nvSpPr>
          <p:cNvPr id="108" name="Прямоугольник 107"/>
          <p:cNvSpPr/>
          <p:nvPr/>
        </p:nvSpPr>
        <p:spPr>
          <a:xfrm>
            <a:off x="22650791" y="872227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Хавьер</a:t>
            </a:r>
            <a:r>
              <a:rPr lang="en-US" sz="700" dirty="0"/>
              <a:t> I</a:t>
            </a:r>
            <a:r>
              <a:rPr lang="ru-RU" sz="700" dirty="0"/>
              <a:t> (Хавьер де Бурбон-Парма)</a:t>
            </a:r>
          </a:p>
        </p:txBody>
      </p:sp>
      <p:sp>
        <p:nvSpPr>
          <p:cNvPr id="109" name="Прямоугольник 108"/>
          <p:cNvSpPr/>
          <p:nvPr/>
        </p:nvSpPr>
        <p:spPr>
          <a:xfrm>
            <a:off x="25835494" y="872227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Хуан </a:t>
            </a:r>
            <a:r>
              <a:rPr lang="en-US" sz="700" dirty="0"/>
              <a:t>III</a:t>
            </a:r>
            <a:endParaRPr lang="ru-RU" sz="700" dirty="0"/>
          </a:p>
        </p:txBody>
      </p:sp>
      <p:sp>
        <p:nvSpPr>
          <p:cNvPr id="110" name="Прямоугольник 109"/>
          <p:cNvSpPr/>
          <p:nvPr/>
        </p:nvSpPr>
        <p:spPr>
          <a:xfrm>
            <a:off x="28082585"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Альфонс </a:t>
            </a:r>
            <a:r>
              <a:rPr lang="en-US" sz="700" dirty="0"/>
              <a:t>XIII</a:t>
            </a:r>
            <a:endParaRPr lang="ru-RU" sz="700" dirty="0"/>
          </a:p>
        </p:txBody>
      </p:sp>
      <p:sp>
        <p:nvSpPr>
          <p:cNvPr id="111" name="Прямоугольник 110"/>
          <p:cNvSpPr/>
          <p:nvPr/>
        </p:nvSpPr>
        <p:spPr>
          <a:xfrm>
            <a:off x="28082584" y="719058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a:t>Renovación</a:t>
            </a:r>
            <a:r>
              <a:rPr lang="en-US" sz="700" dirty="0"/>
              <a:t> </a:t>
            </a:r>
            <a:r>
              <a:rPr lang="en-US" sz="700" dirty="0" err="1"/>
              <a:t>Española</a:t>
            </a:r>
            <a:endParaRPr lang="ru-RU" sz="700" dirty="0"/>
          </a:p>
        </p:txBody>
      </p:sp>
      <p:sp>
        <p:nvSpPr>
          <p:cNvPr id="112" name="Прямоугольник 111"/>
          <p:cNvSpPr/>
          <p:nvPr/>
        </p:nvSpPr>
        <p:spPr>
          <a:xfrm>
            <a:off x="25835494" y="71900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Национальный блок</a:t>
            </a:r>
            <a:endParaRPr lang="ru-RU" sz="300" dirty="0"/>
          </a:p>
        </p:txBody>
      </p:sp>
      <p:sp>
        <p:nvSpPr>
          <p:cNvPr id="120" name="Прямоугольник 119"/>
          <p:cNvSpPr/>
          <p:nvPr/>
        </p:nvSpPr>
        <p:spPr>
          <a:xfrm>
            <a:off x="20535903" y="71900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Испанские крестоносцы</a:t>
            </a:r>
          </a:p>
        </p:txBody>
      </p:sp>
      <p:sp>
        <p:nvSpPr>
          <p:cNvPr id="121" name="Прямоугольник 120"/>
          <p:cNvSpPr/>
          <p:nvPr/>
        </p:nvSpPr>
        <p:spPr>
          <a:xfrm>
            <a:off x="22650791" y="71900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Традиционалисты</a:t>
            </a:r>
          </a:p>
        </p:txBody>
      </p:sp>
      <p:cxnSp>
        <p:nvCxnSpPr>
          <p:cNvPr id="134" name="Прямая соединительная линия 133"/>
          <p:cNvCxnSpPr>
            <a:stCxn id="121" idx="3"/>
            <a:endCxn id="112" idx="1"/>
          </p:cNvCxnSpPr>
          <p:nvPr/>
        </p:nvCxnSpPr>
        <p:spPr>
          <a:xfrm>
            <a:off x="23577116" y="7460027"/>
            <a:ext cx="225837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Прямая со стрелкой 139"/>
          <p:cNvCxnSpPr>
            <a:stCxn id="120" idx="2"/>
            <a:endCxn id="107" idx="0"/>
          </p:cNvCxnSpPr>
          <p:nvPr/>
        </p:nvCxnSpPr>
        <p:spPr>
          <a:xfrm>
            <a:off x="20999066"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3" name="Прямая со стрелкой 142"/>
          <p:cNvCxnSpPr>
            <a:stCxn id="121" idx="2"/>
            <a:endCxn id="108" idx="0"/>
          </p:cNvCxnSpPr>
          <p:nvPr/>
        </p:nvCxnSpPr>
        <p:spPr>
          <a:xfrm>
            <a:off x="23113954"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6" name="Прямая со стрелкой 145"/>
          <p:cNvCxnSpPr>
            <a:stCxn id="112" idx="2"/>
            <a:endCxn id="109" idx="0"/>
          </p:cNvCxnSpPr>
          <p:nvPr/>
        </p:nvCxnSpPr>
        <p:spPr>
          <a:xfrm>
            <a:off x="26298657"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Прямая со стрелкой 148"/>
          <p:cNvCxnSpPr>
            <a:stCxn id="111" idx="2"/>
            <a:endCxn id="110" idx="0"/>
          </p:cNvCxnSpPr>
          <p:nvPr/>
        </p:nvCxnSpPr>
        <p:spPr>
          <a:xfrm>
            <a:off x="28545747" y="7730582"/>
            <a:ext cx="1" cy="991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Прямая со стрелкой 151"/>
          <p:cNvCxnSpPr>
            <a:stCxn id="106" idx="2"/>
            <a:endCxn id="105" idx="0"/>
          </p:cNvCxnSpPr>
          <p:nvPr/>
        </p:nvCxnSpPr>
        <p:spPr>
          <a:xfrm>
            <a:off x="24643369" y="6961677"/>
            <a:ext cx="0" cy="1015107"/>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57"/>
          <p:cNvCxnSpPr>
            <a:stCxn id="105" idx="2"/>
            <a:endCxn id="107" idx="0"/>
          </p:cNvCxnSpPr>
          <p:nvPr/>
        </p:nvCxnSpPr>
        <p:spPr>
          <a:xfrm rot="5400000">
            <a:off x="22718474" y="6797377"/>
            <a:ext cx="205489"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2" name="Соединительная линия уступом 161"/>
          <p:cNvCxnSpPr>
            <a:stCxn id="105" idx="2"/>
            <a:endCxn id="110" idx="0"/>
          </p:cNvCxnSpPr>
          <p:nvPr/>
        </p:nvCxnSpPr>
        <p:spPr>
          <a:xfrm rot="16200000" flipH="1">
            <a:off x="26491814" y="6668338"/>
            <a:ext cx="205489" cy="39023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5" name="Соединительная линия уступом 164"/>
          <p:cNvCxnSpPr>
            <a:stCxn id="105" idx="2"/>
            <a:endCxn id="108" idx="0"/>
          </p:cNvCxnSpPr>
          <p:nvPr/>
        </p:nvCxnSpPr>
        <p:spPr>
          <a:xfrm rot="5400000">
            <a:off x="23775918" y="7854821"/>
            <a:ext cx="205489"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167"/>
          <p:cNvCxnSpPr>
            <a:stCxn id="105" idx="2"/>
            <a:endCxn id="109" idx="0"/>
          </p:cNvCxnSpPr>
          <p:nvPr/>
        </p:nvCxnSpPr>
        <p:spPr>
          <a:xfrm rot="16200000" flipH="1">
            <a:off x="25368269" y="7791884"/>
            <a:ext cx="205489"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70"/>
          <p:cNvCxnSpPr>
            <a:stCxn id="106" idx="2"/>
            <a:endCxn id="120" idx="0"/>
          </p:cNvCxnSpPr>
          <p:nvPr/>
        </p:nvCxnSpPr>
        <p:spPr>
          <a:xfrm rot="5400000">
            <a:off x="22707043" y="5253701"/>
            <a:ext cx="228350"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3"/>
          <p:cNvCxnSpPr>
            <a:stCxn id="106" idx="2"/>
            <a:endCxn id="112" idx="0"/>
          </p:cNvCxnSpPr>
          <p:nvPr/>
        </p:nvCxnSpPr>
        <p:spPr>
          <a:xfrm rot="16200000" flipH="1">
            <a:off x="25356838" y="6248208"/>
            <a:ext cx="228350"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9"/>
          <p:cNvCxnSpPr>
            <a:stCxn id="106" idx="2"/>
            <a:endCxn id="121" idx="0"/>
          </p:cNvCxnSpPr>
          <p:nvPr/>
        </p:nvCxnSpPr>
        <p:spPr>
          <a:xfrm rot="5400000">
            <a:off x="23764487" y="6311145"/>
            <a:ext cx="228350"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 name="Прямоугольник 78"/>
          <p:cNvSpPr/>
          <p:nvPr/>
        </p:nvSpPr>
        <p:spPr>
          <a:xfrm>
            <a:off x="21081828" y="797106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Женские секции «Маргариток»</a:t>
            </a:r>
            <a:endParaRPr lang="ru-RU" sz="200" dirty="0"/>
          </a:p>
        </p:txBody>
      </p:sp>
      <p:sp>
        <p:nvSpPr>
          <p:cNvPr id="80" name="Прямоугольник 79"/>
          <p:cNvSpPr/>
          <p:nvPr/>
        </p:nvSpPr>
        <p:spPr>
          <a:xfrm>
            <a:off x="21594625" y="9503005"/>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Восстановление привилегий церкви</a:t>
            </a:r>
          </a:p>
        </p:txBody>
      </p:sp>
      <p:sp>
        <p:nvSpPr>
          <p:cNvPr id="82" name="Прямоугольник 81"/>
          <p:cNvSpPr/>
          <p:nvPr/>
        </p:nvSpPr>
        <p:spPr>
          <a:xfrm>
            <a:off x="22652050" y="950300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Карлистская Королевская военная академия</a:t>
            </a:r>
            <a:endParaRPr lang="ru-RU" sz="100" dirty="0"/>
          </a:p>
        </p:txBody>
      </p:sp>
      <p:sp>
        <p:nvSpPr>
          <p:cNvPr id="83" name="Прямоугольник 82"/>
          <p:cNvSpPr/>
          <p:nvPr/>
        </p:nvSpPr>
        <p:spPr>
          <a:xfrm>
            <a:off x="22653154"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Голубой дивизион</a:t>
            </a:r>
            <a:endParaRPr lang="ru-RU" sz="100" dirty="0"/>
          </a:p>
        </p:txBody>
      </p:sp>
      <p:cxnSp>
        <p:nvCxnSpPr>
          <p:cNvPr id="85" name="Прямая со стрелкой 84"/>
          <p:cNvCxnSpPr>
            <a:stCxn id="82" idx="2"/>
            <a:endCxn id="83" idx="0"/>
          </p:cNvCxnSpPr>
          <p:nvPr/>
        </p:nvCxnSpPr>
        <p:spPr>
          <a:xfrm>
            <a:off x="23115213" y="10043004"/>
            <a:ext cx="1104" cy="2116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p:cNvSpPr/>
          <p:nvPr/>
        </p:nvSpPr>
        <p:spPr>
          <a:xfrm>
            <a:off x="9425846" y="643490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Бунт испанской фаланги</a:t>
            </a:r>
          </a:p>
        </p:txBody>
      </p:sp>
      <p:sp>
        <p:nvSpPr>
          <p:cNvPr id="104" name="Прямоугольник 103"/>
          <p:cNvSpPr/>
          <p:nvPr/>
        </p:nvSpPr>
        <p:spPr>
          <a:xfrm>
            <a:off x="22126466" y="797337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a:t>
            </a:r>
            <a:r>
              <a:rPr lang="ru-RU" sz="700" dirty="0" err="1"/>
              <a:t>Рекете</a:t>
            </a:r>
            <a:endParaRPr lang="ru-RU" sz="700" dirty="0"/>
          </a:p>
        </p:txBody>
      </p:sp>
      <p:cxnSp>
        <p:nvCxnSpPr>
          <p:cNvPr id="113" name="Прямая соединительная линия 112"/>
          <p:cNvCxnSpPr>
            <a:stCxn id="121" idx="1"/>
            <a:endCxn id="120" idx="3"/>
          </p:cNvCxnSpPr>
          <p:nvPr/>
        </p:nvCxnSpPr>
        <p:spPr>
          <a:xfrm flipH="1">
            <a:off x="21462228" y="7460027"/>
            <a:ext cx="118856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121" idx="2"/>
            <a:endCxn id="104" idx="0"/>
          </p:cNvCxnSpPr>
          <p:nvPr/>
        </p:nvCxnSpPr>
        <p:spPr>
          <a:xfrm rot="5400000">
            <a:off x="22730120" y="7589537"/>
            <a:ext cx="243344" cy="5243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6" name="Соединительная линия уступом 115"/>
          <p:cNvCxnSpPr>
            <a:stCxn id="121" idx="2"/>
            <a:endCxn id="79" idx="0"/>
          </p:cNvCxnSpPr>
          <p:nvPr/>
        </p:nvCxnSpPr>
        <p:spPr>
          <a:xfrm rot="5400000">
            <a:off x="22208955" y="7066064"/>
            <a:ext cx="241037" cy="15689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8" name="Соединительная линия уступом 117"/>
          <p:cNvCxnSpPr>
            <a:stCxn id="120" idx="2"/>
            <a:endCxn id="79" idx="0"/>
          </p:cNvCxnSpPr>
          <p:nvPr/>
        </p:nvCxnSpPr>
        <p:spPr>
          <a:xfrm rot="16200000" flipH="1">
            <a:off x="21151510" y="7577582"/>
            <a:ext cx="241037" cy="5459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Соединительная линия уступом 121"/>
          <p:cNvCxnSpPr>
            <a:stCxn id="120" idx="2"/>
            <a:endCxn id="104" idx="0"/>
          </p:cNvCxnSpPr>
          <p:nvPr/>
        </p:nvCxnSpPr>
        <p:spPr>
          <a:xfrm rot="16200000" flipH="1">
            <a:off x="21672675" y="7056417"/>
            <a:ext cx="243344" cy="15905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8" name="Соединительная линия уступом 127"/>
          <p:cNvCxnSpPr>
            <a:stCxn id="107" idx="2"/>
          </p:cNvCxnSpPr>
          <p:nvPr/>
        </p:nvCxnSpPr>
        <p:spPr>
          <a:xfrm rot="16200000" flipH="1">
            <a:off x="21408061" y="8853278"/>
            <a:ext cx="240732" cy="105872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1" name="Соединительная линия уступом 130"/>
          <p:cNvCxnSpPr>
            <a:stCxn id="108" idx="2"/>
            <a:endCxn id="80" idx="0"/>
          </p:cNvCxnSpPr>
          <p:nvPr/>
        </p:nvCxnSpPr>
        <p:spPr>
          <a:xfrm rot="5400000">
            <a:off x="22465505" y="8854556"/>
            <a:ext cx="240732" cy="105616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единительная линия 134"/>
          <p:cNvCxnSpPr>
            <a:stCxn id="106" idx="1"/>
            <a:endCxn id="192" idx="3"/>
          </p:cNvCxnSpPr>
          <p:nvPr/>
        </p:nvCxnSpPr>
        <p:spPr>
          <a:xfrm flipH="1">
            <a:off x="16427523" y="6691677"/>
            <a:ext cx="7752683" cy="132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Прямоугольник 137"/>
          <p:cNvSpPr/>
          <p:nvPr/>
        </p:nvSpPr>
        <p:spPr>
          <a:xfrm>
            <a:off x="26959448" y="950777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Ограничение финансовой власти олигархов</a:t>
            </a:r>
          </a:p>
        </p:txBody>
      </p:sp>
      <p:sp>
        <p:nvSpPr>
          <p:cNvPr id="139" name="Прямоугольник 138"/>
          <p:cNvSpPr/>
          <p:nvPr/>
        </p:nvSpPr>
        <p:spPr>
          <a:xfrm>
            <a:off x="26959451" y="79712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«Испанских партизан» </a:t>
            </a:r>
            <a:r>
              <a:rPr lang="ru-RU" sz="100" dirty="0"/>
              <a:t>(В Партизаны Испании была небольшой военизированная организацией крайнего правой активной во время Второй Испанской Республики , который действовал на орбите Национального блока в Хосе </a:t>
            </a:r>
            <a:r>
              <a:rPr lang="ru-RU" sz="100" dirty="0" err="1"/>
              <a:t>Кальво</a:t>
            </a:r>
            <a:r>
              <a:rPr lang="ru-RU" sz="100" dirty="0"/>
              <a:t> </a:t>
            </a:r>
            <a:r>
              <a:rPr lang="ru-RU" sz="100" dirty="0" err="1"/>
              <a:t>Сотел</a:t>
            </a:r>
            <a:r>
              <a:rPr lang="ru-RU" sz="100" dirty="0"/>
              <a:t> . На них была серая рубашка, шляпа легионера и крест Сан-Фернандо . [ 1 ] Созданная в 1935 году, когда было принято решение о формировании ополчения из молодежных кадров </a:t>
            </a:r>
            <a:r>
              <a:rPr lang="ru-RU" sz="100" dirty="0" err="1"/>
              <a:t>Renovación</a:t>
            </a:r>
            <a:r>
              <a:rPr lang="ru-RU" sz="100" dirty="0"/>
              <a:t> </a:t>
            </a:r>
            <a:r>
              <a:rPr lang="ru-RU" sz="100" dirty="0" err="1"/>
              <a:t>Española</a:t>
            </a:r>
            <a:r>
              <a:rPr lang="ru-RU" sz="100" dirty="0"/>
              <a:t> , [ 2 ] одним из его инструкторов был Хуан Антонио </a:t>
            </a:r>
            <a:r>
              <a:rPr lang="ru-RU" sz="100" dirty="0" err="1"/>
              <a:t>Ансальдо</a:t>
            </a:r>
            <a:r>
              <a:rPr lang="ru-RU" sz="100" dirty="0"/>
              <a:t> . [ 1 ]С уличным </a:t>
            </a:r>
            <a:r>
              <a:rPr lang="ru-RU" sz="100" dirty="0" err="1"/>
              <a:t>активизмом</a:t>
            </a:r>
            <a:r>
              <a:rPr lang="ru-RU" sz="100" dirty="0"/>
              <a:t>, в конечном счете ограниченным [ 1 ], после выборов в феврале 1936 года и открытого процесса разложения радикального альфонса , члены партизан, как правило, отказались от своей воинственности в организации.)</a:t>
            </a:r>
          </a:p>
        </p:txBody>
      </p:sp>
      <p:cxnSp>
        <p:nvCxnSpPr>
          <p:cNvPr id="141" name="Прямая со стрелкой 140"/>
          <p:cNvCxnSpPr>
            <a:stCxn id="107" idx="2"/>
            <a:endCxn id="155" idx="0"/>
          </p:cNvCxnSpPr>
          <p:nvPr/>
        </p:nvCxnSpPr>
        <p:spPr>
          <a:xfrm>
            <a:off x="20999066" y="9262273"/>
            <a:ext cx="582" cy="2386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2" name="Прямоугольник 141"/>
          <p:cNvSpPr/>
          <p:nvPr/>
        </p:nvSpPr>
        <p:spPr>
          <a:xfrm>
            <a:off x="25835493"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Прогрессивный подоходный налог</a:t>
            </a:r>
          </a:p>
        </p:txBody>
      </p:sp>
      <p:sp>
        <p:nvSpPr>
          <p:cNvPr id="144" name="Прямоугольник 143"/>
          <p:cNvSpPr/>
          <p:nvPr/>
        </p:nvSpPr>
        <p:spPr>
          <a:xfrm>
            <a:off x="25835493" y="11770438"/>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Универсализация социального обеспечения</a:t>
            </a:r>
          </a:p>
        </p:txBody>
      </p:sp>
      <p:sp>
        <p:nvSpPr>
          <p:cNvPr id="145" name="Прямоугольник 144"/>
          <p:cNvSpPr/>
          <p:nvPr/>
        </p:nvSpPr>
        <p:spPr>
          <a:xfrm>
            <a:off x="24719179" y="9508610"/>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Коллективная аренда ферм</a:t>
            </a:r>
          </a:p>
        </p:txBody>
      </p:sp>
      <p:sp>
        <p:nvSpPr>
          <p:cNvPr id="147" name="Прямоугольник 146"/>
          <p:cNvSpPr/>
          <p:nvPr/>
        </p:nvSpPr>
        <p:spPr>
          <a:xfrm>
            <a:off x="26959451"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Акционеры-рабочие</a:t>
            </a:r>
          </a:p>
        </p:txBody>
      </p:sp>
      <p:sp>
        <p:nvSpPr>
          <p:cNvPr id="148" name="Прямоугольник 147"/>
          <p:cNvSpPr/>
          <p:nvPr/>
        </p:nvSpPr>
        <p:spPr>
          <a:xfrm>
            <a:off x="24719180"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Корпоративная монархия</a:t>
            </a:r>
          </a:p>
        </p:txBody>
      </p:sp>
      <p:cxnSp>
        <p:nvCxnSpPr>
          <p:cNvPr id="150" name="Соединительная линия уступом 149"/>
          <p:cNvCxnSpPr>
            <a:cxnSpLocks/>
            <a:stCxn id="109" idx="2"/>
            <a:endCxn id="145" idx="0"/>
          </p:cNvCxnSpPr>
          <p:nvPr/>
        </p:nvCxnSpPr>
        <p:spPr>
          <a:xfrm rot="5400000">
            <a:off x="25617332" y="8827284"/>
            <a:ext cx="246337" cy="11163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cxnSpLocks/>
            <a:stCxn id="109" idx="2"/>
            <a:endCxn id="138" idx="0"/>
          </p:cNvCxnSpPr>
          <p:nvPr/>
        </p:nvCxnSpPr>
        <p:spPr>
          <a:xfrm rot="16200000" flipH="1">
            <a:off x="26737882" y="8823048"/>
            <a:ext cx="245504" cy="11239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2" name="Прямая со стрелкой 171"/>
          <p:cNvCxnSpPr>
            <a:stCxn id="142" idx="2"/>
            <a:endCxn id="144" idx="0"/>
          </p:cNvCxnSpPr>
          <p:nvPr/>
        </p:nvCxnSpPr>
        <p:spPr>
          <a:xfrm>
            <a:off x="26298656" y="10794644"/>
            <a:ext cx="0" cy="97579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5" name="Прямоугольник 174"/>
          <p:cNvSpPr/>
          <p:nvPr/>
        </p:nvSpPr>
        <p:spPr>
          <a:xfrm>
            <a:off x="30323346"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Запросить помощь в Италии</a:t>
            </a:r>
          </a:p>
        </p:txBody>
      </p:sp>
      <p:sp>
        <p:nvSpPr>
          <p:cNvPr id="176" name="Прямоугольник 175"/>
          <p:cNvSpPr/>
          <p:nvPr/>
        </p:nvSpPr>
        <p:spPr>
          <a:xfrm>
            <a:off x="22120585" y="13353808"/>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Крестовый поход против революции</a:t>
            </a:r>
            <a:endParaRPr lang="ru-RU" sz="600" dirty="0"/>
          </a:p>
        </p:txBody>
      </p:sp>
      <p:sp>
        <p:nvSpPr>
          <p:cNvPr id="178" name="Прямоугольник 177"/>
          <p:cNvSpPr/>
          <p:nvPr/>
        </p:nvSpPr>
        <p:spPr>
          <a:xfrm>
            <a:off x="28082587" y="950860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a:t>Неотрадиционализм</a:t>
            </a:r>
            <a:endParaRPr lang="ru-RU" sz="700" dirty="0"/>
          </a:p>
        </p:txBody>
      </p:sp>
      <p:sp>
        <p:nvSpPr>
          <p:cNvPr id="179" name="Прямоугольник 178"/>
          <p:cNvSpPr/>
          <p:nvPr/>
        </p:nvSpPr>
        <p:spPr>
          <a:xfrm>
            <a:off x="28082586"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Превознесения национальных ценностей</a:t>
            </a:r>
          </a:p>
        </p:txBody>
      </p:sp>
      <p:sp>
        <p:nvSpPr>
          <p:cNvPr id="181" name="Прямоугольник 180"/>
          <p:cNvSpPr/>
          <p:nvPr/>
        </p:nvSpPr>
        <p:spPr>
          <a:xfrm>
            <a:off x="29205723"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Содействие сельскохозяйственной кооперации</a:t>
            </a:r>
          </a:p>
        </p:txBody>
      </p:sp>
      <p:sp>
        <p:nvSpPr>
          <p:cNvPr id="193" name="Прямоугольник 192"/>
          <p:cNvSpPr/>
          <p:nvPr/>
        </p:nvSpPr>
        <p:spPr>
          <a:xfrm>
            <a:off x="2920572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Аграрный национализм</a:t>
            </a:r>
          </a:p>
        </p:txBody>
      </p:sp>
      <p:sp>
        <p:nvSpPr>
          <p:cNvPr id="194" name="Прямоугольник 193"/>
          <p:cNvSpPr/>
          <p:nvPr/>
        </p:nvSpPr>
        <p:spPr>
          <a:xfrm>
            <a:off x="3032334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Национализация служб здравоохранения и социальной помощи</a:t>
            </a:r>
          </a:p>
        </p:txBody>
      </p:sp>
      <p:sp>
        <p:nvSpPr>
          <p:cNvPr id="195" name="Прямоугольник 194"/>
          <p:cNvSpPr/>
          <p:nvPr/>
        </p:nvSpPr>
        <p:spPr>
          <a:xfrm>
            <a:off x="29767392" y="1106382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Ввести бесплатное начальное образование </a:t>
            </a:r>
            <a:r>
              <a:rPr lang="ru-RU" sz="200" dirty="0"/>
              <a:t>(Бесплатное начальное образование и доступ для популярных классов к среднему и высшему образованию.)</a:t>
            </a:r>
          </a:p>
        </p:txBody>
      </p:sp>
      <p:cxnSp>
        <p:nvCxnSpPr>
          <p:cNvPr id="196" name="Соединительная линия уступом 195"/>
          <p:cNvCxnSpPr>
            <a:stCxn id="110" idx="2"/>
            <a:endCxn id="175" idx="0"/>
          </p:cNvCxnSpPr>
          <p:nvPr/>
        </p:nvCxnSpPr>
        <p:spPr>
          <a:xfrm rot="16200000" flipH="1">
            <a:off x="29545762" y="8262258"/>
            <a:ext cx="240733" cy="22407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98"/>
          <p:cNvCxnSpPr>
            <a:stCxn id="110" idx="2"/>
            <a:endCxn id="181" idx="0"/>
          </p:cNvCxnSpPr>
          <p:nvPr/>
        </p:nvCxnSpPr>
        <p:spPr>
          <a:xfrm rot="16200000" flipH="1">
            <a:off x="28986951" y="8821070"/>
            <a:ext cx="240733" cy="11231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2" name="Прямая со стрелкой 201"/>
          <p:cNvCxnSpPr>
            <a:stCxn id="110" idx="2"/>
            <a:endCxn id="178" idx="0"/>
          </p:cNvCxnSpPr>
          <p:nvPr/>
        </p:nvCxnSpPr>
        <p:spPr>
          <a:xfrm>
            <a:off x="28545748" y="9262273"/>
            <a:ext cx="2" cy="24633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Прямая со стрелкой 204"/>
          <p:cNvCxnSpPr>
            <a:stCxn id="178" idx="2"/>
            <a:endCxn id="179" idx="0"/>
          </p:cNvCxnSpPr>
          <p:nvPr/>
        </p:nvCxnSpPr>
        <p:spPr>
          <a:xfrm flipH="1">
            <a:off x="28545749" y="10048609"/>
            <a:ext cx="1" cy="2060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1" name="Прямая со стрелкой 210"/>
          <p:cNvCxnSpPr>
            <a:stCxn id="181" idx="2"/>
            <a:endCxn id="193" idx="0"/>
          </p:cNvCxnSpPr>
          <p:nvPr/>
        </p:nvCxnSpPr>
        <p:spPr>
          <a:xfrm flipH="1">
            <a:off x="29668884" y="10043006"/>
            <a:ext cx="2" cy="2116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4" name="Соединительная линия уступом 213"/>
          <p:cNvCxnSpPr>
            <a:stCxn id="181" idx="2"/>
            <a:endCxn id="194" idx="0"/>
          </p:cNvCxnSpPr>
          <p:nvPr/>
        </p:nvCxnSpPr>
        <p:spPr>
          <a:xfrm rot="16200000" flipH="1">
            <a:off x="30121878" y="9590014"/>
            <a:ext cx="211638" cy="11176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4" name="Прямоугольник 123"/>
          <p:cNvSpPr/>
          <p:nvPr/>
        </p:nvSpPr>
        <p:spPr>
          <a:xfrm>
            <a:off x="23641491" y="10258198"/>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матери престол Португалии</a:t>
            </a:r>
          </a:p>
        </p:txBody>
      </p:sp>
      <p:cxnSp>
        <p:nvCxnSpPr>
          <p:cNvPr id="125" name="Соединительная линия уступом 124"/>
          <p:cNvCxnSpPr>
            <a:stCxn id="107" idx="2"/>
            <a:endCxn id="163" idx="0"/>
          </p:cNvCxnSpPr>
          <p:nvPr/>
        </p:nvCxnSpPr>
        <p:spPr>
          <a:xfrm rot="5400000">
            <a:off x="20351194" y="8853081"/>
            <a:ext cx="238680" cy="10570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4" name="Прямоугольник 153"/>
          <p:cNvSpPr/>
          <p:nvPr/>
        </p:nvSpPr>
        <p:spPr>
          <a:xfrm>
            <a:off x="23655039" y="95014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Забрать Французский престол</a:t>
            </a:r>
          </a:p>
        </p:txBody>
      </p:sp>
      <p:cxnSp>
        <p:nvCxnSpPr>
          <p:cNvPr id="167" name="Прямая со стрелкой 166"/>
          <p:cNvCxnSpPr>
            <a:stCxn id="108" idx="2"/>
            <a:endCxn id="82" idx="0"/>
          </p:cNvCxnSpPr>
          <p:nvPr/>
        </p:nvCxnSpPr>
        <p:spPr>
          <a:xfrm>
            <a:off x="23113954" y="9262273"/>
            <a:ext cx="1259" cy="24073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2" name="Соединительная линия уступом 124"/>
          <p:cNvCxnSpPr>
            <a:stCxn id="82" idx="2"/>
            <a:endCxn id="124" idx="0"/>
          </p:cNvCxnSpPr>
          <p:nvPr/>
        </p:nvCxnSpPr>
        <p:spPr>
          <a:xfrm rot="16200000" flipH="1">
            <a:off x="23502336" y="9655880"/>
            <a:ext cx="215194"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184"/>
          <p:cNvCxnSpPr>
            <a:stCxn id="111" idx="2"/>
            <a:endCxn id="139" idx="0"/>
          </p:cNvCxnSpPr>
          <p:nvPr/>
        </p:nvCxnSpPr>
        <p:spPr>
          <a:xfrm rot="5400000">
            <a:off x="27863853" y="7289344"/>
            <a:ext cx="240656" cy="1123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8" name="Соединительная линия уступом 187"/>
          <p:cNvCxnSpPr>
            <a:stCxn id="112" idx="2"/>
            <a:endCxn id="139" idx="0"/>
          </p:cNvCxnSpPr>
          <p:nvPr/>
        </p:nvCxnSpPr>
        <p:spPr>
          <a:xfrm rot="16200000" flipH="1">
            <a:off x="26740030" y="7288653"/>
            <a:ext cx="241211" cy="11239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p:cNvSpPr/>
          <p:nvPr/>
        </p:nvSpPr>
        <p:spPr>
          <a:xfrm>
            <a:off x="21594624"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титул короля обеих Сицилий</a:t>
            </a:r>
          </a:p>
        </p:txBody>
      </p:sp>
      <p:cxnSp>
        <p:nvCxnSpPr>
          <p:cNvPr id="160" name="Соединительная линия уступом 124"/>
          <p:cNvCxnSpPr>
            <a:stCxn id="82" idx="2"/>
            <a:endCxn id="159" idx="0"/>
          </p:cNvCxnSpPr>
          <p:nvPr/>
        </p:nvCxnSpPr>
        <p:spPr>
          <a:xfrm rot="5400000">
            <a:off x="22480680" y="9620111"/>
            <a:ext cx="211640" cy="10574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0" name="Прямоугольник 169"/>
          <p:cNvSpPr/>
          <p:nvPr/>
        </p:nvSpPr>
        <p:spPr>
          <a:xfrm>
            <a:off x="24180206" y="117747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Подтверждение легитимности</a:t>
            </a:r>
          </a:p>
        </p:txBody>
      </p:sp>
      <p:cxnSp>
        <p:nvCxnSpPr>
          <p:cNvPr id="173" name="Прямая со стрелкой 172"/>
          <p:cNvCxnSpPr>
            <a:stCxn id="105" idx="2"/>
            <a:endCxn id="170" idx="0"/>
          </p:cNvCxnSpPr>
          <p:nvPr/>
        </p:nvCxnSpPr>
        <p:spPr>
          <a:xfrm>
            <a:off x="24643369" y="8516784"/>
            <a:ext cx="0" cy="3257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3" name="Прямоугольник 162"/>
          <p:cNvSpPr/>
          <p:nvPr/>
        </p:nvSpPr>
        <p:spPr>
          <a:xfrm>
            <a:off x="19478838" y="950095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Испанский средиземноморский флот</a:t>
            </a:r>
          </a:p>
        </p:txBody>
      </p:sp>
      <p:sp>
        <p:nvSpPr>
          <p:cNvPr id="155" name="Прямоугольник 154"/>
          <p:cNvSpPr/>
          <p:nvPr/>
        </p:nvSpPr>
        <p:spPr>
          <a:xfrm>
            <a:off x="20536485" y="950095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католика-монархического общества</a:t>
            </a:r>
          </a:p>
        </p:txBody>
      </p:sp>
      <p:sp>
        <p:nvSpPr>
          <p:cNvPr id="156" name="Прямоугольник 155"/>
          <p:cNvSpPr/>
          <p:nvPr/>
        </p:nvSpPr>
        <p:spPr>
          <a:xfrm>
            <a:off x="19478838" y="1025489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Претензии на земли Габсбургов</a:t>
            </a:r>
          </a:p>
        </p:txBody>
      </p:sp>
      <p:cxnSp>
        <p:nvCxnSpPr>
          <p:cNvPr id="164" name="Прямая со стрелкой 163"/>
          <p:cNvCxnSpPr>
            <a:stCxn id="163" idx="2"/>
            <a:endCxn id="156" idx="0"/>
          </p:cNvCxnSpPr>
          <p:nvPr/>
        </p:nvCxnSpPr>
        <p:spPr>
          <a:xfrm>
            <a:off x="19942001" y="10040953"/>
            <a:ext cx="0" cy="213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3" name="Прямоугольник 182"/>
          <p:cNvSpPr/>
          <p:nvPr/>
        </p:nvSpPr>
        <p:spPr>
          <a:xfrm>
            <a:off x="20534705"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Идея превыше всего!</a:t>
            </a:r>
          </a:p>
        </p:txBody>
      </p:sp>
      <p:cxnSp>
        <p:nvCxnSpPr>
          <p:cNvPr id="184" name="Прямая со стрелкой 183"/>
          <p:cNvCxnSpPr>
            <a:stCxn id="155" idx="2"/>
            <a:endCxn id="183" idx="0"/>
          </p:cNvCxnSpPr>
          <p:nvPr/>
        </p:nvCxnSpPr>
        <p:spPr>
          <a:xfrm flipH="1">
            <a:off x="20997868" y="10040953"/>
            <a:ext cx="1780" cy="213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124"/>
          <p:cNvCxnSpPr>
            <a:stCxn id="155" idx="2"/>
            <a:endCxn id="159" idx="0"/>
          </p:cNvCxnSpPr>
          <p:nvPr/>
        </p:nvCxnSpPr>
        <p:spPr>
          <a:xfrm rot="16200000" flipH="1">
            <a:off x="21421872" y="9618728"/>
            <a:ext cx="213691" cy="10581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87" name="Прямоугольник 186"/>
          <p:cNvSpPr/>
          <p:nvPr/>
        </p:nvSpPr>
        <p:spPr>
          <a:xfrm>
            <a:off x="23642130" y="1105927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Заключить </a:t>
            </a:r>
            <a:r>
              <a:rPr lang="ru-RU" sz="700" dirty="0" err="1"/>
              <a:t>Виндзорский</a:t>
            </a:r>
            <a:r>
              <a:rPr lang="ru-RU" sz="700" dirty="0"/>
              <a:t> пакт от новой династии</a:t>
            </a:r>
          </a:p>
        </p:txBody>
      </p:sp>
      <p:sp>
        <p:nvSpPr>
          <p:cNvPr id="190" name="Прямоугольник 189"/>
          <p:cNvSpPr/>
          <p:nvPr/>
        </p:nvSpPr>
        <p:spPr>
          <a:xfrm>
            <a:off x="21591380" y="11052450"/>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Вернуться к союзу с Германией</a:t>
            </a:r>
          </a:p>
        </p:txBody>
      </p:sp>
      <p:sp>
        <p:nvSpPr>
          <p:cNvPr id="191" name="Прямоугольник 190"/>
          <p:cNvSpPr/>
          <p:nvPr/>
        </p:nvSpPr>
        <p:spPr>
          <a:xfrm>
            <a:off x="24722280" y="1105604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Антиреволюционный союз (наше + «вражда с левым блоком»)</a:t>
            </a:r>
          </a:p>
        </p:txBody>
      </p:sp>
      <p:cxnSp>
        <p:nvCxnSpPr>
          <p:cNvPr id="201" name="Соединительная линия уступом 124"/>
          <p:cNvCxnSpPr>
            <a:stCxn id="124" idx="2"/>
            <a:endCxn id="187" idx="0"/>
          </p:cNvCxnSpPr>
          <p:nvPr/>
        </p:nvCxnSpPr>
        <p:spPr>
          <a:xfrm rot="16200000" flipH="1">
            <a:off x="23974435" y="10928416"/>
            <a:ext cx="261076" cy="63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24"/>
          <p:cNvCxnSpPr>
            <a:stCxn id="183" idx="2"/>
            <a:endCxn id="190" idx="0"/>
          </p:cNvCxnSpPr>
          <p:nvPr/>
        </p:nvCxnSpPr>
        <p:spPr>
          <a:xfrm rot="16200000" flipH="1">
            <a:off x="21397302" y="10395209"/>
            <a:ext cx="257806" cy="10566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4" name="Соединительная линия уступом 124"/>
          <p:cNvCxnSpPr>
            <a:stCxn id="83" idx="2"/>
            <a:endCxn id="190" idx="0"/>
          </p:cNvCxnSpPr>
          <p:nvPr/>
        </p:nvCxnSpPr>
        <p:spPr>
          <a:xfrm rot="5400000">
            <a:off x="22456527" y="10392660"/>
            <a:ext cx="257806" cy="106177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24"/>
          <p:cNvCxnSpPr>
            <a:stCxn id="83" idx="2"/>
            <a:endCxn id="191" idx="0"/>
          </p:cNvCxnSpPr>
          <p:nvPr/>
        </p:nvCxnSpPr>
        <p:spPr>
          <a:xfrm rot="16200000" flipH="1">
            <a:off x="24020182" y="9890779"/>
            <a:ext cx="261397" cy="20691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12" name="Прямая соединительная линия 211"/>
          <p:cNvCxnSpPr>
            <a:stCxn id="187" idx="1"/>
            <a:endCxn id="190" idx="3"/>
          </p:cNvCxnSpPr>
          <p:nvPr/>
        </p:nvCxnSpPr>
        <p:spPr>
          <a:xfrm flipH="1" flipV="1">
            <a:off x="22517705" y="11322450"/>
            <a:ext cx="1124425" cy="68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Соединительная линия уступом 217"/>
          <p:cNvCxnSpPr>
            <a:stCxn id="109" idx="2"/>
            <a:endCxn id="154" idx="0"/>
          </p:cNvCxnSpPr>
          <p:nvPr/>
        </p:nvCxnSpPr>
        <p:spPr>
          <a:xfrm rot="5400000">
            <a:off x="25088853" y="8291623"/>
            <a:ext cx="239154" cy="21804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220"/>
          <p:cNvCxnSpPr>
            <a:stCxn id="110" idx="2"/>
            <a:endCxn id="154" idx="0"/>
          </p:cNvCxnSpPr>
          <p:nvPr/>
        </p:nvCxnSpPr>
        <p:spPr>
          <a:xfrm rot="5400000">
            <a:off x="26212398" y="7168077"/>
            <a:ext cx="239154" cy="442754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p:cNvSpPr/>
          <p:nvPr/>
        </p:nvSpPr>
        <p:spPr>
          <a:xfrm>
            <a:off x="25842315" y="951454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Забрать трон у </a:t>
            </a:r>
            <a:r>
              <a:rPr lang="ru-RU" sz="700" dirty="0" err="1"/>
              <a:t>Виндзоров</a:t>
            </a:r>
            <a:r>
              <a:rPr lang="ru-RU" sz="700" dirty="0"/>
              <a:t> (мать Хуана внучка королевы Виктории)</a:t>
            </a:r>
          </a:p>
        </p:txBody>
      </p:sp>
      <p:cxnSp>
        <p:nvCxnSpPr>
          <p:cNvPr id="234" name="Прямая со стрелкой 233"/>
          <p:cNvCxnSpPr>
            <a:stCxn id="138" idx="2"/>
            <a:endCxn id="147" idx="0"/>
          </p:cNvCxnSpPr>
          <p:nvPr/>
        </p:nvCxnSpPr>
        <p:spPr>
          <a:xfrm>
            <a:off x="27422611" y="10047777"/>
            <a:ext cx="3" cy="2068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7" name="Прямая со стрелкой 236"/>
          <p:cNvCxnSpPr>
            <a:stCxn id="109" idx="2"/>
            <a:endCxn id="230" idx="0"/>
          </p:cNvCxnSpPr>
          <p:nvPr/>
        </p:nvCxnSpPr>
        <p:spPr>
          <a:xfrm>
            <a:off x="26298657" y="9262273"/>
            <a:ext cx="6821" cy="25226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24"/>
          <p:cNvCxnSpPr>
            <a:stCxn id="183" idx="2"/>
            <a:endCxn id="191" idx="0"/>
          </p:cNvCxnSpPr>
          <p:nvPr/>
        </p:nvCxnSpPr>
        <p:spPr>
          <a:xfrm rot="16200000" flipH="1">
            <a:off x="22960957" y="8831554"/>
            <a:ext cx="261397" cy="41875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Соединительная линия уступом 124"/>
          <p:cNvCxnSpPr>
            <a:stCxn id="142" idx="2"/>
            <a:endCxn id="191" idx="0"/>
          </p:cNvCxnSpPr>
          <p:nvPr/>
        </p:nvCxnSpPr>
        <p:spPr>
          <a:xfrm rot="5400000">
            <a:off x="25611352" y="10368736"/>
            <a:ext cx="261397" cy="11132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24"/>
          <p:cNvCxnSpPr>
            <a:stCxn id="179" idx="2"/>
            <a:endCxn id="191" idx="0"/>
          </p:cNvCxnSpPr>
          <p:nvPr/>
        </p:nvCxnSpPr>
        <p:spPr>
          <a:xfrm rot="5400000">
            <a:off x="26734898" y="9245189"/>
            <a:ext cx="261397" cy="336030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Прямая соединительная линия 256"/>
          <p:cNvCxnSpPr>
            <a:stCxn id="191" idx="1"/>
            <a:endCxn id="187" idx="3"/>
          </p:cNvCxnSpPr>
          <p:nvPr/>
        </p:nvCxnSpPr>
        <p:spPr>
          <a:xfrm flipH="1">
            <a:off x="24568455" y="11326041"/>
            <a:ext cx="153825" cy="323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2" name="Прямая соединительная линия 261"/>
          <p:cNvCxnSpPr>
            <a:stCxn id="350" idx="1"/>
            <a:endCxn id="191" idx="3"/>
          </p:cNvCxnSpPr>
          <p:nvPr/>
        </p:nvCxnSpPr>
        <p:spPr>
          <a:xfrm flipH="1">
            <a:off x="25648605" y="11315327"/>
            <a:ext cx="1316505" cy="1071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Соединительная линия уступом 264"/>
          <p:cNvCxnSpPr>
            <a:stCxn id="142" idx="2"/>
            <a:endCxn id="190" idx="0"/>
          </p:cNvCxnSpPr>
          <p:nvPr/>
        </p:nvCxnSpPr>
        <p:spPr>
          <a:xfrm rot="5400000">
            <a:off x="24047697" y="8801491"/>
            <a:ext cx="257806" cy="42441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0" name="Прямоугольник 279"/>
          <p:cNvSpPr/>
          <p:nvPr/>
        </p:nvSpPr>
        <p:spPr>
          <a:xfrm>
            <a:off x="22117806" y="1257530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Пулемёт и католический молитвенник</a:t>
            </a:r>
          </a:p>
        </p:txBody>
      </p:sp>
      <p:sp>
        <p:nvSpPr>
          <p:cNvPr id="281" name="Прямоугольник 280"/>
          <p:cNvSpPr/>
          <p:nvPr/>
        </p:nvSpPr>
        <p:spPr>
          <a:xfrm>
            <a:off x="26305477" y="1257530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Возродить империю</a:t>
            </a:r>
          </a:p>
        </p:txBody>
      </p:sp>
      <p:cxnSp>
        <p:nvCxnSpPr>
          <p:cNvPr id="282" name="Соединительная линия уступом 124"/>
          <p:cNvCxnSpPr>
            <a:stCxn id="170" idx="2"/>
            <a:endCxn id="281" idx="0"/>
          </p:cNvCxnSpPr>
          <p:nvPr/>
        </p:nvCxnSpPr>
        <p:spPr>
          <a:xfrm rot="16200000" flipH="1">
            <a:off x="25575717" y="11382378"/>
            <a:ext cx="260574" cy="21252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24"/>
          <p:cNvCxnSpPr>
            <a:stCxn id="170" idx="2"/>
            <a:endCxn id="280" idx="0"/>
          </p:cNvCxnSpPr>
          <p:nvPr/>
        </p:nvCxnSpPr>
        <p:spPr>
          <a:xfrm rot="5400000">
            <a:off x="23481882" y="11413814"/>
            <a:ext cx="260574" cy="2062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8" name="Прямоугольник 287"/>
          <p:cNvSpPr/>
          <p:nvPr/>
        </p:nvSpPr>
        <p:spPr>
          <a:xfrm>
            <a:off x="25282451" y="1335982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Основать академию </a:t>
            </a:r>
            <a:r>
              <a:rPr lang="ru-RU" sz="700" dirty="0" err="1"/>
              <a:t>Васкеса</a:t>
            </a:r>
            <a:r>
              <a:rPr lang="ru-RU" sz="700" dirty="0"/>
              <a:t> де </a:t>
            </a:r>
            <a:r>
              <a:rPr lang="ru-RU" sz="700" dirty="0" err="1"/>
              <a:t>Меллы</a:t>
            </a:r>
            <a:endParaRPr lang="ru-RU" sz="700" dirty="0"/>
          </a:p>
        </p:txBody>
      </p:sp>
      <p:sp>
        <p:nvSpPr>
          <p:cNvPr id="295" name="Прямоугольник 294"/>
          <p:cNvSpPr/>
          <p:nvPr/>
        </p:nvSpPr>
        <p:spPr>
          <a:xfrm>
            <a:off x="21601939" y="8729299"/>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Dios, Patria y Rey</a:t>
            </a:r>
            <a:endParaRPr lang="ru-RU" sz="700" dirty="0"/>
          </a:p>
        </p:txBody>
      </p:sp>
      <p:sp>
        <p:nvSpPr>
          <p:cNvPr id="192" name="Прямоугольник 191"/>
          <p:cNvSpPr/>
          <p:nvPr/>
        </p:nvSpPr>
        <p:spPr>
          <a:xfrm>
            <a:off x="15501198" y="64349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Изгнать лидеров партий</a:t>
            </a:r>
          </a:p>
        </p:txBody>
      </p:sp>
      <p:cxnSp>
        <p:nvCxnSpPr>
          <p:cNvPr id="198" name="Прямая соединительная линия 197"/>
          <p:cNvCxnSpPr>
            <a:stCxn id="100" idx="3"/>
            <a:endCxn id="192" idx="1"/>
          </p:cNvCxnSpPr>
          <p:nvPr/>
        </p:nvCxnSpPr>
        <p:spPr>
          <a:xfrm>
            <a:off x="10352171" y="6704901"/>
            <a:ext cx="51490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24"/>
          <p:cNvCxnSpPr>
            <a:stCxn id="281" idx="2"/>
            <a:endCxn id="288" idx="0"/>
          </p:cNvCxnSpPr>
          <p:nvPr/>
        </p:nvCxnSpPr>
        <p:spPr>
          <a:xfrm rot="5400000">
            <a:off x="26134867" y="12726048"/>
            <a:ext cx="244520" cy="10230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5" name="Соединительная линия уступом 214"/>
          <p:cNvCxnSpPr>
            <a:stCxn id="104" idx="2"/>
          </p:cNvCxnSpPr>
          <p:nvPr/>
        </p:nvCxnSpPr>
        <p:spPr>
          <a:xfrm rot="5400000">
            <a:off x="22219402" y="8359072"/>
            <a:ext cx="215928" cy="5245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0" name="Соединительная линия уступом 219"/>
          <p:cNvCxnSpPr>
            <a:stCxn id="79" idx="2"/>
          </p:cNvCxnSpPr>
          <p:nvPr/>
        </p:nvCxnSpPr>
        <p:spPr>
          <a:xfrm rot="16200000" flipH="1">
            <a:off x="21695929" y="8360125"/>
            <a:ext cx="218235" cy="5201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224"/>
          <p:cNvCxnSpPr>
            <a:stCxn id="195" idx="2"/>
            <a:endCxn id="144" idx="0"/>
          </p:cNvCxnSpPr>
          <p:nvPr/>
        </p:nvCxnSpPr>
        <p:spPr>
          <a:xfrm rot="5400000">
            <a:off x="28181302" y="9721184"/>
            <a:ext cx="166609" cy="393189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28" name="Прямоугольник 227"/>
          <p:cNvSpPr/>
          <p:nvPr/>
        </p:nvSpPr>
        <p:spPr>
          <a:xfrm>
            <a:off x="24182538" y="12585502"/>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Подтвердить </a:t>
            </a:r>
            <a:r>
              <a:rPr lang="ru-RU" sz="700" dirty="0" err="1"/>
              <a:t>фуэрос</a:t>
            </a:r>
            <a:endParaRPr lang="ru-RU" sz="700" dirty="0"/>
          </a:p>
        </p:txBody>
      </p:sp>
      <p:cxnSp>
        <p:nvCxnSpPr>
          <p:cNvPr id="229" name="Прямая со стрелкой 228"/>
          <p:cNvCxnSpPr>
            <a:stCxn id="170" idx="2"/>
            <a:endCxn id="228" idx="0"/>
          </p:cNvCxnSpPr>
          <p:nvPr/>
        </p:nvCxnSpPr>
        <p:spPr>
          <a:xfrm>
            <a:off x="24643369" y="12314727"/>
            <a:ext cx="2332" cy="2707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5" name="Прямоугольник 234"/>
          <p:cNvSpPr/>
          <p:nvPr/>
        </p:nvSpPr>
        <p:spPr>
          <a:xfrm>
            <a:off x="22648930" y="1412414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Защитники католичества</a:t>
            </a:r>
          </a:p>
        </p:txBody>
      </p:sp>
      <p:sp>
        <p:nvSpPr>
          <p:cNvPr id="238" name="Прямоугольник 237"/>
          <p:cNvSpPr/>
          <p:nvPr/>
        </p:nvSpPr>
        <p:spPr>
          <a:xfrm>
            <a:off x="21601657" y="1412414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Культивировать фанатизм</a:t>
            </a:r>
          </a:p>
        </p:txBody>
      </p:sp>
      <p:cxnSp>
        <p:nvCxnSpPr>
          <p:cNvPr id="239" name="Соединительная линия уступом 124"/>
          <p:cNvCxnSpPr>
            <a:stCxn id="280" idx="2"/>
            <a:endCxn id="176" idx="0"/>
          </p:cNvCxnSpPr>
          <p:nvPr/>
        </p:nvCxnSpPr>
        <p:spPr>
          <a:xfrm rot="16200000" flipH="1">
            <a:off x="22463105" y="13233164"/>
            <a:ext cx="238507" cy="27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9" name="Прямоугольник 258"/>
          <p:cNvSpPr/>
          <p:nvPr/>
        </p:nvSpPr>
        <p:spPr>
          <a:xfrm>
            <a:off x="24181810" y="1413510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Поощрить местную разработку месторождений</a:t>
            </a:r>
          </a:p>
        </p:txBody>
      </p:sp>
      <p:cxnSp>
        <p:nvCxnSpPr>
          <p:cNvPr id="261" name="Прямая со стрелкой 260"/>
          <p:cNvCxnSpPr>
            <a:stCxn id="228" idx="2"/>
            <a:endCxn id="284" idx="0"/>
          </p:cNvCxnSpPr>
          <p:nvPr/>
        </p:nvCxnSpPr>
        <p:spPr>
          <a:xfrm flipH="1">
            <a:off x="24644973" y="13125502"/>
            <a:ext cx="728" cy="2341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6" name="Прямоугольник 265"/>
          <p:cNvSpPr/>
          <p:nvPr/>
        </p:nvSpPr>
        <p:spPr>
          <a:xfrm>
            <a:off x="26312704" y="13358602"/>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Флот достойный короля </a:t>
            </a:r>
          </a:p>
        </p:txBody>
      </p:sp>
      <p:cxnSp>
        <p:nvCxnSpPr>
          <p:cNvPr id="267" name="Соединительная линия уступом 124"/>
          <p:cNvCxnSpPr>
            <a:stCxn id="281" idx="2"/>
            <a:endCxn id="266" idx="0"/>
          </p:cNvCxnSpPr>
          <p:nvPr/>
        </p:nvCxnSpPr>
        <p:spPr>
          <a:xfrm rot="16200000" flipH="1">
            <a:off x="26650603" y="13233337"/>
            <a:ext cx="243301" cy="72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0" name="Прямоугольник 269"/>
          <p:cNvSpPr/>
          <p:nvPr/>
        </p:nvSpPr>
        <p:spPr>
          <a:xfrm>
            <a:off x="26311485" y="1414742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славу Испанской армады </a:t>
            </a:r>
            <a:endParaRPr lang="ru-RU" sz="500" dirty="0"/>
          </a:p>
        </p:txBody>
      </p:sp>
      <p:sp>
        <p:nvSpPr>
          <p:cNvPr id="271" name="Прямоугольник 270"/>
          <p:cNvSpPr/>
          <p:nvPr/>
        </p:nvSpPr>
        <p:spPr>
          <a:xfrm>
            <a:off x="26311484" y="14900888"/>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Имперская безопасность</a:t>
            </a:r>
          </a:p>
        </p:txBody>
      </p:sp>
      <p:cxnSp>
        <p:nvCxnSpPr>
          <p:cNvPr id="272" name="Прямая со стрелкой 271"/>
          <p:cNvCxnSpPr>
            <a:stCxn id="266" idx="2"/>
            <a:endCxn id="270" idx="0"/>
          </p:cNvCxnSpPr>
          <p:nvPr/>
        </p:nvCxnSpPr>
        <p:spPr>
          <a:xfrm flipH="1">
            <a:off x="26774648" y="13898602"/>
            <a:ext cx="1219" cy="24882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7" name="Прямая со стрелкой 276"/>
          <p:cNvCxnSpPr>
            <a:stCxn id="270" idx="2"/>
            <a:endCxn id="271" idx="0"/>
          </p:cNvCxnSpPr>
          <p:nvPr/>
        </p:nvCxnSpPr>
        <p:spPr>
          <a:xfrm flipH="1">
            <a:off x="26774647" y="14687423"/>
            <a:ext cx="1" cy="2134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4" name="Прямоугольник 283"/>
          <p:cNvSpPr/>
          <p:nvPr/>
        </p:nvSpPr>
        <p:spPr>
          <a:xfrm>
            <a:off x="24181810" y="1335969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Поощрить местную индустриализацию</a:t>
            </a:r>
          </a:p>
        </p:txBody>
      </p:sp>
      <p:cxnSp>
        <p:nvCxnSpPr>
          <p:cNvPr id="287" name="Прямая со стрелкой 286"/>
          <p:cNvCxnSpPr>
            <a:stCxn id="284" idx="2"/>
            <a:endCxn id="259" idx="0"/>
          </p:cNvCxnSpPr>
          <p:nvPr/>
        </p:nvCxnSpPr>
        <p:spPr>
          <a:xfrm>
            <a:off x="24644973" y="13899694"/>
            <a:ext cx="0" cy="2354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2" name="Прямоугольник 291"/>
          <p:cNvSpPr/>
          <p:nvPr/>
        </p:nvSpPr>
        <p:spPr>
          <a:xfrm>
            <a:off x="27446531" y="1335128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Усилить империю</a:t>
            </a:r>
          </a:p>
        </p:txBody>
      </p:sp>
      <p:sp>
        <p:nvSpPr>
          <p:cNvPr id="297" name="Прямоугольник 296"/>
          <p:cNvSpPr/>
          <p:nvPr/>
        </p:nvSpPr>
        <p:spPr>
          <a:xfrm>
            <a:off x="25272727" y="14147425"/>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Отобрать Испанские Нидерланды</a:t>
            </a:r>
          </a:p>
        </p:txBody>
      </p:sp>
      <p:sp>
        <p:nvSpPr>
          <p:cNvPr id="298" name="Прямоугольник 297"/>
          <p:cNvSpPr/>
          <p:nvPr/>
        </p:nvSpPr>
        <p:spPr>
          <a:xfrm>
            <a:off x="25271508" y="14899672"/>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Филиппины</a:t>
            </a:r>
          </a:p>
        </p:txBody>
      </p:sp>
      <p:sp>
        <p:nvSpPr>
          <p:cNvPr id="299" name="Прямоугольник 298"/>
          <p:cNvSpPr/>
          <p:nvPr/>
        </p:nvSpPr>
        <p:spPr>
          <a:xfrm>
            <a:off x="27428273" y="14152302"/>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Кубу</a:t>
            </a:r>
          </a:p>
        </p:txBody>
      </p:sp>
      <p:sp>
        <p:nvSpPr>
          <p:cNvPr id="300" name="Прямоугольник 299"/>
          <p:cNvSpPr/>
          <p:nvPr/>
        </p:nvSpPr>
        <p:spPr>
          <a:xfrm>
            <a:off x="27427053" y="1491186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Мексику</a:t>
            </a:r>
          </a:p>
        </p:txBody>
      </p:sp>
      <p:cxnSp>
        <p:nvCxnSpPr>
          <p:cNvPr id="301" name="Соединительная линия уступом 124"/>
          <p:cNvCxnSpPr>
            <a:stCxn id="266" idx="2"/>
            <a:endCxn id="299" idx="0"/>
          </p:cNvCxnSpPr>
          <p:nvPr/>
        </p:nvCxnSpPr>
        <p:spPr>
          <a:xfrm rot="16200000" flipH="1">
            <a:off x="27206801" y="13467667"/>
            <a:ext cx="253700" cy="11155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4" name="Соединительная линия уступом 124"/>
          <p:cNvCxnSpPr>
            <a:stCxn id="266" idx="2"/>
            <a:endCxn id="297" idx="0"/>
          </p:cNvCxnSpPr>
          <p:nvPr/>
        </p:nvCxnSpPr>
        <p:spPr>
          <a:xfrm rot="5400000">
            <a:off x="26131468" y="13503025"/>
            <a:ext cx="248823" cy="10399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8" name="Прямая со стрелкой 307"/>
          <p:cNvCxnSpPr>
            <a:stCxn id="297" idx="2"/>
            <a:endCxn id="298" idx="0"/>
          </p:cNvCxnSpPr>
          <p:nvPr/>
        </p:nvCxnSpPr>
        <p:spPr>
          <a:xfrm flipH="1">
            <a:off x="25734671" y="14687425"/>
            <a:ext cx="1219" cy="21224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1" name="Прямая со стрелкой 310"/>
          <p:cNvCxnSpPr>
            <a:stCxn id="299" idx="2"/>
            <a:endCxn id="300" idx="0"/>
          </p:cNvCxnSpPr>
          <p:nvPr/>
        </p:nvCxnSpPr>
        <p:spPr>
          <a:xfrm flipH="1">
            <a:off x="27890216" y="14692302"/>
            <a:ext cx="1220" cy="21956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5" name="Соединительная линия уступом 314"/>
          <p:cNvCxnSpPr>
            <a:stCxn id="193" idx="2"/>
            <a:endCxn id="195" idx="0"/>
          </p:cNvCxnSpPr>
          <p:nvPr/>
        </p:nvCxnSpPr>
        <p:spPr>
          <a:xfrm rot="16200000" flipH="1">
            <a:off x="29815127" y="10648400"/>
            <a:ext cx="269185" cy="5616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8" name="Соединительная линия уступом 317"/>
          <p:cNvCxnSpPr>
            <a:stCxn id="194" idx="2"/>
            <a:endCxn id="195" idx="0"/>
          </p:cNvCxnSpPr>
          <p:nvPr/>
        </p:nvCxnSpPr>
        <p:spPr>
          <a:xfrm rot="5400000">
            <a:off x="30373940" y="10651260"/>
            <a:ext cx="269185" cy="5559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1" name="Прямоугольник 320"/>
          <p:cNvSpPr/>
          <p:nvPr/>
        </p:nvSpPr>
        <p:spPr>
          <a:xfrm>
            <a:off x="26313923" y="1570068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«долг» США</a:t>
            </a:r>
          </a:p>
        </p:txBody>
      </p:sp>
      <p:cxnSp>
        <p:nvCxnSpPr>
          <p:cNvPr id="322" name="Соединительная линия уступом 124"/>
          <p:cNvCxnSpPr>
            <a:stCxn id="298" idx="2"/>
            <a:endCxn id="321" idx="0"/>
          </p:cNvCxnSpPr>
          <p:nvPr/>
        </p:nvCxnSpPr>
        <p:spPr>
          <a:xfrm rot="16200000" flipH="1">
            <a:off x="26125371" y="15048971"/>
            <a:ext cx="261014" cy="1042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24"/>
          <p:cNvCxnSpPr>
            <a:stCxn id="300" idx="2"/>
            <a:endCxn id="321" idx="0"/>
          </p:cNvCxnSpPr>
          <p:nvPr/>
        </p:nvCxnSpPr>
        <p:spPr>
          <a:xfrm rot="5400000">
            <a:off x="27209240" y="15019709"/>
            <a:ext cx="248823" cy="11131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23652293" y="872171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белогвардейской дивизии</a:t>
            </a:r>
          </a:p>
        </p:txBody>
      </p:sp>
      <p:cxnSp>
        <p:nvCxnSpPr>
          <p:cNvPr id="329" name="Соединительная линия уступом 328"/>
          <p:cNvCxnSpPr>
            <a:stCxn id="105" idx="2"/>
            <a:endCxn id="328" idx="0"/>
          </p:cNvCxnSpPr>
          <p:nvPr/>
        </p:nvCxnSpPr>
        <p:spPr>
          <a:xfrm rot="5400000">
            <a:off x="24276947" y="8355294"/>
            <a:ext cx="204932" cy="52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p:cNvSpPr/>
          <p:nvPr/>
        </p:nvSpPr>
        <p:spPr>
          <a:xfrm>
            <a:off x="24726408" y="872049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 генералитета</a:t>
            </a:r>
          </a:p>
        </p:txBody>
      </p:sp>
      <p:cxnSp>
        <p:nvCxnSpPr>
          <p:cNvPr id="333" name="Соединительная линия уступом 332"/>
          <p:cNvCxnSpPr>
            <a:stCxn id="105" idx="2"/>
            <a:endCxn id="332" idx="0"/>
          </p:cNvCxnSpPr>
          <p:nvPr/>
        </p:nvCxnSpPr>
        <p:spPr>
          <a:xfrm rot="16200000" flipH="1">
            <a:off x="24814614" y="8345539"/>
            <a:ext cx="203712" cy="5462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6" name="Прямоугольник 335"/>
          <p:cNvSpPr/>
          <p:nvPr/>
        </p:nvSpPr>
        <p:spPr>
          <a:xfrm>
            <a:off x="23155653" y="13357598"/>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Восстановление монастырей</a:t>
            </a:r>
          </a:p>
        </p:txBody>
      </p:sp>
      <p:cxnSp>
        <p:nvCxnSpPr>
          <p:cNvPr id="344" name="Соединительная линия уступом 124"/>
          <p:cNvCxnSpPr>
            <a:stCxn id="281" idx="2"/>
            <a:endCxn id="292" idx="0"/>
          </p:cNvCxnSpPr>
          <p:nvPr/>
        </p:nvCxnSpPr>
        <p:spPr>
          <a:xfrm rot="16200000" flipH="1">
            <a:off x="27221175" y="12662766"/>
            <a:ext cx="235985" cy="11410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7" name="Соединительная линия уступом 124"/>
          <p:cNvCxnSpPr>
            <a:stCxn id="280" idx="2"/>
            <a:endCxn id="336" idx="0"/>
          </p:cNvCxnSpPr>
          <p:nvPr/>
        </p:nvCxnSpPr>
        <p:spPr>
          <a:xfrm rot="16200000" flipH="1">
            <a:off x="22978744" y="12717525"/>
            <a:ext cx="242297" cy="10378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0" name="Прямоугольник 349"/>
          <p:cNvSpPr/>
          <p:nvPr/>
        </p:nvSpPr>
        <p:spPr>
          <a:xfrm>
            <a:off x="26965110" y="110453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с Италией</a:t>
            </a:r>
          </a:p>
        </p:txBody>
      </p:sp>
      <p:cxnSp>
        <p:nvCxnSpPr>
          <p:cNvPr id="354" name="Соединительная линия уступом 353"/>
          <p:cNvCxnSpPr>
            <a:stCxn id="179" idx="2"/>
            <a:endCxn id="350" idx="0"/>
          </p:cNvCxnSpPr>
          <p:nvPr/>
        </p:nvCxnSpPr>
        <p:spPr>
          <a:xfrm rot="5400000">
            <a:off x="27861670" y="10361247"/>
            <a:ext cx="250683" cy="1117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2" name="Прямоугольник 221"/>
          <p:cNvSpPr/>
          <p:nvPr/>
        </p:nvSpPr>
        <p:spPr>
          <a:xfrm>
            <a:off x="9419492" y="87472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Отмена республиканской конституции</a:t>
            </a:r>
            <a:endParaRPr lang="ru-RU" sz="200" dirty="0"/>
          </a:p>
        </p:txBody>
      </p:sp>
      <p:sp>
        <p:nvSpPr>
          <p:cNvPr id="223" name="Прямоугольник 222"/>
          <p:cNvSpPr/>
          <p:nvPr/>
        </p:nvSpPr>
        <p:spPr>
          <a:xfrm>
            <a:off x="12178075" y="954262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веру в церковь (католицизм)</a:t>
            </a:r>
          </a:p>
        </p:txBody>
      </p:sp>
      <p:sp>
        <p:nvSpPr>
          <p:cNvPr id="224" name="Прямоугольник 223"/>
          <p:cNvSpPr/>
          <p:nvPr/>
        </p:nvSpPr>
        <p:spPr>
          <a:xfrm>
            <a:off x="6660916"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Тоталитарное государство профсоюзов</a:t>
            </a:r>
          </a:p>
        </p:txBody>
      </p:sp>
      <p:sp>
        <p:nvSpPr>
          <p:cNvPr id="226" name="Прямоугольник 225"/>
          <p:cNvSpPr/>
          <p:nvPr/>
        </p:nvSpPr>
        <p:spPr>
          <a:xfrm>
            <a:off x="6660916"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Вертикальный профсоюз</a:t>
            </a:r>
          </a:p>
        </p:txBody>
      </p:sp>
      <p:sp>
        <p:nvSpPr>
          <p:cNvPr id="227" name="Прямоугольник 226"/>
          <p:cNvSpPr/>
          <p:nvPr/>
        </p:nvSpPr>
        <p:spPr>
          <a:xfrm>
            <a:off x="6091141" y="110767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Объединение рабочих и работодателей по отраслям</a:t>
            </a:r>
          </a:p>
        </p:txBody>
      </p:sp>
      <p:sp>
        <p:nvSpPr>
          <p:cNvPr id="232" name="Прямоугольник 231"/>
          <p:cNvSpPr/>
          <p:nvPr/>
        </p:nvSpPr>
        <p:spPr>
          <a:xfrm>
            <a:off x="7217976" y="110762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Передача прав собственности и средств производства в профсоюзы</a:t>
            </a:r>
          </a:p>
        </p:txBody>
      </p:sp>
      <p:sp>
        <p:nvSpPr>
          <p:cNvPr id="233" name="Прямоугольник 232"/>
          <p:cNvSpPr/>
          <p:nvPr/>
        </p:nvSpPr>
        <p:spPr>
          <a:xfrm>
            <a:off x="9419496" y="954003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Социальная революция</a:t>
            </a:r>
          </a:p>
        </p:txBody>
      </p:sp>
      <p:sp>
        <p:nvSpPr>
          <p:cNvPr id="240" name="Прямоугольник 239"/>
          <p:cNvSpPr/>
          <p:nvPr/>
        </p:nvSpPr>
        <p:spPr>
          <a:xfrm>
            <a:off x="94194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Упразднение партийной системы</a:t>
            </a:r>
            <a:endParaRPr lang="ru-RU" sz="200" dirty="0"/>
          </a:p>
        </p:txBody>
      </p:sp>
      <p:sp>
        <p:nvSpPr>
          <p:cNvPr id="241" name="Прямоугольник 240"/>
          <p:cNvSpPr/>
          <p:nvPr/>
        </p:nvSpPr>
        <p:spPr>
          <a:xfrm>
            <a:off x="105243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Обязательная начальная военная подготовка</a:t>
            </a:r>
          </a:p>
        </p:txBody>
      </p:sp>
      <p:sp>
        <p:nvSpPr>
          <p:cNvPr id="243" name="Прямоугольник 242"/>
          <p:cNvSpPr/>
          <p:nvPr/>
        </p:nvSpPr>
        <p:spPr>
          <a:xfrm>
            <a:off x="8314595"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Политика в отношении сельской местности</a:t>
            </a:r>
            <a:endParaRPr lang="ru-RU" sz="200" dirty="0"/>
          </a:p>
        </p:txBody>
      </p:sp>
      <p:sp>
        <p:nvSpPr>
          <p:cNvPr id="244" name="Прямоугольник 243"/>
          <p:cNvSpPr/>
          <p:nvPr/>
        </p:nvSpPr>
        <p:spPr>
          <a:xfrm>
            <a:off x="83145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Синтез аграрных реформ</a:t>
            </a:r>
            <a:endParaRPr lang="ru-RU" sz="200" dirty="0"/>
          </a:p>
        </p:txBody>
      </p:sp>
      <p:cxnSp>
        <p:nvCxnSpPr>
          <p:cNvPr id="245" name="Соединительная линия уступом 244"/>
          <p:cNvCxnSpPr>
            <a:stCxn id="222" idx="2"/>
            <a:endCxn id="224" idx="0"/>
          </p:cNvCxnSpPr>
          <p:nvPr/>
        </p:nvCxnSpPr>
        <p:spPr>
          <a:xfrm rot="5400000">
            <a:off x="8376873" y="8034411"/>
            <a:ext cx="252989" cy="27585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116292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реконструкция</a:t>
            </a:r>
            <a:endParaRPr lang="ru-RU" sz="200" dirty="0"/>
          </a:p>
        </p:txBody>
      </p:sp>
      <p:sp>
        <p:nvSpPr>
          <p:cNvPr id="249" name="Прямоугольник 248"/>
          <p:cNvSpPr/>
          <p:nvPr/>
        </p:nvSpPr>
        <p:spPr>
          <a:xfrm>
            <a:off x="8867044" y="110565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Испанскую империю</a:t>
            </a:r>
            <a:endParaRPr lang="ru-RU" sz="200" dirty="0"/>
          </a:p>
        </p:txBody>
      </p:sp>
      <p:sp>
        <p:nvSpPr>
          <p:cNvPr id="252" name="Прямоугольник 251"/>
          <p:cNvSpPr/>
          <p:nvPr/>
        </p:nvSpPr>
        <p:spPr>
          <a:xfrm>
            <a:off x="127341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Привить дисциплину и единство через религию</a:t>
            </a:r>
          </a:p>
        </p:txBody>
      </p:sp>
      <p:sp>
        <p:nvSpPr>
          <p:cNvPr id="253" name="Прямоугольник 252"/>
          <p:cNvSpPr/>
          <p:nvPr/>
        </p:nvSpPr>
        <p:spPr>
          <a:xfrm>
            <a:off x="11083094" y="95433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выдающихся талантов</a:t>
            </a:r>
            <a:endParaRPr lang="ru-RU" sz="200" dirty="0"/>
          </a:p>
        </p:txBody>
      </p:sp>
      <p:sp>
        <p:nvSpPr>
          <p:cNvPr id="256" name="Прямоугольник 255"/>
          <p:cNvSpPr/>
          <p:nvPr/>
        </p:nvSpPr>
        <p:spPr>
          <a:xfrm>
            <a:off x="7220481" y="118292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Воплотить в жизнь национал-</a:t>
            </a:r>
            <a:r>
              <a:rPr lang="ru-RU" sz="700" dirty="0" err="1"/>
              <a:t>юнионизм</a:t>
            </a:r>
            <a:r>
              <a:rPr lang="ru-RU" sz="700" dirty="0"/>
              <a:t> </a:t>
            </a:r>
            <a:r>
              <a:rPr lang="ru-RU" sz="700" dirty="0" err="1"/>
              <a:t>Рамоса</a:t>
            </a:r>
            <a:endParaRPr lang="ru-RU" sz="700" dirty="0"/>
          </a:p>
        </p:txBody>
      </p:sp>
      <p:cxnSp>
        <p:nvCxnSpPr>
          <p:cNvPr id="263" name="Соединительная линия уступом 262"/>
          <p:cNvCxnSpPr>
            <a:stCxn id="222" idx="2"/>
            <a:endCxn id="223" idx="0"/>
          </p:cNvCxnSpPr>
          <p:nvPr/>
        </p:nvCxnSpPr>
        <p:spPr>
          <a:xfrm rot="16200000" flipH="1">
            <a:off x="11134236" y="8035623"/>
            <a:ext cx="255420" cy="27585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4" name="Соединительная линия уступом 263"/>
          <p:cNvCxnSpPr>
            <a:stCxn id="226" idx="2"/>
            <a:endCxn id="227" idx="0"/>
          </p:cNvCxnSpPr>
          <p:nvPr/>
        </p:nvCxnSpPr>
        <p:spPr>
          <a:xfrm rot="5400000">
            <a:off x="6715552" y="10668224"/>
            <a:ext cx="247281" cy="5697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8" name="Соединительная линия уступом 267"/>
          <p:cNvCxnSpPr>
            <a:stCxn id="226" idx="2"/>
            <a:endCxn id="232" idx="0"/>
          </p:cNvCxnSpPr>
          <p:nvPr/>
        </p:nvCxnSpPr>
        <p:spPr>
          <a:xfrm rot="16200000" flipH="1">
            <a:off x="7279207" y="10674343"/>
            <a:ext cx="246805" cy="5570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268"/>
          <p:cNvCxnSpPr>
            <a:stCxn id="233" idx="2"/>
            <a:endCxn id="241" idx="0"/>
          </p:cNvCxnSpPr>
          <p:nvPr/>
        </p:nvCxnSpPr>
        <p:spPr>
          <a:xfrm rot="16200000" flipH="1">
            <a:off x="10325991" y="9636705"/>
            <a:ext cx="218235" cy="1104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3" name="Соединительная линия уступом 272"/>
          <p:cNvCxnSpPr>
            <a:stCxn id="222" idx="2"/>
            <a:endCxn id="253" idx="0"/>
          </p:cNvCxnSpPr>
          <p:nvPr/>
        </p:nvCxnSpPr>
        <p:spPr>
          <a:xfrm rot="16200000" flipH="1">
            <a:off x="10586385" y="8583475"/>
            <a:ext cx="256142" cy="16636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5" name="Соединительная линия уступом 274"/>
          <p:cNvCxnSpPr>
            <a:stCxn id="223" idx="2"/>
            <a:endCxn id="252" idx="0"/>
          </p:cNvCxnSpPr>
          <p:nvPr/>
        </p:nvCxnSpPr>
        <p:spPr>
          <a:xfrm rot="16200000" flipH="1">
            <a:off x="12815875" y="9907988"/>
            <a:ext cx="206846" cy="556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9" name="Прямая со стрелкой 278"/>
          <p:cNvCxnSpPr>
            <a:stCxn id="224" idx="2"/>
            <a:endCxn id="226" idx="0"/>
          </p:cNvCxnSpPr>
          <p:nvPr/>
        </p:nvCxnSpPr>
        <p:spPr>
          <a:xfrm>
            <a:off x="7124079" y="10080194"/>
            <a:ext cx="0" cy="2092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3" name="Прямая со стрелкой 282"/>
          <p:cNvCxnSpPr>
            <a:stCxn id="243" idx="2"/>
            <a:endCxn id="244" idx="0"/>
          </p:cNvCxnSpPr>
          <p:nvPr/>
        </p:nvCxnSpPr>
        <p:spPr>
          <a:xfrm>
            <a:off x="8777758" y="10080194"/>
            <a:ext cx="0" cy="21807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33" idx="2"/>
            <a:endCxn id="240" idx="0"/>
          </p:cNvCxnSpPr>
          <p:nvPr/>
        </p:nvCxnSpPr>
        <p:spPr>
          <a:xfrm flipH="1">
            <a:off x="9882658" y="10080038"/>
            <a:ext cx="1" cy="2182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0" name="Соединительная линия уступом 289"/>
          <p:cNvCxnSpPr>
            <a:stCxn id="222" idx="2"/>
            <a:endCxn id="243" idx="0"/>
          </p:cNvCxnSpPr>
          <p:nvPr/>
        </p:nvCxnSpPr>
        <p:spPr>
          <a:xfrm rot="5400000">
            <a:off x="9203713" y="8861251"/>
            <a:ext cx="252989" cy="11048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1" name="Прямая со стрелкой 290"/>
          <p:cNvCxnSpPr>
            <a:stCxn id="222" idx="2"/>
            <a:endCxn id="233" idx="0"/>
          </p:cNvCxnSpPr>
          <p:nvPr/>
        </p:nvCxnSpPr>
        <p:spPr>
          <a:xfrm>
            <a:off x="9882655" y="9287205"/>
            <a:ext cx="4" cy="252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3" name="Прямая со стрелкой 292"/>
          <p:cNvCxnSpPr>
            <a:stCxn id="100" idx="2"/>
            <a:endCxn id="222" idx="0"/>
          </p:cNvCxnSpPr>
          <p:nvPr/>
        </p:nvCxnSpPr>
        <p:spPr>
          <a:xfrm flipH="1">
            <a:off x="9882655" y="6974901"/>
            <a:ext cx="6354" cy="177230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4" name="Прямоугольник 293"/>
          <p:cNvSpPr/>
          <p:nvPr/>
        </p:nvSpPr>
        <p:spPr>
          <a:xfrm>
            <a:off x="7761666"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Диктатура </a:t>
            </a:r>
            <a:r>
              <a:rPr lang="ru-RU" sz="700" dirty="0" err="1"/>
              <a:t>Примо</a:t>
            </a:r>
            <a:r>
              <a:rPr lang="ru-RU" sz="700" dirty="0"/>
              <a:t> де Риверы</a:t>
            </a:r>
            <a:endParaRPr lang="ru-RU" sz="400" dirty="0"/>
          </a:p>
        </p:txBody>
      </p:sp>
      <p:sp>
        <p:nvSpPr>
          <p:cNvPr id="296" name="Прямоугольник 295"/>
          <p:cNvSpPr/>
          <p:nvPr/>
        </p:nvSpPr>
        <p:spPr>
          <a:xfrm>
            <a:off x="11085889"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Представительство </a:t>
            </a:r>
            <a:r>
              <a:rPr lang="ru-RU" sz="700" dirty="0" err="1"/>
              <a:t>Эдильи</a:t>
            </a:r>
            <a:endParaRPr lang="ru-RU" sz="700" dirty="0"/>
          </a:p>
        </p:txBody>
      </p:sp>
      <p:cxnSp>
        <p:nvCxnSpPr>
          <p:cNvPr id="307" name="Прямая соединительная линия 306"/>
          <p:cNvCxnSpPr>
            <a:stCxn id="294" idx="3"/>
            <a:endCxn id="296" idx="1"/>
          </p:cNvCxnSpPr>
          <p:nvPr/>
        </p:nvCxnSpPr>
        <p:spPr>
          <a:xfrm>
            <a:off x="8687991" y="7486040"/>
            <a:ext cx="239789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0" name="Прямоугольник 309"/>
          <p:cNvSpPr/>
          <p:nvPr/>
        </p:nvSpPr>
        <p:spPr>
          <a:xfrm>
            <a:off x="6658492"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Диалектика кулаков и ружей</a:t>
            </a:r>
          </a:p>
        </p:txBody>
      </p:sp>
      <p:sp>
        <p:nvSpPr>
          <p:cNvPr id="312" name="Прямоугольник 311"/>
          <p:cNvSpPr/>
          <p:nvPr/>
        </p:nvSpPr>
        <p:spPr>
          <a:xfrm>
            <a:off x="8870219"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Помочь </a:t>
            </a:r>
            <a:r>
              <a:rPr lang="ru-RU" sz="700" dirty="0" err="1"/>
              <a:t>Прету</a:t>
            </a:r>
            <a:r>
              <a:rPr lang="ru-RU" sz="700" dirty="0"/>
              <a:t> возглавить Португалию</a:t>
            </a:r>
          </a:p>
        </p:txBody>
      </p:sp>
      <p:sp>
        <p:nvSpPr>
          <p:cNvPr id="313" name="Прямоугольник 312"/>
          <p:cNvSpPr/>
          <p:nvPr/>
        </p:nvSpPr>
        <p:spPr>
          <a:xfrm>
            <a:off x="9971944"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Пригласить португальских национал-синдикалистов</a:t>
            </a:r>
          </a:p>
        </p:txBody>
      </p:sp>
      <p:cxnSp>
        <p:nvCxnSpPr>
          <p:cNvPr id="314" name="Прямая соединительная линия 313"/>
          <p:cNvCxnSpPr>
            <a:stCxn id="312" idx="3"/>
            <a:endCxn id="313" idx="1"/>
          </p:cNvCxnSpPr>
          <p:nvPr/>
        </p:nvCxnSpPr>
        <p:spPr>
          <a:xfrm>
            <a:off x="9796544" y="12093619"/>
            <a:ext cx="17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9" name="Прямоугольник 318"/>
          <p:cNvSpPr/>
          <p:nvPr/>
        </p:nvSpPr>
        <p:spPr>
          <a:xfrm>
            <a:off x="7764355"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Объединение под авторитетом государства</a:t>
            </a:r>
          </a:p>
        </p:txBody>
      </p:sp>
      <p:sp>
        <p:nvSpPr>
          <p:cNvPr id="320" name="Прямоугольник 319"/>
          <p:cNvSpPr/>
          <p:nvPr/>
        </p:nvSpPr>
        <p:spPr>
          <a:xfrm>
            <a:off x="8870218" y="797158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Концепция «Воинственной и жертвенной жизни»</a:t>
            </a:r>
          </a:p>
        </p:txBody>
      </p:sp>
      <p:sp>
        <p:nvSpPr>
          <p:cNvPr id="324" name="Прямоугольник 323"/>
          <p:cNvSpPr/>
          <p:nvPr/>
        </p:nvSpPr>
        <p:spPr>
          <a:xfrm>
            <a:off x="7220481" y="1259693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Стимулирование роста промышленности</a:t>
            </a:r>
          </a:p>
        </p:txBody>
      </p:sp>
      <p:cxnSp>
        <p:nvCxnSpPr>
          <p:cNvPr id="326" name="Прямая со стрелкой 325"/>
          <p:cNvCxnSpPr>
            <a:stCxn id="256" idx="2"/>
            <a:endCxn id="324" idx="0"/>
          </p:cNvCxnSpPr>
          <p:nvPr/>
        </p:nvCxnSpPr>
        <p:spPr>
          <a:xfrm>
            <a:off x="7683644" y="12369229"/>
            <a:ext cx="0" cy="2277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326"/>
          <p:cNvCxnSpPr>
            <a:stCxn id="227" idx="2"/>
            <a:endCxn id="256" idx="0"/>
          </p:cNvCxnSpPr>
          <p:nvPr/>
        </p:nvCxnSpPr>
        <p:spPr>
          <a:xfrm rot="16200000" flipH="1">
            <a:off x="7012736" y="11158320"/>
            <a:ext cx="212477" cy="11293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5" name="Соединительная линия уступом 334"/>
          <p:cNvCxnSpPr>
            <a:stCxn id="294" idx="2"/>
            <a:endCxn id="310" idx="0"/>
          </p:cNvCxnSpPr>
          <p:nvPr/>
        </p:nvCxnSpPr>
        <p:spPr>
          <a:xfrm rot="5400000">
            <a:off x="7564698" y="7312997"/>
            <a:ext cx="217088" cy="1103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8" name="Соединительная линия уступом 337"/>
          <p:cNvCxnSpPr>
            <a:stCxn id="294" idx="2"/>
            <a:endCxn id="320" idx="0"/>
          </p:cNvCxnSpPr>
          <p:nvPr/>
        </p:nvCxnSpPr>
        <p:spPr>
          <a:xfrm rot="16200000" flipH="1">
            <a:off x="8671331" y="7309538"/>
            <a:ext cx="215549" cy="11085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2" name="Прямоугольник 351"/>
          <p:cNvSpPr/>
          <p:nvPr/>
        </p:nvSpPr>
        <p:spPr>
          <a:xfrm>
            <a:off x="9971944" y="110540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Дипломатическая служба фаланги</a:t>
            </a:r>
            <a:endParaRPr lang="ru-RU" sz="200" dirty="0"/>
          </a:p>
        </p:txBody>
      </p:sp>
      <p:cxnSp>
        <p:nvCxnSpPr>
          <p:cNvPr id="353" name="Соединительная линия уступом 352"/>
          <p:cNvCxnSpPr>
            <a:stCxn id="240" idx="2"/>
            <a:endCxn id="352" idx="0"/>
          </p:cNvCxnSpPr>
          <p:nvPr/>
        </p:nvCxnSpPr>
        <p:spPr>
          <a:xfrm rot="16200000" flipH="1">
            <a:off x="10050992" y="10669938"/>
            <a:ext cx="215780" cy="5524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355"/>
          <p:cNvCxnSpPr>
            <a:stCxn id="240" idx="2"/>
            <a:endCxn id="249" idx="0"/>
          </p:cNvCxnSpPr>
          <p:nvPr/>
        </p:nvCxnSpPr>
        <p:spPr>
          <a:xfrm rot="5400000">
            <a:off x="9497316" y="10671165"/>
            <a:ext cx="218235" cy="5524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9" name="Прямоугольник 358"/>
          <p:cNvSpPr/>
          <p:nvPr/>
        </p:nvSpPr>
        <p:spPr>
          <a:xfrm>
            <a:off x="8314593" y="126075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Филиппины</a:t>
            </a:r>
          </a:p>
        </p:txBody>
      </p:sp>
      <p:sp>
        <p:nvSpPr>
          <p:cNvPr id="360" name="Прямоугольник 359"/>
          <p:cNvSpPr/>
          <p:nvPr/>
        </p:nvSpPr>
        <p:spPr>
          <a:xfrm>
            <a:off x="10524393" y="126048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Взять руководство над Филиппинской фалангой</a:t>
            </a:r>
          </a:p>
        </p:txBody>
      </p:sp>
      <p:cxnSp>
        <p:nvCxnSpPr>
          <p:cNvPr id="361" name="Прямая соединительная линия 360"/>
          <p:cNvCxnSpPr>
            <a:stCxn id="359" idx="3"/>
            <a:endCxn id="360" idx="1"/>
          </p:cNvCxnSpPr>
          <p:nvPr/>
        </p:nvCxnSpPr>
        <p:spPr>
          <a:xfrm flipV="1">
            <a:off x="9240918" y="12874881"/>
            <a:ext cx="1283475" cy="26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364"/>
          <p:cNvCxnSpPr>
            <a:stCxn id="249" idx="2"/>
            <a:endCxn id="359" idx="0"/>
          </p:cNvCxnSpPr>
          <p:nvPr/>
        </p:nvCxnSpPr>
        <p:spPr>
          <a:xfrm rot="5400000">
            <a:off x="8548448" y="11825817"/>
            <a:ext cx="1011068" cy="552451"/>
          </a:xfrm>
          <a:prstGeom prst="bentConnector3">
            <a:avLst>
              <a:gd name="adj1" fmla="val 1054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9" name="Соединительная линия уступом 368"/>
          <p:cNvCxnSpPr>
            <a:stCxn id="352" idx="2"/>
            <a:endCxn id="360" idx="0"/>
          </p:cNvCxnSpPr>
          <p:nvPr/>
        </p:nvCxnSpPr>
        <p:spPr>
          <a:xfrm rot="16200000" flipH="1">
            <a:off x="10205917" y="11823242"/>
            <a:ext cx="1010828" cy="552449"/>
          </a:xfrm>
          <a:prstGeom prst="bentConnector3">
            <a:avLst>
              <a:gd name="adj1" fmla="val 1066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3" name="Прямая со стрелкой 372"/>
          <p:cNvCxnSpPr>
            <a:stCxn id="249" idx="2"/>
            <a:endCxn id="312" idx="0"/>
          </p:cNvCxnSpPr>
          <p:nvPr/>
        </p:nvCxnSpPr>
        <p:spPr>
          <a:xfrm>
            <a:off x="9330207" y="11596508"/>
            <a:ext cx="3175" cy="2271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6" name="Прямая со стрелкой 375"/>
          <p:cNvCxnSpPr>
            <a:stCxn id="352" idx="2"/>
            <a:endCxn id="313" idx="0"/>
          </p:cNvCxnSpPr>
          <p:nvPr/>
        </p:nvCxnSpPr>
        <p:spPr>
          <a:xfrm>
            <a:off x="10435107" y="11594053"/>
            <a:ext cx="0" cy="2295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4" name="Прямая со стрелкой 383"/>
          <p:cNvCxnSpPr>
            <a:stCxn id="294" idx="2"/>
            <a:endCxn id="319" idx="0"/>
          </p:cNvCxnSpPr>
          <p:nvPr/>
        </p:nvCxnSpPr>
        <p:spPr>
          <a:xfrm>
            <a:off x="8224829" y="7756040"/>
            <a:ext cx="2689" cy="2170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7761666"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фашистский Интернационал </a:t>
            </a:r>
            <a:r>
              <a:rPr lang="ru-RU" sz="500" dirty="0"/>
              <a:t>(если </a:t>
            </a:r>
            <a:r>
              <a:rPr lang="ru-RU" sz="500" dirty="0" err="1"/>
              <a:t>Итал</a:t>
            </a:r>
            <a:r>
              <a:rPr lang="ru-RU" sz="500" dirty="0"/>
              <a:t> во главе, не даёт учить </a:t>
            </a:r>
            <a:r>
              <a:rPr lang="ru-RU" sz="500" dirty="0" err="1"/>
              <a:t>дип</a:t>
            </a:r>
            <a:r>
              <a:rPr lang="ru-RU" sz="500" dirty="0"/>
              <a:t> службу фаланги)</a:t>
            </a:r>
          </a:p>
        </p:txBody>
      </p:sp>
      <p:sp>
        <p:nvSpPr>
          <p:cNvPr id="388" name="Прямоугольник 387"/>
          <p:cNvSpPr/>
          <p:nvPr/>
        </p:nvSpPr>
        <p:spPr>
          <a:xfrm>
            <a:off x="11085888"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a:t>
            </a:r>
            <a:endParaRPr lang="ru-RU" sz="500" dirty="0"/>
          </a:p>
        </p:txBody>
      </p:sp>
      <p:cxnSp>
        <p:nvCxnSpPr>
          <p:cNvPr id="396" name="Соединительная линия уступом 395"/>
          <p:cNvCxnSpPr>
            <a:stCxn id="100" idx="2"/>
            <a:endCxn id="294" idx="0"/>
          </p:cNvCxnSpPr>
          <p:nvPr/>
        </p:nvCxnSpPr>
        <p:spPr>
          <a:xfrm rot="5400000">
            <a:off x="8936350" y="6263380"/>
            <a:ext cx="241139" cy="1664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9" name="Соединительная линия уступом 398"/>
          <p:cNvCxnSpPr>
            <a:stCxn id="100" idx="2"/>
            <a:endCxn id="296" idx="0"/>
          </p:cNvCxnSpPr>
          <p:nvPr/>
        </p:nvCxnSpPr>
        <p:spPr>
          <a:xfrm rot="16200000" flipH="1">
            <a:off x="10598461" y="6265448"/>
            <a:ext cx="241139" cy="166004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p:cNvSpPr/>
          <p:nvPr/>
        </p:nvSpPr>
        <p:spPr>
          <a:xfrm>
            <a:off x="11085888" y="79804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Превосходство старых рубашек</a:t>
            </a:r>
          </a:p>
        </p:txBody>
      </p:sp>
      <p:sp>
        <p:nvSpPr>
          <p:cNvPr id="405" name="Прямоугольник 404"/>
          <p:cNvSpPr/>
          <p:nvPr/>
        </p:nvSpPr>
        <p:spPr>
          <a:xfrm>
            <a:off x="12178074" y="7973646"/>
            <a:ext cx="926325" cy="540000"/>
          </a:xfrm>
          <a:prstGeom prst="rect">
            <a:avLst/>
          </a:prstGeom>
          <a:no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Построить культ личности</a:t>
            </a:r>
          </a:p>
        </p:txBody>
      </p:sp>
      <p:sp>
        <p:nvSpPr>
          <p:cNvPr id="406" name="Прямоугольник 405"/>
          <p:cNvSpPr/>
          <p:nvPr/>
        </p:nvSpPr>
        <p:spPr>
          <a:xfrm>
            <a:off x="9971944"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Пролетарская пропаганда</a:t>
            </a:r>
          </a:p>
        </p:txBody>
      </p:sp>
      <p:cxnSp>
        <p:nvCxnSpPr>
          <p:cNvPr id="410" name="Соединительная линия уступом 409"/>
          <p:cNvCxnSpPr>
            <a:stCxn id="296" idx="2"/>
            <a:endCxn id="406" idx="0"/>
          </p:cNvCxnSpPr>
          <p:nvPr/>
        </p:nvCxnSpPr>
        <p:spPr>
          <a:xfrm rot="5400000">
            <a:off x="10883536" y="7307612"/>
            <a:ext cx="217088"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5" name="Прямая со стрелкой 414"/>
          <p:cNvCxnSpPr>
            <a:stCxn id="296" idx="2"/>
            <a:endCxn id="404" idx="0"/>
          </p:cNvCxnSpPr>
          <p:nvPr/>
        </p:nvCxnSpPr>
        <p:spPr>
          <a:xfrm flipH="1">
            <a:off x="11549051" y="7756040"/>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p:cNvCxnSpPr>
            <a:stCxn id="404" idx="2"/>
            <a:endCxn id="388" idx="0"/>
          </p:cNvCxnSpPr>
          <p:nvPr/>
        </p:nvCxnSpPr>
        <p:spPr>
          <a:xfrm>
            <a:off x="11549051" y="8520470"/>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23" name="Прямоугольник 422"/>
          <p:cNvSpPr/>
          <p:nvPr/>
        </p:nvSpPr>
        <p:spPr>
          <a:xfrm>
            <a:off x="11629801" y="1180532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Пятая колонна</a:t>
            </a:r>
          </a:p>
        </p:txBody>
      </p:sp>
      <p:sp>
        <p:nvSpPr>
          <p:cNvPr id="424" name="Прямоугольник 423"/>
          <p:cNvSpPr/>
          <p:nvPr/>
        </p:nvSpPr>
        <p:spPr>
          <a:xfrm>
            <a:off x="11085888" y="1337040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с национальной фалангой Чили</a:t>
            </a:r>
          </a:p>
        </p:txBody>
      </p:sp>
      <p:sp>
        <p:nvSpPr>
          <p:cNvPr id="425" name="Прямоугольник 424"/>
          <p:cNvSpPr/>
          <p:nvPr/>
        </p:nvSpPr>
        <p:spPr>
          <a:xfrm>
            <a:off x="7761666" y="1337003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Передать власть «Национальной фаланге»</a:t>
            </a:r>
          </a:p>
        </p:txBody>
      </p:sp>
      <p:cxnSp>
        <p:nvCxnSpPr>
          <p:cNvPr id="426" name="Прямая соединительная линия 425"/>
          <p:cNvCxnSpPr>
            <a:stCxn id="425" idx="3"/>
            <a:endCxn id="424" idx="1"/>
          </p:cNvCxnSpPr>
          <p:nvPr/>
        </p:nvCxnSpPr>
        <p:spPr>
          <a:xfrm>
            <a:off x="8687991" y="13640033"/>
            <a:ext cx="2397897" cy="3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9" name="Соединительная линия уступом 428"/>
          <p:cNvCxnSpPr>
            <a:stCxn id="352" idx="2"/>
            <a:endCxn id="424" idx="0"/>
          </p:cNvCxnSpPr>
          <p:nvPr/>
        </p:nvCxnSpPr>
        <p:spPr>
          <a:xfrm rot="16200000" flipH="1">
            <a:off x="10103906" y="11925254"/>
            <a:ext cx="1776347" cy="1113944"/>
          </a:xfrm>
          <a:prstGeom prst="bentConnector3">
            <a:avLst>
              <a:gd name="adj1" fmla="val 592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3" name="Соединительная линия уступом 432"/>
          <p:cNvCxnSpPr>
            <a:stCxn id="249" idx="2"/>
            <a:endCxn id="425" idx="0"/>
          </p:cNvCxnSpPr>
          <p:nvPr/>
        </p:nvCxnSpPr>
        <p:spPr>
          <a:xfrm rot="5400000">
            <a:off x="7890756" y="11930581"/>
            <a:ext cx="1773525" cy="1105378"/>
          </a:xfrm>
          <a:prstGeom prst="bentConnector3">
            <a:avLst>
              <a:gd name="adj1" fmla="val 585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7" name="Прямоугольник 436"/>
          <p:cNvSpPr/>
          <p:nvPr/>
        </p:nvSpPr>
        <p:spPr>
          <a:xfrm>
            <a:off x="7761666"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«Поколение </a:t>
            </a:r>
            <a:r>
              <a:rPr lang="ru-RU" sz="700" dirty="0" err="1"/>
              <a:t>Чако</a:t>
            </a:r>
            <a:r>
              <a:rPr lang="ru-RU" sz="700" dirty="0"/>
              <a:t>» в Боливии</a:t>
            </a:r>
          </a:p>
        </p:txBody>
      </p:sp>
      <p:sp>
        <p:nvSpPr>
          <p:cNvPr id="438" name="Прямоугольник 437"/>
          <p:cNvSpPr/>
          <p:nvPr/>
        </p:nvSpPr>
        <p:spPr>
          <a:xfrm>
            <a:off x="11085888"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Достигнуть консенсуса с Боливийской социалистической фалангой</a:t>
            </a:r>
          </a:p>
        </p:txBody>
      </p:sp>
      <p:sp>
        <p:nvSpPr>
          <p:cNvPr id="439" name="Прямоугольник 438"/>
          <p:cNvSpPr/>
          <p:nvPr/>
        </p:nvSpPr>
        <p:spPr>
          <a:xfrm>
            <a:off x="9971943" y="141398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Перетянуть Кубу на свою сторону</a:t>
            </a:r>
          </a:p>
        </p:txBody>
      </p:sp>
      <p:sp>
        <p:nvSpPr>
          <p:cNvPr id="440" name="Прямоугольник 439"/>
          <p:cNvSpPr/>
          <p:nvPr/>
        </p:nvSpPr>
        <p:spPr>
          <a:xfrm>
            <a:off x="8867043" y="141406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Поставить фалангу во главе Кубы</a:t>
            </a:r>
          </a:p>
        </p:txBody>
      </p:sp>
      <p:cxnSp>
        <p:nvCxnSpPr>
          <p:cNvPr id="441" name="Прямая соединительная линия 440"/>
          <p:cNvCxnSpPr>
            <a:stCxn id="440" idx="3"/>
            <a:endCxn id="439" idx="1"/>
          </p:cNvCxnSpPr>
          <p:nvPr/>
        </p:nvCxnSpPr>
        <p:spPr>
          <a:xfrm flipV="1">
            <a:off x="9793368" y="14409808"/>
            <a:ext cx="178575" cy="8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443"/>
          <p:cNvCxnSpPr>
            <a:stCxn id="312" idx="2"/>
            <a:endCxn id="439" idx="0"/>
          </p:cNvCxnSpPr>
          <p:nvPr/>
        </p:nvCxnSpPr>
        <p:spPr>
          <a:xfrm rot="16200000" flipH="1">
            <a:off x="8996150" y="12700851"/>
            <a:ext cx="1776189" cy="1101724"/>
          </a:xfrm>
          <a:prstGeom prst="bentConnector3">
            <a:avLst>
              <a:gd name="adj1" fmla="val 625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447"/>
          <p:cNvCxnSpPr>
            <a:stCxn id="313" idx="2"/>
            <a:endCxn id="440" idx="0"/>
          </p:cNvCxnSpPr>
          <p:nvPr/>
        </p:nvCxnSpPr>
        <p:spPr>
          <a:xfrm rot="5400000">
            <a:off x="8994150" y="12699676"/>
            <a:ext cx="1777015" cy="1104901"/>
          </a:xfrm>
          <a:prstGeom prst="bentConnector3">
            <a:avLst>
              <a:gd name="adj1" fmla="val 627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Прямая со стрелкой 451"/>
          <p:cNvCxnSpPr>
            <a:stCxn id="312" idx="2"/>
            <a:endCxn id="440" idx="0"/>
          </p:cNvCxnSpPr>
          <p:nvPr/>
        </p:nvCxnSpPr>
        <p:spPr>
          <a:xfrm flipH="1">
            <a:off x="9330206" y="12363619"/>
            <a:ext cx="3176" cy="1777015"/>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Прямая со стрелкой 454"/>
          <p:cNvCxnSpPr>
            <a:stCxn id="313" idx="2"/>
            <a:endCxn id="439" idx="0"/>
          </p:cNvCxnSpPr>
          <p:nvPr/>
        </p:nvCxnSpPr>
        <p:spPr>
          <a:xfrm flipH="1">
            <a:off x="10435106" y="12363619"/>
            <a:ext cx="1" cy="1776189"/>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8" name="Соединительная линия уступом 457"/>
          <p:cNvCxnSpPr>
            <a:stCxn id="424" idx="2"/>
            <a:endCxn id="437" idx="0"/>
          </p:cNvCxnSpPr>
          <p:nvPr/>
        </p:nvCxnSpPr>
        <p:spPr>
          <a:xfrm rot="5400000">
            <a:off x="9382322" y="12752907"/>
            <a:ext cx="1009237" cy="3324222"/>
          </a:xfrm>
          <a:prstGeom prst="bentConnector3">
            <a:avLst>
              <a:gd name="adj1" fmla="val 677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2" name="Соединительная линия уступом 461"/>
          <p:cNvCxnSpPr>
            <a:stCxn id="425" idx="2"/>
            <a:endCxn id="438" idx="0"/>
          </p:cNvCxnSpPr>
          <p:nvPr/>
        </p:nvCxnSpPr>
        <p:spPr>
          <a:xfrm rot="16200000" flipH="1">
            <a:off x="9382138" y="12752724"/>
            <a:ext cx="1009604" cy="3324222"/>
          </a:xfrm>
          <a:prstGeom prst="bentConnector3">
            <a:avLst>
              <a:gd name="adj1" fmla="val 61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7" name="Прямая со стрелкой 466"/>
          <p:cNvCxnSpPr>
            <a:stCxn id="425" idx="2"/>
            <a:endCxn id="437" idx="0"/>
          </p:cNvCxnSpPr>
          <p:nvPr/>
        </p:nvCxnSpPr>
        <p:spPr>
          <a:xfrm>
            <a:off x="8224829" y="13910033"/>
            <a:ext cx="0" cy="1009604"/>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0" name="Прямая со стрелкой 469"/>
          <p:cNvCxnSpPr>
            <a:stCxn id="424" idx="2"/>
            <a:endCxn id="438" idx="0"/>
          </p:cNvCxnSpPr>
          <p:nvPr/>
        </p:nvCxnSpPr>
        <p:spPr>
          <a:xfrm>
            <a:off x="11549051" y="13910400"/>
            <a:ext cx="0" cy="1009237"/>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3" name="Прямая соединительная линия 472"/>
          <p:cNvCxnSpPr>
            <a:stCxn id="437" idx="3"/>
            <a:endCxn id="438" idx="1"/>
          </p:cNvCxnSpPr>
          <p:nvPr/>
        </p:nvCxnSpPr>
        <p:spPr>
          <a:xfrm>
            <a:off x="8687991" y="15189637"/>
            <a:ext cx="23978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76" name="Прямоугольник 475"/>
          <p:cNvSpPr/>
          <p:nvPr/>
        </p:nvSpPr>
        <p:spPr>
          <a:xfrm>
            <a:off x="8314593"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Оказать поддержку аргентинским филиалам фаланги</a:t>
            </a:r>
          </a:p>
        </p:txBody>
      </p:sp>
      <p:sp>
        <p:nvSpPr>
          <p:cNvPr id="477" name="Прямоугольник 476"/>
          <p:cNvSpPr/>
          <p:nvPr/>
        </p:nvSpPr>
        <p:spPr>
          <a:xfrm>
            <a:off x="10524392"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с Аргентиной</a:t>
            </a:r>
          </a:p>
        </p:txBody>
      </p:sp>
      <p:cxnSp>
        <p:nvCxnSpPr>
          <p:cNvPr id="478" name="Соединительная линия уступом 477"/>
          <p:cNvCxnSpPr>
            <a:stCxn id="425" idx="2"/>
            <a:endCxn id="476" idx="0"/>
          </p:cNvCxnSpPr>
          <p:nvPr/>
        </p:nvCxnSpPr>
        <p:spPr>
          <a:xfrm rot="16200000" flipH="1">
            <a:off x="7602154" y="14532707"/>
            <a:ext cx="1798276" cy="552927"/>
          </a:xfrm>
          <a:prstGeom prst="bentConnector3">
            <a:avLst>
              <a:gd name="adj1" fmla="val 413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2" name="Соединительная линия уступом 481"/>
          <p:cNvCxnSpPr>
            <a:stCxn id="425" idx="2"/>
            <a:endCxn id="477" idx="0"/>
          </p:cNvCxnSpPr>
          <p:nvPr/>
        </p:nvCxnSpPr>
        <p:spPr>
          <a:xfrm rot="16200000" flipH="1">
            <a:off x="8707054" y="13427808"/>
            <a:ext cx="1798276" cy="2762726"/>
          </a:xfrm>
          <a:prstGeom prst="bentConnector3">
            <a:avLst>
              <a:gd name="adj1" fmla="val 3804"/>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7" name="Соединительная линия уступом 486"/>
          <p:cNvCxnSpPr>
            <a:stCxn id="424" idx="2"/>
            <a:endCxn id="477" idx="0"/>
          </p:cNvCxnSpPr>
          <p:nvPr/>
        </p:nvCxnSpPr>
        <p:spPr>
          <a:xfrm rot="5400000">
            <a:off x="10369349" y="14528606"/>
            <a:ext cx="1797909" cy="561496"/>
          </a:xfrm>
          <a:prstGeom prst="bentConnector3">
            <a:avLst>
              <a:gd name="adj1" fmla="val 4127"/>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2" name="Соединительная линия уступом 491"/>
          <p:cNvCxnSpPr>
            <a:stCxn id="424" idx="2"/>
            <a:endCxn id="476" idx="0"/>
          </p:cNvCxnSpPr>
          <p:nvPr/>
        </p:nvCxnSpPr>
        <p:spPr>
          <a:xfrm rot="5400000">
            <a:off x="9264450" y="13423707"/>
            <a:ext cx="1797909" cy="2771295"/>
          </a:xfrm>
          <a:prstGeom prst="bentConnector3">
            <a:avLst>
              <a:gd name="adj1" fmla="val 346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единительная линия 495"/>
          <p:cNvCxnSpPr>
            <a:stCxn id="476" idx="3"/>
            <a:endCxn id="477" idx="1"/>
          </p:cNvCxnSpPr>
          <p:nvPr/>
        </p:nvCxnSpPr>
        <p:spPr>
          <a:xfrm>
            <a:off x="9240918" y="15978309"/>
            <a:ext cx="12834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99" name="Прямоугольник 498"/>
          <p:cNvSpPr/>
          <p:nvPr/>
        </p:nvSpPr>
        <p:spPr>
          <a:xfrm>
            <a:off x="9419491" y="1652409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Объединить Испаноязычные страны</a:t>
            </a:r>
          </a:p>
        </p:txBody>
      </p:sp>
      <p:cxnSp>
        <p:nvCxnSpPr>
          <p:cNvPr id="500" name="Соединительная линия уступом 499"/>
          <p:cNvCxnSpPr>
            <a:stCxn id="477" idx="2"/>
            <a:endCxn id="499" idx="0"/>
          </p:cNvCxnSpPr>
          <p:nvPr/>
        </p:nvCxnSpPr>
        <p:spPr>
          <a:xfrm rot="5400000">
            <a:off x="10297211" y="15833753"/>
            <a:ext cx="275788" cy="110490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3" name="Соединительная линия уступом 502"/>
          <p:cNvCxnSpPr>
            <a:stCxn id="476" idx="2"/>
            <a:endCxn id="499" idx="0"/>
          </p:cNvCxnSpPr>
          <p:nvPr/>
        </p:nvCxnSpPr>
        <p:spPr>
          <a:xfrm rot="16200000" flipH="1">
            <a:off x="9192311" y="15833754"/>
            <a:ext cx="275788" cy="110489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6" name="Соединительная линия уступом 505"/>
          <p:cNvCxnSpPr>
            <a:stCxn id="439" idx="2"/>
            <a:endCxn id="499" idx="0"/>
          </p:cNvCxnSpPr>
          <p:nvPr/>
        </p:nvCxnSpPr>
        <p:spPr>
          <a:xfrm rot="5400000">
            <a:off x="9236736" y="15325726"/>
            <a:ext cx="1844289" cy="552452"/>
          </a:xfrm>
          <a:prstGeom prst="bentConnector3">
            <a:avLst>
              <a:gd name="adj1" fmla="val 7549"/>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9" name="Соединительная линия уступом 508"/>
          <p:cNvCxnSpPr>
            <a:stCxn id="440" idx="2"/>
            <a:endCxn id="499" idx="0"/>
          </p:cNvCxnSpPr>
          <p:nvPr/>
        </p:nvCxnSpPr>
        <p:spPr>
          <a:xfrm rot="16200000" flipH="1">
            <a:off x="8684699" y="15326141"/>
            <a:ext cx="1843463" cy="552448"/>
          </a:xfrm>
          <a:prstGeom prst="bentConnector3">
            <a:avLst>
              <a:gd name="adj1" fmla="val 753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4" name="Соединительная линия уступом 513"/>
          <p:cNvCxnSpPr>
            <a:stCxn id="360" idx="2"/>
            <a:endCxn id="499" idx="0"/>
          </p:cNvCxnSpPr>
          <p:nvPr/>
        </p:nvCxnSpPr>
        <p:spPr>
          <a:xfrm rot="5400000">
            <a:off x="8745497" y="14282038"/>
            <a:ext cx="3379216" cy="1104902"/>
          </a:xfrm>
          <a:prstGeom prst="bentConnector3">
            <a:avLst>
              <a:gd name="adj1" fmla="val 294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517"/>
          <p:cNvCxnSpPr>
            <a:stCxn id="359" idx="2"/>
            <a:endCxn id="499" idx="0"/>
          </p:cNvCxnSpPr>
          <p:nvPr/>
        </p:nvCxnSpPr>
        <p:spPr>
          <a:xfrm rot="16200000" flipH="1">
            <a:off x="7641945" y="14283387"/>
            <a:ext cx="3376521" cy="1104898"/>
          </a:xfrm>
          <a:prstGeom prst="bentConnector3">
            <a:avLst>
              <a:gd name="adj1" fmla="val 282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22" name="Прямая со стрелкой 521"/>
          <p:cNvCxnSpPr>
            <a:stCxn id="319" idx="2"/>
            <a:endCxn id="387" idx="0"/>
          </p:cNvCxnSpPr>
          <p:nvPr/>
        </p:nvCxnSpPr>
        <p:spPr>
          <a:xfrm flipH="1">
            <a:off x="8224829" y="8513128"/>
            <a:ext cx="2689" cy="2280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3" name="Прямоугольник 322"/>
          <p:cNvSpPr/>
          <p:nvPr/>
        </p:nvSpPr>
        <p:spPr>
          <a:xfrm>
            <a:off x="11072581" y="110579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Все должны служить</a:t>
            </a:r>
          </a:p>
        </p:txBody>
      </p:sp>
      <p:sp>
        <p:nvSpPr>
          <p:cNvPr id="331" name="Прямоугольник 330"/>
          <p:cNvSpPr/>
          <p:nvPr/>
        </p:nvSpPr>
        <p:spPr>
          <a:xfrm>
            <a:off x="12180324" y="1105345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призыв в армию (ваниль)</a:t>
            </a:r>
          </a:p>
        </p:txBody>
      </p:sp>
      <p:cxnSp>
        <p:nvCxnSpPr>
          <p:cNvPr id="334" name="Соединительная линия уступом 333"/>
          <p:cNvCxnSpPr>
            <a:stCxn id="352" idx="2"/>
            <a:endCxn id="423" idx="0"/>
          </p:cNvCxnSpPr>
          <p:nvPr/>
        </p:nvCxnSpPr>
        <p:spPr>
          <a:xfrm rot="16200000" flipH="1">
            <a:off x="11158400" y="10870759"/>
            <a:ext cx="211271" cy="1657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2" name="Соединительная линия уступом 341"/>
          <p:cNvCxnSpPr>
            <a:stCxn id="241" idx="2"/>
            <a:endCxn id="323" idx="0"/>
          </p:cNvCxnSpPr>
          <p:nvPr/>
        </p:nvCxnSpPr>
        <p:spPr>
          <a:xfrm rot="16200000" flipH="1">
            <a:off x="11151788" y="10674043"/>
            <a:ext cx="219726" cy="548186"/>
          </a:xfrm>
          <a:prstGeom prst="bentConnector3">
            <a:avLst>
              <a:gd name="adj1" fmla="val 50000"/>
            </a:avLst>
          </a:prstGeom>
          <a:ln w="19050">
            <a:prstDash val="solid"/>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345"/>
          <p:cNvCxnSpPr>
            <a:stCxn id="241" idx="2"/>
            <a:endCxn id="331" idx="0"/>
          </p:cNvCxnSpPr>
          <p:nvPr/>
        </p:nvCxnSpPr>
        <p:spPr>
          <a:xfrm rot="16200000" flipH="1">
            <a:off x="11707934" y="10117896"/>
            <a:ext cx="215177" cy="165592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354"/>
          <p:cNvCxnSpPr>
            <a:stCxn id="331" idx="2"/>
            <a:endCxn id="423" idx="0"/>
          </p:cNvCxnSpPr>
          <p:nvPr/>
        </p:nvCxnSpPr>
        <p:spPr>
          <a:xfrm rot="5400000">
            <a:off x="12262289" y="11424126"/>
            <a:ext cx="211874" cy="5505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1" name="Прямоугольник 370"/>
          <p:cNvSpPr/>
          <p:nvPr/>
        </p:nvSpPr>
        <p:spPr>
          <a:xfrm>
            <a:off x="13260772" y="1104890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и народная армия Испании (ваниль)</a:t>
            </a:r>
          </a:p>
        </p:txBody>
      </p:sp>
      <p:cxnSp>
        <p:nvCxnSpPr>
          <p:cNvPr id="372" name="Соединительная линия уступом 371"/>
          <p:cNvCxnSpPr>
            <a:stCxn id="241" idx="2"/>
            <a:endCxn id="371" idx="0"/>
          </p:cNvCxnSpPr>
          <p:nvPr/>
        </p:nvCxnSpPr>
        <p:spPr>
          <a:xfrm rot="16200000" flipH="1">
            <a:off x="12250433" y="9575397"/>
            <a:ext cx="210627" cy="27363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77" name="Прямоугольник 376"/>
          <p:cNvSpPr/>
          <p:nvPr/>
        </p:nvSpPr>
        <p:spPr>
          <a:xfrm>
            <a:off x="12721685" y="11813175"/>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Подготовить оборону Пиренеев (ваниль)</a:t>
            </a:r>
          </a:p>
        </p:txBody>
      </p:sp>
      <p:cxnSp>
        <p:nvCxnSpPr>
          <p:cNvPr id="378" name="Соединительная линия уступом 377"/>
          <p:cNvCxnSpPr>
            <a:stCxn id="241" idx="2"/>
            <a:endCxn id="377" idx="0"/>
          </p:cNvCxnSpPr>
          <p:nvPr/>
        </p:nvCxnSpPr>
        <p:spPr>
          <a:xfrm rot="16200000" flipH="1">
            <a:off x="11598752" y="10227079"/>
            <a:ext cx="974902" cy="2197290"/>
          </a:xfrm>
          <a:prstGeom prst="bentConnector3">
            <a:avLst>
              <a:gd name="adj1" fmla="val 11502"/>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82" name="Прямоугольник 381"/>
          <p:cNvSpPr/>
          <p:nvPr/>
        </p:nvSpPr>
        <p:spPr>
          <a:xfrm>
            <a:off x="6092761" y="118245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Слава и богатство на морях (ваниль)</a:t>
            </a:r>
          </a:p>
        </p:txBody>
      </p:sp>
      <p:sp>
        <p:nvSpPr>
          <p:cNvPr id="389" name="Прямоугольник 388"/>
          <p:cNvSpPr/>
          <p:nvPr/>
        </p:nvSpPr>
        <p:spPr>
          <a:xfrm>
            <a:off x="6093367" y="1259964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Улучшить внутренние морские базы (ваниль)</a:t>
            </a:r>
          </a:p>
        </p:txBody>
      </p:sp>
      <p:sp>
        <p:nvSpPr>
          <p:cNvPr id="390" name="Прямоугольник 389"/>
          <p:cNvSpPr/>
          <p:nvPr/>
        </p:nvSpPr>
        <p:spPr>
          <a:xfrm>
            <a:off x="5005720" y="1259964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Защита коммерции (ваниль)</a:t>
            </a:r>
          </a:p>
        </p:txBody>
      </p:sp>
      <p:sp>
        <p:nvSpPr>
          <p:cNvPr id="391" name="Прямоугольник 390"/>
          <p:cNvSpPr/>
          <p:nvPr/>
        </p:nvSpPr>
        <p:spPr>
          <a:xfrm>
            <a:off x="6098744" y="133401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Великая морская держава (ваниль)</a:t>
            </a:r>
          </a:p>
        </p:txBody>
      </p:sp>
      <p:cxnSp>
        <p:nvCxnSpPr>
          <p:cNvPr id="392" name="Соединительная линия уступом 391"/>
          <p:cNvCxnSpPr>
            <a:stCxn id="382" idx="2"/>
            <a:endCxn id="390" idx="0"/>
          </p:cNvCxnSpPr>
          <p:nvPr/>
        </p:nvCxnSpPr>
        <p:spPr>
          <a:xfrm rot="5400000">
            <a:off x="5894859" y="11938579"/>
            <a:ext cx="235090" cy="10870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5" name="Прямая со стрелкой 394"/>
          <p:cNvCxnSpPr>
            <a:stCxn id="382" idx="2"/>
            <a:endCxn id="389" idx="0"/>
          </p:cNvCxnSpPr>
          <p:nvPr/>
        </p:nvCxnSpPr>
        <p:spPr>
          <a:xfrm>
            <a:off x="6555924" y="12364554"/>
            <a:ext cx="606" cy="2350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0" name="Прямая со стрелкой 399"/>
          <p:cNvCxnSpPr>
            <a:stCxn id="389" idx="2"/>
            <a:endCxn id="391" idx="0"/>
          </p:cNvCxnSpPr>
          <p:nvPr/>
        </p:nvCxnSpPr>
        <p:spPr>
          <a:xfrm>
            <a:off x="6556530" y="13139643"/>
            <a:ext cx="5377" cy="20049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1" name="Прямая со стрелкой 410"/>
          <p:cNvCxnSpPr>
            <a:stCxn id="227" idx="2"/>
            <a:endCxn id="382" idx="0"/>
          </p:cNvCxnSpPr>
          <p:nvPr/>
        </p:nvCxnSpPr>
        <p:spPr>
          <a:xfrm>
            <a:off x="6554304" y="11616752"/>
            <a:ext cx="1620" cy="2078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4" name="Прямая со стрелкой 413"/>
          <p:cNvCxnSpPr>
            <a:stCxn id="232" idx="2"/>
            <a:endCxn id="256" idx="0"/>
          </p:cNvCxnSpPr>
          <p:nvPr/>
        </p:nvCxnSpPr>
        <p:spPr>
          <a:xfrm>
            <a:off x="7681139" y="11616276"/>
            <a:ext cx="2505" cy="21295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1" name="Прямоугольник 340"/>
          <p:cNvSpPr/>
          <p:nvPr/>
        </p:nvSpPr>
        <p:spPr>
          <a:xfrm>
            <a:off x="15501192" y="7978574"/>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Отмена статуса автономии 1932 года</a:t>
            </a:r>
            <a:endParaRPr lang="ru-RU" sz="300" dirty="0"/>
          </a:p>
        </p:txBody>
      </p:sp>
      <p:sp>
        <p:nvSpPr>
          <p:cNvPr id="343" name="Прямоугольник 342"/>
          <p:cNvSpPr/>
          <p:nvPr/>
        </p:nvSpPr>
        <p:spPr>
          <a:xfrm>
            <a:off x="14409007" y="954598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Закон о труде</a:t>
            </a:r>
            <a:endParaRPr lang="ru-RU" sz="200" dirty="0"/>
          </a:p>
        </p:txBody>
      </p:sp>
      <p:sp>
        <p:nvSpPr>
          <p:cNvPr id="345" name="Прямоугольник 344"/>
          <p:cNvSpPr/>
          <p:nvPr/>
        </p:nvSpPr>
        <p:spPr>
          <a:xfrm>
            <a:off x="16593383" y="954598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Закон о печати</a:t>
            </a:r>
            <a:endParaRPr lang="ru-RU" sz="300" dirty="0"/>
          </a:p>
        </p:txBody>
      </p:sp>
      <p:sp>
        <p:nvSpPr>
          <p:cNvPr id="348" name="Прямоугольник 347"/>
          <p:cNvSpPr/>
          <p:nvPr/>
        </p:nvSpPr>
        <p:spPr>
          <a:xfrm>
            <a:off x="15501195" y="9552806"/>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Закон о среднем образовании</a:t>
            </a:r>
            <a:endParaRPr lang="ru-RU" sz="300" dirty="0"/>
          </a:p>
        </p:txBody>
      </p:sp>
      <p:sp>
        <p:nvSpPr>
          <p:cNvPr id="357" name="Прямоугольник 356"/>
          <p:cNvSpPr/>
          <p:nvPr/>
        </p:nvSpPr>
        <p:spPr>
          <a:xfrm>
            <a:off x="15501194" y="8744948"/>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Репрессировать оппозицию</a:t>
            </a:r>
            <a:endParaRPr lang="ru-RU" sz="100" dirty="0"/>
          </a:p>
        </p:txBody>
      </p:sp>
      <p:sp>
        <p:nvSpPr>
          <p:cNvPr id="358" name="Прямоугольник 357"/>
          <p:cNvSpPr/>
          <p:nvPr/>
        </p:nvSpPr>
        <p:spPr>
          <a:xfrm>
            <a:off x="16047288" y="10292034"/>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Формирование подконтрольных кортесов</a:t>
            </a:r>
            <a:endParaRPr lang="ru-RU" sz="100" dirty="0"/>
          </a:p>
        </p:txBody>
      </p:sp>
      <p:sp>
        <p:nvSpPr>
          <p:cNvPr id="362" name="Прямоугольник 361"/>
          <p:cNvSpPr/>
          <p:nvPr/>
        </p:nvSpPr>
        <p:spPr>
          <a:xfrm>
            <a:off x="13295061" y="7219203"/>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Директор  Эмилия Мола</a:t>
            </a:r>
            <a:endParaRPr lang="ru-RU" sz="700" dirty="0"/>
          </a:p>
        </p:txBody>
      </p:sp>
      <p:sp>
        <p:nvSpPr>
          <p:cNvPr id="363" name="Прямоугольник 362"/>
          <p:cNvSpPr/>
          <p:nvPr/>
        </p:nvSpPr>
        <p:spPr>
          <a:xfrm>
            <a:off x="16593383" y="7219203"/>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Генералиссимус Франсиско Франко</a:t>
            </a:r>
          </a:p>
        </p:txBody>
      </p:sp>
      <p:cxnSp>
        <p:nvCxnSpPr>
          <p:cNvPr id="364" name="Прямая соединительная линия 363"/>
          <p:cNvCxnSpPr>
            <a:stCxn id="362" idx="3"/>
            <a:endCxn id="363" idx="1"/>
          </p:cNvCxnSpPr>
          <p:nvPr/>
        </p:nvCxnSpPr>
        <p:spPr>
          <a:xfrm>
            <a:off x="14221386" y="7489203"/>
            <a:ext cx="23719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6" name="Прямая со стрелкой 365"/>
          <p:cNvCxnSpPr>
            <a:stCxn id="192" idx="2"/>
            <a:endCxn id="341" idx="0"/>
          </p:cNvCxnSpPr>
          <p:nvPr/>
        </p:nvCxnSpPr>
        <p:spPr>
          <a:xfrm flipH="1">
            <a:off x="15964355" y="6974901"/>
            <a:ext cx="6" cy="10036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366"/>
          <p:cNvCxnSpPr>
            <a:stCxn id="192" idx="2"/>
            <a:endCxn id="362" idx="0"/>
          </p:cNvCxnSpPr>
          <p:nvPr/>
        </p:nvCxnSpPr>
        <p:spPr>
          <a:xfrm rot="5400000">
            <a:off x="14739142" y="5993984"/>
            <a:ext cx="244302" cy="2206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367"/>
          <p:cNvCxnSpPr>
            <a:stCxn id="192" idx="2"/>
            <a:endCxn id="363" idx="0"/>
          </p:cNvCxnSpPr>
          <p:nvPr/>
        </p:nvCxnSpPr>
        <p:spPr>
          <a:xfrm rot="16200000" flipH="1">
            <a:off x="16388302" y="6550959"/>
            <a:ext cx="244302" cy="109218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0" name="Прямая со стрелкой 369"/>
          <p:cNvCxnSpPr>
            <a:stCxn id="341" idx="2"/>
            <a:endCxn id="357" idx="0"/>
          </p:cNvCxnSpPr>
          <p:nvPr/>
        </p:nvCxnSpPr>
        <p:spPr>
          <a:xfrm>
            <a:off x="15964355" y="8518574"/>
            <a:ext cx="2" cy="22637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57" idx="2"/>
            <a:endCxn id="348" idx="0"/>
          </p:cNvCxnSpPr>
          <p:nvPr/>
        </p:nvCxnSpPr>
        <p:spPr>
          <a:xfrm>
            <a:off x="15964357" y="9284948"/>
            <a:ext cx="1" cy="267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374"/>
          <p:cNvCxnSpPr>
            <a:stCxn id="357" idx="2"/>
            <a:endCxn id="345" idx="0"/>
          </p:cNvCxnSpPr>
          <p:nvPr/>
        </p:nvCxnSpPr>
        <p:spPr>
          <a:xfrm rot="16200000" flipH="1">
            <a:off x="16379935" y="8869369"/>
            <a:ext cx="261032" cy="1092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378"/>
          <p:cNvCxnSpPr>
            <a:stCxn id="357" idx="2"/>
            <a:endCxn id="343" idx="0"/>
          </p:cNvCxnSpPr>
          <p:nvPr/>
        </p:nvCxnSpPr>
        <p:spPr>
          <a:xfrm rot="5400000">
            <a:off x="15287748" y="8869371"/>
            <a:ext cx="261032" cy="1092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3295062" y="798047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Новые инструкции</a:t>
            </a:r>
            <a:endParaRPr lang="ru-RU" sz="500" dirty="0"/>
          </a:p>
        </p:txBody>
      </p:sp>
      <p:sp>
        <p:nvSpPr>
          <p:cNvPr id="385" name="Прямоугольник 384"/>
          <p:cNvSpPr/>
          <p:nvPr/>
        </p:nvSpPr>
        <p:spPr>
          <a:xfrm>
            <a:off x="14409007" y="7983114"/>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Основать Испанскую директорию</a:t>
            </a:r>
            <a:endParaRPr lang="ru-RU" sz="100" dirty="0"/>
          </a:p>
        </p:txBody>
      </p:sp>
      <p:cxnSp>
        <p:nvCxnSpPr>
          <p:cNvPr id="393" name="Соединительная линия уступом 392"/>
          <p:cNvCxnSpPr>
            <a:stCxn id="362" idx="2"/>
            <a:endCxn id="405" idx="0"/>
          </p:cNvCxnSpPr>
          <p:nvPr/>
        </p:nvCxnSpPr>
        <p:spPr>
          <a:xfrm rot="5400000">
            <a:off x="13092510" y="7307931"/>
            <a:ext cx="214443" cy="111698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4" name="Соединительная линия уступом 393"/>
          <p:cNvCxnSpPr>
            <a:stCxn id="296" idx="2"/>
            <a:endCxn id="405" idx="0"/>
          </p:cNvCxnSpPr>
          <p:nvPr/>
        </p:nvCxnSpPr>
        <p:spPr>
          <a:xfrm rot="16200000" flipH="1">
            <a:off x="11986341" y="7318750"/>
            <a:ext cx="217606" cy="109218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396"/>
          <p:cNvCxnSpPr>
            <a:stCxn id="362" idx="2"/>
            <a:endCxn id="385" idx="0"/>
          </p:cNvCxnSpPr>
          <p:nvPr/>
        </p:nvCxnSpPr>
        <p:spPr>
          <a:xfrm rot="16200000" flipH="1">
            <a:off x="14203242" y="7314185"/>
            <a:ext cx="223911" cy="11139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1" name="Прямая со стрелкой 400"/>
          <p:cNvCxnSpPr>
            <a:stCxn id="362" idx="2"/>
            <a:endCxn id="381" idx="0"/>
          </p:cNvCxnSpPr>
          <p:nvPr/>
        </p:nvCxnSpPr>
        <p:spPr>
          <a:xfrm>
            <a:off x="13758224" y="7759203"/>
            <a:ext cx="1" cy="2212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3" name="Прямоугольник 402"/>
          <p:cNvSpPr/>
          <p:nvPr/>
        </p:nvSpPr>
        <p:spPr>
          <a:xfrm>
            <a:off x="1369985" y="643005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Панамским перешейком </a:t>
            </a:r>
            <a:r>
              <a:rPr lang="ru-RU" sz="500" dirty="0"/>
              <a:t>(клейм на страны перешейка)</a:t>
            </a:r>
          </a:p>
        </p:txBody>
      </p:sp>
      <p:cxnSp>
        <p:nvCxnSpPr>
          <p:cNvPr id="427" name="Соединительная линия уступом 426"/>
          <p:cNvCxnSpPr>
            <a:stCxn id="44" idx="2"/>
            <a:endCxn id="445" idx="0"/>
          </p:cNvCxnSpPr>
          <p:nvPr/>
        </p:nvCxnSpPr>
        <p:spPr>
          <a:xfrm rot="5400000">
            <a:off x="2489482" y="6837718"/>
            <a:ext cx="256141" cy="5158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1" name="Соединительная линия уступом 430"/>
          <p:cNvCxnSpPr>
            <a:stCxn id="403" idx="2"/>
            <a:endCxn id="445" idx="0"/>
          </p:cNvCxnSpPr>
          <p:nvPr/>
        </p:nvCxnSpPr>
        <p:spPr>
          <a:xfrm rot="16200000" flipH="1">
            <a:off x="1969550" y="6833652"/>
            <a:ext cx="253666" cy="5264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2405094" y="8727157"/>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Золотые берега</a:t>
            </a:r>
          </a:p>
        </p:txBody>
      </p:sp>
      <p:sp>
        <p:nvSpPr>
          <p:cNvPr id="445" name="Прямоугольник 444"/>
          <p:cNvSpPr/>
          <p:nvPr/>
        </p:nvSpPr>
        <p:spPr>
          <a:xfrm>
            <a:off x="1896456"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серебряный флот</a:t>
            </a:r>
          </a:p>
        </p:txBody>
      </p:sp>
      <p:sp>
        <p:nvSpPr>
          <p:cNvPr id="449" name="Прямоугольник 448"/>
          <p:cNvSpPr/>
          <p:nvPr/>
        </p:nvSpPr>
        <p:spPr>
          <a:xfrm>
            <a:off x="1894477" y="794019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a:t>
            </a:r>
          </a:p>
          <a:p>
            <a:pPr algn="ctr"/>
            <a:r>
              <a:rPr lang="ru-RU" sz="700" dirty="0"/>
              <a:t>морской инфраструктуры  Карибского моря</a:t>
            </a:r>
          </a:p>
        </p:txBody>
      </p:sp>
      <p:cxnSp>
        <p:nvCxnSpPr>
          <p:cNvPr id="450" name="Прямая со стрелкой 449"/>
          <p:cNvCxnSpPr>
            <a:stCxn id="445" idx="2"/>
            <a:endCxn id="449" idx="0"/>
          </p:cNvCxnSpPr>
          <p:nvPr/>
        </p:nvCxnSpPr>
        <p:spPr>
          <a:xfrm flipH="1">
            <a:off x="2357640" y="7763721"/>
            <a:ext cx="1979" cy="17647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60" name="Прямоугольник 459"/>
          <p:cNvSpPr/>
          <p:nvPr/>
        </p:nvSpPr>
        <p:spPr>
          <a:xfrm>
            <a:off x="2409075" y="491005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Сохранить личную диктатуру</a:t>
            </a:r>
          </a:p>
        </p:txBody>
      </p:sp>
      <p:sp>
        <p:nvSpPr>
          <p:cNvPr id="461" name="Прямоугольник 460"/>
          <p:cNvSpPr/>
          <p:nvPr/>
        </p:nvSpPr>
        <p:spPr>
          <a:xfrm>
            <a:off x="1368005" y="49080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испанский трон</a:t>
            </a:r>
          </a:p>
        </p:txBody>
      </p:sp>
      <p:cxnSp>
        <p:nvCxnSpPr>
          <p:cNvPr id="464" name="Соединительная линия уступом 463"/>
          <p:cNvCxnSpPr>
            <a:stCxn id="26" idx="2"/>
            <a:endCxn id="460" idx="0"/>
          </p:cNvCxnSpPr>
          <p:nvPr/>
        </p:nvCxnSpPr>
        <p:spPr>
          <a:xfrm rot="16200000" flipH="1">
            <a:off x="2485013" y="4522827"/>
            <a:ext cx="257214" cy="51723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9" name="Соединительная линия уступом 124"/>
          <p:cNvCxnSpPr>
            <a:stCxn id="461" idx="2"/>
            <a:endCxn id="35" idx="0"/>
          </p:cNvCxnSpPr>
          <p:nvPr/>
        </p:nvCxnSpPr>
        <p:spPr>
          <a:xfrm rot="16200000" flipH="1">
            <a:off x="1996998" y="5282241"/>
            <a:ext cx="188436" cy="5200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0" name="Соединительная линия уступом 124"/>
          <p:cNvCxnSpPr>
            <a:stCxn id="460" idx="2"/>
            <a:endCxn id="35" idx="0"/>
          </p:cNvCxnSpPr>
          <p:nvPr/>
        </p:nvCxnSpPr>
        <p:spPr>
          <a:xfrm rot="5400000">
            <a:off x="2518524" y="5282794"/>
            <a:ext cx="186456" cy="52097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Прямая соединительная линия 483"/>
          <p:cNvCxnSpPr>
            <a:stCxn id="460" idx="1"/>
            <a:endCxn id="461" idx="3"/>
          </p:cNvCxnSpPr>
          <p:nvPr/>
        </p:nvCxnSpPr>
        <p:spPr>
          <a:xfrm flipH="1" flipV="1">
            <a:off x="2294330" y="5178072"/>
            <a:ext cx="114745" cy="19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88" name="Прямоугольник 487"/>
          <p:cNvSpPr/>
          <p:nvPr/>
        </p:nvSpPr>
        <p:spPr>
          <a:xfrm>
            <a:off x="4017055" y="7225289"/>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Армия как основа Испании</a:t>
            </a:r>
          </a:p>
        </p:txBody>
      </p:sp>
      <p:sp>
        <p:nvSpPr>
          <p:cNvPr id="490" name="Прямоугольник 489"/>
          <p:cNvSpPr/>
          <p:nvPr/>
        </p:nvSpPr>
        <p:spPr>
          <a:xfrm>
            <a:off x="2947420" y="72237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Модернизация  верфей</a:t>
            </a:r>
          </a:p>
        </p:txBody>
      </p:sp>
      <p:cxnSp>
        <p:nvCxnSpPr>
          <p:cNvPr id="494" name="Прямая соединительная линия 493"/>
          <p:cNvCxnSpPr>
            <a:stCxn id="22" idx="1"/>
            <a:endCxn id="41" idx="3"/>
          </p:cNvCxnSpPr>
          <p:nvPr/>
        </p:nvCxnSpPr>
        <p:spPr>
          <a:xfrm flipH="1" flipV="1">
            <a:off x="4399096" y="5910180"/>
            <a:ext cx="1245239" cy="1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8" name="Соединительная линия уступом 497"/>
          <p:cNvCxnSpPr>
            <a:stCxn id="714" idx="2"/>
            <a:endCxn id="22" idx="0"/>
          </p:cNvCxnSpPr>
          <p:nvPr/>
        </p:nvCxnSpPr>
        <p:spPr>
          <a:xfrm rot="16200000" flipH="1">
            <a:off x="4921695" y="4454477"/>
            <a:ext cx="200042" cy="21715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04" name="Соединительная линия уступом 124"/>
          <p:cNvCxnSpPr>
            <a:stCxn id="41" idx="2"/>
            <a:endCxn id="403" idx="0"/>
          </p:cNvCxnSpPr>
          <p:nvPr/>
        </p:nvCxnSpPr>
        <p:spPr>
          <a:xfrm rot="5400000">
            <a:off x="2759604" y="5253724"/>
            <a:ext cx="249875" cy="210278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8" name="Соединительная линия уступом 124"/>
          <p:cNvCxnSpPr>
            <a:stCxn id="41" idx="2"/>
            <a:endCxn id="44" idx="0"/>
          </p:cNvCxnSpPr>
          <p:nvPr/>
        </p:nvCxnSpPr>
        <p:spPr>
          <a:xfrm rot="5400000">
            <a:off x="3282009" y="5773655"/>
            <a:ext cx="247400" cy="10604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2" name="Соединительная линия уступом 124"/>
          <p:cNvCxnSpPr>
            <a:stCxn id="22" idx="2"/>
            <a:endCxn id="403" idx="0"/>
          </p:cNvCxnSpPr>
          <p:nvPr/>
        </p:nvCxnSpPr>
        <p:spPr>
          <a:xfrm rot="5400000">
            <a:off x="3845436" y="4167992"/>
            <a:ext cx="249775" cy="42743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6" name="Соединительная линия уступом 124"/>
          <p:cNvCxnSpPr>
            <a:stCxn id="22" idx="2"/>
            <a:endCxn id="44" idx="0"/>
          </p:cNvCxnSpPr>
          <p:nvPr/>
        </p:nvCxnSpPr>
        <p:spPr>
          <a:xfrm rot="5400000">
            <a:off x="4367841" y="4687923"/>
            <a:ext cx="247300" cy="32320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475875" y="642217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Милитаризация режима</a:t>
            </a:r>
          </a:p>
        </p:txBody>
      </p:sp>
      <p:sp>
        <p:nvSpPr>
          <p:cNvPr id="521" name="Прямоугольник 520"/>
          <p:cNvSpPr/>
          <p:nvPr/>
        </p:nvSpPr>
        <p:spPr>
          <a:xfrm>
            <a:off x="2945441" y="794613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Улучшение логистики флота (дальность флота)</a:t>
            </a:r>
          </a:p>
        </p:txBody>
      </p:sp>
      <p:cxnSp>
        <p:nvCxnSpPr>
          <p:cNvPr id="523" name="Соединительная линия уступом 522"/>
          <p:cNvCxnSpPr>
            <a:stCxn id="520" idx="2"/>
            <a:endCxn id="490" idx="0"/>
          </p:cNvCxnSpPr>
          <p:nvPr/>
        </p:nvCxnSpPr>
        <p:spPr>
          <a:xfrm rot="5400000">
            <a:off x="3544038" y="6828723"/>
            <a:ext cx="261546" cy="528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6" name="Прямая со стрелкой 525"/>
          <p:cNvCxnSpPr>
            <a:stCxn id="490" idx="2"/>
            <a:endCxn id="521" idx="0"/>
          </p:cNvCxnSpPr>
          <p:nvPr/>
        </p:nvCxnSpPr>
        <p:spPr>
          <a:xfrm flipH="1">
            <a:off x="3408604" y="7763723"/>
            <a:ext cx="1979"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9" name="Прямоугольник 528"/>
          <p:cNvSpPr/>
          <p:nvPr/>
        </p:nvSpPr>
        <p:spPr>
          <a:xfrm>
            <a:off x="5647080" y="642613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национализм в свою пользу</a:t>
            </a:r>
          </a:p>
        </p:txBody>
      </p:sp>
      <p:sp>
        <p:nvSpPr>
          <p:cNvPr id="530" name="Прямоугольник 529"/>
          <p:cNvSpPr/>
          <p:nvPr/>
        </p:nvSpPr>
        <p:spPr>
          <a:xfrm>
            <a:off x="5098836" y="723167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Бывшие земли Арагона</a:t>
            </a:r>
            <a:endParaRPr lang="ru-RU" sz="700" dirty="0"/>
          </a:p>
        </p:txBody>
      </p:sp>
      <p:cxnSp>
        <p:nvCxnSpPr>
          <p:cNvPr id="532" name="Соединительная линия уступом 531"/>
          <p:cNvCxnSpPr>
            <a:stCxn id="520" idx="2"/>
            <a:endCxn id="488" idx="0"/>
          </p:cNvCxnSpPr>
          <p:nvPr/>
        </p:nvCxnSpPr>
        <p:spPr>
          <a:xfrm rot="16200000" flipH="1">
            <a:off x="4078072" y="6823143"/>
            <a:ext cx="263112" cy="541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8" name="Соединительная линия уступом 124"/>
          <p:cNvCxnSpPr>
            <a:stCxn id="22" idx="2"/>
            <a:endCxn id="520" idx="0"/>
          </p:cNvCxnSpPr>
          <p:nvPr/>
        </p:nvCxnSpPr>
        <p:spPr>
          <a:xfrm rot="5400000">
            <a:off x="4902320" y="5216998"/>
            <a:ext cx="241897" cy="21684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4" name="Соединительная линия уступом 124"/>
          <p:cNvCxnSpPr>
            <a:stCxn id="22" idx="2"/>
            <a:endCxn id="43" idx="0"/>
          </p:cNvCxnSpPr>
          <p:nvPr/>
        </p:nvCxnSpPr>
        <p:spPr>
          <a:xfrm rot="5400000">
            <a:off x="5439011" y="5757859"/>
            <a:ext cx="246067" cy="10909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7" name="Соединительная линия уступом 124"/>
          <p:cNvCxnSpPr>
            <a:stCxn id="22" idx="2"/>
            <a:endCxn id="529" idx="0"/>
          </p:cNvCxnSpPr>
          <p:nvPr/>
        </p:nvCxnSpPr>
        <p:spPr>
          <a:xfrm rot="16200000" flipH="1">
            <a:off x="5985943" y="6301834"/>
            <a:ext cx="245855" cy="274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0" name="Соединительная линия уступом 124"/>
          <p:cNvCxnSpPr>
            <a:stCxn id="41" idx="2"/>
            <a:endCxn id="520" idx="0"/>
          </p:cNvCxnSpPr>
          <p:nvPr/>
        </p:nvCxnSpPr>
        <p:spPr>
          <a:xfrm rot="16200000" flipH="1">
            <a:off x="3816488" y="6299626"/>
            <a:ext cx="241997" cy="31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3" name="Соединительная линия уступом 124"/>
          <p:cNvCxnSpPr>
            <a:stCxn id="41" idx="2"/>
            <a:endCxn id="43" idx="0"/>
          </p:cNvCxnSpPr>
          <p:nvPr/>
        </p:nvCxnSpPr>
        <p:spPr>
          <a:xfrm rot="16200000" flipH="1">
            <a:off x="4353178" y="5762935"/>
            <a:ext cx="246167" cy="10806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6" name="Соединительная линия уступом 124"/>
          <p:cNvCxnSpPr>
            <a:stCxn id="41" idx="2"/>
            <a:endCxn id="529" idx="0"/>
          </p:cNvCxnSpPr>
          <p:nvPr/>
        </p:nvCxnSpPr>
        <p:spPr>
          <a:xfrm rot="16200000" flipH="1">
            <a:off x="4900111" y="5216002"/>
            <a:ext cx="245955" cy="21743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5656975" y="79620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Возвращение Бакских и Каталонских земель</a:t>
            </a:r>
            <a:endParaRPr lang="ru-RU" sz="700" dirty="0"/>
          </a:p>
        </p:txBody>
      </p:sp>
      <p:cxnSp>
        <p:nvCxnSpPr>
          <p:cNvPr id="588" name="Прямая со стрелкой 587"/>
          <p:cNvCxnSpPr>
            <a:stCxn id="529" idx="2"/>
            <a:endCxn id="587" idx="0"/>
          </p:cNvCxnSpPr>
          <p:nvPr/>
        </p:nvCxnSpPr>
        <p:spPr>
          <a:xfrm>
            <a:off x="6110243" y="6966135"/>
            <a:ext cx="9895" cy="995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8" name="Прямоугольник 397"/>
          <p:cNvSpPr/>
          <p:nvPr/>
        </p:nvSpPr>
        <p:spPr>
          <a:xfrm>
            <a:off x="10205685"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a:t>
            </a:r>
            <a:r>
              <a:rPr lang="en-US" sz="700" dirty="0" err="1"/>
              <a:t>Naviera</a:t>
            </a:r>
            <a:r>
              <a:rPr lang="en-US" sz="700" dirty="0"/>
              <a:t> </a:t>
            </a:r>
            <a:r>
              <a:rPr lang="en-US" sz="700" dirty="0" err="1"/>
              <a:t>Armas</a:t>
            </a:r>
            <a:r>
              <a:rPr lang="ru-RU" sz="700" dirty="0"/>
              <a:t> (1941)</a:t>
            </a:r>
            <a:endParaRPr lang="ru-RU" sz="100" dirty="0"/>
          </a:p>
        </p:txBody>
      </p:sp>
      <p:sp>
        <p:nvSpPr>
          <p:cNvPr id="402" name="Прямоугольник 401"/>
          <p:cNvSpPr/>
          <p:nvPr/>
        </p:nvSpPr>
        <p:spPr>
          <a:xfrm>
            <a:off x="10204398"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a:t>Trasmediterránea</a:t>
            </a:r>
            <a:endParaRPr lang="ru-RU" sz="100" dirty="0"/>
          </a:p>
        </p:txBody>
      </p:sp>
      <p:sp>
        <p:nvSpPr>
          <p:cNvPr id="409" name="Прямоугольник 408"/>
          <p:cNvSpPr/>
          <p:nvPr/>
        </p:nvSpPr>
        <p:spPr>
          <a:xfrm>
            <a:off x="12817756"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Регламент реорганизации флота</a:t>
            </a:r>
            <a:r>
              <a:rPr lang="ru-RU" sz="500" dirty="0"/>
              <a:t> (</a:t>
            </a:r>
            <a:r>
              <a:rPr lang="ru-RU" sz="500" dirty="0" err="1"/>
              <a:t>ист</a:t>
            </a:r>
            <a:r>
              <a:rPr lang="ru-RU" sz="500" dirty="0"/>
              <a:t> 11 мая 1937 года)</a:t>
            </a:r>
            <a:endParaRPr lang="ru-RU" sz="100" dirty="0"/>
          </a:p>
        </p:txBody>
      </p:sp>
      <p:sp>
        <p:nvSpPr>
          <p:cNvPr id="419" name="Прямоугольник 418"/>
          <p:cNvSpPr/>
          <p:nvPr/>
        </p:nvSpPr>
        <p:spPr>
          <a:xfrm>
            <a:off x="11780297"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Народное военно-морское училище </a:t>
            </a:r>
            <a:r>
              <a:rPr lang="ru-RU" sz="600" dirty="0"/>
              <a:t>(</a:t>
            </a:r>
            <a:r>
              <a:rPr lang="ru-RU" sz="600" dirty="0" err="1"/>
              <a:t>ист</a:t>
            </a:r>
            <a:r>
              <a:rPr lang="ru-RU" sz="600" dirty="0"/>
              <a:t> октябрь 1937 года)</a:t>
            </a:r>
            <a:endParaRPr lang="ru-RU" sz="200" dirty="0"/>
          </a:p>
        </p:txBody>
      </p:sp>
      <p:sp>
        <p:nvSpPr>
          <p:cNvPr id="420" name="Прямоугольник 419"/>
          <p:cNvSpPr/>
          <p:nvPr/>
        </p:nvSpPr>
        <p:spPr>
          <a:xfrm>
            <a:off x="12296578"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Избавиться от пятой колонны националистов во флоте </a:t>
            </a:r>
            <a:r>
              <a:rPr lang="ru-RU" sz="500" dirty="0"/>
              <a:t>(не исторический)</a:t>
            </a:r>
            <a:endParaRPr lang="ru-RU" sz="100" dirty="0"/>
          </a:p>
        </p:txBody>
      </p:sp>
      <p:sp>
        <p:nvSpPr>
          <p:cNvPr id="421" name="Прямоугольник 420"/>
          <p:cNvSpPr/>
          <p:nvPr/>
        </p:nvSpPr>
        <p:spPr>
          <a:xfrm>
            <a:off x="13352701"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военно-морской базы в Малаге </a:t>
            </a:r>
            <a:r>
              <a:rPr lang="ru-RU" sz="500" dirty="0"/>
              <a:t>(исторический)</a:t>
            </a:r>
            <a:endParaRPr lang="ru-RU" sz="100" dirty="0"/>
          </a:p>
        </p:txBody>
      </p:sp>
      <p:sp>
        <p:nvSpPr>
          <p:cNvPr id="422" name="Прямоугольник 421"/>
          <p:cNvSpPr/>
          <p:nvPr/>
        </p:nvSpPr>
        <p:spPr>
          <a:xfrm>
            <a:off x="8665469"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Спустить со стапелей </a:t>
            </a:r>
            <a:r>
              <a:rPr lang="en-US" sz="700" dirty="0"/>
              <a:t>Canarias</a:t>
            </a:r>
            <a:r>
              <a:rPr lang="ru-RU" sz="700" dirty="0"/>
              <a:t> (</a:t>
            </a:r>
            <a:r>
              <a:rPr lang="ru-RU" sz="700" dirty="0" err="1"/>
              <a:t>ист</a:t>
            </a:r>
            <a:r>
              <a:rPr lang="ru-RU" sz="700" dirty="0"/>
              <a:t> сентябрь 1936)</a:t>
            </a:r>
            <a:endParaRPr lang="ru-RU" sz="100" dirty="0"/>
          </a:p>
        </p:txBody>
      </p:sp>
      <p:sp>
        <p:nvSpPr>
          <p:cNvPr id="428" name="Прямоугольник 427"/>
          <p:cNvSpPr/>
          <p:nvPr/>
        </p:nvSpPr>
        <p:spPr>
          <a:xfrm>
            <a:off x="11242057"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командиры подлодок </a:t>
            </a:r>
            <a:r>
              <a:rPr lang="ru-RU" sz="400" dirty="0"/>
              <a:t>(исторический)</a:t>
            </a:r>
            <a:endParaRPr lang="ru-RU" sz="200" dirty="0"/>
          </a:p>
        </p:txBody>
      </p:sp>
      <p:sp>
        <p:nvSpPr>
          <p:cNvPr id="430" name="Прямоугольник 429"/>
          <p:cNvSpPr/>
          <p:nvPr/>
        </p:nvSpPr>
        <p:spPr>
          <a:xfrm>
            <a:off x="11242057" y="1876167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 и укрепление военно-морской базы </a:t>
            </a:r>
            <a:r>
              <a:rPr lang="ru-RU" sz="700" dirty="0" err="1"/>
              <a:t>Картахен</a:t>
            </a:r>
            <a:r>
              <a:rPr lang="ru-RU" sz="700" dirty="0"/>
              <a:t> </a:t>
            </a:r>
            <a:r>
              <a:rPr lang="ru-RU" sz="500" dirty="0"/>
              <a:t>(исторический)</a:t>
            </a:r>
            <a:endParaRPr lang="ru-RU" sz="100" dirty="0"/>
          </a:p>
        </p:txBody>
      </p:sp>
      <p:sp>
        <p:nvSpPr>
          <p:cNvPr id="434" name="Прямоугольник 433"/>
          <p:cNvSpPr/>
          <p:nvPr/>
        </p:nvSpPr>
        <p:spPr>
          <a:xfrm>
            <a:off x="13887650" y="1730621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Вспомогательный флот </a:t>
            </a:r>
            <a:r>
              <a:rPr lang="ru-RU" sz="700" dirty="0" err="1"/>
              <a:t>Эузкади</a:t>
            </a:r>
            <a:r>
              <a:rPr lang="ru-RU" sz="700" dirty="0"/>
              <a:t> </a:t>
            </a:r>
            <a:r>
              <a:rPr lang="ru-RU" sz="500" dirty="0"/>
              <a:t>(январь 1937)</a:t>
            </a:r>
            <a:endParaRPr lang="ru-RU" sz="100" dirty="0"/>
          </a:p>
        </p:txBody>
      </p:sp>
      <p:cxnSp>
        <p:nvCxnSpPr>
          <p:cNvPr id="435" name="Соединительная линия уступом 124"/>
          <p:cNvCxnSpPr>
            <a:stCxn id="419" idx="2"/>
            <a:endCxn id="420" idx="0"/>
          </p:cNvCxnSpPr>
          <p:nvPr/>
        </p:nvCxnSpPr>
        <p:spPr>
          <a:xfrm rot="16200000" flipH="1">
            <a:off x="12405079" y="17684591"/>
            <a:ext cx="193043" cy="51628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6" name="Соединительная линия уступом 124"/>
          <p:cNvCxnSpPr>
            <a:stCxn id="409" idx="2"/>
            <a:endCxn id="420" idx="0"/>
          </p:cNvCxnSpPr>
          <p:nvPr/>
        </p:nvCxnSpPr>
        <p:spPr>
          <a:xfrm rot="5400000">
            <a:off x="12923809" y="17682143"/>
            <a:ext cx="193043" cy="5211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24"/>
          <p:cNvCxnSpPr>
            <a:stCxn id="419" idx="2"/>
            <a:endCxn id="428" idx="0"/>
          </p:cNvCxnSpPr>
          <p:nvPr/>
        </p:nvCxnSpPr>
        <p:spPr>
          <a:xfrm rot="5400000">
            <a:off x="11877819" y="17673612"/>
            <a:ext cx="193043" cy="538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24"/>
          <p:cNvCxnSpPr>
            <a:stCxn id="409" idx="2"/>
            <a:endCxn id="421" idx="0"/>
          </p:cNvCxnSpPr>
          <p:nvPr/>
        </p:nvCxnSpPr>
        <p:spPr>
          <a:xfrm rot="16200000" flipH="1">
            <a:off x="13451870" y="17675259"/>
            <a:ext cx="193043" cy="534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7" name="Прямая со стрелкой 446"/>
          <p:cNvCxnSpPr>
            <a:stCxn id="428" idx="2"/>
            <a:endCxn id="430" idx="0"/>
          </p:cNvCxnSpPr>
          <p:nvPr/>
        </p:nvCxnSpPr>
        <p:spPr>
          <a:xfrm>
            <a:off x="11705220" y="18579254"/>
            <a:ext cx="0"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51" name="Прямоугольник 450"/>
          <p:cNvSpPr/>
          <p:nvPr/>
        </p:nvSpPr>
        <p:spPr>
          <a:xfrm>
            <a:off x="7604768" y="2971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Francisco Moreno </a:t>
            </a:r>
            <a:r>
              <a:rPr lang="en-US" sz="700" dirty="0" err="1"/>
              <a:t>Fernández</a:t>
            </a:r>
            <a:r>
              <a:rPr lang="ru-RU" sz="700" dirty="0"/>
              <a:t> </a:t>
            </a:r>
            <a:r>
              <a:rPr lang="ru-RU" sz="300" dirty="0"/>
              <a:t>Он стал адмиралом национального флота и главнокомандующим сухопутными, морскими и военно-воздушными силами Средиземноморской блокады (1937-1939) </a:t>
            </a:r>
            <a:r>
              <a:rPr lang="en-US" sz="700" dirty="0"/>
              <a:t>Juan </a:t>
            </a:r>
            <a:r>
              <a:rPr lang="en-US" sz="700" dirty="0" err="1"/>
              <a:t>Cervera</a:t>
            </a:r>
            <a:r>
              <a:rPr lang="en-US" sz="700" dirty="0"/>
              <a:t> </a:t>
            </a:r>
            <a:r>
              <a:rPr lang="en-US" sz="700" dirty="0" err="1"/>
              <a:t>Valderrama</a:t>
            </a:r>
            <a:r>
              <a:rPr lang="ru-RU" sz="700" dirty="0"/>
              <a:t> </a:t>
            </a:r>
            <a:r>
              <a:rPr lang="ru-RU" sz="300" dirty="0"/>
              <a:t>(начальником Генерального штаба Военно-морского флота)</a:t>
            </a:r>
            <a:endParaRPr lang="ru-RU" sz="100" dirty="0"/>
          </a:p>
        </p:txBody>
      </p:sp>
      <p:sp>
        <p:nvSpPr>
          <p:cNvPr id="454" name="Прямоугольник 453"/>
          <p:cNvSpPr/>
          <p:nvPr/>
        </p:nvSpPr>
        <p:spPr>
          <a:xfrm>
            <a:off x="9681084"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Добровольный вспомогательный флот</a:t>
            </a:r>
            <a:endParaRPr lang="ru-RU" sz="100" dirty="0"/>
          </a:p>
        </p:txBody>
      </p:sp>
      <p:sp>
        <p:nvSpPr>
          <p:cNvPr id="456" name="Прямоугольник 455"/>
          <p:cNvSpPr/>
          <p:nvPr/>
        </p:nvSpPr>
        <p:spPr>
          <a:xfrm>
            <a:off x="91667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школу морского дела и артиллерии</a:t>
            </a:r>
            <a:endParaRPr lang="ru-RU" sz="100" dirty="0"/>
          </a:p>
        </p:txBody>
      </p:sp>
      <p:sp>
        <p:nvSpPr>
          <p:cNvPr id="457" name="Прямоугольник 456"/>
          <p:cNvSpPr/>
          <p:nvPr/>
        </p:nvSpPr>
        <p:spPr>
          <a:xfrm>
            <a:off x="81234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германского и итальянских флотов</a:t>
            </a:r>
            <a:endParaRPr lang="ru-RU" sz="100" dirty="0"/>
          </a:p>
        </p:txBody>
      </p:sp>
      <p:sp>
        <p:nvSpPr>
          <p:cNvPr id="459" name="Прямоугольник 458"/>
          <p:cNvSpPr/>
          <p:nvPr/>
        </p:nvSpPr>
        <p:spPr>
          <a:xfrm>
            <a:off x="9163916"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Испанские тральщики</a:t>
            </a:r>
            <a:endParaRPr lang="ru-RU" sz="100" dirty="0"/>
          </a:p>
        </p:txBody>
      </p:sp>
      <p:cxnSp>
        <p:nvCxnSpPr>
          <p:cNvPr id="463" name="Соединительная линия уступом 124"/>
          <p:cNvCxnSpPr>
            <a:stCxn id="434" idx="2"/>
            <a:endCxn id="421" idx="0"/>
          </p:cNvCxnSpPr>
          <p:nvPr/>
        </p:nvCxnSpPr>
        <p:spPr>
          <a:xfrm rot="5400000">
            <a:off x="13986817" y="17675258"/>
            <a:ext cx="193044" cy="534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5" name="Соединительная линия уступом 124"/>
          <p:cNvCxnSpPr>
            <a:stCxn id="454" idx="2"/>
            <a:endCxn id="402" idx="0"/>
          </p:cNvCxnSpPr>
          <p:nvPr/>
        </p:nvCxnSpPr>
        <p:spPr>
          <a:xfrm rot="16200000" flipH="1">
            <a:off x="10297487" y="17669179"/>
            <a:ext cx="216835" cy="5233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6" name="Соединительная линия уступом 124"/>
          <p:cNvCxnSpPr>
            <a:stCxn id="454" idx="2"/>
            <a:endCxn id="456" idx="0"/>
          </p:cNvCxnSpPr>
          <p:nvPr/>
        </p:nvCxnSpPr>
        <p:spPr>
          <a:xfrm rot="5400000">
            <a:off x="9778657" y="17673663"/>
            <a:ext cx="216835" cy="514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8" name="Соединительная линия уступом 124"/>
          <p:cNvCxnSpPr>
            <a:stCxn id="422" idx="2"/>
            <a:endCxn id="457" idx="0"/>
          </p:cNvCxnSpPr>
          <p:nvPr/>
        </p:nvCxnSpPr>
        <p:spPr>
          <a:xfrm rot="5400000">
            <a:off x="8749199" y="17659820"/>
            <a:ext cx="216835" cy="5420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1" name="Соединительная линия уступом 124"/>
          <p:cNvCxnSpPr>
            <a:stCxn id="422" idx="2"/>
            <a:endCxn id="456" idx="0"/>
          </p:cNvCxnSpPr>
          <p:nvPr/>
        </p:nvCxnSpPr>
        <p:spPr>
          <a:xfrm rot="16200000" flipH="1">
            <a:off x="9270849" y="17680202"/>
            <a:ext cx="216835" cy="5012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2" name="Соединительная линия уступом 124"/>
          <p:cNvCxnSpPr>
            <a:stCxn id="456" idx="2"/>
            <a:endCxn id="459" idx="0"/>
          </p:cNvCxnSpPr>
          <p:nvPr/>
        </p:nvCxnSpPr>
        <p:spPr>
          <a:xfrm rot="5400000">
            <a:off x="9537282" y="18669052"/>
            <a:ext cx="182416" cy="28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4" name="Соединительная линия уступом 124"/>
          <p:cNvCxnSpPr>
            <a:stCxn id="402" idx="2"/>
            <a:endCxn id="398" idx="0"/>
          </p:cNvCxnSpPr>
          <p:nvPr/>
        </p:nvCxnSpPr>
        <p:spPr>
          <a:xfrm rot="16200000" flipH="1">
            <a:off x="10576996" y="18669818"/>
            <a:ext cx="182416" cy="12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2" name="Прямоугольник 431"/>
          <p:cNvSpPr/>
          <p:nvPr/>
        </p:nvSpPr>
        <p:spPr>
          <a:xfrm>
            <a:off x="3750734"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Усиление ВВС в Африке</a:t>
            </a:r>
            <a:endParaRPr lang="ru-RU" sz="100" dirty="0"/>
          </a:p>
        </p:txBody>
      </p:sp>
      <p:sp>
        <p:nvSpPr>
          <p:cNvPr id="475" name="Прямоугольник 474"/>
          <p:cNvSpPr/>
          <p:nvPr/>
        </p:nvSpPr>
        <p:spPr>
          <a:xfrm>
            <a:off x="2684114" y="1728038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авиация</a:t>
            </a:r>
            <a:endParaRPr lang="ru-RU" sz="100" dirty="0"/>
          </a:p>
        </p:txBody>
      </p:sp>
      <p:sp>
        <p:nvSpPr>
          <p:cNvPr id="479" name="Прямоугольник 478"/>
          <p:cNvSpPr/>
          <p:nvPr/>
        </p:nvSpPr>
        <p:spPr>
          <a:xfrm>
            <a:off x="5904862" y="1728038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ВВС Республики </a:t>
            </a:r>
            <a:r>
              <a:rPr lang="ru-RU" sz="500" dirty="0"/>
              <a:t>(исторический)</a:t>
            </a:r>
            <a:endParaRPr lang="ru-RU" sz="100" dirty="0"/>
          </a:p>
        </p:txBody>
      </p:sp>
      <p:sp>
        <p:nvSpPr>
          <p:cNvPr id="481" name="Прямоугольник 480"/>
          <p:cNvSpPr/>
          <p:nvPr/>
        </p:nvSpPr>
        <p:spPr>
          <a:xfrm>
            <a:off x="2684116" y="180510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Принять иностранных лётчиков</a:t>
            </a:r>
            <a:endParaRPr lang="ru-RU" sz="100" dirty="0"/>
          </a:p>
        </p:txBody>
      </p:sp>
      <p:sp>
        <p:nvSpPr>
          <p:cNvPr id="483" name="Прямоугольник 482"/>
          <p:cNvSpPr/>
          <p:nvPr/>
        </p:nvSpPr>
        <p:spPr>
          <a:xfrm>
            <a:off x="5906020" y="1805103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Иностранный авиакорпус</a:t>
            </a:r>
            <a:endParaRPr lang="ru-RU" sz="100" dirty="0"/>
          </a:p>
        </p:txBody>
      </p:sp>
      <p:sp>
        <p:nvSpPr>
          <p:cNvPr id="485" name="Прямоугольник 484"/>
          <p:cNvSpPr/>
          <p:nvPr/>
        </p:nvSpPr>
        <p:spPr>
          <a:xfrm>
            <a:off x="1627480"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Новые истребители</a:t>
            </a:r>
            <a:endParaRPr lang="ru-RU" sz="100" dirty="0"/>
          </a:p>
        </p:txBody>
      </p:sp>
      <p:sp>
        <p:nvSpPr>
          <p:cNvPr id="486" name="Прямоугольник 485"/>
          <p:cNvSpPr/>
          <p:nvPr/>
        </p:nvSpPr>
        <p:spPr>
          <a:xfrm>
            <a:off x="4850342"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Министерства военно-морского флота и авиации (май 1937)</a:t>
            </a:r>
            <a:endParaRPr lang="ru-RU" sz="100" dirty="0"/>
          </a:p>
        </p:txBody>
      </p:sp>
      <p:sp>
        <p:nvSpPr>
          <p:cNvPr id="489" name="Прямоугольник 488"/>
          <p:cNvSpPr/>
          <p:nvPr/>
        </p:nvSpPr>
        <p:spPr>
          <a:xfrm>
            <a:off x="6960985"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Французские истребители</a:t>
            </a:r>
            <a:endParaRPr lang="ru-RU" sz="100" dirty="0"/>
          </a:p>
        </p:txBody>
      </p:sp>
      <p:sp>
        <p:nvSpPr>
          <p:cNvPr id="493" name="Прямоугольник 492"/>
          <p:cNvSpPr/>
          <p:nvPr/>
        </p:nvSpPr>
        <p:spPr>
          <a:xfrm>
            <a:off x="2684115" y="1882425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Новая тактика </a:t>
            </a:r>
            <a:r>
              <a:rPr lang="ru-RU" sz="700" dirty="0" err="1"/>
              <a:t>Мёльдирса</a:t>
            </a:r>
            <a:endParaRPr lang="ru-RU" sz="100" dirty="0"/>
          </a:p>
        </p:txBody>
      </p:sp>
      <p:sp>
        <p:nvSpPr>
          <p:cNvPr id="495" name="Прямоугольник 494"/>
          <p:cNvSpPr/>
          <p:nvPr/>
        </p:nvSpPr>
        <p:spPr>
          <a:xfrm>
            <a:off x="2684993" y="195466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Использование рации в крыльях</a:t>
            </a:r>
            <a:endParaRPr lang="ru-RU" sz="100" dirty="0"/>
          </a:p>
        </p:txBody>
      </p:sp>
      <p:sp>
        <p:nvSpPr>
          <p:cNvPr id="497" name="Прямоугольник 496"/>
          <p:cNvSpPr/>
          <p:nvPr/>
        </p:nvSpPr>
        <p:spPr>
          <a:xfrm>
            <a:off x="5376612"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Опыт использования манёвренной авиации</a:t>
            </a:r>
            <a:endParaRPr lang="ru-RU" sz="100" dirty="0"/>
          </a:p>
        </p:txBody>
      </p:sp>
      <p:sp>
        <p:nvSpPr>
          <p:cNvPr id="501" name="Прямоугольник 500"/>
          <p:cNvSpPr/>
          <p:nvPr/>
        </p:nvSpPr>
        <p:spPr>
          <a:xfrm>
            <a:off x="6426041"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Шторм и пламя</a:t>
            </a:r>
            <a:endParaRPr lang="ru-RU" sz="100" dirty="0"/>
          </a:p>
        </p:txBody>
      </p:sp>
      <p:sp>
        <p:nvSpPr>
          <p:cNvPr id="502" name="Прямоугольник 501"/>
          <p:cNvSpPr/>
          <p:nvPr/>
        </p:nvSpPr>
        <p:spPr>
          <a:xfrm>
            <a:off x="4298471" y="18826202"/>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министерства ВВС Испании </a:t>
            </a:r>
          </a:p>
        </p:txBody>
      </p:sp>
      <p:cxnSp>
        <p:nvCxnSpPr>
          <p:cNvPr id="505" name="Соединительная линия уступом 124"/>
          <p:cNvCxnSpPr>
            <a:stCxn id="486" idx="2"/>
            <a:endCxn id="502" idx="0"/>
          </p:cNvCxnSpPr>
          <p:nvPr/>
        </p:nvCxnSpPr>
        <p:spPr>
          <a:xfrm rot="5400000">
            <a:off x="4917787" y="18430484"/>
            <a:ext cx="239566" cy="55187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7" name="Соединительная линия уступом 124"/>
          <p:cNvCxnSpPr>
            <a:stCxn id="432" idx="2"/>
            <a:endCxn id="502" idx="0"/>
          </p:cNvCxnSpPr>
          <p:nvPr/>
        </p:nvCxnSpPr>
        <p:spPr>
          <a:xfrm rot="16200000" flipH="1">
            <a:off x="4367982" y="18432550"/>
            <a:ext cx="239566" cy="54773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0" name="Соединительная линия уступом 124"/>
          <p:cNvCxnSpPr>
            <a:stCxn id="475" idx="2"/>
            <a:endCxn id="481" idx="0"/>
          </p:cNvCxnSpPr>
          <p:nvPr/>
        </p:nvCxnSpPr>
        <p:spPr>
          <a:xfrm rot="16200000" flipH="1">
            <a:off x="3031954" y="17935709"/>
            <a:ext cx="230648"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1" name="Соединительная линия уступом 124"/>
          <p:cNvCxnSpPr>
            <a:stCxn id="475" idx="2"/>
            <a:endCxn id="485" idx="0"/>
          </p:cNvCxnSpPr>
          <p:nvPr/>
        </p:nvCxnSpPr>
        <p:spPr>
          <a:xfrm rot="5400000">
            <a:off x="2505835" y="17405194"/>
            <a:ext cx="226250" cy="10566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3" name="Соединительная линия уступом 124"/>
          <p:cNvCxnSpPr>
            <a:stCxn id="475" idx="2"/>
            <a:endCxn id="432" idx="0"/>
          </p:cNvCxnSpPr>
          <p:nvPr/>
        </p:nvCxnSpPr>
        <p:spPr>
          <a:xfrm rot="16200000" flipH="1">
            <a:off x="3567462" y="17400201"/>
            <a:ext cx="226250" cy="10666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5" name="Соединительная линия уступом 124"/>
          <p:cNvCxnSpPr>
            <a:stCxn id="481" idx="2"/>
            <a:endCxn id="493" idx="0"/>
          </p:cNvCxnSpPr>
          <p:nvPr/>
        </p:nvCxnSpPr>
        <p:spPr>
          <a:xfrm rot="5400000">
            <a:off x="3030671" y="18707642"/>
            <a:ext cx="23321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7" name="Соединительная линия уступом 124"/>
          <p:cNvCxnSpPr>
            <a:stCxn id="493" idx="2"/>
            <a:endCxn id="495" idx="0"/>
          </p:cNvCxnSpPr>
          <p:nvPr/>
        </p:nvCxnSpPr>
        <p:spPr>
          <a:xfrm rot="16200000" flipH="1">
            <a:off x="3056509" y="19455019"/>
            <a:ext cx="182416" cy="8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9" name="Соединительная линия уступом 124"/>
          <p:cNvCxnSpPr>
            <a:stCxn id="479" idx="2"/>
            <a:endCxn id="486" idx="0"/>
          </p:cNvCxnSpPr>
          <p:nvPr/>
        </p:nvCxnSpPr>
        <p:spPr>
          <a:xfrm rot="5400000">
            <a:off x="5727640" y="17406251"/>
            <a:ext cx="226250" cy="10545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24"/>
          <p:cNvCxnSpPr>
            <a:stCxn id="479" idx="2"/>
            <a:endCxn id="489" idx="0"/>
          </p:cNvCxnSpPr>
          <p:nvPr/>
        </p:nvCxnSpPr>
        <p:spPr>
          <a:xfrm rot="16200000" flipH="1">
            <a:off x="6782961" y="17405449"/>
            <a:ext cx="226250" cy="10561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5" name="Соединительная линия уступом 124"/>
          <p:cNvCxnSpPr>
            <a:stCxn id="479" idx="2"/>
            <a:endCxn id="483" idx="0"/>
          </p:cNvCxnSpPr>
          <p:nvPr/>
        </p:nvCxnSpPr>
        <p:spPr>
          <a:xfrm rot="16200000" flipH="1">
            <a:off x="6253280" y="17935131"/>
            <a:ext cx="230648" cy="115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24"/>
          <p:cNvCxnSpPr>
            <a:stCxn id="483" idx="2"/>
            <a:endCxn id="497" idx="0"/>
          </p:cNvCxnSpPr>
          <p:nvPr/>
        </p:nvCxnSpPr>
        <p:spPr>
          <a:xfrm rot="5400000">
            <a:off x="5987871" y="18442938"/>
            <a:ext cx="233216" cy="5294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8" name="Соединительная линия уступом 124"/>
          <p:cNvCxnSpPr>
            <a:stCxn id="483" idx="2"/>
            <a:endCxn id="501" idx="0"/>
          </p:cNvCxnSpPr>
          <p:nvPr/>
        </p:nvCxnSpPr>
        <p:spPr>
          <a:xfrm rot="16200000" flipH="1">
            <a:off x="6512585" y="18447631"/>
            <a:ext cx="233216" cy="5200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3" name="Прямоугольник 532"/>
          <p:cNvSpPr/>
          <p:nvPr/>
        </p:nvSpPr>
        <p:spPr>
          <a:xfrm>
            <a:off x="19380248"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Регулярная народная армия </a:t>
            </a:r>
            <a:r>
              <a:rPr lang="ru-RU" sz="500" dirty="0"/>
              <a:t>(исторический)</a:t>
            </a:r>
            <a:endParaRPr lang="ru-RU" sz="100" dirty="0"/>
          </a:p>
        </p:txBody>
      </p:sp>
      <p:sp>
        <p:nvSpPr>
          <p:cNvPr id="534" name="Прямоугольник 533"/>
          <p:cNvSpPr/>
          <p:nvPr/>
        </p:nvSpPr>
        <p:spPr>
          <a:xfrm>
            <a:off x="20475304"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Сохранить армию добровольцев</a:t>
            </a:r>
            <a:endParaRPr lang="ru-RU" sz="100" dirty="0"/>
          </a:p>
        </p:txBody>
      </p:sp>
      <p:cxnSp>
        <p:nvCxnSpPr>
          <p:cNvPr id="535" name="Прямая соединительная линия 534"/>
          <p:cNvCxnSpPr>
            <a:stCxn id="534" idx="1"/>
            <a:endCxn id="533" idx="3"/>
          </p:cNvCxnSpPr>
          <p:nvPr/>
        </p:nvCxnSpPr>
        <p:spPr>
          <a:xfrm flipH="1">
            <a:off x="20306573" y="17590876"/>
            <a:ext cx="1687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6" name="Прямоугольник 535"/>
          <p:cNvSpPr/>
          <p:nvPr/>
        </p:nvSpPr>
        <p:spPr>
          <a:xfrm>
            <a:off x="18821352"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Министерство национальной обороны</a:t>
            </a:r>
            <a:endParaRPr lang="ru-RU" sz="100" dirty="0"/>
          </a:p>
        </p:txBody>
      </p:sp>
      <p:cxnSp>
        <p:nvCxnSpPr>
          <p:cNvPr id="537" name="Соединительная линия уступом 124"/>
          <p:cNvCxnSpPr>
            <a:stCxn id="533" idx="2"/>
            <a:endCxn id="536" idx="0"/>
          </p:cNvCxnSpPr>
          <p:nvPr/>
        </p:nvCxnSpPr>
        <p:spPr>
          <a:xfrm rot="5400000">
            <a:off x="19451513" y="17693878"/>
            <a:ext cx="224900" cy="5588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9" name="Прямоугольник 538"/>
          <p:cNvSpPr/>
          <p:nvPr/>
        </p:nvSpPr>
        <p:spPr>
          <a:xfrm>
            <a:off x="19923569"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Интернациональные бригады </a:t>
            </a:r>
            <a:r>
              <a:rPr lang="ru-RU" sz="500" dirty="0"/>
              <a:t>(исторический)</a:t>
            </a:r>
            <a:endParaRPr lang="ru-RU" sz="100" dirty="0"/>
          </a:p>
        </p:txBody>
      </p:sp>
      <p:cxnSp>
        <p:nvCxnSpPr>
          <p:cNvPr id="540" name="Соединительная линия уступом 124"/>
          <p:cNvCxnSpPr>
            <a:stCxn id="534" idx="2"/>
            <a:endCxn id="539" idx="0"/>
          </p:cNvCxnSpPr>
          <p:nvPr/>
        </p:nvCxnSpPr>
        <p:spPr>
          <a:xfrm rot="5400000">
            <a:off x="20550150" y="17697459"/>
            <a:ext cx="224900" cy="5517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1" name="Соединительная линия уступом 124"/>
          <p:cNvCxnSpPr>
            <a:stCxn id="533" idx="2"/>
            <a:endCxn id="539" idx="0"/>
          </p:cNvCxnSpPr>
          <p:nvPr/>
        </p:nvCxnSpPr>
        <p:spPr>
          <a:xfrm rot="16200000" flipH="1">
            <a:off x="20002621" y="17701665"/>
            <a:ext cx="224900" cy="5433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42" name="Прямоугольник 541"/>
          <p:cNvSpPr/>
          <p:nvPr/>
        </p:nvSpPr>
        <p:spPr>
          <a:xfrm>
            <a:off x="21025786"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Упор на смешанные бригады</a:t>
            </a:r>
            <a:endParaRPr lang="ru-RU" sz="100" dirty="0"/>
          </a:p>
        </p:txBody>
      </p:sp>
      <p:cxnSp>
        <p:nvCxnSpPr>
          <p:cNvPr id="543" name="Соединительная линия уступом 124"/>
          <p:cNvCxnSpPr>
            <a:stCxn id="534" idx="2"/>
            <a:endCxn id="542" idx="0"/>
          </p:cNvCxnSpPr>
          <p:nvPr/>
        </p:nvCxnSpPr>
        <p:spPr>
          <a:xfrm rot="16200000" flipH="1">
            <a:off x="21101258" y="17698085"/>
            <a:ext cx="224900" cy="55048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5" name="Прямоугольник 544"/>
          <p:cNvSpPr/>
          <p:nvPr/>
        </p:nvSpPr>
        <p:spPr>
          <a:xfrm>
            <a:off x="19923568"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политкомиссаров в армейские ряды</a:t>
            </a:r>
            <a:endParaRPr lang="ru-RU" sz="100" dirty="0"/>
          </a:p>
        </p:txBody>
      </p:sp>
      <p:cxnSp>
        <p:nvCxnSpPr>
          <p:cNvPr id="548" name="Соединительная линия уступом 124"/>
          <p:cNvCxnSpPr>
            <a:stCxn id="539" idx="2"/>
            <a:endCxn id="545" idx="0"/>
          </p:cNvCxnSpPr>
          <p:nvPr/>
        </p:nvCxnSpPr>
        <p:spPr>
          <a:xfrm rot="5400000">
            <a:off x="20274282" y="18738226"/>
            <a:ext cx="2249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9" name="Прямоугольник 548"/>
          <p:cNvSpPr/>
          <p:nvPr/>
        </p:nvSpPr>
        <p:spPr>
          <a:xfrm>
            <a:off x="21028631"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Подножные ресурсы</a:t>
            </a:r>
            <a:endParaRPr lang="ru-RU" sz="100" dirty="0"/>
          </a:p>
        </p:txBody>
      </p:sp>
      <p:cxnSp>
        <p:nvCxnSpPr>
          <p:cNvPr id="551" name="Соединительная линия уступом 124"/>
          <p:cNvCxnSpPr>
            <a:stCxn id="539" idx="2"/>
            <a:endCxn id="549" idx="0"/>
          </p:cNvCxnSpPr>
          <p:nvPr/>
        </p:nvCxnSpPr>
        <p:spPr>
          <a:xfrm rot="16200000" flipH="1">
            <a:off x="20826813" y="18185695"/>
            <a:ext cx="224900" cy="110506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18824582"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манёвренной армии</a:t>
            </a:r>
            <a:endParaRPr lang="ru-RU" sz="100" dirty="0"/>
          </a:p>
        </p:txBody>
      </p:sp>
      <p:cxnSp>
        <p:nvCxnSpPr>
          <p:cNvPr id="554" name="Соединительная линия уступом 124"/>
          <p:cNvCxnSpPr>
            <a:stCxn id="539" idx="2"/>
            <a:endCxn id="552" idx="0"/>
          </p:cNvCxnSpPr>
          <p:nvPr/>
        </p:nvCxnSpPr>
        <p:spPr>
          <a:xfrm rot="5400000">
            <a:off x="19724789" y="18188733"/>
            <a:ext cx="224900" cy="1098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5" name="Прямоугольник 554"/>
          <p:cNvSpPr/>
          <p:nvPr/>
        </p:nvSpPr>
        <p:spPr>
          <a:xfrm>
            <a:off x="17754370"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образцы советской техники </a:t>
            </a:r>
            <a:r>
              <a:rPr lang="ru-RU" sz="500" dirty="0"/>
              <a:t>(исторический)</a:t>
            </a:r>
            <a:endParaRPr lang="ru-RU" sz="100" dirty="0"/>
          </a:p>
        </p:txBody>
      </p:sp>
      <p:sp>
        <p:nvSpPr>
          <p:cNvPr id="557" name="Прямоугольник 556"/>
          <p:cNvSpPr/>
          <p:nvPr/>
        </p:nvSpPr>
        <p:spPr>
          <a:xfrm>
            <a:off x="16661517" y="188506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Запустить </a:t>
            </a:r>
            <a:r>
              <a:rPr lang="en-US" sz="700" dirty="0" err="1"/>
              <a:t>Trubia</a:t>
            </a:r>
            <a:r>
              <a:rPr lang="en-US" sz="700" dirty="0"/>
              <a:t> A4</a:t>
            </a:r>
            <a:r>
              <a:rPr lang="ru-RU" sz="700" dirty="0"/>
              <a:t> в серийное производство</a:t>
            </a:r>
          </a:p>
        </p:txBody>
      </p:sp>
      <p:cxnSp>
        <p:nvCxnSpPr>
          <p:cNvPr id="558" name="Соединительная линия уступом 124"/>
          <p:cNvCxnSpPr>
            <a:stCxn id="539" idx="2"/>
            <a:endCxn id="555" idx="0"/>
          </p:cNvCxnSpPr>
          <p:nvPr/>
        </p:nvCxnSpPr>
        <p:spPr>
          <a:xfrm rot="5400000">
            <a:off x="19189683" y="17653627"/>
            <a:ext cx="224900" cy="21691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59" name="Соединительная линия уступом 124"/>
          <p:cNvCxnSpPr>
            <a:stCxn id="539" idx="2"/>
            <a:endCxn id="557" idx="0"/>
          </p:cNvCxnSpPr>
          <p:nvPr/>
        </p:nvCxnSpPr>
        <p:spPr>
          <a:xfrm rot="5400000">
            <a:off x="18643256" y="17107200"/>
            <a:ext cx="224900" cy="32620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0" name="Прямая соединительная линия 559"/>
          <p:cNvCxnSpPr>
            <a:stCxn id="555" idx="1"/>
            <a:endCxn id="557" idx="3"/>
          </p:cNvCxnSpPr>
          <p:nvPr/>
        </p:nvCxnSpPr>
        <p:spPr>
          <a:xfrm flipH="1">
            <a:off x="17587842" y="19120676"/>
            <a:ext cx="16652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61" name="Прямоугольник 560"/>
          <p:cNvSpPr/>
          <p:nvPr/>
        </p:nvSpPr>
        <p:spPr>
          <a:xfrm>
            <a:off x="16662740" y="196155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Запустить </a:t>
            </a:r>
            <a:r>
              <a:rPr lang="en-US" sz="700" dirty="0" err="1"/>
              <a:t>Verdeja</a:t>
            </a:r>
            <a:r>
              <a:rPr lang="ru-RU" sz="700" dirty="0"/>
              <a:t> в серийное производство</a:t>
            </a:r>
          </a:p>
        </p:txBody>
      </p:sp>
      <p:cxnSp>
        <p:nvCxnSpPr>
          <p:cNvPr id="563" name="Соединительная линия уступом 124"/>
          <p:cNvCxnSpPr>
            <a:stCxn id="557" idx="2"/>
            <a:endCxn id="561" idx="0"/>
          </p:cNvCxnSpPr>
          <p:nvPr/>
        </p:nvCxnSpPr>
        <p:spPr>
          <a:xfrm rot="16200000" flipH="1">
            <a:off x="17012841" y="19502514"/>
            <a:ext cx="224900"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91" name="Прямоугольник 490"/>
          <p:cNvSpPr/>
          <p:nvPr/>
        </p:nvSpPr>
        <p:spPr>
          <a:xfrm>
            <a:off x="15569887"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Советники правых сил</a:t>
            </a:r>
            <a:endParaRPr lang="ru-RU" sz="100" dirty="0"/>
          </a:p>
        </p:txBody>
      </p:sp>
      <p:sp>
        <p:nvSpPr>
          <p:cNvPr id="564" name="Прямоугольник 563"/>
          <p:cNvSpPr/>
          <p:nvPr/>
        </p:nvSpPr>
        <p:spPr>
          <a:xfrm>
            <a:off x="14981411" y="1730621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Африканская экспедиционная армия</a:t>
            </a:r>
          </a:p>
        </p:txBody>
      </p:sp>
      <p:sp>
        <p:nvSpPr>
          <p:cNvPr id="566" name="Прямоугольник 565"/>
          <p:cNvSpPr/>
          <p:nvPr/>
        </p:nvSpPr>
        <p:spPr>
          <a:xfrm>
            <a:off x="14398814"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Формирование армейских корпусов</a:t>
            </a:r>
            <a:endParaRPr lang="ru-RU" sz="100" dirty="0"/>
          </a:p>
        </p:txBody>
      </p:sp>
      <p:sp>
        <p:nvSpPr>
          <p:cNvPr id="567" name="Прямоугольник 566"/>
          <p:cNvSpPr/>
          <p:nvPr/>
        </p:nvSpPr>
        <p:spPr>
          <a:xfrm>
            <a:off x="15568664" y="188506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образцы немецкой техники </a:t>
            </a:r>
            <a:r>
              <a:rPr lang="ru-RU" sz="500" dirty="0"/>
              <a:t>(исторический)</a:t>
            </a:r>
            <a:endParaRPr lang="ru-RU" sz="100" dirty="0"/>
          </a:p>
        </p:txBody>
      </p:sp>
      <p:sp>
        <p:nvSpPr>
          <p:cNvPr id="569" name="Прямоугольник 568"/>
          <p:cNvSpPr/>
          <p:nvPr/>
        </p:nvSpPr>
        <p:spPr>
          <a:xfrm>
            <a:off x="14398988" y="1884032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Школы и академии для временных офицеров</a:t>
            </a:r>
            <a:endParaRPr lang="ru-RU" sz="100" dirty="0"/>
          </a:p>
        </p:txBody>
      </p:sp>
      <p:cxnSp>
        <p:nvCxnSpPr>
          <p:cNvPr id="570" name="Соединительная линия уступом 124"/>
          <p:cNvCxnSpPr>
            <a:stCxn id="491" idx="2"/>
            <a:endCxn id="557" idx="0"/>
          </p:cNvCxnSpPr>
          <p:nvPr/>
        </p:nvCxnSpPr>
        <p:spPr>
          <a:xfrm rot="16200000" flipH="1">
            <a:off x="16466415" y="18192411"/>
            <a:ext cx="224900" cy="109163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71" name="Соединительная линия уступом 124"/>
          <p:cNvCxnSpPr>
            <a:stCxn id="491" idx="2"/>
            <a:endCxn id="567" idx="0"/>
          </p:cNvCxnSpPr>
          <p:nvPr/>
        </p:nvCxnSpPr>
        <p:spPr>
          <a:xfrm rot="5400000">
            <a:off x="15919990" y="18737614"/>
            <a:ext cx="224899"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3" name="Соединительная линия уступом 124"/>
          <p:cNvCxnSpPr>
            <a:stCxn id="564" idx="2"/>
            <a:endCxn id="491" idx="0"/>
          </p:cNvCxnSpPr>
          <p:nvPr/>
        </p:nvCxnSpPr>
        <p:spPr>
          <a:xfrm rot="16200000" flipH="1">
            <a:off x="15619029" y="17671755"/>
            <a:ext cx="239566" cy="588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4" name="Соединительная линия уступом 124"/>
          <p:cNvCxnSpPr>
            <a:stCxn id="564" idx="2"/>
            <a:endCxn id="566" idx="0"/>
          </p:cNvCxnSpPr>
          <p:nvPr/>
        </p:nvCxnSpPr>
        <p:spPr>
          <a:xfrm rot="5400000">
            <a:off x="15033493" y="17674695"/>
            <a:ext cx="239566" cy="5825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6" name="Соединительная линия уступом 124"/>
          <p:cNvCxnSpPr>
            <a:stCxn id="566" idx="2"/>
            <a:endCxn id="569" idx="0"/>
          </p:cNvCxnSpPr>
          <p:nvPr/>
        </p:nvCxnSpPr>
        <p:spPr>
          <a:xfrm rot="16200000" flipH="1">
            <a:off x="14754791" y="18732962"/>
            <a:ext cx="214547" cy="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7" name="Прямая соединительная линия 576"/>
          <p:cNvCxnSpPr>
            <a:stCxn id="557" idx="1"/>
            <a:endCxn id="567" idx="3"/>
          </p:cNvCxnSpPr>
          <p:nvPr/>
        </p:nvCxnSpPr>
        <p:spPr>
          <a:xfrm flipH="1" flipV="1">
            <a:off x="16494989" y="19120675"/>
            <a:ext cx="166528"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8" name="Прямоугольник 577"/>
          <p:cNvSpPr/>
          <p:nvPr/>
        </p:nvSpPr>
        <p:spPr>
          <a:xfrm>
            <a:off x="14983874" y="1959140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Железная дисциплина</a:t>
            </a:r>
          </a:p>
        </p:txBody>
      </p:sp>
      <p:cxnSp>
        <p:nvCxnSpPr>
          <p:cNvPr id="580" name="Соединительная линия уступом 124"/>
          <p:cNvCxnSpPr>
            <a:stCxn id="491" idx="2"/>
            <a:endCxn id="578" idx="0"/>
          </p:cNvCxnSpPr>
          <p:nvPr/>
        </p:nvCxnSpPr>
        <p:spPr>
          <a:xfrm rot="5400000">
            <a:off x="15257229" y="18815585"/>
            <a:ext cx="965631" cy="586013"/>
          </a:xfrm>
          <a:prstGeom prst="bentConnector3">
            <a:avLst>
              <a:gd name="adj1" fmla="val 1113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81" name="Соединительная линия уступом 124"/>
          <p:cNvCxnSpPr>
            <a:stCxn id="569" idx="2"/>
            <a:endCxn id="578" idx="0"/>
          </p:cNvCxnSpPr>
          <p:nvPr/>
        </p:nvCxnSpPr>
        <p:spPr>
          <a:xfrm rot="16200000" flipH="1">
            <a:off x="15049052" y="19193422"/>
            <a:ext cx="211084" cy="584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5" name="Прямоугольник 584"/>
          <p:cNvSpPr/>
          <p:nvPr/>
        </p:nvSpPr>
        <p:spPr>
          <a:xfrm>
            <a:off x="4362827" y="29961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Послевоенный НД «Коррупция фаланги» </a:t>
            </a:r>
            <a:r>
              <a:rPr lang="ru-RU" sz="200" dirty="0"/>
              <a:t>(В послевоенный период усилилась критика верховным командованием коррупции и неэффективности фалангистов в государственной администрации. [ 38 ] Франко, однако, игнорировал как фалангистскую коррупцию, так и коррупцию и непостоянство, которые имели место в армии.[ 38 ])</a:t>
            </a:r>
          </a:p>
        </p:txBody>
      </p:sp>
      <p:sp>
        <p:nvSpPr>
          <p:cNvPr id="586" name="Прямоугольник 585"/>
          <p:cNvSpPr/>
          <p:nvPr/>
        </p:nvSpPr>
        <p:spPr>
          <a:xfrm>
            <a:off x="15568663" y="203988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Программа </a:t>
            </a:r>
            <a:r>
              <a:rPr lang="en-US" sz="700" dirty="0" err="1"/>
              <a:t>Bär</a:t>
            </a:r>
            <a:endParaRPr lang="ru-RU" sz="100" dirty="0"/>
          </a:p>
        </p:txBody>
      </p:sp>
      <p:cxnSp>
        <p:nvCxnSpPr>
          <p:cNvPr id="589" name="Соединительная линия уступом 124"/>
          <p:cNvCxnSpPr>
            <a:stCxn id="567" idx="2"/>
            <a:endCxn id="586" idx="0"/>
          </p:cNvCxnSpPr>
          <p:nvPr/>
        </p:nvCxnSpPr>
        <p:spPr>
          <a:xfrm rot="5400000">
            <a:off x="15527751" y="19894751"/>
            <a:ext cx="1008152"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2" name="Прямоугольник 581"/>
          <p:cNvSpPr/>
          <p:nvPr/>
        </p:nvSpPr>
        <p:spPr>
          <a:xfrm>
            <a:off x="15498993" y="26264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Крушение надежд (</a:t>
            </a:r>
            <a:r>
              <a:rPr lang="ru-RU" sz="700" dirty="0" err="1"/>
              <a:t>Санхуро</a:t>
            </a:r>
            <a:r>
              <a:rPr lang="ru-RU" sz="700" dirty="0"/>
              <a:t> наебнулся)</a:t>
            </a:r>
          </a:p>
        </p:txBody>
      </p:sp>
      <p:cxnSp>
        <p:nvCxnSpPr>
          <p:cNvPr id="590" name="Прямая соединительная линия 589"/>
          <p:cNvCxnSpPr>
            <a:stCxn id="719" idx="3"/>
            <a:endCxn id="582" idx="1"/>
          </p:cNvCxnSpPr>
          <p:nvPr/>
        </p:nvCxnSpPr>
        <p:spPr>
          <a:xfrm>
            <a:off x="4398220" y="2852488"/>
            <a:ext cx="11100773"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91" name="Прямоугольник 590"/>
          <p:cNvSpPr/>
          <p:nvPr/>
        </p:nvSpPr>
        <p:spPr>
          <a:xfrm>
            <a:off x="20405373" y="323661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Итальянский экспедиционный корпус (ваниль)</a:t>
            </a:r>
          </a:p>
        </p:txBody>
      </p:sp>
      <p:sp>
        <p:nvSpPr>
          <p:cNvPr id="592" name="Прямоугольник 591"/>
          <p:cNvSpPr/>
          <p:nvPr/>
        </p:nvSpPr>
        <p:spPr>
          <a:xfrm>
            <a:off x="21532505" y="32456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Легион Кондор (ваниль)</a:t>
            </a:r>
          </a:p>
        </p:txBody>
      </p:sp>
      <p:sp>
        <p:nvSpPr>
          <p:cNvPr id="593" name="Прямоугольник 592"/>
          <p:cNvSpPr/>
          <p:nvPr/>
        </p:nvSpPr>
        <p:spPr>
          <a:xfrm>
            <a:off x="20975360" y="40115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Поставки вооружения (ваниль)</a:t>
            </a:r>
          </a:p>
        </p:txBody>
      </p:sp>
      <p:cxnSp>
        <p:nvCxnSpPr>
          <p:cNvPr id="594" name="Соединительная линия уступом 593"/>
          <p:cNvCxnSpPr>
            <a:stCxn id="719" idx="2"/>
            <a:endCxn id="591" idx="0"/>
          </p:cNvCxnSpPr>
          <p:nvPr/>
        </p:nvCxnSpPr>
        <p:spPr>
          <a:xfrm rot="16200000" flipH="1">
            <a:off x="12344735" y="-5287189"/>
            <a:ext cx="114124" cy="169334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5" name="Соединительная линия уступом 594"/>
          <p:cNvCxnSpPr>
            <a:stCxn id="719" idx="2"/>
            <a:endCxn id="592" idx="0"/>
          </p:cNvCxnSpPr>
          <p:nvPr/>
        </p:nvCxnSpPr>
        <p:spPr>
          <a:xfrm rot="16200000" flipH="1">
            <a:off x="12903804" y="-5846258"/>
            <a:ext cx="123119" cy="1806061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6" name="Соединительная линия уступом 595"/>
          <p:cNvCxnSpPr>
            <a:stCxn id="582" idx="2"/>
            <a:endCxn id="591" idx="0"/>
          </p:cNvCxnSpPr>
          <p:nvPr/>
        </p:nvCxnSpPr>
        <p:spPr>
          <a:xfrm rot="16200000" flipH="1">
            <a:off x="18380254" y="748330"/>
            <a:ext cx="70184" cy="490638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7" name="Соединительная линия уступом 596"/>
          <p:cNvCxnSpPr>
            <a:stCxn id="582" idx="2"/>
            <a:endCxn id="592" idx="0"/>
          </p:cNvCxnSpPr>
          <p:nvPr/>
        </p:nvCxnSpPr>
        <p:spPr>
          <a:xfrm rot="16200000" flipH="1">
            <a:off x="18939323" y="189261"/>
            <a:ext cx="79179" cy="603351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8" name="Соединительная линия уступом 597"/>
          <p:cNvCxnSpPr>
            <a:stCxn id="591" idx="2"/>
            <a:endCxn id="593" idx="0"/>
          </p:cNvCxnSpPr>
          <p:nvPr/>
        </p:nvCxnSpPr>
        <p:spPr>
          <a:xfrm rot="16200000" flipH="1">
            <a:off x="21036049" y="3609098"/>
            <a:ext cx="234960" cy="569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9" name="Соединительная линия уступом 598"/>
          <p:cNvCxnSpPr>
            <a:stCxn id="592" idx="2"/>
            <a:endCxn id="593" idx="0"/>
          </p:cNvCxnSpPr>
          <p:nvPr/>
        </p:nvCxnSpPr>
        <p:spPr>
          <a:xfrm rot="5400000">
            <a:off x="21604114" y="3620017"/>
            <a:ext cx="225965"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20405374" y="47925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Получить обучающий персонал (ваниль)</a:t>
            </a:r>
          </a:p>
        </p:txBody>
      </p:sp>
      <p:sp>
        <p:nvSpPr>
          <p:cNvPr id="601" name="Прямоугольник 600"/>
          <p:cNvSpPr/>
          <p:nvPr/>
        </p:nvSpPr>
        <p:spPr>
          <a:xfrm>
            <a:off x="21532505" y="47978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Улучшение доктрин (ваниль)</a:t>
            </a:r>
          </a:p>
        </p:txBody>
      </p:sp>
      <p:cxnSp>
        <p:nvCxnSpPr>
          <p:cNvPr id="602" name="Соединительная линия уступом 601"/>
          <p:cNvCxnSpPr>
            <a:stCxn id="593" idx="2"/>
            <a:endCxn id="600" idx="0"/>
          </p:cNvCxnSpPr>
          <p:nvPr/>
        </p:nvCxnSpPr>
        <p:spPr>
          <a:xfrm rot="5400000">
            <a:off x="21033052" y="4387057"/>
            <a:ext cx="240956" cy="5699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3" name="Соединительная линия уступом 602"/>
          <p:cNvCxnSpPr>
            <a:stCxn id="593" idx="2"/>
            <a:endCxn id="601" idx="0"/>
          </p:cNvCxnSpPr>
          <p:nvPr/>
        </p:nvCxnSpPr>
        <p:spPr>
          <a:xfrm rot="16200000" flipH="1">
            <a:off x="21593981" y="4396113"/>
            <a:ext cx="246229"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4" name="Прямоугольник 603"/>
          <p:cNvSpPr/>
          <p:nvPr/>
        </p:nvSpPr>
        <p:spPr>
          <a:xfrm>
            <a:off x="6743032" y="642103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Научный блок Оси</a:t>
            </a:r>
          </a:p>
        </p:txBody>
      </p:sp>
      <p:cxnSp>
        <p:nvCxnSpPr>
          <p:cNvPr id="605" name="Соединительная линия уступом 604"/>
          <p:cNvCxnSpPr>
            <a:stCxn id="22" idx="2"/>
            <a:endCxn id="604" idx="0"/>
          </p:cNvCxnSpPr>
          <p:nvPr/>
        </p:nvCxnSpPr>
        <p:spPr>
          <a:xfrm rot="16200000" flipH="1">
            <a:off x="6536470" y="5751307"/>
            <a:ext cx="240752" cy="1098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7" name="Прямоугольник 606"/>
          <p:cNvSpPr/>
          <p:nvPr/>
        </p:nvSpPr>
        <p:spPr>
          <a:xfrm>
            <a:off x="14940028" y="33748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Подержать верных </a:t>
            </a:r>
            <a:r>
              <a:rPr lang="ru-RU" sz="700" dirty="0" err="1"/>
              <a:t>карлистов</a:t>
            </a:r>
            <a:endParaRPr lang="ru-RU" sz="700" dirty="0"/>
          </a:p>
        </p:txBody>
      </p:sp>
      <p:sp>
        <p:nvSpPr>
          <p:cNvPr id="609" name="Прямоугольник 608"/>
          <p:cNvSpPr/>
          <p:nvPr/>
        </p:nvSpPr>
        <p:spPr>
          <a:xfrm>
            <a:off x="14940828" y="414988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Интегрировать </a:t>
            </a:r>
            <a:r>
              <a:rPr lang="ru-RU" sz="700" dirty="0" err="1"/>
              <a:t>рекете</a:t>
            </a:r>
            <a:r>
              <a:rPr lang="ru-RU" sz="700" dirty="0"/>
              <a:t> (ваниль)</a:t>
            </a:r>
          </a:p>
        </p:txBody>
      </p:sp>
      <p:sp>
        <p:nvSpPr>
          <p:cNvPr id="610" name="Прямоугольник 609"/>
          <p:cNvSpPr/>
          <p:nvPr/>
        </p:nvSpPr>
        <p:spPr>
          <a:xfrm>
            <a:off x="13848924" y="338929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фалангой</a:t>
            </a:r>
          </a:p>
        </p:txBody>
      </p:sp>
      <p:sp>
        <p:nvSpPr>
          <p:cNvPr id="611" name="Прямоугольник 610"/>
          <p:cNvSpPr/>
          <p:nvPr/>
        </p:nvSpPr>
        <p:spPr>
          <a:xfrm>
            <a:off x="13848924" y="414752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Роль мученика </a:t>
            </a:r>
            <a:r>
              <a:rPr lang="ru-RU" sz="700" dirty="0" err="1"/>
              <a:t>Примо</a:t>
            </a:r>
            <a:r>
              <a:rPr lang="ru-RU" sz="700" dirty="0"/>
              <a:t> де Риверы (ваниль)</a:t>
            </a:r>
          </a:p>
        </p:txBody>
      </p:sp>
      <p:sp>
        <p:nvSpPr>
          <p:cNvPr id="612" name="Прямоугольник 611"/>
          <p:cNvSpPr/>
          <p:nvPr/>
        </p:nvSpPr>
        <p:spPr>
          <a:xfrm>
            <a:off x="14393636" y="494143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Превознести жертвы войны (ваниль)</a:t>
            </a:r>
          </a:p>
        </p:txBody>
      </p:sp>
      <p:cxnSp>
        <p:nvCxnSpPr>
          <p:cNvPr id="613" name="Соединительная линия уступом 612"/>
          <p:cNvCxnSpPr>
            <a:stCxn id="611" idx="2"/>
            <a:endCxn id="612" idx="0"/>
          </p:cNvCxnSpPr>
          <p:nvPr/>
        </p:nvCxnSpPr>
        <p:spPr>
          <a:xfrm rot="16200000" flipH="1">
            <a:off x="14457490" y="4542126"/>
            <a:ext cx="253907" cy="54471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14" name="Соединительная линия уступом 613"/>
          <p:cNvCxnSpPr>
            <a:stCxn id="623" idx="2"/>
            <a:endCxn id="106" idx="0"/>
          </p:cNvCxnSpPr>
          <p:nvPr/>
        </p:nvCxnSpPr>
        <p:spPr>
          <a:xfrm rot="16200000" flipH="1">
            <a:off x="20212227" y="1990535"/>
            <a:ext cx="187426" cy="8674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6" name="Прямая со стрелкой 615"/>
          <p:cNvCxnSpPr>
            <a:stCxn id="610" idx="2"/>
            <a:endCxn id="611" idx="0"/>
          </p:cNvCxnSpPr>
          <p:nvPr/>
        </p:nvCxnSpPr>
        <p:spPr>
          <a:xfrm>
            <a:off x="14312087" y="3929295"/>
            <a:ext cx="0" cy="2182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7" name="Прямая со стрелкой 616"/>
          <p:cNvCxnSpPr>
            <a:stCxn id="607" idx="2"/>
            <a:endCxn id="609" idx="0"/>
          </p:cNvCxnSpPr>
          <p:nvPr/>
        </p:nvCxnSpPr>
        <p:spPr>
          <a:xfrm>
            <a:off x="15403191" y="3914864"/>
            <a:ext cx="800" cy="23501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9" name="Соединительная линия уступом 618"/>
          <p:cNvCxnSpPr>
            <a:stCxn id="582" idx="2"/>
            <a:endCxn id="610" idx="0"/>
          </p:cNvCxnSpPr>
          <p:nvPr/>
        </p:nvCxnSpPr>
        <p:spPr>
          <a:xfrm rot="5400000">
            <a:off x="15025689" y="2452827"/>
            <a:ext cx="222867" cy="16500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1" name="Соединительная линия уступом 620"/>
          <p:cNvCxnSpPr>
            <a:stCxn id="582" idx="2"/>
            <a:endCxn id="607" idx="0"/>
          </p:cNvCxnSpPr>
          <p:nvPr/>
        </p:nvCxnSpPr>
        <p:spPr>
          <a:xfrm rot="5400000">
            <a:off x="15578456" y="2991164"/>
            <a:ext cx="208436" cy="5589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23" name="Прямоугольник 622"/>
          <p:cNvSpPr/>
          <p:nvPr/>
        </p:nvSpPr>
        <p:spPr>
          <a:xfrm>
            <a:off x="15505349" y="56942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Указ об объединении</a:t>
            </a:r>
          </a:p>
        </p:txBody>
      </p:sp>
      <p:cxnSp>
        <p:nvCxnSpPr>
          <p:cNvPr id="624" name="Прямая со стрелкой 623"/>
          <p:cNvCxnSpPr>
            <a:stCxn id="582" idx="2"/>
            <a:endCxn id="623" idx="0"/>
          </p:cNvCxnSpPr>
          <p:nvPr/>
        </p:nvCxnSpPr>
        <p:spPr>
          <a:xfrm>
            <a:off x="15962156" y="3166428"/>
            <a:ext cx="6356" cy="25278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5" name="Соединительная линия уступом 624"/>
          <p:cNvCxnSpPr>
            <a:stCxn id="609" idx="2"/>
            <a:endCxn id="612" idx="0"/>
          </p:cNvCxnSpPr>
          <p:nvPr/>
        </p:nvCxnSpPr>
        <p:spPr>
          <a:xfrm rot="5400000">
            <a:off x="15004619" y="4542063"/>
            <a:ext cx="251553" cy="54719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26" name="Соединительная линия уступом 625"/>
          <p:cNvCxnSpPr>
            <a:stCxn id="623" idx="2"/>
            <a:endCxn id="100" idx="0"/>
          </p:cNvCxnSpPr>
          <p:nvPr/>
        </p:nvCxnSpPr>
        <p:spPr>
          <a:xfrm rot="5400000">
            <a:off x="12828436" y="3294825"/>
            <a:ext cx="200650" cy="60795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0" name="Прямоугольник 629"/>
          <p:cNvSpPr/>
          <p:nvPr/>
        </p:nvSpPr>
        <p:spPr>
          <a:xfrm>
            <a:off x="13298476" y="8737027"/>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 шпионской деятельности</a:t>
            </a:r>
            <a:endParaRPr lang="ru-RU" sz="600" dirty="0"/>
          </a:p>
        </p:txBody>
      </p:sp>
      <p:cxnSp>
        <p:nvCxnSpPr>
          <p:cNvPr id="631" name="Прямая со стрелкой 630"/>
          <p:cNvCxnSpPr>
            <a:stCxn id="381" idx="2"/>
            <a:endCxn id="630" idx="0"/>
          </p:cNvCxnSpPr>
          <p:nvPr/>
        </p:nvCxnSpPr>
        <p:spPr>
          <a:xfrm>
            <a:off x="13758225" y="8520470"/>
            <a:ext cx="3414" cy="21655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5" name="Прямоугольник 634"/>
          <p:cNvSpPr/>
          <p:nvPr/>
        </p:nvSpPr>
        <p:spPr>
          <a:xfrm>
            <a:off x="36357886" y="26065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Победа СЕДО (Хосе Мария </a:t>
            </a:r>
            <a:r>
              <a:rPr lang="ru-RU" sz="700" dirty="0" err="1"/>
              <a:t>Хиль-Роблес</a:t>
            </a:r>
            <a:r>
              <a:rPr lang="ru-RU" sz="700" dirty="0"/>
              <a:t> с </a:t>
            </a:r>
            <a:r>
              <a:rPr lang="ru-RU" sz="700" dirty="0" err="1"/>
              <a:t>трейтом</a:t>
            </a:r>
            <a:r>
              <a:rPr lang="ru-RU" sz="700" dirty="0"/>
              <a:t> </a:t>
            </a:r>
            <a:r>
              <a:rPr lang="ru-RU" sz="700" dirty="0" err="1"/>
              <a:t>Хефе</a:t>
            </a:r>
            <a:r>
              <a:rPr lang="ru-RU" sz="700" dirty="0"/>
              <a:t>)</a:t>
            </a:r>
          </a:p>
        </p:txBody>
      </p:sp>
      <p:cxnSp>
        <p:nvCxnSpPr>
          <p:cNvPr id="636" name="Прямая соединительная линия 635"/>
          <p:cNvCxnSpPr>
            <a:stCxn id="582" idx="3"/>
            <a:endCxn id="635" idx="1"/>
          </p:cNvCxnSpPr>
          <p:nvPr/>
        </p:nvCxnSpPr>
        <p:spPr>
          <a:xfrm flipV="1">
            <a:off x="16425318" y="2876551"/>
            <a:ext cx="19932568" cy="198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40" name="Прямоугольник 639"/>
          <p:cNvSpPr/>
          <p:nvPr/>
        </p:nvSpPr>
        <p:spPr>
          <a:xfrm>
            <a:off x="22653129" y="3240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Португальская помощь (ваниль)</a:t>
            </a:r>
          </a:p>
        </p:txBody>
      </p:sp>
      <p:sp>
        <p:nvSpPr>
          <p:cNvPr id="641" name="Прямоугольник 640"/>
          <p:cNvSpPr/>
          <p:nvPr/>
        </p:nvSpPr>
        <p:spPr>
          <a:xfrm>
            <a:off x="22652993" y="40095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Иберийский пакт (ваниль)</a:t>
            </a:r>
          </a:p>
        </p:txBody>
      </p:sp>
      <p:cxnSp>
        <p:nvCxnSpPr>
          <p:cNvPr id="642" name="Соединительная линия уступом 641"/>
          <p:cNvCxnSpPr>
            <a:stCxn id="719" idx="2"/>
            <a:endCxn id="640" idx="0"/>
          </p:cNvCxnSpPr>
          <p:nvPr/>
        </p:nvCxnSpPr>
        <p:spPr>
          <a:xfrm rot="16200000" flipH="1">
            <a:off x="13466525" y="-6408979"/>
            <a:ext cx="118301" cy="1918123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3" name="Соединительная линия уступом 642"/>
          <p:cNvCxnSpPr>
            <a:stCxn id="582" idx="2"/>
            <a:endCxn id="640" idx="0"/>
          </p:cNvCxnSpPr>
          <p:nvPr/>
        </p:nvCxnSpPr>
        <p:spPr>
          <a:xfrm rot="16200000" flipH="1">
            <a:off x="19502044" y="-373460"/>
            <a:ext cx="74361" cy="715413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4" name="Прямая со стрелкой 643"/>
          <p:cNvCxnSpPr>
            <a:stCxn id="640" idx="2"/>
            <a:endCxn id="641" idx="0"/>
          </p:cNvCxnSpPr>
          <p:nvPr/>
        </p:nvCxnSpPr>
        <p:spPr>
          <a:xfrm flipH="1">
            <a:off x="23116156" y="3780789"/>
            <a:ext cx="136" cy="2287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8" name="Прямоугольник 647"/>
          <p:cNvSpPr/>
          <p:nvPr/>
        </p:nvSpPr>
        <p:spPr>
          <a:xfrm>
            <a:off x="14400166" y="11811756"/>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Присоединиться к странам Оси (ваниль)</a:t>
            </a:r>
          </a:p>
        </p:txBody>
      </p:sp>
      <p:sp>
        <p:nvSpPr>
          <p:cNvPr id="649" name="Прямоугольник 648"/>
          <p:cNvSpPr/>
          <p:nvPr/>
        </p:nvSpPr>
        <p:spPr>
          <a:xfrm>
            <a:off x="15479131" y="1181366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фашистских стран</a:t>
            </a:r>
          </a:p>
        </p:txBody>
      </p:sp>
      <p:sp>
        <p:nvSpPr>
          <p:cNvPr id="650" name="Прямоугольник 649"/>
          <p:cNvSpPr/>
          <p:nvPr/>
        </p:nvSpPr>
        <p:spPr>
          <a:xfrm>
            <a:off x="15479132" y="125958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250-я дивизия</a:t>
            </a:r>
            <a:endParaRPr lang="ru-RU" sz="200" dirty="0"/>
          </a:p>
        </p:txBody>
      </p:sp>
      <p:sp>
        <p:nvSpPr>
          <p:cNvPr id="651" name="Прямоугольник 650"/>
          <p:cNvSpPr/>
          <p:nvPr/>
        </p:nvSpPr>
        <p:spPr>
          <a:xfrm>
            <a:off x="16013462"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Вспомогательный корпус военной медицины</a:t>
            </a:r>
            <a:endParaRPr lang="ru-RU" sz="400" dirty="0"/>
          </a:p>
        </p:txBody>
      </p:sp>
      <p:sp>
        <p:nvSpPr>
          <p:cNvPr id="652" name="Прямоугольник 651"/>
          <p:cNvSpPr/>
          <p:nvPr/>
        </p:nvSpPr>
        <p:spPr>
          <a:xfrm>
            <a:off x="14931157"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дивизию артиллерийскими батальонами</a:t>
            </a:r>
            <a:endParaRPr lang="ru-RU" sz="200" dirty="0"/>
          </a:p>
        </p:txBody>
      </p:sp>
      <p:sp>
        <p:nvSpPr>
          <p:cNvPr id="653" name="Прямоугольник 652"/>
          <p:cNvSpPr/>
          <p:nvPr/>
        </p:nvSpPr>
        <p:spPr>
          <a:xfrm>
            <a:off x="16593376" y="7977862"/>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Каудильо Франсиско Франко</a:t>
            </a:r>
          </a:p>
        </p:txBody>
      </p:sp>
      <p:sp>
        <p:nvSpPr>
          <p:cNvPr id="654" name="Прямоугольник 653"/>
          <p:cNvSpPr/>
          <p:nvPr/>
        </p:nvSpPr>
        <p:spPr>
          <a:xfrm>
            <a:off x="17685559" y="7981403"/>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Фаланга, армия и церковь</a:t>
            </a:r>
            <a:endParaRPr lang="ru-RU" sz="200" dirty="0"/>
          </a:p>
        </p:txBody>
      </p:sp>
      <p:sp>
        <p:nvSpPr>
          <p:cNvPr id="655" name="Прямоугольник 654"/>
          <p:cNvSpPr/>
          <p:nvPr/>
        </p:nvSpPr>
        <p:spPr>
          <a:xfrm>
            <a:off x="13848108" y="1029009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Закон о профсоюзном единстве</a:t>
            </a:r>
            <a:endParaRPr lang="ru-RU" sz="100" dirty="0"/>
          </a:p>
        </p:txBody>
      </p:sp>
      <p:sp>
        <p:nvSpPr>
          <p:cNvPr id="656" name="Прямоугольник 655"/>
          <p:cNvSpPr/>
          <p:nvPr/>
        </p:nvSpPr>
        <p:spPr>
          <a:xfrm>
            <a:off x="14953008" y="10293248"/>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Автаркия</a:t>
            </a:r>
          </a:p>
        </p:txBody>
      </p:sp>
      <p:sp>
        <p:nvSpPr>
          <p:cNvPr id="657" name="Прямоугольник 656"/>
          <p:cNvSpPr/>
          <p:nvPr/>
        </p:nvSpPr>
        <p:spPr>
          <a:xfrm>
            <a:off x="17141566" y="10304542"/>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Молодёжный фронт</a:t>
            </a:r>
            <a:endParaRPr lang="ru-RU" sz="200" dirty="0"/>
          </a:p>
        </p:txBody>
      </p:sp>
      <p:sp>
        <p:nvSpPr>
          <p:cNvPr id="660" name="Прямоугольник 659"/>
          <p:cNvSpPr/>
          <p:nvPr/>
        </p:nvSpPr>
        <p:spPr>
          <a:xfrm>
            <a:off x="13295061" y="9545980"/>
            <a:ext cx="926325" cy="540000"/>
          </a:xfrm>
          <a:prstGeom prst="rect">
            <a:avLst/>
          </a:prstGeom>
          <a:no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Реорганизация женской секции фаланги</a:t>
            </a:r>
            <a:endParaRPr lang="ru-RU" sz="100" dirty="0"/>
          </a:p>
        </p:txBody>
      </p:sp>
      <p:cxnSp>
        <p:nvCxnSpPr>
          <p:cNvPr id="661" name="Соединительная линия уступом 660"/>
          <p:cNvCxnSpPr>
            <a:stCxn id="357" idx="2"/>
            <a:endCxn id="660" idx="0"/>
          </p:cNvCxnSpPr>
          <p:nvPr/>
        </p:nvCxnSpPr>
        <p:spPr>
          <a:xfrm rot="5400000">
            <a:off x="14730775" y="8312398"/>
            <a:ext cx="261032" cy="2206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64" name="Соединительная линия уступом 663"/>
          <p:cNvCxnSpPr>
            <a:stCxn id="222" idx="2"/>
            <a:endCxn id="660" idx="0"/>
          </p:cNvCxnSpPr>
          <p:nvPr/>
        </p:nvCxnSpPr>
        <p:spPr>
          <a:xfrm rot="16200000" flipH="1">
            <a:off x="11691052" y="7478807"/>
            <a:ext cx="258775" cy="38755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70" name="Соединительная линия уступом 669"/>
          <p:cNvCxnSpPr>
            <a:stCxn id="343" idx="2"/>
            <a:endCxn id="655" idx="0"/>
          </p:cNvCxnSpPr>
          <p:nvPr/>
        </p:nvCxnSpPr>
        <p:spPr>
          <a:xfrm rot="5400000">
            <a:off x="14489666" y="9907586"/>
            <a:ext cx="204110" cy="560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3" name="Соединительная линия уступом 672"/>
          <p:cNvCxnSpPr>
            <a:stCxn id="348" idx="2"/>
            <a:endCxn id="656" idx="0"/>
          </p:cNvCxnSpPr>
          <p:nvPr/>
        </p:nvCxnSpPr>
        <p:spPr>
          <a:xfrm rot="5400000">
            <a:off x="15590044" y="9918934"/>
            <a:ext cx="200442" cy="548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6" name="Соединительная линия уступом 675"/>
          <p:cNvCxnSpPr>
            <a:stCxn id="348" idx="2"/>
            <a:endCxn id="358" idx="0"/>
          </p:cNvCxnSpPr>
          <p:nvPr/>
        </p:nvCxnSpPr>
        <p:spPr>
          <a:xfrm rot="16200000" flipH="1">
            <a:off x="16137790" y="9919373"/>
            <a:ext cx="199228" cy="5460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9" name="Соединительная линия уступом 678"/>
          <p:cNvCxnSpPr>
            <a:stCxn id="345" idx="2"/>
            <a:endCxn id="657" idx="0"/>
          </p:cNvCxnSpPr>
          <p:nvPr/>
        </p:nvCxnSpPr>
        <p:spPr>
          <a:xfrm rot="16200000" flipH="1">
            <a:off x="17221356" y="9921169"/>
            <a:ext cx="218562" cy="5481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82" name="Прямоугольник 681"/>
          <p:cNvSpPr/>
          <p:nvPr/>
        </p:nvSpPr>
        <p:spPr>
          <a:xfrm>
            <a:off x="16593375" y="1105145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монархию</a:t>
            </a:r>
          </a:p>
        </p:txBody>
      </p:sp>
      <p:sp>
        <p:nvSpPr>
          <p:cNvPr id="685" name="Прямоугольник 684"/>
          <p:cNvSpPr/>
          <p:nvPr/>
        </p:nvSpPr>
        <p:spPr>
          <a:xfrm>
            <a:off x="14396084" y="1105345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Пожизненный диктатор (ваниль)</a:t>
            </a:r>
          </a:p>
        </p:txBody>
      </p:sp>
      <p:cxnSp>
        <p:nvCxnSpPr>
          <p:cNvPr id="686" name="Прямая соединительная линия 685"/>
          <p:cNvCxnSpPr>
            <a:stCxn id="685" idx="3"/>
            <a:endCxn id="682" idx="1"/>
          </p:cNvCxnSpPr>
          <p:nvPr/>
        </p:nvCxnSpPr>
        <p:spPr>
          <a:xfrm flipV="1">
            <a:off x="15322409" y="11321450"/>
            <a:ext cx="1270966" cy="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9" name="Соединительная линия уступом 688"/>
          <p:cNvCxnSpPr>
            <a:stCxn id="358" idx="2"/>
            <a:endCxn id="685" idx="0"/>
          </p:cNvCxnSpPr>
          <p:nvPr/>
        </p:nvCxnSpPr>
        <p:spPr>
          <a:xfrm rot="5400000">
            <a:off x="15574141" y="10117140"/>
            <a:ext cx="221416" cy="16512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2" name="Соединительная линия уступом 691"/>
          <p:cNvCxnSpPr>
            <a:stCxn id="358" idx="2"/>
            <a:endCxn id="682" idx="0"/>
          </p:cNvCxnSpPr>
          <p:nvPr/>
        </p:nvCxnSpPr>
        <p:spPr>
          <a:xfrm rot="16200000" flipH="1">
            <a:off x="16673786" y="10668698"/>
            <a:ext cx="219416" cy="546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95" name="Прямоугольник 694"/>
          <p:cNvSpPr/>
          <p:nvPr/>
        </p:nvSpPr>
        <p:spPr>
          <a:xfrm>
            <a:off x="16593374" y="11811756"/>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Присоединиться к союзникам (ваниль)</a:t>
            </a:r>
          </a:p>
        </p:txBody>
      </p:sp>
      <p:sp>
        <p:nvSpPr>
          <p:cNvPr id="696" name="Прямоугольник 695"/>
          <p:cNvSpPr/>
          <p:nvPr/>
        </p:nvSpPr>
        <p:spPr>
          <a:xfrm>
            <a:off x="14396083" y="12604881"/>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Бронетанковый корпус (ваниль)</a:t>
            </a:r>
          </a:p>
        </p:txBody>
      </p:sp>
      <p:cxnSp>
        <p:nvCxnSpPr>
          <p:cNvPr id="698" name="Прямая соединительная линия 697"/>
          <p:cNvCxnSpPr>
            <a:stCxn id="648" idx="3"/>
            <a:endCxn id="649" idx="1"/>
          </p:cNvCxnSpPr>
          <p:nvPr/>
        </p:nvCxnSpPr>
        <p:spPr>
          <a:xfrm>
            <a:off x="15326491" y="12081756"/>
            <a:ext cx="152640"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1" name="Прямая соединительная линия 700"/>
          <p:cNvCxnSpPr>
            <a:stCxn id="649" idx="3"/>
            <a:endCxn id="695" idx="1"/>
          </p:cNvCxnSpPr>
          <p:nvPr/>
        </p:nvCxnSpPr>
        <p:spPr>
          <a:xfrm flipV="1">
            <a:off x="16405456" y="12081756"/>
            <a:ext cx="187918"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4" name="Соединительная линия уступом 703"/>
          <p:cNvCxnSpPr>
            <a:stCxn id="685" idx="2"/>
            <a:endCxn id="649" idx="0"/>
          </p:cNvCxnSpPr>
          <p:nvPr/>
        </p:nvCxnSpPr>
        <p:spPr>
          <a:xfrm rot="16200000" flipH="1">
            <a:off x="15290665" y="11162031"/>
            <a:ext cx="220210" cy="1083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07" name="Соединительная линия уступом 706"/>
          <p:cNvCxnSpPr>
            <a:stCxn id="685" idx="2"/>
            <a:endCxn id="695" idx="0"/>
          </p:cNvCxnSpPr>
          <p:nvPr/>
        </p:nvCxnSpPr>
        <p:spPr>
          <a:xfrm rot="16200000" flipH="1">
            <a:off x="15848739" y="10603958"/>
            <a:ext cx="218306" cy="219729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0" name="Соединительная линия уступом 709"/>
          <p:cNvCxnSpPr>
            <a:stCxn id="682" idx="2"/>
            <a:endCxn id="648" idx="0"/>
          </p:cNvCxnSpPr>
          <p:nvPr/>
        </p:nvCxnSpPr>
        <p:spPr>
          <a:xfrm rot="5400000">
            <a:off x="15849781" y="10604999"/>
            <a:ext cx="220306" cy="21932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3" name="Соединительная линия уступом 712"/>
          <p:cNvCxnSpPr>
            <a:stCxn id="682" idx="2"/>
            <a:endCxn id="649" idx="0"/>
          </p:cNvCxnSpPr>
          <p:nvPr/>
        </p:nvCxnSpPr>
        <p:spPr>
          <a:xfrm rot="5400000">
            <a:off x="16388311" y="11145433"/>
            <a:ext cx="222210" cy="11142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6" name="Соединительная линия уступом 715"/>
          <p:cNvCxnSpPr>
            <a:stCxn id="682" idx="2"/>
            <a:endCxn id="695" idx="0"/>
          </p:cNvCxnSpPr>
          <p:nvPr/>
        </p:nvCxnSpPr>
        <p:spPr>
          <a:xfrm rot="5400000">
            <a:off x="16946385" y="11701603"/>
            <a:ext cx="220306" cy="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0" name="Соединительная линия уступом 719"/>
          <p:cNvCxnSpPr>
            <a:stCxn id="685" idx="2"/>
            <a:endCxn id="648" idx="0"/>
          </p:cNvCxnSpPr>
          <p:nvPr/>
        </p:nvCxnSpPr>
        <p:spPr>
          <a:xfrm rot="16200000" flipH="1">
            <a:off x="14752135" y="11700562"/>
            <a:ext cx="218306" cy="408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6" name="Соединительная линия уступом 725"/>
          <p:cNvCxnSpPr>
            <a:stCxn id="650" idx="2"/>
            <a:endCxn id="652" idx="0"/>
          </p:cNvCxnSpPr>
          <p:nvPr/>
        </p:nvCxnSpPr>
        <p:spPr>
          <a:xfrm rot="5400000">
            <a:off x="15551705" y="12978466"/>
            <a:ext cx="233207" cy="5479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9" name="Соединительная линия уступом 728"/>
          <p:cNvCxnSpPr>
            <a:stCxn id="650" idx="2"/>
            <a:endCxn id="651" idx="0"/>
          </p:cNvCxnSpPr>
          <p:nvPr/>
        </p:nvCxnSpPr>
        <p:spPr>
          <a:xfrm rot="16200000" flipH="1">
            <a:off x="16092857" y="12985288"/>
            <a:ext cx="233207" cy="5343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2" name="Прямая со стрелкой 731"/>
          <p:cNvCxnSpPr>
            <a:stCxn id="649" idx="2"/>
            <a:endCxn id="650" idx="0"/>
          </p:cNvCxnSpPr>
          <p:nvPr/>
        </p:nvCxnSpPr>
        <p:spPr>
          <a:xfrm>
            <a:off x="15942294" y="12353660"/>
            <a:ext cx="1" cy="2421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5" name="Прямоугольник 734"/>
          <p:cNvSpPr/>
          <p:nvPr/>
        </p:nvSpPr>
        <p:spPr>
          <a:xfrm>
            <a:off x="13260772" y="12604881"/>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Экономическая помощь от фашистов (ваниль)</a:t>
            </a:r>
          </a:p>
        </p:txBody>
      </p:sp>
      <p:cxnSp>
        <p:nvCxnSpPr>
          <p:cNvPr id="736" name="Соединительная линия уступом 735"/>
          <p:cNvCxnSpPr>
            <a:stCxn id="648" idx="2"/>
            <a:endCxn id="735" idx="0"/>
          </p:cNvCxnSpPr>
          <p:nvPr/>
        </p:nvCxnSpPr>
        <p:spPr>
          <a:xfrm rot="5400000">
            <a:off x="14167070" y="11908621"/>
            <a:ext cx="253125" cy="113939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9" name="Прямая со стрелкой 738"/>
          <p:cNvCxnSpPr>
            <a:stCxn id="648" idx="2"/>
            <a:endCxn id="696" idx="0"/>
          </p:cNvCxnSpPr>
          <p:nvPr/>
        </p:nvCxnSpPr>
        <p:spPr>
          <a:xfrm flipH="1">
            <a:off x="14859246" y="12351756"/>
            <a:ext cx="4083"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2" name="Прямоугольник 741"/>
          <p:cNvSpPr/>
          <p:nvPr/>
        </p:nvSpPr>
        <p:spPr>
          <a:xfrm>
            <a:off x="13830469" y="13362717"/>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Способствовать работе пиренейских грузовых перевозок (ваниль)</a:t>
            </a:r>
          </a:p>
        </p:txBody>
      </p:sp>
      <p:sp>
        <p:nvSpPr>
          <p:cNvPr id="743" name="Прямоугольник 742"/>
          <p:cNvSpPr/>
          <p:nvPr/>
        </p:nvSpPr>
        <p:spPr>
          <a:xfrm>
            <a:off x="12721685" y="13362717"/>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Итальянский судостроительный опыт(ваниль)</a:t>
            </a:r>
          </a:p>
        </p:txBody>
      </p:sp>
      <p:sp>
        <p:nvSpPr>
          <p:cNvPr id="744" name="Прямоугольник 743"/>
          <p:cNvSpPr/>
          <p:nvPr/>
        </p:nvSpPr>
        <p:spPr>
          <a:xfrm>
            <a:off x="13260772" y="14139807"/>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военную промышленность (ваниль)</a:t>
            </a:r>
          </a:p>
        </p:txBody>
      </p:sp>
      <p:cxnSp>
        <p:nvCxnSpPr>
          <p:cNvPr id="745" name="Соединительная линия уступом 744"/>
          <p:cNvCxnSpPr>
            <a:stCxn id="735" idx="2"/>
            <a:endCxn id="743" idx="0"/>
          </p:cNvCxnSpPr>
          <p:nvPr/>
        </p:nvCxnSpPr>
        <p:spPr>
          <a:xfrm rot="5400000">
            <a:off x="13345474" y="12984256"/>
            <a:ext cx="217836" cy="539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8" name="Соединительная линия уступом 747"/>
          <p:cNvCxnSpPr>
            <a:stCxn id="735" idx="2"/>
            <a:endCxn id="742" idx="0"/>
          </p:cNvCxnSpPr>
          <p:nvPr/>
        </p:nvCxnSpPr>
        <p:spPr>
          <a:xfrm rot="16200000" flipH="1">
            <a:off x="13899865" y="12968950"/>
            <a:ext cx="217836" cy="569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1" name="Прямая со стрелкой 750"/>
          <p:cNvCxnSpPr>
            <a:stCxn id="735" idx="2"/>
            <a:endCxn id="744" idx="0"/>
          </p:cNvCxnSpPr>
          <p:nvPr/>
        </p:nvCxnSpPr>
        <p:spPr>
          <a:xfrm>
            <a:off x="13723935" y="13144881"/>
            <a:ext cx="0" cy="9949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4" name="Прямоугольник 753"/>
          <p:cNvSpPr/>
          <p:nvPr/>
        </p:nvSpPr>
        <p:spPr>
          <a:xfrm>
            <a:off x="16593373" y="12604881"/>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Испанские базы (ваниль)</a:t>
            </a:r>
          </a:p>
        </p:txBody>
      </p:sp>
      <p:cxnSp>
        <p:nvCxnSpPr>
          <p:cNvPr id="755" name="Соединительная линия уступом 754"/>
          <p:cNvCxnSpPr>
            <a:stCxn id="363" idx="2"/>
            <a:endCxn id="654" idx="0"/>
          </p:cNvCxnSpPr>
          <p:nvPr/>
        </p:nvCxnSpPr>
        <p:spPr>
          <a:xfrm rot="16200000" flipH="1">
            <a:off x="17491534" y="7324215"/>
            <a:ext cx="222200" cy="10921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8" name="Прямая со стрелкой 757"/>
          <p:cNvCxnSpPr>
            <a:stCxn id="363" idx="2"/>
            <a:endCxn id="653" idx="0"/>
          </p:cNvCxnSpPr>
          <p:nvPr/>
        </p:nvCxnSpPr>
        <p:spPr>
          <a:xfrm flipH="1">
            <a:off x="17056539" y="7759203"/>
            <a:ext cx="7" cy="2186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61" name="Прямая со стрелкой 760"/>
          <p:cNvCxnSpPr>
            <a:stCxn id="695" idx="2"/>
            <a:endCxn id="754" idx="0"/>
          </p:cNvCxnSpPr>
          <p:nvPr/>
        </p:nvCxnSpPr>
        <p:spPr>
          <a:xfrm flipH="1">
            <a:off x="17056536" y="12351756"/>
            <a:ext cx="1"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64" name="Прямоугольник 763"/>
          <p:cNvSpPr/>
          <p:nvPr/>
        </p:nvSpPr>
        <p:spPr>
          <a:xfrm>
            <a:off x="17685558" y="12604881"/>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Экономическая помощь от капиталистов (ваниль)</a:t>
            </a:r>
          </a:p>
        </p:txBody>
      </p:sp>
      <p:sp>
        <p:nvSpPr>
          <p:cNvPr id="765" name="Прямоугольник 764"/>
          <p:cNvSpPr/>
          <p:nvPr/>
        </p:nvSpPr>
        <p:spPr>
          <a:xfrm>
            <a:off x="17141566" y="13364511"/>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Повысить уровень жизни (ваниль)</a:t>
            </a:r>
          </a:p>
        </p:txBody>
      </p:sp>
      <p:sp>
        <p:nvSpPr>
          <p:cNvPr id="766" name="Прямоугольник 765"/>
          <p:cNvSpPr/>
          <p:nvPr/>
        </p:nvSpPr>
        <p:spPr>
          <a:xfrm>
            <a:off x="18269668" y="13368627"/>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Развитие внутренней промышленности (ваниль)</a:t>
            </a:r>
          </a:p>
        </p:txBody>
      </p:sp>
      <p:sp>
        <p:nvSpPr>
          <p:cNvPr id="767" name="Прямоугольник 766"/>
          <p:cNvSpPr/>
          <p:nvPr/>
        </p:nvSpPr>
        <p:spPr>
          <a:xfrm>
            <a:off x="17685558" y="14124141"/>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Испанское чудо (ваниль)</a:t>
            </a:r>
          </a:p>
        </p:txBody>
      </p:sp>
      <p:cxnSp>
        <p:nvCxnSpPr>
          <p:cNvPr id="768" name="Соединительная линия уступом 767"/>
          <p:cNvCxnSpPr>
            <a:stCxn id="695" idx="2"/>
            <a:endCxn id="764" idx="0"/>
          </p:cNvCxnSpPr>
          <p:nvPr/>
        </p:nvCxnSpPr>
        <p:spPr>
          <a:xfrm rot="16200000" flipH="1">
            <a:off x="17476067" y="11932226"/>
            <a:ext cx="253125" cy="10921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1" name="Соединительная линия уступом 770"/>
          <p:cNvCxnSpPr>
            <a:stCxn id="764" idx="2"/>
            <a:endCxn id="766" idx="0"/>
          </p:cNvCxnSpPr>
          <p:nvPr/>
        </p:nvCxnSpPr>
        <p:spPr>
          <a:xfrm rot="16200000" flipH="1">
            <a:off x="18328903" y="12964699"/>
            <a:ext cx="223746"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4" name="Соединительная линия уступом 773"/>
          <p:cNvCxnSpPr>
            <a:stCxn id="764" idx="2"/>
            <a:endCxn id="765" idx="0"/>
          </p:cNvCxnSpPr>
          <p:nvPr/>
        </p:nvCxnSpPr>
        <p:spPr>
          <a:xfrm rot="5400000">
            <a:off x="17766910" y="1298270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8" name="Соединительная линия уступом 777"/>
          <p:cNvCxnSpPr>
            <a:stCxn id="766" idx="2"/>
            <a:endCxn id="767" idx="0"/>
          </p:cNvCxnSpPr>
          <p:nvPr/>
        </p:nvCxnSpPr>
        <p:spPr>
          <a:xfrm rot="5400000">
            <a:off x="18333019" y="13724329"/>
            <a:ext cx="215514"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0" name="Соединительная линия уступом 779"/>
          <p:cNvCxnSpPr>
            <a:stCxn id="765" idx="2"/>
            <a:endCxn id="767" idx="0"/>
          </p:cNvCxnSpPr>
          <p:nvPr/>
        </p:nvCxnSpPr>
        <p:spPr>
          <a:xfrm rot="16200000" flipH="1">
            <a:off x="17766910" y="1374233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4" name="Соединительная линия уступом 783"/>
          <p:cNvCxnSpPr>
            <a:stCxn id="358" idx="2"/>
            <a:endCxn id="787" idx="0"/>
          </p:cNvCxnSpPr>
          <p:nvPr/>
        </p:nvCxnSpPr>
        <p:spPr>
          <a:xfrm rot="16200000" flipH="1">
            <a:off x="17790333" y="9552151"/>
            <a:ext cx="216866" cy="27766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7" name="Прямоугольник 786"/>
          <p:cNvSpPr/>
          <p:nvPr/>
        </p:nvSpPr>
        <p:spPr>
          <a:xfrm>
            <a:off x="18823919" y="1104890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Искоренить маки (ваниль)</a:t>
            </a:r>
          </a:p>
        </p:txBody>
      </p:sp>
      <p:sp>
        <p:nvSpPr>
          <p:cNvPr id="789" name="Прямоугольник 788"/>
          <p:cNvSpPr/>
          <p:nvPr/>
        </p:nvSpPr>
        <p:spPr>
          <a:xfrm>
            <a:off x="17707615" y="11818301"/>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a:t>Танжерский</a:t>
            </a:r>
            <a:r>
              <a:rPr lang="ru-RU" sz="700" dirty="0"/>
              <a:t> анклав (ваниль)</a:t>
            </a:r>
          </a:p>
        </p:txBody>
      </p:sp>
      <p:sp>
        <p:nvSpPr>
          <p:cNvPr id="790" name="Прямоугольник 789"/>
          <p:cNvSpPr/>
          <p:nvPr/>
        </p:nvSpPr>
        <p:spPr>
          <a:xfrm>
            <a:off x="18821855" y="11805323"/>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Защита от стратегических бомбардировок (ваниль)</a:t>
            </a:r>
          </a:p>
        </p:txBody>
      </p:sp>
      <p:sp>
        <p:nvSpPr>
          <p:cNvPr id="791" name="Прямоугольник 790"/>
          <p:cNvSpPr/>
          <p:nvPr/>
        </p:nvSpPr>
        <p:spPr>
          <a:xfrm>
            <a:off x="18821855" y="12595849"/>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Защита от вторжения с моря (ваниль)</a:t>
            </a:r>
          </a:p>
        </p:txBody>
      </p:sp>
      <p:cxnSp>
        <p:nvCxnSpPr>
          <p:cNvPr id="793" name="Соединительная линия уступом 792"/>
          <p:cNvCxnSpPr>
            <a:stCxn id="787" idx="2"/>
            <a:endCxn id="789" idx="0"/>
          </p:cNvCxnSpPr>
          <p:nvPr/>
        </p:nvCxnSpPr>
        <p:spPr>
          <a:xfrm rot="5400000">
            <a:off x="18614230" y="11145448"/>
            <a:ext cx="229401" cy="11163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6" name="Прямоугольник 795"/>
          <p:cNvSpPr/>
          <p:nvPr/>
        </p:nvSpPr>
        <p:spPr>
          <a:xfrm>
            <a:off x="19936094" y="11813386"/>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Потребовать французскую Северную Африку (ваниль)</a:t>
            </a:r>
          </a:p>
        </p:txBody>
      </p:sp>
      <p:sp>
        <p:nvSpPr>
          <p:cNvPr id="797" name="Прямоугольник 796"/>
          <p:cNvSpPr/>
          <p:nvPr/>
        </p:nvSpPr>
        <p:spPr>
          <a:xfrm>
            <a:off x="19936094" y="12585502"/>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Отвоевать </a:t>
            </a:r>
            <a:r>
              <a:rPr lang="ru-RU" sz="700" dirty="0" err="1"/>
              <a:t>Гибраалтар</a:t>
            </a:r>
            <a:r>
              <a:rPr lang="ru-RU" sz="700" dirty="0"/>
              <a:t> (ваниль)</a:t>
            </a:r>
          </a:p>
        </p:txBody>
      </p:sp>
      <p:sp>
        <p:nvSpPr>
          <p:cNvPr id="798" name="Прямоугольник 797"/>
          <p:cNvSpPr/>
          <p:nvPr/>
        </p:nvSpPr>
        <p:spPr>
          <a:xfrm>
            <a:off x="19397770" y="13357619"/>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Заявить претензию на западную Африку (ваниль)</a:t>
            </a:r>
          </a:p>
        </p:txBody>
      </p:sp>
      <p:cxnSp>
        <p:nvCxnSpPr>
          <p:cNvPr id="799" name="Соединительная линия уступом 798"/>
          <p:cNvCxnSpPr>
            <a:stCxn id="787" idx="2"/>
            <a:endCxn id="796" idx="0"/>
          </p:cNvCxnSpPr>
          <p:nvPr/>
        </p:nvCxnSpPr>
        <p:spPr>
          <a:xfrm rot="16200000" flipH="1">
            <a:off x="19730926" y="11145055"/>
            <a:ext cx="224486" cy="11121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2" name="Соединительная линия уступом 801"/>
          <p:cNvCxnSpPr>
            <a:stCxn id="787" idx="2"/>
            <a:endCxn id="798" idx="0"/>
          </p:cNvCxnSpPr>
          <p:nvPr/>
        </p:nvCxnSpPr>
        <p:spPr>
          <a:xfrm rot="16200000" flipH="1">
            <a:off x="18689648" y="12186333"/>
            <a:ext cx="1768719" cy="573851"/>
          </a:xfrm>
          <a:prstGeom prst="bentConnector3">
            <a:avLst>
              <a:gd name="adj1" fmla="val 653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7" name="Прямая со стрелкой 806"/>
          <p:cNvCxnSpPr>
            <a:stCxn id="790" idx="2"/>
            <a:endCxn id="791" idx="0"/>
          </p:cNvCxnSpPr>
          <p:nvPr/>
        </p:nvCxnSpPr>
        <p:spPr>
          <a:xfrm>
            <a:off x="19285018" y="12345323"/>
            <a:ext cx="0" cy="2505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0" name="Прямая со стрелкой 809"/>
          <p:cNvCxnSpPr>
            <a:stCxn id="796" idx="2"/>
            <a:endCxn id="797" idx="0"/>
          </p:cNvCxnSpPr>
          <p:nvPr/>
        </p:nvCxnSpPr>
        <p:spPr>
          <a:xfrm>
            <a:off x="20399257" y="12353386"/>
            <a:ext cx="0" cy="2321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4" name="Прямоугольник 813"/>
          <p:cNvSpPr/>
          <p:nvPr/>
        </p:nvSpPr>
        <p:spPr>
          <a:xfrm>
            <a:off x="17139466" y="874302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Синтез </a:t>
            </a:r>
            <a:r>
              <a:rPr lang="ru-RU" sz="600" dirty="0" err="1"/>
              <a:t>фалангизма</a:t>
            </a:r>
            <a:r>
              <a:rPr lang="ru-RU" sz="600" dirty="0"/>
              <a:t> и капитализма (наше)</a:t>
            </a:r>
          </a:p>
        </p:txBody>
      </p:sp>
      <p:cxnSp>
        <p:nvCxnSpPr>
          <p:cNvPr id="815" name="Соединительная линия уступом 814"/>
          <p:cNvCxnSpPr>
            <a:stCxn id="363" idx="2"/>
            <a:endCxn id="814" idx="0"/>
          </p:cNvCxnSpPr>
          <p:nvPr/>
        </p:nvCxnSpPr>
        <p:spPr>
          <a:xfrm rot="16200000" flipH="1">
            <a:off x="16837679" y="7978069"/>
            <a:ext cx="983817" cy="546083"/>
          </a:xfrm>
          <a:prstGeom prst="bentConnector3">
            <a:avLst>
              <a:gd name="adj1" fmla="val 11188"/>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9" name="Прямоугольник 818"/>
          <p:cNvSpPr/>
          <p:nvPr/>
        </p:nvSpPr>
        <p:spPr>
          <a:xfrm>
            <a:off x="3161186" y="29716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Между тем экономическая ситуация не улучшилась в основном из-за проводившейся катастрофической автаркической и интервенционистской экономической политики . [ 53 ] В результате было жутким распределением производственных ресурсов, а также доказательство неисправной системы в том , что сразу же появилось, вне регулируемого рынка (и рационов </a:t>
            </a:r>
            <a:r>
              <a:rPr lang="ru-RU" sz="100" dirty="0" err="1"/>
              <a:t>картов</a:t>
            </a:r>
            <a:r>
              <a:rPr lang="ru-RU" sz="100" dirty="0"/>
              <a:t> ), черный рынка, известные как " черный рынок », к которой продукты были распределены по каналам, так как там они достигли более высоких цен. [ 54 ]</a:t>
            </a:r>
            <a:br>
              <a:rPr lang="ru-RU" sz="100" dirty="0"/>
            </a:br>
            <a:r>
              <a:rPr lang="ru-RU" sz="100" dirty="0"/>
              <a:t>Таким образом, применение автаркической и интервенционистской политики на службе «военного имперского государства» вызвало «глубокую экономическую депрессию, которая длилась более десяти лет». [ 55 ] Произошел резкий спад сельскохозяйственного производства, который вызвал очень серьезный голод [ 55 ], и только когда во второй половине 1940-х годов дефицит стал катастрофическим, генерал Франко разрешил импорт продуктов питания, так что только благодаря Аргентине и Американская пшеница, Испания была спасена от тотальной продовольственной катастрофы. [ 56 ]</a:t>
            </a:r>
            <a:br>
              <a:rPr lang="ru-RU" sz="100" dirty="0"/>
            </a:br>
            <a:r>
              <a:rPr lang="ru-RU" sz="100" dirty="0"/>
              <a:t>Ухудшились условия жизни и труда поденщиков, бедных крестьян, промышленных рабочих и обслуживающего персонала, резко снизилась реальная заработная плата. [ 57 ] Процесс индустриализации, который Испания переживала со второго десятилетия двадцатого века, был прерван, и восстановить промышленный уровень 1935 года можно было только через пятнадцать лет после окончания войны, в 1955 году. [ 58 ] Он выстрелил. рост инфляции из-за большого дефицита бюджета, финансируемого за счет выпуска залогового долга, который был взят на себя частными банками, которые могли немедленно преобразовать его в наличные (</a:t>
            </a:r>
            <a:r>
              <a:rPr lang="ru-RU" sz="100" dirty="0" err="1"/>
              <a:t>монетизировать</a:t>
            </a:r>
            <a:r>
              <a:rPr lang="ru-RU" sz="100" dirty="0"/>
              <a:t>) в Банке Испании. [ 59] Историк экономики Карлос </a:t>
            </a:r>
            <a:r>
              <a:rPr lang="ru-RU" sz="100" dirty="0" err="1"/>
              <a:t>Барсиела</a:t>
            </a:r>
            <a:r>
              <a:rPr lang="ru-RU" sz="100" dirty="0"/>
              <a:t>, подводя итоги лет автаркии Франко, подчеркнул, что «потребление населения, включая предметы первой необходимости, резко упало, а голод вызвал у миллионов испанцев» [ 60 ], и поэтому делает вывод, что «потребление населения, включая предметы первой необходимости, резко упало». эволюция испанской экономики в 1940-х годах была катастрофической ». [ 61 ]</a:t>
            </a:r>
          </a:p>
        </p:txBody>
      </p:sp>
      <p:cxnSp>
        <p:nvCxnSpPr>
          <p:cNvPr id="820" name="Соединительная линия уступом 819"/>
          <p:cNvCxnSpPr>
            <a:stCxn id="635" idx="2"/>
            <a:endCxn id="591" idx="0"/>
          </p:cNvCxnSpPr>
          <p:nvPr/>
        </p:nvCxnSpPr>
        <p:spPr>
          <a:xfrm rot="5400000">
            <a:off x="28799763" y="-4784675"/>
            <a:ext cx="90061" cy="159525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3" name="Соединительная линия уступом 822"/>
          <p:cNvCxnSpPr>
            <a:stCxn id="635" idx="2"/>
            <a:endCxn id="592" idx="0"/>
          </p:cNvCxnSpPr>
          <p:nvPr/>
        </p:nvCxnSpPr>
        <p:spPr>
          <a:xfrm rot="5400000">
            <a:off x="29358831" y="-4216611"/>
            <a:ext cx="99056" cy="1482538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6" name="Соединительная линия уступом 825"/>
          <p:cNvCxnSpPr>
            <a:stCxn id="635" idx="2"/>
            <a:endCxn id="640" idx="0"/>
          </p:cNvCxnSpPr>
          <p:nvPr/>
        </p:nvCxnSpPr>
        <p:spPr>
          <a:xfrm rot="5400000">
            <a:off x="29921552" y="-3658708"/>
            <a:ext cx="94238" cy="137047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18" name="Прямоугольник 617"/>
          <p:cNvSpPr/>
          <p:nvPr/>
        </p:nvSpPr>
        <p:spPr>
          <a:xfrm>
            <a:off x="35239951"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Защита христианской цивилизации</a:t>
            </a:r>
          </a:p>
        </p:txBody>
      </p:sp>
      <p:sp>
        <p:nvSpPr>
          <p:cNvPr id="627" name="Прямоугольник 626"/>
          <p:cNvSpPr/>
          <p:nvPr/>
        </p:nvSpPr>
        <p:spPr>
          <a:xfrm>
            <a:off x="36357884" y="338921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военного положения</a:t>
            </a:r>
          </a:p>
        </p:txBody>
      </p:sp>
      <p:sp>
        <p:nvSpPr>
          <p:cNvPr id="628" name="Прямоугольник 627"/>
          <p:cNvSpPr/>
          <p:nvPr/>
        </p:nvSpPr>
        <p:spPr>
          <a:xfrm>
            <a:off x="37475816"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Молодёжь народного действия </a:t>
            </a:r>
            <a:r>
              <a:rPr lang="ru-RU" sz="200" dirty="0"/>
              <a:t>(</a:t>
            </a:r>
            <a:r>
              <a:rPr lang="en-US" sz="200" dirty="0"/>
              <a:t>José </a:t>
            </a:r>
            <a:r>
              <a:rPr lang="en-US" sz="200" dirty="0" err="1"/>
              <a:t>María</a:t>
            </a:r>
            <a:r>
              <a:rPr lang="en-US" sz="200" dirty="0"/>
              <a:t> Pérez de </a:t>
            </a:r>
            <a:r>
              <a:rPr lang="en-US" sz="200" dirty="0" err="1"/>
              <a:t>Laborda</a:t>
            </a:r>
            <a:r>
              <a:rPr lang="ru-RU" sz="200" dirty="0"/>
              <a:t>как советник) (были испанская молодежная организация с идеологией правого, первый из партии Народного действия (AP), а позднее, от Испанской конфедерации автономных прав (CEDA). [ 4 ] Его члены были широко известны как «Зеленые рубашки». [ 5 ],)</a:t>
            </a:r>
          </a:p>
        </p:txBody>
      </p:sp>
      <p:sp>
        <p:nvSpPr>
          <p:cNvPr id="629" name="Прямоугольник 628"/>
          <p:cNvSpPr/>
          <p:nvPr/>
        </p:nvSpPr>
        <p:spPr>
          <a:xfrm>
            <a:off x="35239950" y="49123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католические институты </a:t>
            </a:r>
            <a:r>
              <a:rPr lang="ru-RU" sz="100" dirty="0"/>
              <a:t>(Общим фактором этих партий был их особый интерес к клерикальным вопросам и их неприятие реформ, которые были предприняты в этих вопросах в первом законодательном органе Республики: </a:t>
            </a:r>
            <a:r>
              <a:rPr lang="ru-RU" sz="100" dirty="0" err="1"/>
              <a:t>секуляризм</a:t>
            </a:r>
            <a:r>
              <a:rPr lang="ru-RU" sz="100" dirty="0"/>
              <a:t> государства с разделением властей, церковью и государством, реформа учение, которое запрещало религиозные символы в школах и другие второстепенные вопросы духовного характера, но которые они считали особенно важными. Они были особенно чувствительны к общественным беспорядкам, закончившимся поджогом церквей и монастырей. CEDA удалось стать самой важной партией справа, достигнув почти 700 000 членов. Это проникновение в общество, превратившее его в массовую партию, было достигнуто с использованием в основном католических организаций.)</a:t>
            </a:r>
          </a:p>
        </p:txBody>
      </p:sp>
      <p:sp>
        <p:nvSpPr>
          <p:cNvPr id="632" name="Прямоугольник 631"/>
          <p:cNvSpPr/>
          <p:nvPr/>
        </p:nvSpPr>
        <p:spPr>
          <a:xfrm>
            <a:off x="33033954"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Обострение культа личности </a:t>
            </a:r>
            <a:r>
              <a:rPr lang="ru-RU" sz="100" dirty="0"/>
              <a:t>(В результате этого опыта CEDA приняло обострение культа личности лидера в своих кампаниях и предвыборных мероприятиях, воспроизводя изображение </a:t>
            </a:r>
            <a:r>
              <a:rPr lang="ru-RU" sz="100" dirty="0" err="1"/>
              <a:t>Хиль-Роблеса</a:t>
            </a:r>
            <a:r>
              <a:rPr lang="ru-RU" sz="100" dirty="0"/>
              <a:t> на больших плакатах, таких как тот, который был выставлен на площади </a:t>
            </a:r>
            <a:r>
              <a:rPr lang="ru-RU" sz="100" dirty="0" err="1"/>
              <a:t>Пуэрта</a:t>
            </a:r>
            <a:r>
              <a:rPr lang="ru-RU" sz="100" dirty="0"/>
              <a:t>-</a:t>
            </a:r>
            <a:r>
              <a:rPr lang="ru-RU" sz="100" dirty="0" err="1"/>
              <a:t>дель</a:t>
            </a:r>
            <a:r>
              <a:rPr lang="ru-RU" sz="100" dirty="0"/>
              <a:t>-Соль в Мадриде во время кампании 1936 года. , до этого никогда не видел в Испании.)</a:t>
            </a:r>
          </a:p>
        </p:txBody>
      </p:sp>
      <p:sp>
        <p:nvSpPr>
          <p:cNvPr id="633" name="Прямоугольник 632"/>
          <p:cNvSpPr/>
          <p:nvPr/>
        </p:nvSpPr>
        <p:spPr>
          <a:xfrm>
            <a:off x="35801875"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Объявить войну коммунизму</a:t>
            </a:r>
          </a:p>
        </p:txBody>
      </p:sp>
      <p:sp>
        <p:nvSpPr>
          <p:cNvPr id="634" name="Прямоугольник 633"/>
          <p:cNvSpPr/>
          <p:nvPr/>
        </p:nvSpPr>
        <p:spPr>
          <a:xfrm>
            <a:off x="36922753"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Ограничение власти олигархии (наше)</a:t>
            </a:r>
          </a:p>
        </p:txBody>
      </p:sp>
      <p:sp>
        <p:nvSpPr>
          <p:cNvPr id="637" name="Прямоугольник 636"/>
          <p:cNvSpPr/>
          <p:nvPr/>
        </p:nvSpPr>
        <p:spPr>
          <a:xfrm>
            <a:off x="38047932"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Подготовка к захватническим войнам</a:t>
            </a:r>
          </a:p>
        </p:txBody>
      </p:sp>
      <p:sp>
        <p:nvSpPr>
          <p:cNvPr id="638" name="Прямоугольник 637"/>
          <p:cNvSpPr/>
          <p:nvPr/>
        </p:nvSpPr>
        <p:spPr>
          <a:xfrm>
            <a:off x="34649362"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католическое учения в колониях</a:t>
            </a:r>
          </a:p>
        </p:txBody>
      </p:sp>
      <p:sp>
        <p:nvSpPr>
          <p:cNvPr id="639" name="Прямоугольник 638"/>
          <p:cNvSpPr/>
          <p:nvPr/>
        </p:nvSpPr>
        <p:spPr>
          <a:xfrm>
            <a:off x="36358779"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Радикальная Республиканская партия </a:t>
            </a:r>
            <a:r>
              <a:rPr lang="ru-RU" sz="200" dirty="0"/>
              <a:t>(не выучен фокус на гонение масонов, католические университеты не восстановлены) (Алехандро </a:t>
            </a:r>
            <a:r>
              <a:rPr lang="ru-RU" sz="200" dirty="0" err="1"/>
              <a:t>Лерру</a:t>
            </a:r>
            <a:r>
              <a:rPr lang="ru-RU" sz="200" dirty="0"/>
              <a:t> который в юности называли «императором </a:t>
            </a:r>
            <a:r>
              <a:rPr lang="ru-RU" sz="200" dirty="0" err="1"/>
              <a:t>Паралело</a:t>
            </a:r>
            <a:r>
              <a:rPr lang="ru-RU" sz="200" dirty="0"/>
              <a:t>» (квартала борделей в Барселоне))</a:t>
            </a:r>
          </a:p>
        </p:txBody>
      </p:sp>
      <p:sp>
        <p:nvSpPr>
          <p:cNvPr id="645" name="Прямоугольник 644"/>
          <p:cNvSpPr/>
          <p:nvPr/>
        </p:nvSpPr>
        <p:spPr>
          <a:xfrm>
            <a:off x="36922753"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Объявить войну масонству</a:t>
            </a:r>
          </a:p>
        </p:txBody>
      </p:sp>
      <p:sp>
        <p:nvSpPr>
          <p:cNvPr id="646" name="Прямоугольник 645"/>
          <p:cNvSpPr/>
          <p:nvPr/>
        </p:nvSpPr>
        <p:spPr>
          <a:xfrm>
            <a:off x="36357883" y="6423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Органическая демократия</a:t>
            </a:r>
          </a:p>
        </p:txBody>
      </p:sp>
      <p:sp>
        <p:nvSpPr>
          <p:cNvPr id="647" name="Прямоугольник 646"/>
          <p:cNvSpPr/>
          <p:nvPr/>
        </p:nvSpPr>
        <p:spPr>
          <a:xfrm>
            <a:off x="37475816"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земли помещикам (наше)</a:t>
            </a:r>
          </a:p>
        </p:txBody>
      </p:sp>
      <p:cxnSp>
        <p:nvCxnSpPr>
          <p:cNvPr id="659" name="Соединительная линия уступом 658"/>
          <p:cNvCxnSpPr>
            <a:stCxn id="635" idx="2"/>
            <a:endCxn id="618" idx="0"/>
          </p:cNvCxnSpPr>
          <p:nvPr/>
        </p:nvCxnSpPr>
        <p:spPr>
          <a:xfrm rot="5400000">
            <a:off x="36138172" y="2711494"/>
            <a:ext cx="247820" cy="11179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2" name="Соединительная линия уступом 661"/>
          <p:cNvCxnSpPr>
            <a:stCxn id="635" idx="2"/>
            <a:endCxn id="628" idx="0"/>
          </p:cNvCxnSpPr>
          <p:nvPr/>
        </p:nvCxnSpPr>
        <p:spPr>
          <a:xfrm rot="16200000" flipH="1">
            <a:off x="37256104" y="2711496"/>
            <a:ext cx="247820" cy="11179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5" name="Соединительная линия уступом 664"/>
          <p:cNvCxnSpPr>
            <a:stCxn id="627" idx="2"/>
            <a:endCxn id="633" idx="0"/>
          </p:cNvCxnSpPr>
          <p:nvPr/>
        </p:nvCxnSpPr>
        <p:spPr>
          <a:xfrm rot="5400000">
            <a:off x="36448347" y="3745910"/>
            <a:ext cx="189392" cy="5560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6" name="Соединительная линия уступом 665"/>
          <p:cNvCxnSpPr>
            <a:stCxn id="618" idx="2"/>
            <a:endCxn id="633" idx="0"/>
          </p:cNvCxnSpPr>
          <p:nvPr/>
        </p:nvCxnSpPr>
        <p:spPr>
          <a:xfrm rot="16200000" flipH="1">
            <a:off x="35891957" y="3745528"/>
            <a:ext cx="184239" cy="5619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7" name="Соединительная линия уступом 666"/>
          <p:cNvCxnSpPr>
            <a:stCxn id="628" idx="2"/>
            <a:endCxn id="645" idx="0"/>
          </p:cNvCxnSpPr>
          <p:nvPr/>
        </p:nvCxnSpPr>
        <p:spPr>
          <a:xfrm rot="5400000">
            <a:off x="37570329" y="3749959"/>
            <a:ext cx="184239"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8" name="Соединительная линия уступом 667"/>
          <p:cNvCxnSpPr>
            <a:stCxn id="627" idx="2"/>
            <a:endCxn id="645" idx="0"/>
          </p:cNvCxnSpPr>
          <p:nvPr/>
        </p:nvCxnSpPr>
        <p:spPr>
          <a:xfrm rot="16200000" flipH="1">
            <a:off x="37008785" y="3741479"/>
            <a:ext cx="189392" cy="5648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9" name="Прямая со стрелкой 668"/>
          <p:cNvCxnSpPr>
            <a:stCxn id="708" idx="2"/>
            <a:endCxn id="646" idx="0"/>
          </p:cNvCxnSpPr>
          <p:nvPr/>
        </p:nvCxnSpPr>
        <p:spPr>
          <a:xfrm flipH="1">
            <a:off x="36821046" y="5458884"/>
            <a:ext cx="1177" cy="964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1" name="Прямая со стрелкой 670"/>
          <p:cNvCxnSpPr>
            <a:stCxn id="635" idx="2"/>
            <a:endCxn id="627" idx="0"/>
          </p:cNvCxnSpPr>
          <p:nvPr/>
        </p:nvCxnSpPr>
        <p:spPr>
          <a:xfrm flipH="1">
            <a:off x="36821047" y="3146551"/>
            <a:ext cx="2" cy="2426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2" name="Прямая со стрелкой 671"/>
          <p:cNvCxnSpPr>
            <a:stCxn id="618" idx="2"/>
            <a:endCxn id="629" idx="0"/>
          </p:cNvCxnSpPr>
          <p:nvPr/>
        </p:nvCxnSpPr>
        <p:spPr>
          <a:xfrm flipH="1">
            <a:off x="35703113" y="3934371"/>
            <a:ext cx="1" cy="9779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4" name="Прямая со стрелкой 673"/>
          <p:cNvCxnSpPr>
            <a:stCxn id="628" idx="2"/>
            <a:endCxn id="647" idx="0"/>
          </p:cNvCxnSpPr>
          <p:nvPr/>
        </p:nvCxnSpPr>
        <p:spPr>
          <a:xfrm>
            <a:off x="37938979" y="3934371"/>
            <a:ext cx="0" cy="9845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5" name="Прямая соединительная линия 674"/>
          <p:cNvCxnSpPr>
            <a:stCxn id="111" idx="3"/>
            <a:endCxn id="632" idx="1"/>
          </p:cNvCxnSpPr>
          <p:nvPr/>
        </p:nvCxnSpPr>
        <p:spPr>
          <a:xfrm flipV="1">
            <a:off x="29008909" y="7460026"/>
            <a:ext cx="4025045" cy="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7" name="Соединительная линия уступом 676"/>
          <p:cNvCxnSpPr>
            <a:stCxn id="111" idx="2"/>
            <a:endCxn id="105" idx="0"/>
          </p:cNvCxnSpPr>
          <p:nvPr/>
        </p:nvCxnSpPr>
        <p:spPr>
          <a:xfrm rot="5400000">
            <a:off x="26471457" y="5902494"/>
            <a:ext cx="246202" cy="39023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78" name="Прямоугольник 677"/>
          <p:cNvSpPr/>
          <p:nvPr/>
        </p:nvSpPr>
        <p:spPr>
          <a:xfrm>
            <a:off x="40243120" y="719558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Позиция </a:t>
            </a:r>
            <a:r>
              <a:rPr lang="ru-RU" sz="700" dirty="0" err="1"/>
              <a:t>Мануэля</a:t>
            </a:r>
            <a:r>
              <a:rPr lang="ru-RU" sz="700" dirty="0"/>
              <a:t> </a:t>
            </a:r>
            <a:r>
              <a:rPr lang="ru-RU" sz="700" dirty="0" err="1"/>
              <a:t>Вернандеса</a:t>
            </a:r>
            <a:r>
              <a:rPr lang="ru-RU" sz="700" dirty="0"/>
              <a:t> </a:t>
            </a:r>
            <a:r>
              <a:rPr lang="ru-RU" sz="500" dirty="0"/>
              <a:t>(не выучен фокус на гонение коммунистов</a:t>
            </a:r>
            <a:r>
              <a:rPr lang="ru-RU" sz="700" dirty="0"/>
              <a:t>)  </a:t>
            </a:r>
            <a:r>
              <a:rPr lang="ru-RU" sz="100" dirty="0"/>
              <a:t>(«Я не имею ничего против испанских епископов, кроме двух вещей: они не верят в Бога и не окончили среднюю школу».)</a:t>
            </a:r>
          </a:p>
        </p:txBody>
      </p:sp>
      <p:cxnSp>
        <p:nvCxnSpPr>
          <p:cNvPr id="680" name="Прямая соединительная линия 679"/>
          <p:cNvCxnSpPr>
            <a:stCxn id="632" idx="3"/>
            <a:endCxn id="639" idx="1"/>
          </p:cNvCxnSpPr>
          <p:nvPr/>
        </p:nvCxnSpPr>
        <p:spPr>
          <a:xfrm>
            <a:off x="33960279" y="7460026"/>
            <a:ext cx="23985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83" name="Прямоугольник 682"/>
          <p:cNvSpPr/>
          <p:nvPr/>
        </p:nvSpPr>
        <p:spPr>
          <a:xfrm>
            <a:off x="33033953" y="796976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средства нацистской пропаганды</a:t>
            </a:r>
          </a:p>
        </p:txBody>
      </p:sp>
      <p:sp>
        <p:nvSpPr>
          <p:cNvPr id="684" name="Прямоугольник 683"/>
          <p:cNvSpPr/>
          <p:nvPr/>
        </p:nvSpPr>
        <p:spPr>
          <a:xfrm>
            <a:off x="33033953"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Присоединиться к Оси</a:t>
            </a:r>
          </a:p>
        </p:txBody>
      </p:sp>
      <p:sp>
        <p:nvSpPr>
          <p:cNvPr id="687" name="Прямоугольник 686"/>
          <p:cNvSpPr/>
          <p:nvPr/>
        </p:nvSpPr>
        <p:spPr>
          <a:xfrm>
            <a:off x="35807269" y="56902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Социальное учение церкви </a:t>
            </a:r>
            <a:r>
              <a:rPr lang="ru-RU" sz="100" dirty="0"/>
              <a:t>(Он был вдохновлен социальным католицизмом Папы Льва XIII, и его программа была резюмирована в девизе: «Религия, Отечество, Семья, Порядок, Работа и Собственность» (исключая монархию, учитывая случайный характер форм правления для CEDA , что вызвало отъезд католиков-альфонсов во главе </a:t>
            </a:r>
            <a:r>
              <a:rPr lang="ru-RU" sz="100" dirty="0" err="1"/>
              <a:t>сАнтонио</a:t>
            </a:r>
            <a:r>
              <a:rPr lang="ru-RU" sz="100" dirty="0"/>
              <a:t> </a:t>
            </a:r>
            <a:r>
              <a:rPr lang="ru-RU" sz="100" dirty="0" err="1"/>
              <a:t>Goicoechea</a:t>
            </a:r>
            <a:r>
              <a:rPr lang="ru-RU" sz="100" dirty="0"/>
              <a:t> , который основал испанскую Реновация партию , которая искала союза с </a:t>
            </a:r>
            <a:r>
              <a:rPr lang="ru-RU" sz="100" dirty="0" err="1"/>
              <a:t>карлистов</a:t>
            </a:r>
            <a:r>
              <a:rPr lang="ru-RU" sz="100" dirty="0"/>
              <a:t> в традиционалистов Причастия ). Он выступал за корпоративную организацию общества, следуя энциклике Пия XI </a:t>
            </a:r>
            <a:r>
              <a:rPr lang="ru-RU" sz="100" dirty="0" err="1"/>
              <a:t>Квадрагезимо</a:t>
            </a:r>
            <a:r>
              <a:rPr lang="ru-RU" sz="100" dirty="0"/>
              <a:t> </a:t>
            </a:r>
            <a:r>
              <a:rPr lang="ru-RU" sz="100" dirty="0" err="1"/>
              <a:t>Анно</a:t>
            </a:r>
            <a:r>
              <a:rPr lang="ru-RU" sz="100" dirty="0"/>
              <a:t>)</a:t>
            </a:r>
          </a:p>
        </p:txBody>
      </p:sp>
      <p:cxnSp>
        <p:nvCxnSpPr>
          <p:cNvPr id="691" name="Соединительная линия уступом 690"/>
          <p:cNvCxnSpPr>
            <a:stCxn id="629" idx="2"/>
            <a:endCxn id="638" idx="0"/>
          </p:cNvCxnSpPr>
          <p:nvPr/>
        </p:nvCxnSpPr>
        <p:spPr>
          <a:xfrm rot="5400000">
            <a:off x="35286874" y="5278011"/>
            <a:ext cx="241890" cy="5905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3" name="Соединительная линия уступом 692"/>
          <p:cNvCxnSpPr>
            <a:stCxn id="629" idx="2"/>
            <a:endCxn id="687" idx="0"/>
          </p:cNvCxnSpPr>
          <p:nvPr/>
        </p:nvCxnSpPr>
        <p:spPr>
          <a:xfrm rot="16200000" flipH="1">
            <a:off x="35867844" y="5287628"/>
            <a:ext cx="237857" cy="5673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7" name="Соединительная линия уступом 696"/>
          <p:cNvCxnSpPr>
            <a:stCxn id="646" idx="2"/>
            <a:endCxn id="111" idx="0"/>
          </p:cNvCxnSpPr>
          <p:nvPr/>
        </p:nvCxnSpPr>
        <p:spPr>
          <a:xfrm rot="5400000">
            <a:off x="32570001" y="2939536"/>
            <a:ext cx="226793" cy="82752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9" name="Соединительная линия уступом 698"/>
          <p:cNvCxnSpPr>
            <a:stCxn id="646" idx="2"/>
            <a:endCxn id="632" idx="0"/>
          </p:cNvCxnSpPr>
          <p:nvPr/>
        </p:nvCxnSpPr>
        <p:spPr>
          <a:xfrm rot="5400000">
            <a:off x="35045964" y="5414943"/>
            <a:ext cx="226237" cy="33239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02" name="Соединительная линия уступом 701"/>
          <p:cNvCxnSpPr>
            <a:stCxn id="646" idx="2"/>
            <a:endCxn id="678" idx="0"/>
          </p:cNvCxnSpPr>
          <p:nvPr/>
        </p:nvCxnSpPr>
        <p:spPr>
          <a:xfrm rot="16200000" flipH="1">
            <a:off x="38647768" y="5137066"/>
            <a:ext cx="231793" cy="38852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8" name="Прямоугольник 707"/>
          <p:cNvSpPr/>
          <p:nvPr/>
        </p:nvSpPr>
        <p:spPr>
          <a:xfrm>
            <a:off x="36359060"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Марш в Мадриде</a:t>
            </a:r>
          </a:p>
        </p:txBody>
      </p:sp>
      <p:cxnSp>
        <p:nvCxnSpPr>
          <p:cNvPr id="711" name="Прямая со стрелкой 710"/>
          <p:cNvCxnSpPr>
            <a:stCxn id="627" idx="2"/>
            <a:endCxn id="708" idx="0"/>
          </p:cNvCxnSpPr>
          <p:nvPr/>
        </p:nvCxnSpPr>
        <p:spPr>
          <a:xfrm>
            <a:off x="36821047" y="3929218"/>
            <a:ext cx="1176" cy="9896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15" name="Прямая соединительная линия 714"/>
          <p:cNvCxnSpPr>
            <a:stCxn id="678" idx="1"/>
            <a:endCxn id="639" idx="3"/>
          </p:cNvCxnSpPr>
          <p:nvPr/>
        </p:nvCxnSpPr>
        <p:spPr>
          <a:xfrm flipH="1" flipV="1">
            <a:off x="37285104" y="7460026"/>
            <a:ext cx="2958016" cy="5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17" name="Прямоугольник 716"/>
          <p:cNvSpPr/>
          <p:nvPr/>
        </p:nvSpPr>
        <p:spPr>
          <a:xfrm>
            <a:off x="34649362" y="41243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Свернуть секуляризацию (наше)</a:t>
            </a:r>
          </a:p>
        </p:txBody>
      </p:sp>
      <p:cxnSp>
        <p:nvCxnSpPr>
          <p:cNvPr id="718" name="Соединительная линия уступом 717"/>
          <p:cNvCxnSpPr>
            <a:stCxn id="618" idx="2"/>
            <a:endCxn id="717" idx="0"/>
          </p:cNvCxnSpPr>
          <p:nvPr/>
        </p:nvCxnSpPr>
        <p:spPr>
          <a:xfrm rot="5400000">
            <a:off x="35312842" y="3734055"/>
            <a:ext cx="189956" cy="5905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1" name="Соединительная линия уступом 720"/>
          <p:cNvCxnSpPr>
            <a:stCxn id="628" idx="2"/>
            <a:endCxn id="637" idx="0"/>
          </p:cNvCxnSpPr>
          <p:nvPr/>
        </p:nvCxnSpPr>
        <p:spPr>
          <a:xfrm rot="16200000" flipH="1">
            <a:off x="38139984" y="3733366"/>
            <a:ext cx="170107" cy="57211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23" name="Прямоугольник 722"/>
          <p:cNvSpPr/>
          <p:nvPr/>
        </p:nvSpPr>
        <p:spPr>
          <a:xfrm>
            <a:off x="38047931" y="569036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прогрессивного налога (наше)</a:t>
            </a:r>
          </a:p>
        </p:txBody>
      </p:sp>
      <p:cxnSp>
        <p:nvCxnSpPr>
          <p:cNvPr id="724" name="Соединительная линия уступом 723"/>
          <p:cNvCxnSpPr>
            <a:stCxn id="647" idx="2"/>
            <a:endCxn id="723" idx="0"/>
          </p:cNvCxnSpPr>
          <p:nvPr/>
        </p:nvCxnSpPr>
        <p:spPr>
          <a:xfrm rot="16200000" flipH="1">
            <a:off x="38109298" y="5288564"/>
            <a:ext cx="231477" cy="5721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7" name="Соединительная линия уступом 726"/>
          <p:cNvCxnSpPr>
            <a:stCxn id="647" idx="2"/>
            <a:endCxn id="634" idx="0"/>
          </p:cNvCxnSpPr>
          <p:nvPr/>
        </p:nvCxnSpPr>
        <p:spPr>
          <a:xfrm rot="5400000">
            <a:off x="37544765" y="5300036"/>
            <a:ext cx="235366"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0" name="Прямоугольник 729"/>
          <p:cNvSpPr/>
          <p:nvPr/>
        </p:nvSpPr>
        <p:spPr>
          <a:xfrm>
            <a:off x="32004942"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Строительство авиазавода в Гвадалахаре</a:t>
            </a:r>
            <a:endParaRPr lang="ru-RU" sz="200" dirty="0"/>
          </a:p>
        </p:txBody>
      </p:sp>
      <p:sp>
        <p:nvSpPr>
          <p:cNvPr id="731" name="Прямоугольник 730"/>
          <p:cNvSpPr/>
          <p:nvPr/>
        </p:nvSpPr>
        <p:spPr>
          <a:xfrm>
            <a:off x="3090220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 оружейного завода в Толедо</a:t>
            </a:r>
          </a:p>
        </p:txBody>
      </p:sp>
      <p:sp>
        <p:nvSpPr>
          <p:cNvPr id="734" name="Прямоугольник 733"/>
          <p:cNvSpPr/>
          <p:nvPr/>
        </p:nvSpPr>
        <p:spPr>
          <a:xfrm>
            <a:off x="34145546" y="10254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Единая и справедливая Испанская Империя!</a:t>
            </a:r>
          </a:p>
        </p:txBody>
      </p:sp>
      <p:sp>
        <p:nvSpPr>
          <p:cNvPr id="738" name="Прямоугольник 737"/>
          <p:cNvSpPr/>
          <p:nvPr/>
        </p:nvSpPr>
        <p:spPr>
          <a:xfrm>
            <a:off x="31460156" y="7993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Оснащение современными касками </a:t>
            </a:r>
            <a:r>
              <a:rPr lang="ru-RU" sz="300" dirty="0"/>
              <a:t>(</a:t>
            </a:r>
            <a:r>
              <a:rPr lang="ru-RU" sz="100" dirty="0"/>
              <a:t>За те скудные восемь месяцев, что длится его служение, он достигает минимального перевооружения, оснащая подразделения боевыми касками, планируя авиазавод в Гвадалахаре и укрепляя оружейный завод Толедо , включая 350 рабочих, которые будут производить 800 000 патронов в день.)</a:t>
            </a:r>
          </a:p>
        </p:txBody>
      </p:sp>
      <p:cxnSp>
        <p:nvCxnSpPr>
          <p:cNvPr id="740" name="Соединительная линия уступом 739"/>
          <p:cNvCxnSpPr>
            <a:stCxn id="632" idx="2"/>
            <a:endCxn id="738" idx="0"/>
          </p:cNvCxnSpPr>
          <p:nvPr/>
        </p:nvCxnSpPr>
        <p:spPr>
          <a:xfrm rot="5400000">
            <a:off x="32578375" y="7074970"/>
            <a:ext cx="263686" cy="1573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1" name="Соединительная линия уступом 740"/>
          <p:cNvCxnSpPr>
            <a:stCxn id="738" idx="2"/>
            <a:endCxn id="731" idx="0"/>
          </p:cNvCxnSpPr>
          <p:nvPr/>
        </p:nvCxnSpPr>
        <p:spPr>
          <a:xfrm rot="5400000">
            <a:off x="31535517" y="8363566"/>
            <a:ext cx="217656" cy="557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6" name="Соединительная линия уступом 745"/>
          <p:cNvCxnSpPr>
            <a:stCxn id="738" idx="2"/>
            <a:endCxn id="730" idx="0"/>
          </p:cNvCxnSpPr>
          <p:nvPr/>
        </p:nvCxnSpPr>
        <p:spPr>
          <a:xfrm rot="16200000" flipH="1">
            <a:off x="32086884" y="8370147"/>
            <a:ext cx="217656" cy="5447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7" name="Прямая со стрелкой 746"/>
          <p:cNvCxnSpPr>
            <a:stCxn id="632" idx="2"/>
            <a:endCxn id="683" idx="0"/>
          </p:cNvCxnSpPr>
          <p:nvPr/>
        </p:nvCxnSpPr>
        <p:spPr>
          <a:xfrm flipH="1">
            <a:off x="33497116" y="7730026"/>
            <a:ext cx="1" cy="2397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3" name="Прямая со стрелкой 752"/>
          <p:cNvCxnSpPr>
            <a:stCxn id="683" idx="2"/>
            <a:endCxn id="684" idx="0"/>
          </p:cNvCxnSpPr>
          <p:nvPr/>
        </p:nvCxnSpPr>
        <p:spPr>
          <a:xfrm>
            <a:off x="33497116" y="8509765"/>
            <a:ext cx="0" cy="241603"/>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756" name="Прямоугольник 755"/>
          <p:cNvSpPr/>
          <p:nvPr/>
        </p:nvSpPr>
        <p:spPr>
          <a:xfrm>
            <a:off x="3414401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Собственный альянс</a:t>
            </a:r>
          </a:p>
        </p:txBody>
      </p:sp>
      <p:cxnSp>
        <p:nvCxnSpPr>
          <p:cNvPr id="757" name="Соединительная линия уступом 756"/>
          <p:cNvCxnSpPr>
            <a:stCxn id="683" idx="2"/>
            <a:endCxn id="756" idx="0"/>
          </p:cNvCxnSpPr>
          <p:nvPr/>
        </p:nvCxnSpPr>
        <p:spPr>
          <a:xfrm rot="16200000" flipH="1">
            <a:off x="33931347" y="8075534"/>
            <a:ext cx="241603"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0" name="Прямая соединительная линия 759"/>
          <p:cNvCxnSpPr>
            <a:stCxn id="684" idx="3"/>
            <a:endCxn id="756" idx="1"/>
          </p:cNvCxnSpPr>
          <p:nvPr/>
        </p:nvCxnSpPr>
        <p:spPr>
          <a:xfrm>
            <a:off x="33960278" y="9021368"/>
            <a:ext cx="1837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3" name="Прямоугольник 762"/>
          <p:cNvSpPr/>
          <p:nvPr/>
        </p:nvSpPr>
        <p:spPr>
          <a:xfrm>
            <a:off x="39691353" y="874983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Аграрная реформа </a:t>
            </a:r>
            <a:r>
              <a:rPr lang="ru-RU" sz="100" dirty="0"/>
              <a:t>(Он ушел в отставку из-за предложения о законе об аграрной реформе, которое вызвало враждебность со стороны </a:t>
            </a:r>
            <a:r>
              <a:rPr lang="ru-RU" sz="100" dirty="0" err="1"/>
              <a:t>Bloque</a:t>
            </a:r>
            <a:r>
              <a:rPr lang="ru-RU" sz="100" dirty="0"/>
              <a:t> </a:t>
            </a:r>
            <a:r>
              <a:rPr lang="ru-RU" sz="100" dirty="0" err="1"/>
              <a:t>Nacional</a:t>
            </a:r>
            <a:r>
              <a:rPr lang="ru-RU" sz="100" dirty="0"/>
              <a:t> </a:t>
            </a:r>
            <a:r>
              <a:rPr lang="ru-RU" sz="100" dirty="0" err="1"/>
              <a:t>de</a:t>
            </a:r>
            <a:r>
              <a:rPr lang="ru-RU" sz="100" dirty="0"/>
              <a:t> </a:t>
            </a:r>
            <a:r>
              <a:rPr lang="ru-RU" sz="100" dirty="0" err="1"/>
              <a:t>Calvo</a:t>
            </a:r>
            <a:r>
              <a:rPr lang="ru-RU" sz="100" dirty="0"/>
              <a:t> </a:t>
            </a:r>
            <a:r>
              <a:rPr lang="ru-RU" sz="100" dirty="0" err="1"/>
              <a:t>Sotelo</a:t>
            </a:r>
            <a:r>
              <a:rPr lang="ru-RU" sz="100" dirty="0"/>
              <a:t>., поскольку экономические интересы избирателей Блока противоречили социальной доктрине Церкви, которую министр выдвинул для оправдания своей реформистской задачи. Прибыл депутат-монархист, чтобы воскликнуть: «Если ваша светлость намеревается захватить наши земли, опираясь на энциклики, мы станем раскольниками» [ 6 ] [ 7 ], хотя, по мнению историка Виктора </a:t>
            </a:r>
            <a:r>
              <a:rPr lang="ru-RU" sz="100" dirty="0" err="1"/>
              <a:t>Мануэля</a:t>
            </a:r>
            <a:r>
              <a:rPr lang="ru-RU" sz="100" dirty="0"/>
              <a:t> </a:t>
            </a:r>
            <a:r>
              <a:rPr lang="ru-RU" sz="100" dirty="0" err="1"/>
              <a:t>Арбелоа</a:t>
            </a:r>
            <a:r>
              <a:rPr lang="ru-RU" sz="100" dirty="0"/>
              <a:t>, к тому времени только одна утка будет распространяться.)</a:t>
            </a:r>
          </a:p>
        </p:txBody>
      </p:sp>
      <p:cxnSp>
        <p:nvCxnSpPr>
          <p:cNvPr id="769" name="Прямая со стрелкой 768"/>
          <p:cNvCxnSpPr>
            <a:stCxn id="646" idx="2"/>
            <a:endCxn id="639" idx="0"/>
          </p:cNvCxnSpPr>
          <p:nvPr/>
        </p:nvCxnSpPr>
        <p:spPr>
          <a:xfrm>
            <a:off x="36821046" y="6963789"/>
            <a:ext cx="896" cy="226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0" name="Соединительная линия уступом 769"/>
          <p:cNvCxnSpPr>
            <a:stCxn id="772" idx="2"/>
            <a:endCxn id="773" idx="0"/>
          </p:cNvCxnSpPr>
          <p:nvPr/>
        </p:nvCxnSpPr>
        <p:spPr>
          <a:xfrm rot="16200000" flipH="1">
            <a:off x="40877544" y="8355941"/>
            <a:ext cx="223524" cy="5636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2" name="Прямоугольник 771"/>
          <p:cNvSpPr/>
          <p:nvPr/>
        </p:nvSpPr>
        <p:spPr>
          <a:xfrm>
            <a:off x="40244297" y="798602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Христианско-демократической партии</a:t>
            </a:r>
          </a:p>
        </p:txBody>
      </p:sp>
      <p:sp>
        <p:nvSpPr>
          <p:cNvPr id="773" name="Прямоугольник 772"/>
          <p:cNvSpPr/>
          <p:nvPr/>
        </p:nvSpPr>
        <p:spPr>
          <a:xfrm>
            <a:off x="40807990"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демократических сил </a:t>
            </a:r>
            <a:r>
              <a:rPr lang="ru-RU" sz="200" dirty="0"/>
              <a:t>(они продвигали и подписывали пакт «Союз демократических сил» и вместе с другими оппозиционными силами продвигали так называемый «Союз демократических сил»)</a:t>
            </a:r>
          </a:p>
        </p:txBody>
      </p:sp>
      <p:cxnSp>
        <p:nvCxnSpPr>
          <p:cNvPr id="775" name="Соединительная линия уступом 774"/>
          <p:cNvCxnSpPr>
            <a:stCxn id="772" idx="2"/>
            <a:endCxn id="763" idx="0"/>
          </p:cNvCxnSpPr>
          <p:nvPr/>
        </p:nvCxnSpPr>
        <p:spPr>
          <a:xfrm rot="5400000">
            <a:off x="40319084" y="8361458"/>
            <a:ext cx="223808" cy="5529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3" name="Прямая со стрелкой 782"/>
          <p:cNvCxnSpPr>
            <a:stCxn id="678" idx="2"/>
            <a:endCxn id="772" idx="0"/>
          </p:cNvCxnSpPr>
          <p:nvPr/>
        </p:nvCxnSpPr>
        <p:spPr>
          <a:xfrm>
            <a:off x="40706283" y="7735582"/>
            <a:ext cx="1177" cy="25044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6" name="Прямоугольник 785"/>
          <p:cNvSpPr/>
          <p:nvPr/>
        </p:nvSpPr>
        <p:spPr>
          <a:xfrm>
            <a:off x="41931522"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союзники</a:t>
            </a:r>
          </a:p>
        </p:txBody>
      </p:sp>
      <p:cxnSp>
        <p:nvCxnSpPr>
          <p:cNvPr id="788" name="Соединительная линия уступом 787"/>
          <p:cNvCxnSpPr>
            <a:stCxn id="772" idx="2"/>
            <a:endCxn id="786" idx="0"/>
          </p:cNvCxnSpPr>
          <p:nvPr/>
        </p:nvCxnSpPr>
        <p:spPr>
          <a:xfrm rot="16200000" flipH="1">
            <a:off x="41439310" y="7794175"/>
            <a:ext cx="223524" cy="16872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92" name="Прямая соединительная линия 791"/>
          <p:cNvCxnSpPr>
            <a:stCxn id="773" idx="3"/>
            <a:endCxn id="786" idx="1"/>
          </p:cNvCxnSpPr>
          <p:nvPr/>
        </p:nvCxnSpPr>
        <p:spPr>
          <a:xfrm>
            <a:off x="41734315" y="9019550"/>
            <a:ext cx="1972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94" name="Прямоугольник 793"/>
          <p:cNvSpPr/>
          <p:nvPr/>
        </p:nvSpPr>
        <p:spPr>
          <a:xfrm>
            <a:off x="39120554" y="10260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Восстановление из кризиса (наше?)</a:t>
            </a:r>
          </a:p>
        </p:txBody>
      </p:sp>
      <p:cxnSp>
        <p:nvCxnSpPr>
          <p:cNvPr id="795" name="Прямая со стрелкой 794"/>
          <p:cNvCxnSpPr>
            <a:stCxn id="763" idx="2"/>
            <a:endCxn id="895" idx="0"/>
          </p:cNvCxnSpPr>
          <p:nvPr/>
        </p:nvCxnSpPr>
        <p:spPr>
          <a:xfrm>
            <a:off x="40154516" y="9289834"/>
            <a:ext cx="4702" cy="2019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00" name="Прямоугольник 799"/>
          <p:cNvSpPr/>
          <p:nvPr/>
        </p:nvSpPr>
        <p:spPr>
          <a:xfrm>
            <a:off x="38537325" y="1105885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Порты Барселоны (наше)</a:t>
            </a:r>
          </a:p>
        </p:txBody>
      </p:sp>
      <p:sp>
        <p:nvSpPr>
          <p:cNvPr id="801" name="Прямоугольник 800"/>
          <p:cNvSpPr/>
          <p:nvPr/>
        </p:nvSpPr>
        <p:spPr>
          <a:xfrm>
            <a:off x="39689232" y="1105887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Строительство новых железных дорог (наше)</a:t>
            </a:r>
          </a:p>
        </p:txBody>
      </p:sp>
      <p:sp>
        <p:nvSpPr>
          <p:cNvPr id="803" name="Прямоугольник 802"/>
          <p:cNvSpPr/>
          <p:nvPr/>
        </p:nvSpPr>
        <p:spPr>
          <a:xfrm>
            <a:off x="36358778" y="796976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Усмирить каталонский национализм</a:t>
            </a:r>
          </a:p>
        </p:txBody>
      </p:sp>
      <p:sp>
        <p:nvSpPr>
          <p:cNvPr id="804" name="Прямоугольник 803"/>
          <p:cNvSpPr/>
          <p:nvPr/>
        </p:nvSpPr>
        <p:spPr>
          <a:xfrm>
            <a:off x="37435816" y="79638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Межклассовое объединение </a:t>
            </a:r>
            <a:r>
              <a:rPr lang="ru-RU" sz="300" dirty="0"/>
              <a:t>(С этого момента </a:t>
            </a:r>
            <a:r>
              <a:rPr lang="ru-RU" sz="300" dirty="0" err="1"/>
              <a:t>Лерру</a:t>
            </a:r>
            <a:r>
              <a:rPr lang="ru-RU" sz="300" dirty="0"/>
              <a:t> сосредоточит свои усилия на превращении Радикальной республиканской партии в политическое образование межклассового характера, объединяющее различные слои населения. [ 19 ] Постепенно он отказался от своей демагогии и обратился к среднему классу.)</a:t>
            </a:r>
          </a:p>
        </p:txBody>
      </p:sp>
      <p:sp>
        <p:nvSpPr>
          <p:cNvPr id="805" name="Прямоугольник 804"/>
          <p:cNvSpPr/>
          <p:nvPr/>
        </p:nvSpPr>
        <p:spPr>
          <a:xfrm>
            <a:off x="37438951" y="87386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дискурс рабочих</a:t>
            </a:r>
          </a:p>
        </p:txBody>
      </p:sp>
      <p:sp>
        <p:nvSpPr>
          <p:cNvPr id="806" name="Прямоугольник 805"/>
          <p:cNvSpPr/>
          <p:nvPr/>
        </p:nvSpPr>
        <p:spPr>
          <a:xfrm>
            <a:off x="3855558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религиозные ордена </a:t>
            </a:r>
            <a:r>
              <a:rPr lang="ru-RU" sz="200" dirty="0"/>
              <a:t>(что религиозные ордена были распущены (они должны были быть подчинены к особому закону, потому что они являются «очень особыми ассоциациями», а также католической церковью в целом и некоторыми орденами, особенно иезуитами., им следует запретить обучение, поскольку это представляет собой «социальную опасность, опасность для испанской молодежи, которую в первую очередь должна защищать Республика»)</a:t>
            </a:r>
          </a:p>
        </p:txBody>
      </p:sp>
      <p:sp>
        <p:nvSpPr>
          <p:cNvPr id="809" name="Прямоугольник 808"/>
          <p:cNvSpPr/>
          <p:nvPr/>
        </p:nvSpPr>
        <p:spPr>
          <a:xfrm>
            <a:off x="35268092" y="796979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Разрешить азартные игры </a:t>
            </a:r>
            <a:r>
              <a:rPr lang="ru-RU" sz="100" dirty="0"/>
              <a:t>(строительство казино на </a:t>
            </a:r>
            <a:r>
              <a:rPr lang="ru-RU" sz="100" dirty="0" err="1"/>
              <a:t>Болеарских</a:t>
            </a:r>
            <a:r>
              <a:rPr lang="ru-RU" sz="100" dirty="0"/>
              <a:t> островах) (</a:t>
            </a:r>
            <a:r>
              <a:rPr lang="ru-RU" sz="100" dirty="0" err="1"/>
              <a:t>ыяснилось</a:t>
            </a:r>
            <a:r>
              <a:rPr lang="ru-RU" sz="100" dirty="0"/>
              <a:t>, что власти разрешили троим голландским предпринимателям Штраусу, </a:t>
            </a:r>
            <a:r>
              <a:rPr lang="ru-RU" sz="100" dirty="0" err="1"/>
              <a:t>Перелю</a:t>
            </a:r>
            <a:r>
              <a:rPr lang="ru-RU" sz="100" dirty="0"/>
              <a:t> и </a:t>
            </a:r>
            <a:r>
              <a:rPr lang="ru-RU" sz="100" dirty="0" err="1"/>
              <a:t>Лованну</a:t>
            </a:r>
            <a:r>
              <a:rPr lang="ru-RU" sz="100" dirty="0"/>
              <a:t> (по первым буквам их фамилий, </a:t>
            </a:r>
            <a:r>
              <a:rPr lang="ru-RU" sz="100" dirty="0" err="1"/>
              <a:t>Strauss</a:t>
            </a:r>
            <a:r>
              <a:rPr lang="ru-RU" sz="100" dirty="0"/>
              <a:t>, </a:t>
            </a:r>
            <a:r>
              <a:rPr lang="ru-RU" sz="100" dirty="0" err="1"/>
              <a:t>Perel</a:t>
            </a:r>
            <a:r>
              <a:rPr lang="ru-RU" sz="100" dirty="0"/>
              <a:t> и </a:t>
            </a:r>
            <a:r>
              <a:rPr lang="ru-RU" sz="100" dirty="0" err="1"/>
              <a:t>Lowann</a:t>
            </a:r>
            <a:r>
              <a:rPr lang="ru-RU" sz="100" dirty="0"/>
              <a:t> история и получила второе название — «Скандал </a:t>
            </a:r>
            <a:r>
              <a:rPr lang="ru-RU" sz="100" dirty="0" err="1"/>
              <a:t>Straperlo</a:t>
            </a:r>
            <a:r>
              <a:rPr lang="ru-RU" sz="100" dirty="0"/>
              <a:t>»[12]) открыть казино с рулеткой, несмотря на то что действующие в Испании законы запрещали азартные игры в рулетку. Согласно признаниям Штрауса, в обмен на разрешение он и его деловые партнёры обязались передавать 25 % от прибыли лично Алехандро </a:t>
            </a:r>
            <a:r>
              <a:rPr lang="ru-RU" sz="100" dirty="0" err="1"/>
              <a:t>Леррусу</a:t>
            </a:r>
            <a:r>
              <a:rPr lang="ru-RU" sz="100" dirty="0"/>
              <a:t>, 10 % его </a:t>
            </a:r>
            <a:r>
              <a:rPr lang="ru-RU" sz="100" dirty="0" err="1"/>
              <a:t>однопартийцу</a:t>
            </a:r>
            <a:r>
              <a:rPr lang="ru-RU" sz="100" dirty="0"/>
              <a:t>, алькальду Барселоны </a:t>
            </a:r>
            <a:r>
              <a:rPr lang="ru-RU" sz="100" dirty="0" err="1"/>
              <a:t>Жоану</a:t>
            </a:r>
            <a:r>
              <a:rPr lang="ru-RU" sz="100" dirty="0"/>
              <a:t> </a:t>
            </a:r>
            <a:r>
              <a:rPr lang="ru-RU" sz="100" dirty="0" err="1"/>
              <a:t>Пичу</a:t>
            </a:r>
            <a:r>
              <a:rPr lang="ru-RU" sz="100" dirty="0"/>
              <a:t> и </a:t>
            </a:r>
            <a:r>
              <a:rPr lang="ru-RU" sz="100" dirty="0" err="1"/>
              <a:t>Пону</a:t>
            </a:r>
            <a:r>
              <a:rPr lang="ru-RU" sz="100" dirty="0"/>
              <a:t>, и по 5 % </a:t>
            </a:r>
            <a:r>
              <a:rPr lang="ru-RU" sz="100" dirty="0" err="1"/>
              <a:t>Аурелио</a:t>
            </a:r>
            <a:r>
              <a:rPr lang="ru-RU" sz="100" dirty="0"/>
              <a:t> </a:t>
            </a:r>
            <a:r>
              <a:rPr lang="ru-RU" sz="100" dirty="0" err="1"/>
              <a:t>Леррусу</a:t>
            </a:r>
            <a:r>
              <a:rPr lang="ru-RU" sz="100" dirty="0"/>
              <a:t> (племянник Алехандро </a:t>
            </a:r>
            <a:r>
              <a:rPr lang="ru-RU" sz="100" dirty="0" err="1"/>
              <a:t>Лерусса</a:t>
            </a:r>
            <a:r>
              <a:rPr lang="ru-RU" sz="100" dirty="0"/>
              <a:t>), Мигелю Галанте и журналисту Сантьяго </a:t>
            </a:r>
            <a:r>
              <a:rPr lang="ru-RU" sz="100" dirty="0" err="1"/>
              <a:t>Винарделю</a:t>
            </a:r>
            <a:r>
              <a:rPr lang="ru-RU" sz="100" dirty="0"/>
              <a:t>.)</a:t>
            </a:r>
          </a:p>
        </p:txBody>
      </p:sp>
      <p:cxnSp>
        <p:nvCxnSpPr>
          <p:cNvPr id="811" name="Соединительная линия уступом 810"/>
          <p:cNvCxnSpPr>
            <a:stCxn id="794" idx="2"/>
            <a:endCxn id="801" idx="0"/>
          </p:cNvCxnSpPr>
          <p:nvPr/>
        </p:nvCxnSpPr>
        <p:spPr>
          <a:xfrm rot="16200000" flipH="1">
            <a:off x="39738718" y="10645197"/>
            <a:ext cx="258677" cy="5686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2" name="Соединительная линия уступом 811"/>
          <p:cNvCxnSpPr>
            <a:stCxn id="794" idx="2"/>
            <a:endCxn id="800" idx="0"/>
          </p:cNvCxnSpPr>
          <p:nvPr/>
        </p:nvCxnSpPr>
        <p:spPr>
          <a:xfrm rot="5400000">
            <a:off x="39162776" y="10637911"/>
            <a:ext cx="258655" cy="5832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6" name="Прямоугольник 815"/>
          <p:cNvSpPr/>
          <p:nvPr/>
        </p:nvSpPr>
        <p:spPr>
          <a:xfrm>
            <a:off x="39120555" y="797376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 реформаторского законодательства </a:t>
            </a:r>
            <a:r>
              <a:rPr lang="ru-RU" sz="100" dirty="0"/>
              <a:t>(либеральный </a:t>
            </a:r>
            <a:r>
              <a:rPr lang="ru-RU" sz="100" dirty="0" err="1"/>
              <a:t>седист</a:t>
            </a:r>
            <a:r>
              <a:rPr lang="ru-RU" sz="100" dirty="0"/>
              <a:t> </a:t>
            </a:r>
            <a:r>
              <a:rPr lang="ru-RU" sz="100" dirty="0" err="1"/>
              <a:t>Мануэль</a:t>
            </a:r>
            <a:r>
              <a:rPr lang="ru-RU" sz="100" dirty="0"/>
              <a:t> Хименес </a:t>
            </a:r>
            <a:r>
              <a:rPr lang="ru-RU" sz="100" dirty="0" err="1"/>
              <a:t>Фернандес</a:t>
            </a:r>
            <a:r>
              <a:rPr lang="ru-RU" sz="100" dirty="0"/>
              <a:t> , защищавший социал-католицизм, занял министерство сельского хозяйства, от которого (хотя он временно приостановил экспроприацию, установленную Законом об аграрной реформе 1932 года ) он расширил реформаторское законодательство. с Законом </a:t>
            </a:r>
            <a:r>
              <a:rPr lang="ru-RU" sz="100" dirty="0" err="1"/>
              <a:t>Юнтерос</a:t>
            </a:r>
            <a:r>
              <a:rPr lang="ru-RU" sz="100" dirty="0"/>
              <a:t> от 21 декабря 1934 года, который продлил захват земли крестьянами Эстремадуры, таким образом, вступив в силу, хотя бы частично)</a:t>
            </a:r>
          </a:p>
        </p:txBody>
      </p:sp>
      <p:cxnSp>
        <p:nvCxnSpPr>
          <p:cNvPr id="817" name="Соединительная линия уступом 816"/>
          <p:cNvCxnSpPr>
            <a:stCxn id="678" idx="2"/>
            <a:endCxn id="816" idx="0"/>
          </p:cNvCxnSpPr>
          <p:nvPr/>
        </p:nvCxnSpPr>
        <p:spPr>
          <a:xfrm rot="5400000">
            <a:off x="40025912" y="7293389"/>
            <a:ext cx="238178" cy="11225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1" name="Соединительная линия уступом 820"/>
          <p:cNvCxnSpPr>
            <a:stCxn id="816" idx="2"/>
            <a:endCxn id="763" idx="0"/>
          </p:cNvCxnSpPr>
          <p:nvPr/>
        </p:nvCxnSpPr>
        <p:spPr>
          <a:xfrm rot="16200000" flipH="1">
            <a:off x="39751080" y="8346398"/>
            <a:ext cx="236074" cy="570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5" name="Прямоугольник 824"/>
          <p:cNvSpPr/>
          <p:nvPr/>
        </p:nvSpPr>
        <p:spPr>
          <a:xfrm>
            <a:off x="40238175" y="10258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Закон об аренде </a:t>
            </a:r>
            <a:r>
              <a:rPr lang="ru-RU" sz="200" dirty="0"/>
              <a:t>(Хименес </a:t>
            </a:r>
            <a:r>
              <a:rPr lang="ru-RU" sz="200" dirty="0" err="1"/>
              <a:t>Фернандес</a:t>
            </a:r>
            <a:r>
              <a:rPr lang="ru-RU" sz="200" dirty="0"/>
              <a:t> продвигал еще более амбициозный проект - Закон об аренде в деревенском стиле, который стремился защитить права поселенцев, гарантируя им покупку земли в течение двенадцати лет эксплуатации по разумной цене. Но суды, утвердив закон 15 марта 1935 г., лишили его того социального содержания, которое он имел, установив полную свободу заключения договоров аренды, отменив предыдущее законодательство о субаренде, коллективной аренде, выселении и пересмотре арендной платы.)</a:t>
            </a:r>
          </a:p>
        </p:txBody>
      </p:sp>
      <p:sp>
        <p:nvSpPr>
          <p:cNvPr id="851" name="Прямоугольник 850"/>
          <p:cNvSpPr/>
          <p:nvPr/>
        </p:nvSpPr>
        <p:spPr>
          <a:xfrm>
            <a:off x="36361082" y="87514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«Молодые варвары» </a:t>
            </a:r>
            <a:r>
              <a:rPr lang="ru-RU" sz="300" dirty="0"/>
              <a:t>(Так, в 1909 году группа сторонников Радикальной республиканской партии, так называемые «молодые варвары» (исп. </a:t>
            </a:r>
            <a:r>
              <a:rPr lang="ru-RU" sz="300" dirty="0" err="1"/>
              <a:t>jóvenes</a:t>
            </a:r>
            <a:r>
              <a:rPr lang="ru-RU" sz="300" dirty="0"/>
              <a:t> </a:t>
            </a:r>
            <a:r>
              <a:rPr lang="ru-RU" sz="300" dirty="0" err="1"/>
              <a:t>bárbaros</a:t>
            </a:r>
            <a:r>
              <a:rPr lang="ru-RU" sz="300" dirty="0"/>
              <a:t>))</a:t>
            </a:r>
          </a:p>
        </p:txBody>
      </p:sp>
      <p:cxnSp>
        <p:nvCxnSpPr>
          <p:cNvPr id="853" name="Соединительная линия уступом 852"/>
          <p:cNvCxnSpPr>
            <a:stCxn id="639" idx="2"/>
            <a:endCxn id="804" idx="0"/>
          </p:cNvCxnSpPr>
          <p:nvPr/>
        </p:nvCxnSpPr>
        <p:spPr>
          <a:xfrm rot="16200000" flipH="1">
            <a:off x="37243559" y="7308408"/>
            <a:ext cx="233803" cy="1077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6" name="Соединительная линия уступом 855"/>
          <p:cNvCxnSpPr>
            <a:stCxn id="639" idx="2"/>
            <a:endCxn id="809" idx="0"/>
          </p:cNvCxnSpPr>
          <p:nvPr/>
        </p:nvCxnSpPr>
        <p:spPr>
          <a:xfrm rot="5400000">
            <a:off x="36156713" y="7304569"/>
            <a:ext cx="239772" cy="10906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9" name="Прямая со стрелкой 858"/>
          <p:cNvCxnSpPr>
            <a:stCxn id="639" idx="2"/>
            <a:endCxn id="803" idx="0"/>
          </p:cNvCxnSpPr>
          <p:nvPr/>
        </p:nvCxnSpPr>
        <p:spPr>
          <a:xfrm flipH="1">
            <a:off x="36821941" y="7730026"/>
            <a:ext cx="1" cy="2397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2" name="Прямая со стрелкой 861"/>
          <p:cNvCxnSpPr>
            <a:stCxn id="803" idx="2"/>
            <a:endCxn id="851" idx="0"/>
          </p:cNvCxnSpPr>
          <p:nvPr/>
        </p:nvCxnSpPr>
        <p:spPr>
          <a:xfrm>
            <a:off x="36821941" y="8509764"/>
            <a:ext cx="2304" cy="2416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5" name="Соединительная линия уступом 864"/>
          <p:cNvCxnSpPr>
            <a:stCxn id="803" idx="2"/>
            <a:endCxn id="756" idx="0"/>
          </p:cNvCxnSpPr>
          <p:nvPr/>
        </p:nvCxnSpPr>
        <p:spPr>
          <a:xfrm rot="5400000">
            <a:off x="35593759" y="7523186"/>
            <a:ext cx="241604" cy="221476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8" name="Прямоугольник 867"/>
          <p:cNvSpPr/>
          <p:nvPr/>
        </p:nvSpPr>
        <p:spPr>
          <a:xfrm>
            <a:off x="35279794" y="875326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Присоединиться к Римскому Пакту</a:t>
            </a:r>
          </a:p>
        </p:txBody>
      </p:sp>
      <p:cxnSp>
        <p:nvCxnSpPr>
          <p:cNvPr id="869" name="Прямая соединительная линия 868"/>
          <p:cNvCxnSpPr>
            <a:stCxn id="756" idx="3"/>
            <a:endCxn id="868" idx="1"/>
          </p:cNvCxnSpPr>
          <p:nvPr/>
        </p:nvCxnSpPr>
        <p:spPr>
          <a:xfrm>
            <a:off x="35070342" y="9021368"/>
            <a:ext cx="209452" cy="18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2" name="Соединительная линия уступом 871"/>
          <p:cNvCxnSpPr>
            <a:stCxn id="803" idx="2"/>
            <a:endCxn id="684" idx="0"/>
          </p:cNvCxnSpPr>
          <p:nvPr/>
        </p:nvCxnSpPr>
        <p:spPr>
          <a:xfrm rot="5400000">
            <a:off x="35038727" y="6968154"/>
            <a:ext cx="241604" cy="33248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5" name="Соединительная линия уступом 874"/>
          <p:cNvCxnSpPr>
            <a:stCxn id="803" idx="2"/>
            <a:endCxn id="868" idx="0"/>
          </p:cNvCxnSpPr>
          <p:nvPr/>
        </p:nvCxnSpPr>
        <p:spPr>
          <a:xfrm rot="5400000">
            <a:off x="36160701" y="8092020"/>
            <a:ext cx="243497" cy="107898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8" name="Соединительная линия уступом 877"/>
          <p:cNvCxnSpPr>
            <a:stCxn id="683" idx="2"/>
            <a:endCxn id="868" idx="0"/>
          </p:cNvCxnSpPr>
          <p:nvPr/>
        </p:nvCxnSpPr>
        <p:spPr>
          <a:xfrm rot="16200000" flipH="1">
            <a:off x="34498288" y="7508592"/>
            <a:ext cx="243496" cy="22458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81" name="Прямая со стрелкой 880"/>
          <p:cNvCxnSpPr>
            <a:stCxn id="804" idx="2"/>
            <a:endCxn id="805" idx="0"/>
          </p:cNvCxnSpPr>
          <p:nvPr/>
        </p:nvCxnSpPr>
        <p:spPr>
          <a:xfrm>
            <a:off x="37898979" y="8503829"/>
            <a:ext cx="3135" cy="2348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4" name="Соединительная линия уступом 883"/>
          <p:cNvCxnSpPr>
            <a:stCxn id="804" idx="2"/>
            <a:endCxn id="806" idx="0"/>
          </p:cNvCxnSpPr>
          <p:nvPr/>
        </p:nvCxnSpPr>
        <p:spPr>
          <a:xfrm rot="16200000" flipH="1">
            <a:off x="38335095" y="8067712"/>
            <a:ext cx="247539" cy="11197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87" name="Прямоугольник 886"/>
          <p:cNvSpPr/>
          <p:nvPr/>
        </p:nvSpPr>
        <p:spPr>
          <a:xfrm>
            <a:off x="34163158" y="79923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Автаркия</a:t>
            </a:r>
          </a:p>
        </p:txBody>
      </p:sp>
      <p:cxnSp>
        <p:nvCxnSpPr>
          <p:cNvPr id="888" name="Соединительная линия уступом 887"/>
          <p:cNvCxnSpPr>
            <a:stCxn id="632" idx="2"/>
            <a:endCxn id="887" idx="0"/>
          </p:cNvCxnSpPr>
          <p:nvPr/>
        </p:nvCxnSpPr>
        <p:spPr>
          <a:xfrm rot="16200000" flipH="1">
            <a:off x="33930580" y="7296563"/>
            <a:ext cx="262279" cy="11292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91" name="Соединительная линия уступом 890"/>
          <p:cNvCxnSpPr>
            <a:stCxn id="639" idx="2"/>
            <a:endCxn id="887" idx="0"/>
          </p:cNvCxnSpPr>
          <p:nvPr/>
        </p:nvCxnSpPr>
        <p:spPr>
          <a:xfrm rot="5400000">
            <a:off x="35592993" y="6763355"/>
            <a:ext cx="262279" cy="21956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95" name="Прямоугольник 894"/>
          <p:cNvSpPr/>
          <p:nvPr/>
        </p:nvSpPr>
        <p:spPr>
          <a:xfrm>
            <a:off x="39696055" y="94917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Удержать республику (создание коалиционного правительства)</a:t>
            </a:r>
          </a:p>
        </p:txBody>
      </p:sp>
      <p:sp>
        <p:nvSpPr>
          <p:cNvPr id="897" name="Прямоугольник 896"/>
          <p:cNvSpPr/>
          <p:nvPr/>
        </p:nvSpPr>
        <p:spPr>
          <a:xfrm>
            <a:off x="38555587" y="94990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Продолжить индустриализацию страны</a:t>
            </a:r>
          </a:p>
        </p:txBody>
      </p:sp>
      <p:cxnSp>
        <p:nvCxnSpPr>
          <p:cNvPr id="898" name="Соединительная линия уступом 897"/>
          <p:cNvCxnSpPr>
            <a:stCxn id="763" idx="2"/>
            <a:endCxn id="897" idx="0"/>
          </p:cNvCxnSpPr>
          <p:nvPr/>
        </p:nvCxnSpPr>
        <p:spPr>
          <a:xfrm rot="5400000">
            <a:off x="39482003" y="8826581"/>
            <a:ext cx="209260" cy="11357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1" name="Соединительная линия уступом 900"/>
          <p:cNvCxnSpPr>
            <a:stCxn id="895" idx="2"/>
            <a:endCxn id="825" idx="0"/>
          </p:cNvCxnSpPr>
          <p:nvPr/>
        </p:nvCxnSpPr>
        <p:spPr>
          <a:xfrm rot="16200000" flipH="1">
            <a:off x="40317052" y="9873911"/>
            <a:ext cx="226453" cy="542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04" name="Прямоугольник 903"/>
          <p:cNvSpPr/>
          <p:nvPr/>
        </p:nvSpPr>
        <p:spPr>
          <a:xfrm>
            <a:off x="37995701" y="1026449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Провести урбанизацию</a:t>
            </a:r>
          </a:p>
        </p:txBody>
      </p:sp>
      <p:cxnSp>
        <p:nvCxnSpPr>
          <p:cNvPr id="905" name="Соединительная линия уступом 904"/>
          <p:cNvCxnSpPr>
            <a:stCxn id="897" idx="2"/>
            <a:endCxn id="904" idx="0"/>
          </p:cNvCxnSpPr>
          <p:nvPr/>
        </p:nvCxnSpPr>
        <p:spPr>
          <a:xfrm rot="5400000">
            <a:off x="38626109" y="9871849"/>
            <a:ext cx="225397" cy="559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8" name="Соединительная линия уступом 907"/>
          <p:cNvCxnSpPr>
            <a:stCxn id="895" idx="2"/>
            <a:endCxn id="794" idx="0"/>
          </p:cNvCxnSpPr>
          <p:nvPr/>
        </p:nvCxnSpPr>
        <p:spPr>
          <a:xfrm rot="5400000">
            <a:off x="39757242" y="9858221"/>
            <a:ext cx="228453" cy="5755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1" name="Соединительная линия уступом 910"/>
          <p:cNvCxnSpPr>
            <a:stCxn id="897" idx="2"/>
            <a:endCxn id="794" idx="0"/>
          </p:cNvCxnSpPr>
          <p:nvPr/>
        </p:nvCxnSpPr>
        <p:spPr>
          <a:xfrm rot="16200000" flipH="1">
            <a:off x="39190681" y="9867162"/>
            <a:ext cx="221104" cy="5649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14" name="Прямоугольник 913"/>
          <p:cNvSpPr/>
          <p:nvPr/>
        </p:nvSpPr>
        <p:spPr>
          <a:xfrm>
            <a:off x="34144017"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границы Арагона</a:t>
            </a:r>
          </a:p>
        </p:txBody>
      </p:sp>
      <p:cxnSp>
        <p:nvCxnSpPr>
          <p:cNvPr id="915" name="Соединительная линия уступом 914"/>
          <p:cNvCxnSpPr>
            <a:stCxn id="684" idx="2"/>
            <a:endCxn id="914" idx="0"/>
          </p:cNvCxnSpPr>
          <p:nvPr/>
        </p:nvCxnSpPr>
        <p:spPr>
          <a:xfrm rot="16200000" flipH="1">
            <a:off x="33947356" y="8841128"/>
            <a:ext cx="209584"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18" name="Соединительная линия уступом 917"/>
          <p:cNvCxnSpPr>
            <a:stCxn id="868" idx="2"/>
            <a:endCxn id="914" idx="0"/>
          </p:cNvCxnSpPr>
          <p:nvPr/>
        </p:nvCxnSpPr>
        <p:spPr>
          <a:xfrm rot="5400000">
            <a:off x="35071224" y="8829218"/>
            <a:ext cx="207691" cy="11357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22" name="Прямая со стрелкой 921"/>
          <p:cNvCxnSpPr>
            <a:stCxn id="756" idx="2"/>
            <a:endCxn id="914" idx="0"/>
          </p:cNvCxnSpPr>
          <p:nvPr/>
        </p:nvCxnSpPr>
        <p:spPr>
          <a:xfrm>
            <a:off x="34607180" y="9291368"/>
            <a:ext cx="0" cy="20958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27" name="Прямоугольник 926"/>
          <p:cNvSpPr/>
          <p:nvPr/>
        </p:nvSpPr>
        <p:spPr>
          <a:xfrm>
            <a:off x="31458365" y="102487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Экстренная милитаризация</a:t>
            </a:r>
            <a:endParaRPr lang="ru-RU" sz="200" dirty="0"/>
          </a:p>
        </p:txBody>
      </p:sp>
      <p:cxnSp>
        <p:nvCxnSpPr>
          <p:cNvPr id="928" name="Прямая со стрелкой 927"/>
          <p:cNvCxnSpPr>
            <a:stCxn id="738" idx="2"/>
            <a:endCxn id="927" idx="0"/>
          </p:cNvCxnSpPr>
          <p:nvPr/>
        </p:nvCxnSpPr>
        <p:spPr>
          <a:xfrm flipH="1">
            <a:off x="31921528" y="8533712"/>
            <a:ext cx="1791" cy="17150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1" name="Прямоугольник 930"/>
          <p:cNvSpPr/>
          <p:nvPr/>
        </p:nvSpPr>
        <p:spPr>
          <a:xfrm>
            <a:off x="35275094"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Объединить Иберийский полуостров</a:t>
            </a:r>
          </a:p>
        </p:txBody>
      </p:sp>
      <p:cxnSp>
        <p:nvCxnSpPr>
          <p:cNvPr id="932" name="Прямая со стрелкой 931"/>
          <p:cNvCxnSpPr>
            <a:stCxn id="868" idx="2"/>
            <a:endCxn id="931" idx="0"/>
          </p:cNvCxnSpPr>
          <p:nvPr/>
        </p:nvCxnSpPr>
        <p:spPr>
          <a:xfrm flipH="1">
            <a:off x="35738257" y="9293261"/>
            <a:ext cx="4700" cy="207691"/>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5" name="Соединительная линия уступом 934"/>
          <p:cNvCxnSpPr>
            <a:stCxn id="684" idx="2"/>
            <a:endCxn id="931" idx="0"/>
          </p:cNvCxnSpPr>
          <p:nvPr/>
        </p:nvCxnSpPr>
        <p:spPr>
          <a:xfrm rot="16200000" flipH="1">
            <a:off x="34512894" y="8275589"/>
            <a:ext cx="209584" cy="22411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8" name="Соединительная линия уступом 937"/>
          <p:cNvCxnSpPr>
            <a:stCxn id="756" idx="2"/>
            <a:endCxn id="931" idx="0"/>
          </p:cNvCxnSpPr>
          <p:nvPr/>
        </p:nvCxnSpPr>
        <p:spPr>
          <a:xfrm rot="16200000" flipH="1">
            <a:off x="35067926" y="8830621"/>
            <a:ext cx="209584" cy="11310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41" name="Прямоугольник 940"/>
          <p:cNvSpPr/>
          <p:nvPr/>
        </p:nvSpPr>
        <p:spPr>
          <a:xfrm>
            <a:off x="33029250" y="949495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Гибралтаром (и </a:t>
            </a:r>
            <a:r>
              <a:rPr lang="ru-RU" sz="700" dirty="0" err="1"/>
              <a:t>танжером</a:t>
            </a:r>
            <a:r>
              <a:rPr lang="ru-RU" sz="700" dirty="0"/>
              <a:t>)</a:t>
            </a:r>
          </a:p>
        </p:txBody>
      </p:sp>
      <p:cxnSp>
        <p:nvCxnSpPr>
          <p:cNvPr id="942" name="Прямая со стрелкой 941"/>
          <p:cNvCxnSpPr>
            <a:stCxn id="684" idx="2"/>
            <a:endCxn id="941" idx="0"/>
          </p:cNvCxnSpPr>
          <p:nvPr/>
        </p:nvCxnSpPr>
        <p:spPr>
          <a:xfrm flipH="1">
            <a:off x="33492413" y="9291368"/>
            <a:ext cx="4703" cy="203588"/>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5" name="Соединительная линия уступом 944"/>
          <p:cNvCxnSpPr>
            <a:stCxn id="756" idx="2"/>
            <a:endCxn id="941" idx="0"/>
          </p:cNvCxnSpPr>
          <p:nvPr/>
        </p:nvCxnSpPr>
        <p:spPr>
          <a:xfrm rot="5400000">
            <a:off x="33948003" y="8835779"/>
            <a:ext cx="203588" cy="111476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8" name="Соединительная линия уступом 947"/>
          <p:cNvCxnSpPr>
            <a:stCxn id="868" idx="2"/>
            <a:endCxn id="941" idx="0"/>
          </p:cNvCxnSpPr>
          <p:nvPr/>
        </p:nvCxnSpPr>
        <p:spPr>
          <a:xfrm rot="5400000">
            <a:off x="34516838" y="8268836"/>
            <a:ext cx="201695" cy="22505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51" name="Соединительная линия уступом 950"/>
          <p:cNvCxnSpPr>
            <a:stCxn id="941" idx="2"/>
            <a:endCxn id="734" idx="0"/>
          </p:cNvCxnSpPr>
          <p:nvPr/>
        </p:nvCxnSpPr>
        <p:spPr>
          <a:xfrm rot="16200000" flipH="1">
            <a:off x="33940718" y="9586651"/>
            <a:ext cx="219686" cy="11162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4" name="Соединительная линия уступом 953"/>
          <p:cNvCxnSpPr>
            <a:stCxn id="931" idx="2"/>
            <a:endCxn id="734" idx="0"/>
          </p:cNvCxnSpPr>
          <p:nvPr/>
        </p:nvCxnSpPr>
        <p:spPr>
          <a:xfrm rot="5400000">
            <a:off x="35066638" y="9583023"/>
            <a:ext cx="213690" cy="11295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7" name="Прямая со стрелкой 956"/>
          <p:cNvCxnSpPr>
            <a:stCxn id="914" idx="2"/>
            <a:endCxn id="734" idx="0"/>
          </p:cNvCxnSpPr>
          <p:nvPr/>
        </p:nvCxnSpPr>
        <p:spPr>
          <a:xfrm>
            <a:off x="34607180" y="10040952"/>
            <a:ext cx="1529" cy="2136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61" name="Прямоугольник 960"/>
          <p:cNvSpPr/>
          <p:nvPr/>
        </p:nvSpPr>
        <p:spPr>
          <a:xfrm>
            <a:off x="32004222" y="9489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Пригласить инструкторов из Рейха</a:t>
            </a:r>
          </a:p>
        </p:txBody>
      </p:sp>
      <p:sp>
        <p:nvSpPr>
          <p:cNvPr id="963" name="Прямоугольник 962"/>
          <p:cNvSpPr/>
          <p:nvPr/>
        </p:nvSpPr>
        <p:spPr>
          <a:xfrm>
            <a:off x="36357883"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Помощь итальянских судостроителей</a:t>
            </a:r>
          </a:p>
        </p:txBody>
      </p:sp>
      <p:cxnSp>
        <p:nvCxnSpPr>
          <p:cNvPr id="964" name="Соединительная линия уступом 963"/>
          <p:cNvCxnSpPr>
            <a:stCxn id="684" idx="2"/>
            <a:endCxn id="961" idx="0"/>
          </p:cNvCxnSpPr>
          <p:nvPr/>
        </p:nvCxnSpPr>
        <p:spPr>
          <a:xfrm rot="5400000">
            <a:off x="32883079" y="8875675"/>
            <a:ext cx="198344" cy="10297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7" name="Соединительная линия уступом 966"/>
          <p:cNvCxnSpPr>
            <a:stCxn id="868" idx="2"/>
            <a:endCxn id="963" idx="0"/>
          </p:cNvCxnSpPr>
          <p:nvPr/>
        </p:nvCxnSpPr>
        <p:spPr>
          <a:xfrm rot="16200000" flipH="1">
            <a:off x="36178156" y="8858061"/>
            <a:ext cx="207691" cy="10780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0" name="Прямоугольник 969"/>
          <p:cNvSpPr/>
          <p:nvPr/>
        </p:nvSpPr>
        <p:spPr>
          <a:xfrm>
            <a:off x="32517534" y="10248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Германские военные заводы</a:t>
            </a:r>
          </a:p>
        </p:txBody>
      </p:sp>
      <p:cxnSp>
        <p:nvCxnSpPr>
          <p:cNvPr id="971" name="Соединительная линия уступом 970"/>
          <p:cNvCxnSpPr>
            <a:stCxn id="684" idx="2"/>
            <a:endCxn id="970" idx="0"/>
          </p:cNvCxnSpPr>
          <p:nvPr/>
        </p:nvCxnSpPr>
        <p:spPr>
          <a:xfrm rot="5400000">
            <a:off x="32760270" y="9511796"/>
            <a:ext cx="957274" cy="516419"/>
          </a:xfrm>
          <a:prstGeom prst="bentConnector3">
            <a:avLst>
              <a:gd name="adj1" fmla="val 100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5" name="Прямоугольник 974"/>
          <p:cNvSpPr/>
          <p:nvPr/>
        </p:nvSpPr>
        <p:spPr>
          <a:xfrm>
            <a:off x="37435816" y="949864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верфи Средиземноморья</a:t>
            </a:r>
          </a:p>
        </p:txBody>
      </p:sp>
      <p:cxnSp>
        <p:nvCxnSpPr>
          <p:cNvPr id="976" name="Соединительная линия уступом 975"/>
          <p:cNvCxnSpPr>
            <a:stCxn id="868" idx="2"/>
            <a:endCxn id="975" idx="0"/>
          </p:cNvCxnSpPr>
          <p:nvPr/>
        </p:nvCxnSpPr>
        <p:spPr>
          <a:xfrm rot="16200000" flipH="1">
            <a:off x="36718278" y="8317940"/>
            <a:ext cx="205380" cy="21560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0" name="Прямоугольник 979"/>
          <p:cNvSpPr/>
          <p:nvPr/>
        </p:nvSpPr>
        <p:spPr>
          <a:xfrm>
            <a:off x="33029050" y="110453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Испанские Нидерланды</a:t>
            </a:r>
          </a:p>
        </p:txBody>
      </p:sp>
      <p:sp>
        <p:nvSpPr>
          <p:cNvPr id="981" name="Прямоугольник 980"/>
          <p:cNvSpPr/>
          <p:nvPr/>
        </p:nvSpPr>
        <p:spPr>
          <a:xfrm>
            <a:off x="35274915" y="110588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земли в Италии</a:t>
            </a:r>
          </a:p>
        </p:txBody>
      </p:sp>
      <p:cxnSp>
        <p:nvCxnSpPr>
          <p:cNvPr id="982" name="Прямая со стрелкой 981"/>
          <p:cNvCxnSpPr>
            <a:stCxn id="941" idx="2"/>
            <a:endCxn id="980" idx="0"/>
          </p:cNvCxnSpPr>
          <p:nvPr/>
        </p:nvCxnSpPr>
        <p:spPr>
          <a:xfrm flipH="1">
            <a:off x="33492213" y="10034956"/>
            <a:ext cx="200" cy="10103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85" name="Прямая со стрелкой 984"/>
          <p:cNvCxnSpPr>
            <a:stCxn id="931" idx="2"/>
            <a:endCxn id="981" idx="0"/>
          </p:cNvCxnSpPr>
          <p:nvPr/>
        </p:nvCxnSpPr>
        <p:spPr>
          <a:xfrm flipH="1">
            <a:off x="35738078" y="10040952"/>
            <a:ext cx="179" cy="10179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8" name="Прямоугольник 987"/>
          <p:cNvSpPr/>
          <p:nvPr/>
        </p:nvSpPr>
        <p:spPr>
          <a:xfrm>
            <a:off x="36903203" y="1026218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Технология крупного кораблестроения</a:t>
            </a:r>
          </a:p>
        </p:txBody>
      </p:sp>
      <p:cxnSp>
        <p:nvCxnSpPr>
          <p:cNvPr id="989" name="Соединительная линия уступом 988"/>
          <p:cNvCxnSpPr>
            <a:stCxn id="963" idx="2"/>
            <a:endCxn id="988" idx="0"/>
          </p:cNvCxnSpPr>
          <p:nvPr/>
        </p:nvCxnSpPr>
        <p:spPr>
          <a:xfrm rot="16200000" flipH="1">
            <a:off x="36983090" y="9878908"/>
            <a:ext cx="221233" cy="5453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2" name="Соединительная линия уступом 991"/>
          <p:cNvCxnSpPr>
            <a:stCxn id="975" idx="2"/>
            <a:endCxn id="988" idx="0"/>
          </p:cNvCxnSpPr>
          <p:nvPr/>
        </p:nvCxnSpPr>
        <p:spPr>
          <a:xfrm rot="5400000">
            <a:off x="37520901" y="9884107"/>
            <a:ext cx="223544" cy="5326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95" name="Прямоугольник 994"/>
          <p:cNvSpPr/>
          <p:nvPr/>
        </p:nvSpPr>
        <p:spPr>
          <a:xfrm>
            <a:off x="32007399" y="110545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Немецкое танкостроение</a:t>
            </a:r>
          </a:p>
        </p:txBody>
      </p:sp>
      <p:cxnSp>
        <p:nvCxnSpPr>
          <p:cNvPr id="996" name="Прямая со стрелкой 995"/>
          <p:cNvCxnSpPr>
            <a:stCxn id="961" idx="2"/>
            <a:endCxn id="995" idx="0"/>
          </p:cNvCxnSpPr>
          <p:nvPr/>
        </p:nvCxnSpPr>
        <p:spPr>
          <a:xfrm>
            <a:off x="32467385" y="10029712"/>
            <a:ext cx="3177" cy="1024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01" name="Соединительная линия уступом 1000"/>
          <p:cNvCxnSpPr>
            <a:stCxn id="970" idx="2"/>
            <a:endCxn id="995" idx="0"/>
          </p:cNvCxnSpPr>
          <p:nvPr/>
        </p:nvCxnSpPr>
        <p:spPr>
          <a:xfrm rot="5400000">
            <a:off x="32592666" y="10666539"/>
            <a:ext cx="265928" cy="5101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5" name="Прямоугольник 1004"/>
          <p:cNvSpPr/>
          <p:nvPr/>
        </p:nvSpPr>
        <p:spPr>
          <a:xfrm>
            <a:off x="40814814" y="949412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Воспользоваться Арагонским национализмом </a:t>
            </a:r>
            <a:r>
              <a:rPr lang="ru-RU" sz="500" dirty="0"/>
              <a:t>(референдум во французском </a:t>
            </a:r>
            <a:r>
              <a:rPr lang="ru-RU" sz="500" dirty="0" err="1"/>
              <a:t>арагоне</a:t>
            </a:r>
            <a:r>
              <a:rPr lang="ru-RU" sz="500" dirty="0"/>
              <a:t>)</a:t>
            </a:r>
          </a:p>
        </p:txBody>
      </p:sp>
      <p:cxnSp>
        <p:nvCxnSpPr>
          <p:cNvPr id="1006" name="Соединительная линия уступом 1005"/>
          <p:cNvCxnSpPr>
            <a:stCxn id="786" idx="2"/>
            <a:endCxn id="1005" idx="0"/>
          </p:cNvCxnSpPr>
          <p:nvPr/>
        </p:nvCxnSpPr>
        <p:spPr>
          <a:xfrm rot="5400000">
            <a:off x="41734042" y="8833485"/>
            <a:ext cx="204579" cy="111670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009" name="Соединительная линия уступом 1008"/>
          <p:cNvCxnSpPr>
            <a:stCxn id="773" idx="2"/>
            <a:endCxn id="1005" idx="0"/>
          </p:cNvCxnSpPr>
          <p:nvPr/>
        </p:nvCxnSpPr>
        <p:spPr>
          <a:xfrm rot="16200000" flipH="1">
            <a:off x="41172276" y="9388427"/>
            <a:ext cx="204579" cy="682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2" name="Прямая со стрелкой 761"/>
          <p:cNvCxnSpPr>
            <a:stCxn id="623" idx="2"/>
            <a:endCxn id="192" idx="0"/>
          </p:cNvCxnSpPr>
          <p:nvPr/>
        </p:nvCxnSpPr>
        <p:spPr>
          <a:xfrm flipH="1">
            <a:off x="15964361" y="6234251"/>
            <a:ext cx="4151" cy="2006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6" name="Прямоугольник 775"/>
          <p:cNvSpPr/>
          <p:nvPr/>
        </p:nvSpPr>
        <p:spPr>
          <a:xfrm>
            <a:off x="359947"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Освободить офицеров Первой </a:t>
            </a:r>
            <a:r>
              <a:rPr lang="ru-RU" sz="700" dirty="0" err="1"/>
              <a:t>Санхурады</a:t>
            </a:r>
            <a:endParaRPr lang="ru-RU" sz="200" dirty="0"/>
          </a:p>
        </p:txBody>
      </p:sp>
      <p:cxnSp>
        <p:nvCxnSpPr>
          <p:cNvPr id="779" name="Соединительная линия уступом 778"/>
          <p:cNvCxnSpPr>
            <a:stCxn id="719" idx="2"/>
            <a:endCxn id="776" idx="0"/>
          </p:cNvCxnSpPr>
          <p:nvPr/>
        </p:nvCxnSpPr>
        <p:spPr>
          <a:xfrm rot="5400000">
            <a:off x="2262146" y="1683452"/>
            <a:ext cx="233876" cy="31119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1" name="Прямоугольник 780"/>
          <p:cNvSpPr/>
          <p:nvPr/>
        </p:nvSpPr>
        <p:spPr>
          <a:xfrm>
            <a:off x="873987"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Ни шага назад от достигнутого! (лозунг УМЕ)</a:t>
            </a:r>
          </a:p>
        </p:txBody>
      </p:sp>
      <p:cxnSp>
        <p:nvCxnSpPr>
          <p:cNvPr id="782" name="Соединительная линия уступом 781"/>
          <p:cNvCxnSpPr>
            <a:stCxn id="776" idx="2"/>
            <a:endCxn id="781" idx="0"/>
          </p:cNvCxnSpPr>
          <p:nvPr/>
        </p:nvCxnSpPr>
        <p:spPr>
          <a:xfrm rot="16200000" flipH="1">
            <a:off x="968718" y="3750756"/>
            <a:ext cx="222824" cy="5140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8" name="Соединительная линия уступом 807"/>
          <p:cNvCxnSpPr>
            <a:stCxn id="521" idx="2"/>
            <a:endCxn id="443" idx="0"/>
          </p:cNvCxnSpPr>
          <p:nvPr/>
        </p:nvCxnSpPr>
        <p:spPr>
          <a:xfrm rot="5400000">
            <a:off x="3017922" y="8336475"/>
            <a:ext cx="241018" cy="540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3" name="Соединительная линия уступом 812"/>
          <p:cNvCxnSpPr>
            <a:stCxn id="449" idx="2"/>
            <a:endCxn id="443" idx="0"/>
          </p:cNvCxnSpPr>
          <p:nvPr/>
        </p:nvCxnSpPr>
        <p:spPr>
          <a:xfrm rot="16200000" flipH="1">
            <a:off x="2489469" y="8348369"/>
            <a:ext cx="246958" cy="5106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9" name="Прямоугольник 748"/>
          <p:cNvSpPr/>
          <p:nvPr/>
        </p:nvSpPr>
        <p:spPr>
          <a:xfrm>
            <a:off x="6229039" y="4099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Построить военные заводы по германскому образцу</a:t>
            </a:r>
          </a:p>
        </p:txBody>
      </p:sp>
      <p:cxnSp>
        <p:nvCxnSpPr>
          <p:cNvPr id="785" name="Соединительная линия уступом 784"/>
          <p:cNvCxnSpPr>
            <a:stCxn id="19" idx="2"/>
            <a:endCxn id="749" idx="0"/>
          </p:cNvCxnSpPr>
          <p:nvPr/>
        </p:nvCxnSpPr>
        <p:spPr>
          <a:xfrm rot="16200000" flipH="1">
            <a:off x="6292200" y="3699786"/>
            <a:ext cx="215301" cy="5847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8" name="Прямоугольник 817"/>
          <p:cNvSpPr/>
          <p:nvPr/>
        </p:nvSpPr>
        <p:spPr>
          <a:xfrm>
            <a:off x="849025"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Подготовить плацдарм из островов</a:t>
            </a:r>
          </a:p>
        </p:txBody>
      </p:sp>
      <p:cxnSp>
        <p:nvCxnSpPr>
          <p:cNvPr id="822" name="Соединительная линия уступом 821"/>
          <p:cNvCxnSpPr>
            <a:stCxn id="403" idx="2"/>
            <a:endCxn id="818" idx="0"/>
          </p:cNvCxnSpPr>
          <p:nvPr/>
        </p:nvCxnSpPr>
        <p:spPr>
          <a:xfrm rot="5400000">
            <a:off x="1445835" y="6836408"/>
            <a:ext cx="253666" cy="5209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4" name="Прямоугольник 823"/>
          <p:cNvSpPr/>
          <p:nvPr/>
        </p:nvSpPr>
        <p:spPr>
          <a:xfrm>
            <a:off x="850214" y="794019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влияние на </a:t>
            </a:r>
            <a:r>
              <a:rPr lang="ru-RU" sz="700" dirty="0" err="1"/>
              <a:t>Карибах</a:t>
            </a:r>
            <a:endParaRPr lang="ru-RU" sz="700" dirty="0"/>
          </a:p>
        </p:txBody>
      </p:sp>
      <p:cxnSp>
        <p:nvCxnSpPr>
          <p:cNvPr id="827" name="Прямая со стрелкой 826"/>
          <p:cNvCxnSpPr>
            <a:stCxn id="818" idx="2"/>
            <a:endCxn id="824" idx="0"/>
          </p:cNvCxnSpPr>
          <p:nvPr/>
        </p:nvCxnSpPr>
        <p:spPr>
          <a:xfrm>
            <a:off x="1312188" y="7763721"/>
            <a:ext cx="1189" cy="1764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8" name="Соединительная линия уступом 827"/>
          <p:cNvCxnSpPr>
            <a:stCxn id="529" idx="2"/>
            <a:endCxn id="530" idx="0"/>
          </p:cNvCxnSpPr>
          <p:nvPr/>
        </p:nvCxnSpPr>
        <p:spPr>
          <a:xfrm rot="5400000">
            <a:off x="5703350" y="6824784"/>
            <a:ext cx="265543" cy="5482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0" name="Соединительная линия уступом 749"/>
          <p:cNvCxnSpPr>
            <a:stCxn id="233" idx="2"/>
            <a:endCxn id="247" idx="0"/>
          </p:cNvCxnSpPr>
          <p:nvPr/>
        </p:nvCxnSpPr>
        <p:spPr>
          <a:xfrm rot="16200000" flipH="1">
            <a:off x="10882842" y="9079854"/>
            <a:ext cx="209433" cy="2209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2" name="Прямоугольник 751"/>
          <p:cNvSpPr/>
          <p:nvPr/>
        </p:nvSpPr>
        <p:spPr>
          <a:xfrm>
            <a:off x="16665836" y="180857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Набрать мавров в Африканскую армию (+</a:t>
            </a:r>
            <a:r>
              <a:rPr lang="ru-RU" sz="700" dirty="0" err="1"/>
              <a:t>дивки</a:t>
            </a:r>
            <a:r>
              <a:rPr lang="ru-RU" sz="700" dirty="0"/>
              <a:t>)</a:t>
            </a:r>
          </a:p>
        </p:txBody>
      </p:sp>
      <p:cxnSp>
        <p:nvCxnSpPr>
          <p:cNvPr id="829" name="Соединительная линия уступом 124"/>
          <p:cNvCxnSpPr>
            <a:stCxn id="564" idx="2"/>
            <a:endCxn id="752" idx="0"/>
          </p:cNvCxnSpPr>
          <p:nvPr/>
        </p:nvCxnSpPr>
        <p:spPr>
          <a:xfrm rot="16200000" flipH="1">
            <a:off x="16167004" y="17123779"/>
            <a:ext cx="239565" cy="16844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1" name="Прямоугольник 830"/>
          <p:cNvSpPr/>
          <p:nvPr/>
        </p:nvSpPr>
        <p:spPr>
          <a:xfrm>
            <a:off x="26959447" y="33147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Стабилизация валюты </a:t>
            </a:r>
            <a:r>
              <a:rPr lang="ru-RU" sz="100" dirty="0"/>
              <a:t>(Поскольку все запасы испанского золота оказались в руках республиканцев, националистам пришлось начинать войну и без запасов валюты, и без надежд получить кредит из-за границы. Поэтому с самого начала конфликта были предприняты строгие меры, </a:t>
            </a:r>
            <a:r>
              <a:rPr lang="ru-RU" sz="100" dirty="0" err="1"/>
              <a:t>запрещающиевывоз</a:t>
            </a:r>
            <a:r>
              <a:rPr lang="ru-RU" sz="100" dirty="0"/>
              <a:t> иностранной валюты, а стоимость песеты жестко зафиксировали на довоенном </a:t>
            </a:r>
            <a:r>
              <a:rPr lang="ru-RU" sz="100" dirty="0" err="1"/>
              <a:t>уровне.Эти</a:t>
            </a:r>
            <a:r>
              <a:rPr lang="ru-RU" sz="100" dirty="0"/>
              <a:t> меры поддерживались ожиданием победы националистов. Немецкое агентство </a:t>
            </a:r>
            <a:r>
              <a:rPr lang="ru-RU" sz="100" dirty="0" err="1"/>
              <a:t>HISMAпомогло</a:t>
            </a:r>
            <a:r>
              <a:rPr lang="ru-RU" sz="100" dirty="0"/>
              <a:t> стабилизировать валюту националистов.)</a:t>
            </a:r>
          </a:p>
        </p:txBody>
      </p:sp>
      <p:cxnSp>
        <p:nvCxnSpPr>
          <p:cNvPr id="832" name="Соединительная линия уступом 831"/>
          <p:cNvCxnSpPr>
            <a:stCxn id="635" idx="2"/>
            <a:endCxn id="831" idx="0"/>
          </p:cNvCxnSpPr>
          <p:nvPr/>
        </p:nvCxnSpPr>
        <p:spPr>
          <a:xfrm rot="5400000">
            <a:off x="32037715" y="-1468553"/>
            <a:ext cx="168230" cy="93984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3" name="Соединительная линия уступом 832"/>
          <p:cNvCxnSpPr>
            <a:stCxn id="582" idx="2"/>
            <a:endCxn id="831" idx="0"/>
          </p:cNvCxnSpPr>
          <p:nvPr/>
        </p:nvCxnSpPr>
        <p:spPr>
          <a:xfrm rot="16200000" flipH="1">
            <a:off x="21618207" y="-2489623"/>
            <a:ext cx="148353" cy="1146045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4" name="Соединительная линия уступом 833"/>
          <p:cNvCxnSpPr>
            <a:stCxn id="719" idx="2"/>
            <a:endCxn id="831" idx="0"/>
          </p:cNvCxnSpPr>
          <p:nvPr/>
        </p:nvCxnSpPr>
        <p:spPr>
          <a:xfrm rot="16200000" flipH="1">
            <a:off x="15582688" y="-8525142"/>
            <a:ext cx="192293" cy="234875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35" name="Прямоугольник 834"/>
          <p:cNvSpPr/>
          <p:nvPr/>
        </p:nvSpPr>
        <p:spPr>
          <a:xfrm>
            <a:off x="25835492" y="412454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Экспортная торговля рудой </a:t>
            </a:r>
            <a:r>
              <a:rPr lang="ru-RU" sz="100" dirty="0"/>
              <a:t>Их экономику поддерживала также экспортная торговля рудами из Андалузии и Марокко и доставка сельскохозяйственной </a:t>
            </a:r>
            <a:r>
              <a:rPr lang="ru-RU" sz="100" dirty="0" err="1"/>
              <a:t>продукциииз</a:t>
            </a:r>
            <a:r>
              <a:rPr lang="ru-RU" sz="100" dirty="0"/>
              <a:t> Андалузии и с Канарских островов. К тому же финансисты Европы и Америки не </a:t>
            </a:r>
            <a:r>
              <a:rPr lang="ru-RU" sz="100" dirty="0" err="1"/>
              <a:t>толькождали</a:t>
            </a:r>
            <a:r>
              <a:rPr lang="ru-RU" sz="100" dirty="0"/>
              <a:t> победы националистов, но и страстно желали ее. Хотя республика с большим </a:t>
            </a:r>
            <a:r>
              <a:rPr lang="ru-RU" sz="100" dirty="0" err="1"/>
              <a:t>стараниемоберегала</a:t>
            </a:r>
            <a:r>
              <a:rPr lang="ru-RU" sz="100" dirty="0"/>
              <a:t> имущество иностранных концернов в Испании, крах иностранных вложений в России был еще слишком свеж в памяти, чтобы его можно было забыть</a:t>
            </a:r>
          </a:p>
        </p:txBody>
      </p:sp>
      <p:cxnSp>
        <p:nvCxnSpPr>
          <p:cNvPr id="836" name="Соединительная линия уступом 835"/>
          <p:cNvCxnSpPr>
            <a:stCxn id="831" idx="2"/>
            <a:endCxn id="835" idx="0"/>
          </p:cNvCxnSpPr>
          <p:nvPr/>
        </p:nvCxnSpPr>
        <p:spPr>
          <a:xfrm rot="5400000">
            <a:off x="26725750" y="3427687"/>
            <a:ext cx="269766" cy="11239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7" name="Прямоугольник 836"/>
          <p:cNvSpPr/>
          <p:nvPr/>
        </p:nvSpPr>
        <p:spPr>
          <a:xfrm>
            <a:off x="28082584" y="412236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Нефтяной кредит в США </a:t>
            </a:r>
            <a:r>
              <a:rPr lang="ru-RU" sz="100" dirty="0"/>
              <a:t>(Так что вопрос с поставками нефти был разрешен при помощи долгосрочного кредита, который без всяких </a:t>
            </a:r>
            <a:r>
              <a:rPr lang="ru-RU" sz="100" dirty="0" err="1"/>
              <a:t>гарантийпредоставила</a:t>
            </a:r>
            <a:r>
              <a:rPr lang="ru-RU" sz="100" dirty="0"/>
              <a:t> Техасская нефтяная компания</a:t>
            </a:r>
          </a:p>
        </p:txBody>
      </p:sp>
      <p:cxnSp>
        <p:nvCxnSpPr>
          <p:cNvPr id="838" name="Соединительная линия уступом 837"/>
          <p:cNvCxnSpPr>
            <a:stCxn id="831" idx="2"/>
            <a:endCxn id="837" idx="0"/>
          </p:cNvCxnSpPr>
          <p:nvPr/>
        </p:nvCxnSpPr>
        <p:spPr>
          <a:xfrm rot="16200000" flipH="1">
            <a:off x="27850387" y="3427003"/>
            <a:ext cx="267582" cy="1123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0" name="Прямоугольник 829"/>
          <p:cNvSpPr/>
          <p:nvPr/>
        </p:nvSpPr>
        <p:spPr>
          <a:xfrm>
            <a:off x="26959038"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Зимняя помощь (есть свой символ) </a:t>
            </a:r>
            <a:r>
              <a:rPr lang="ru-RU" sz="100" dirty="0"/>
              <a:t>(</a:t>
            </a:r>
            <a:r>
              <a:rPr lang="ru-RU" sz="100" dirty="0" err="1"/>
              <a:t>El</a:t>
            </a:r>
            <a:r>
              <a:rPr lang="ru-RU" sz="100" dirty="0"/>
              <a:t> </a:t>
            </a:r>
            <a:r>
              <a:rPr lang="ru-RU" sz="100" dirty="0" err="1"/>
              <a:t>Auxilio</a:t>
            </a:r>
            <a:r>
              <a:rPr lang="ru-RU" sz="100" dirty="0"/>
              <a:t> </a:t>
            </a:r>
            <a:r>
              <a:rPr lang="ru-RU" sz="100" dirty="0" err="1"/>
              <a:t>Social</a:t>
            </a:r>
            <a:r>
              <a:rPr lang="ru-RU" sz="100" dirty="0"/>
              <a:t> была гуманитарной организацией, существовавшей в Испании во время диктатуры Франко . Возникший в районе, который был в восстании во время гражданской войны в Испании - первоначально как « </a:t>
            </a:r>
            <a:r>
              <a:rPr lang="ru-RU" sz="100" dirty="0" err="1"/>
              <a:t>Auxilio</a:t>
            </a:r>
            <a:r>
              <a:rPr lang="ru-RU" sz="100" dirty="0"/>
              <a:t> </a:t>
            </a:r>
            <a:r>
              <a:rPr lang="ru-RU" sz="100" dirty="0" err="1"/>
              <a:t>de</a:t>
            </a:r>
            <a:r>
              <a:rPr lang="ru-RU" sz="100" dirty="0"/>
              <a:t> </a:t>
            </a:r>
            <a:r>
              <a:rPr lang="ru-RU" sz="100" dirty="0" err="1"/>
              <a:t>Invierno</a:t>
            </a:r>
            <a:r>
              <a:rPr lang="ru-RU" sz="100" dirty="0"/>
              <a:t> » - он сыграл заметную роль в первые годы режима Франко. Тело было важным средством политической пропаганды режима. [ 1 ] Кроме того, эта фалангистская организация способствовала похищению детей заключенных республиканских женщин благодаря указу от июня 1940 года, который предоставил им родительские </a:t>
            </a:r>
            <a:r>
              <a:rPr lang="ru-RU" sz="100" dirty="0" err="1"/>
              <a:t>права.детей</a:t>
            </a:r>
            <a:r>
              <a:rPr lang="ru-RU" sz="100" dirty="0"/>
              <a:t>, чьи семьи имели «плохую репутацию», и другого указа от 1941 года, который позволил ему изменить фамилии детей, взятых на воспитание в его центры, что не позволяло им быть востребованными настоящими родителями)</a:t>
            </a:r>
          </a:p>
        </p:txBody>
      </p:sp>
      <p:cxnSp>
        <p:nvCxnSpPr>
          <p:cNvPr id="839" name="Соединительная линия уступом 838"/>
          <p:cNvCxnSpPr>
            <a:stCxn id="831" idx="2"/>
            <a:endCxn id="830" idx="0"/>
          </p:cNvCxnSpPr>
          <p:nvPr/>
        </p:nvCxnSpPr>
        <p:spPr>
          <a:xfrm rot="5400000">
            <a:off x="27290203" y="3986780"/>
            <a:ext cx="264407" cy="4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0" name="Прямоугольник 839"/>
          <p:cNvSpPr/>
          <p:nvPr/>
        </p:nvSpPr>
        <p:spPr>
          <a:xfrm>
            <a:off x="26391602" y="491336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Германо-Испанское экономическое соглашение </a:t>
            </a:r>
            <a:r>
              <a:rPr lang="ru-RU" sz="100" dirty="0"/>
              <a:t>Как раз в эти дни немцам, частично из-за кризисного положения на фронте, удалось заключить с националистами несколько экономических соглашений. В документе, 12 июля подписанном </a:t>
            </a:r>
            <a:r>
              <a:rPr lang="ru-RU" sz="100" dirty="0" err="1"/>
              <a:t>Фаупелем</a:t>
            </a:r>
            <a:r>
              <a:rPr lang="ru-RU" sz="100" dirty="0"/>
              <a:t> и </a:t>
            </a:r>
            <a:r>
              <a:rPr lang="ru-RU" sz="100" dirty="0" err="1"/>
              <a:t>Хорданой</a:t>
            </a:r>
            <a:r>
              <a:rPr lang="ru-RU" sz="100" dirty="0"/>
              <a:t>, испанцы обещали, что заключат с немцами первое всеобъемлющее торговое соглашение, позволяющее последним вести торговые переговоры и с другими странами, а также предоставят Германии режим наибольшего благоприятствования. Оно было дополнено декларацией от 15 июля, по которой обе страны обязывались оказывать друг другу максимальное содействие в обмене сырьем, продовольствием и промышленными товарами. 16 июля Испания согласилась выплачивать свои долги за военное снаряжение в </a:t>
            </a:r>
            <a:r>
              <a:rPr lang="ru-RU" sz="100" dirty="0" err="1"/>
              <a:t>рейхсмарках</a:t>
            </a:r>
            <a:r>
              <a:rPr lang="ru-RU" sz="100" dirty="0"/>
              <a:t> на условиях четырех ежегодных процентов. В виде гарантии выплаты долга Германия будет получать сырье. А сама она примет участие в восстановлении и развитии Испании</a:t>
            </a:r>
          </a:p>
        </p:txBody>
      </p:sp>
      <p:cxnSp>
        <p:nvCxnSpPr>
          <p:cNvPr id="841" name="Соединительная линия уступом 840"/>
          <p:cNvCxnSpPr>
            <a:stCxn id="831" idx="2"/>
            <a:endCxn id="840" idx="0"/>
          </p:cNvCxnSpPr>
          <p:nvPr/>
        </p:nvCxnSpPr>
        <p:spPr>
          <a:xfrm rot="5400000">
            <a:off x="26609395" y="4100152"/>
            <a:ext cx="1058587" cy="567845"/>
          </a:xfrm>
          <a:prstGeom prst="bentConnector3">
            <a:avLst>
              <a:gd name="adj1" fmla="val 13156"/>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2" name="Прямоугольник 841"/>
          <p:cNvSpPr/>
          <p:nvPr/>
        </p:nvSpPr>
        <p:spPr>
          <a:xfrm>
            <a:off x="27523142" y="491336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Текстильные фабрики в Севилье  (1938)</a:t>
            </a:r>
            <a:endParaRPr lang="ru-RU" sz="100" dirty="0"/>
          </a:p>
        </p:txBody>
      </p:sp>
      <p:cxnSp>
        <p:nvCxnSpPr>
          <p:cNvPr id="843" name="Соединительная линия уступом 842"/>
          <p:cNvCxnSpPr>
            <a:stCxn id="831" idx="2"/>
            <a:endCxn id="842" idx="0"/>
          </p:cNvCxnSpPr>
          <p:nvPr/>
        </p:nvCxnSpPr>
        <p:spPr>
          <a:xfrm rot="16200000" flipH="1">
            <a:off x="27175164" y="4102226"/>
            <a:ext cx="1058587" cy="563695"/>
          </a:xfrm>
          <a:prstGeom prst="bentConnector3">
            <a:avLst>
              <a:gd name="adj1" fmla="val 129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4" name="Прямоугольник 843"/>
          <p:cNvSpPr/>
          <p:nvPr/>
        </p:nvSpPr>
        <p:spPr>
          <a:xfrm>
            <a:off x="8665468" y="293451"/>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Ко времени окончания сражения националисты наконец создали постоянный кабинет министров. Франко стал президентом совета, а </a:t>
            </a:r>
            <a:r>
              <a:rPr lang="ru-RU" sz="200" dirty="0" err="1"/>
              <a:t>Хордана</a:t>
            </a:r>
            <a:r>
              <a:rPr lang="ru-RU" sz="200" dirty="0"/>
              <a:t> занял пост вице-президента и министра иностранных дел. Давила, продолжая командовать Армией Севера, стал министром обороны. Генерал </a:t>
            </a:r>
            <a:r>
              <a:rPr lang="ru-RU" sz="200" dirty="0" err="1"/>
              <a:t>Мартинес</a:t>
            </a:r>
            <a:r>
              <a:rPr lang="ru-RU" sz="200" dirty="0"/>
              <a:t> </a:t>
            </a:r>
            <a:r>
              <a:rPr lang="ru-RU" sz="200" dirty="0" err="1"/>
              <a:t>Анидо</a:t>
            </a:r>
            <a:r>
              <a:rPr lang="ru-RU" sz="200" dirty="0"/>
              <a:t>, который после 1917 года был капитан-генералом Барселоны, тиранически управляя ею, а потом входил в кабинет </a:t>
            </a:r>
            <a:r>
              <a:rPr lang="ru-RU" sz="200" dirty="0" err="1"/>
              <a:t>Примо</a:t>
            </a:r>
            <a:r>
              <a:rPr lang="ru-RU" sz="200" dirty="0"/>
              <a:t> де Риверы, получил пост министра общественного порядка. Остальные члены кабинета не имели отношения к военным. </a:t>
            </a:r>
            <a:r>
              <a:rPr lang="ru-RU" sz="200" dirty="0" err="1"/>
              <a:t>Андресу</a:t>
            </a:r>
            <a:r>
              <a:rPr lang="ru-RU" sz="200" dirty="0"/>
              <a:t> </a:t>
            </a:r>
            <a:r>
              <a:rPr lang="ru-RU" sz="200" dirty="0" err="1"/>
              <a:t>Амадо</a:t>
            </a:r>
            <a:r>
              <a:rPr lang="ru-RU" sz="200" dirty="0"/>
              <a:t>, близкому другу </a:t>
            </a:r>
            <a:r>
              <a:rPr lang="ru-RU" sz="200" dirty="0" err="1"/>
              <a:t>Кальво</a:t>
            </a:r>
            <a:r>
              <a:rPr lang="ru-RU" sz="200" dirty="0"/>
              <a:t> </a:t>
            </a:r>
            <a:r>
              <a:rPr lang="ru-RU" sz="200" dirty="0" err="1"/>
              <a:t>Сотело</a:t>
            </a:r>
            <a:r>
              <a:rPr lang="ru-RU" sz="200" dirty="0"/>
              <a:t>, достался пост министра финансов. Морской инженер Хуан Антонио </a:t>
            </a:r>
            <a:r>
              <a:rPr lang="ru-RU" sz="200" dirty="0" err="1"/>
              <a:t>Суансес</a:t>
            </a:r>
            <a:r>
              <a:rPr lang="ru-RU" sz="200" dirty="0"/>
              <a:t>, давний приятель Франко, стал министром торговли и промышленности, </a:t>
            </a:r>
            <a:r>
              <a:rPr lang="ru-RU" sz="200" dirty="0" err="1"/>
              <a:t>карлист</a:t>
            </a:r>
            <a:r>
              <a:rPr lang="ru-RU" sz="200" dirty="0"/>
              <a:t> граф де </a:t>
            </a:r>
            <a:r>
              <a:rPr lang="ru-RU" sz="200" dirty="0" err="1"/>
              <a:t>Родесно</a:t>
            </a:r>
            <a:r>
              <a:rPr lang="ru-RU" sz="200" dirty="0"/>
              <a:t> – министром юстиции, а </a:t>
            </a:r>
            <a:r>
              <a:rPr lang="ru-RU" sz="200" dirty="0" err="1"/>
              <a:t>Сайнс</a:t>
            </a:r>
            <a:r>
              <a:rPr lang="ru-RU" sz="200" dirty="0"/>
              <a:t> Родригес, монархист и интеллектуал, – министром образования. Они представляли старые политические партии, но самым влиятельным членом кабинета был </a:t>
            </a:r>
            <a:r>
              <a:rPr lang="ru-RU" sz="200" dirty="0" err="1"/>
              <a:t>Серрано</a:t>
            </a:r>
            <a:r>
              <a:rPr lang="ru-RU" sz="200" dirty="0"/>
              <a:t> </a:t>
            </a:r>
            <a:r>
              <a:rPr lang="ru-RU" sz="200" dirty="0" err="1"/>
              <a:t>Суньер</a:t>
            </a:r>
            <a:r>
              <a:rPr lang="ru-RU" sz="200" dirty="0"/>
              <a:t>, возглавлявший новую фалангу. Ему были вручены прерогативы министра внутренних дел и генерального секретаря фаланги, что наделяло его исчерпывающей властью над этой организацией. </a:t>
            </a:r>
            <a:r>
              <a:rPr lang="ru-RU" sz="200" dirty="0" err="1"/>
              <a:t>Фернандес</a:t>
            </a:r>
            <a:r>
              <a:rPr lang="ru-RU" sz="200" dirty="0"/>
              <a:t> </a:t>
            </a:r>
            <a:r>
              <a:rPr lang="ru-RU" sz="200" dirty="0" err="1"/>
              <a:t>Куэста</a:t>
            </a:r>
            <a:r>
              <a:rPr lang="ru-RU" sz="200" dirty="0"/>
              <a:t>, единственный из числа «старых рубашек», в дополнение к его почетному посту генерального секретаря Национального совета стал министром сельского хозяйства. Пост министра труда достался Педро Гонсалесу </a:t>
            </a:r>
            <a:r>
              <a:rPr lang="ru-RU" sz="200" dirty="0" err="1"/>
              <a:t>Буэно</a:t>
            </a:r>
            <a:r>
              <a:rPr lang="ru-RU" sz="200" dirty="0"/>
              <a:t>, типичному представителю новой фаланги. Последним членом кабинета стал Альфонсо Пенья-и-</a:t>
            </a:r>
            <a:r>
              <a:rPr lang="ru-RU" sz="200" dirty="0" err="1"/>
              <a:t>Боэф</a:t>
            </a:r>
            <a:r>
              <a:rPr lang="ru-RU" sz="200" dirty="0"/>
              <a:t>, который до этого не играл роли в политике.</a:t>
            </a:r>
          </a:p>
        </p:txBody>
      </p:sp>
      <p:sp>
        <p:nvSpPr>
          <p:cNvPr id="846" name="Прямоугольник 845"/>
          <p:cNvSpPr/>
          <p:nvPr/>
        </p:nvSpPr>
        <p:spPr>
          <a:xfrm>
            <a:off x="7798387" y="411285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b="1" i="1" dirty="0">
                <a:solidFill>
                  <a:srgbClr val="00B0F0"/>
                </a:solidFill>
              </a:rPr>
              <a:t>ЭТА ВЕТКА ПОЯВЛЯЕТСЯ ПО СЮЖЕТУ НА МЕСТЕ ВЕТКИ РИВЕРЫ!</a:t>
            </a:r>
            <a:br>
              <a:rPr lang="ru-RU" sz="600" b="1" i="1" dirty="0">
                <a:solidFill>
                  <a:srgbClr val="00B0F0"/>
                </a:solidFill>
              </a:rPr>
            </a:br>
            <a:r>
              <a:rPr lang="ru-RU" sz="700" dirty="0">
                <a:solidFill>
                  <a:schemeClr val="tx1"/>
                </a:solidFill>
              </a:rPr>
              <a:t>Власть </a:t>
            </a:r>
            <a:r>
              <a:rPr lang="ru-RU" sz="700" dirty="0"/>
              <a:t>Триумвирата</a:t>
            </a:r>
          </a:p>
        </p:txBody>
      </p:sp>
      <p:sp>
        <p:nvSpPr>
          <p:cNvPr id="858" name="Прямоугольник 857"/>
          <p:cNvSpPr/>
          <p:nvPr/>
        </p:nvSpPr>
        <p:spPr>
          <a:xfrm>
            <a:off x="7798386" y="563797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 </a:t>
            </a:r>
            <a:r>
              <a:rPr lang="ru-RU" sz="500" dirty="0"/>
              <a:t>(если Германия во главе, не даёт учить </a:t>
            </a:r>
            <a:r>
              <a:rPr lang="ru-RU" sz="500" dirty="0" err="1"/>
              <a:t>дип</a:t>
            </a:r>
            <a:r>
              <a:rPr lang="ru-RU" sz="500" dirty="0"/>
              <a:t> службу фаланги)</a:t>
            </a:r>
          </a:p>
        </p:txBody>
      </p:sp>
      <p:sp>
        <p:nvSpPr>
          <p:cNvPr id="860" name="Прямоугольник 859"/>
          <p:cNvSpPr/>
          <p:nvPr/>
        </p:nvSpPr>
        <p:spPr>
          <a:xfrm>
            <a:off x="7798386" y="48772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Отправить врачей в Германию</a:t>
            </a:r>
            <a:endParaRPr lang="ru-RU" sz="100" dirty="0"/>
          </a:p>
        </p:txBody>
      </p:sp>
      <p:sp>
        <p:nvSpPr>
          <p:cNvPr id="864" name="Прямоугольник 863"/>
          <p:cNvSpPr/>
          <p:nvPr/>
        </p:nvSpPr>
        <p:spPr>
          <a:xfrm>
            <a:off x="8986999" y="487645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«Молодёжного фронта»</a:t>
            </a:r>
          </a:p>
        </p:txBody>
      </p:sp>
      <p:cxnSp>
        <p:nvCxnSpPr>
          <p:cNvPr id="866" name="Соединительная линия уступом 865"/>
          <p:cNvCxnSpPr>
            <a:stCxn id="846" idx="2"/>
            <a:endCxn id="864" idx="0"/>
          </p:cNvCxnSpPr>
          <p:nvPr/>
        </p:nvCxnSpPr>
        <p:spPr>
          <a:xfrm rot="16200000" flipH="1">
            <a:off x="8744054" y="4170347"/>
            <a:ext cx="223604" cy="118861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7" name="Прямая со стрелкой 866"/>
          <p:cNvCxnSpPr>
            <a:stCxn id="846" idx="2"/>
            <a:endCxn id="860" idx="0"/>
          </p:cNvCxnSpPr>
          <p:nvPr/>
        </p:nvCxnSpPr>
        <p:spPr>
          <a:xfrm flipH="1">
            <a:off x="8261549" y="4652851"/>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70" name="Прямая со стрелкой 869"/>
          <p:cNvCxnSpPr>
            <a:stCxn id="860" idx="2"/>
            <a:endCxn id="858" idx="0"/>
          </p:cNvCxnSpPr>
          <p:nvPr/>
        </p:nvCxnSpPr>
        <p:spPr>
          <a:xfrm>
            <a:off x="8261549" y="5417281"/>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74" name="Прямоугольник 873"/>
          <p:cNvSpPr/>
          <p:nvPr/>
        </p:nvSpPr>
        <p:spPr>
          <a:xfrm>
            <a:off x="6687855" y="487645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Поддержание культа Эль-</a:t>
            </a:r>
            <a:r>
              <a:rPr lang="ru-RU" sz="700" dirty="0" err="1"/>
              <a:t>Аусенте</a:t>
            </a:r>
            <a:r>
              <a:rPr lang="ru-RU" sz="700" dirty="0"/>
              <a:t> </a:t>
            </a:r>
          </a:p>
        </p:txBody>
      </p:sp>
      <p:cxnSp>
        <p:nvCxnSpPr>
          <p:cNvPr id="876" name="Соединительная линия уступом 875"/>
          <p:cNvCxnSpPr>
            <a:stCxn id="846" idx="2"/>
            <a:endCxn id="874" idx="0"/>
          </p:cNvCxnSpPr>
          <p:nvPr/>
        </p:nvCxnSpPr>
        <p:spPr>
          <a:xfrm rot="5400000">
            <a:off x="7594482" y="4209387"/>
            <a:ext cx="223604" cy="11105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77" name="Прямоугольник 876"/>
          <p:cNvSpPr/>
          <p:nvPr/>
        </p:nvSpPr>
        <p:spPr>
          <a:xfrm>
            <a:off x="6684441" y="564221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Повысить уровень здравоохранения в отсталых регионах</a:t>
            </a:r>
            <a:endParaRPr lang="ru-RU" sz="100" dirty="0"/>
          </a:p>
        </p:txBody>
      </p:sp>
      <p:cxnSp>
        <p:nvCxnSpPr>
          <p:cNvPr id="879" name="Соединительная линия уступом 878"/>
          <p:cNvCxnSpPr>
            <a:stCxn id="860" idx="2"/>
            <a:endCxn id="877" idx="0"/>
          </p:cNvCxnSpPr>
          <p:nvPr/>
        </p:nvCxnSpPr>
        <p:spPr>
          <a:xfrm rot="5400000">
            <a:off x="7592109" y="4972777"/>
            <a:ext cx="224937"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5" name="Прямоугольник 844"/>
          <p:cNvSpPr/>
          <p:nvPr/>
        </p:nvSpPr>
        <p:spPr>
          <a:xfrm>
            <a:off x="12181343" y="872715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Основать личную транспортную кампанию</a:t>
            </a:r>
          </a:p>
        </p:txBody>
      </p:sp>
      <p:cxnSp>
        <p:nvCxnSpPr>
          <p:cNvPr id="847" name="Соединительная линия уступом 846"/>
          <p:cNvCxnSpPr>
            <a:stCxn id="404" idx="2"/>
            <a:endCxn id="845" idx="0"/>
          </p:cNvCxnSpPr>
          <p:nvPr/>
        </p:nvCxnSpPr>
        <p:spPr>
          <a:xfrm rot="16200000" flipH="1">
            <a:off x="11993435" y="8076085"/>
            <a:ext cx="206687" cy="1095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48" name="Соединительная линия уступом 847"/>
          <p:cNvCxnSpPr>
            <a:stCxn id="358" idx="2"/>
            <a:endCxn id="331" idx="0"/>
          </p:cNvCxnSpPr>
          <p:nvPr/>
        </p:nvCxnSpPr>
        <p:spPr>
          <a:xfrm rot="5400000">
            <a:off x="14466261" y="9009260"/>
            <a:ext cx="221416" cy="38669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49" name="Соединительная линия уступом 848"/>
          <p:cNvCxnSpPr>
            <a:stCxn id="358" idx="2"/>
            <a:endCxn id="377" idx="0"/>
          </p:cNvCxnSpPr>
          <p:nvPr/>
        </p:nvCxnSpPr>
        <p:spPr>
          <a:xfrm rot="5400000">
            <a:off x="14357080" y="9659803"/>
            <a:ext cx="981141" cy="3325603"/>
          </a:xfrm>
          <a:prstGeom prst="bentConnector3">
            <a:avLst>
              <a:gd name="adj1" fmla="val 1191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50" name="Соединительная линия уступом 849"/>
          <p:cNvCxnSpPr>
            <a:stCxn id="358" idx="2"/>
            <a:endCxn id="371" idx="0"/>
          </p:cNvCxnSpPr>
          <p:nvPr/>
        </p:nvCxnSpPr>
        <p:spPr>
          <a:xfrm rot="5400000">
            <a:off x="15008760" y="9547209"/>
            <a:ext cx="216866" cy="278651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1" name="Прямоугольник 860"/>
          <p:cNvSpPr/>
          <p:nvPr/>
        </p:nvSpPr>
        <p:spPr>
          <a:xfrm>
            <a:off x="22657819" y="1176790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матери престол Бразилии</a:t>
            </a:r>
          </a:p>
        </p:txBody>
      </p:sp>
      <p:cxnSp>
        <p:nvCxnSpPr>
          <p:cNvPr id="871" name="Соединительная линия уступом 124"/>
          <p:cNvCxnSpPr>
            <a:stCxn id="124" idx="2"/>
            <a:endCxn id="861" idx="0"/>
          </p:cNvCxnSpPr>
          <p:nvPr/>
        </p:nvCxnSpPr>
        <p:spPr>
          <a:xfrm rot="5400000">
            <a:off x="23127966" y="10791214"/>
            <a:ext cx="969705" cy="983672"/>
          </a:xfrm>
          <a:prstGeom prst="bentConnector3">
            <a:avLst>
              <a:gd name="adj1" fmla="val 13214"/>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2" name="Соединительная линия уступом 851"/>
          <p:cNvCxnSpPr>
            <a:stCxn id="108" idx="2"/>
            <a:endCxn id="154" idx="0"/>
          </p:cNvCxnSpPr>
          <p:nvPr/>
        </p:nvCxnSpPr>
        <p:spPr>
          <a:xfrm rot="16200000" flipH="1">
            <a:off x="23496501" y="8879726"/>
            <a:ext cx="239154" cy="100424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55" name="Соединительная линия уступом 854"/>
          <p:cNvCxnSpPr>
            <a:stCxn id="109" idx="2"/>
            <a:endCxn id="80" idx="0"/>
          </p:cNvCxnSpPr>
          <p:nvPr/>
        </p:nvCxnSpPr>
        <p:spPr>
          <a:xfrm rot="5400000">
            <a:off x="24057857" y="7262205"/>
            <a:ext cx="240732" cy="42408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57" name="Прямоугольник 856"/>
          <p:cNvSpPr/>
          <p:nvPr/>
        </p:nvSpPr>
        <p:spPr>
          <a:xfrm>
            <a:off x="21081827" y="1335128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Благословление Ватикана</a:t>
            </a:r>
          </a:p>
        </p:txBody>
      </p:sp>
      <p:cxnSp>
        <p:nvCxnSpPr>
          <p:cNvPr id="873" name="Соединительная линия уступом 124"/>
          <p:cNvCxnSpPr>
            <a:stCxn id="280" idx="2"/>
            <a:endCxn id="857" idx="0"/>
          </p:cNvCxnSpPr>
          <p:nvPr/>
        </p:nvCxnSpPr>
        <p:spPr>
          <a:xfrm rot="5400000">
            <a:off x="21944988" y="12715304"/>
            <a:ext cx="235985" cy="10359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0" name="Соединительная линия уступом 124"/>
          <p:cNvCxnSpPr>
            <a:stCxn id="176" idx="2"/>
            <a:endCxn id="235" idx="0"/>
          </p:cNvCxnSpPr>
          <p:nvPr/>
        </p:nvCxnSpPr>
        <p:spPr>
          <a:xfrm rot="16200000" flipH="1">
            <a:off x="22732754" y="13744801"/>
            <a:ext cx="230333" cy="5283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2" name="Соединительная линия уступом 124"/>
          <p:cNvCxnSpPr>
            <a:stCxn id="176" idx="2"/>
            <a:endCxn id="238" idx="0"/>
          </p:cNvCxnSpPr>
          <p:nvPr/>
        </p:nvCxnSpPr>
        <p:spPr>
          <a:xfrm rot="5400000">
            <a:off x="22209118" y="13749510"/>
            <a:ext cx="230333" cy="51892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4" name="Соединительная линия уступом 124"/>
          <p:cNvCxnSpPr>
            <a:stCxn id="336" idx="2"/>
            <a:endCxn id="235" idx="0"/>
          </p:cNvCxnSpPr>
          <p:nvPr/>
        </p:nvCxnSpPr>
        <p:spPr>
          <a:xfrm rot="5400000">
            <a:off x="23252184" y="13757508"/>
            <a:ext cx="226543" cy="5067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3" name="Соединительная линия уступом 124"/>
          <p:cNvCxnSpPr>
            <a:stCxn id="857" idx="2"/>
            <a:endCxn id="238" idx="0"/>
          </p:cNvCxnSpPr>
          <p:nvPr/>
        </p:nvCxnSpPr>
        <p:spPr>
          <a:xfrm rot="16200000" flipH="1">
            <a:off x="21688478" y="13747798"/>
            <a:ext cx="232855" cy="5198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3" name="Соединительная линия уступом 882"/>
          <p:cNvCxnSpPr>
            <a:stCxn id="138" idx="2"/>
            <a:endCxn id="148" idx="0"/>
          </p:cNvCxnSpPr>
          <p:nvPr/>
        </p:nvCxnSpPr>
        <p:spPr>
          <a:xfrm rot="5400000">
            <a:off x="26199044" y="9031076"/>
            <a:ext cx="206867" cy="22402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5" name="Соединительная линия уступом 884"/>
          <p:cNvCxnSpPr>
            <a:stCxn id="138" idx="2"/>
            <a:endCxn id="142" idx="0"/>
          </p:cNvCxnSpPr>
          <p:nvPr/>
        </p:nvCxnSpPr>
        <p:spPr>
          <a:xfrm rot="5400000">
            <a:off x="26757201" y="9589233"/>
            <a:ext cx="206867" cy="11239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6" name="Соединительная линия уступом 885"/>
          <p:cNvCxnSpPr>
            <a:stCxn id="385" idx="2"/>
            <a:endCxn id="630" idx="0"/>
          </p:cNvCxnSpPr>
          <p:nvPr/>
        </p:nvCxnSpPr>
        <p:spPr>
          <a:xfrm rot="5400000">
            <a:off x="14209949" y="8074805"/>
            <a:ext cx="213913" cy="11105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40547</TotalTime>
  <Words>3157</Words>
  <Application>Microsoft Office PowerPoint</Application>
  <PresentationFormat>Произвольный</PresentationFormat>
  <Paragraphs>338</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2179</cp:revision>
  <dcterms:created xsi:type="dcterms:W3CDTF">2018-10-23T08:09:21Z</dcterms:created>
  <dcterms:modified xsi:type="dcterms:W3CDTF">2022-02-24T10:40:35Z</dcterms:modified>
</cp:coreProperties>
</file>